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344" r:id="rId5"/>
    <p:sldId id="287" r:id="rId6"/>
    <p:sldId id="288" r:id="rId7"/>
    <p:sldId id="345" r:id="rId8"/>
    <p:sldId id="315" r:id="rId9"/>
    <p:sldId id="316" r:id="rId10"/>
    <p:sldId id="323" r:id="rId11"/>
    <p:sldId id="338" r:id="rId12"/>
    <p:sldId id="339" r:id="rId13"/>
    <p:sldId id="340" r:id="rId14"/>
    <p:sldId id="341" r:id="rId15"/>
    <p:sldId id="317" r:id="rId16"/>
    <p:sldId id="342" r:id="rId17"/>
    <p:sldId id="318" r:id="rId18"/>
    <p:sldId id="289" r:id="rId19"/>
    <p:sldId id="319" r:id="rId20"/>
    <p:sldId id="321" r:id="rId21"/>
    <p:sldId id="322" r:id="rId22"/>
    <p:sldId id="325" r:id="rId23"/>
    <p:sldId id="347" r:id="rId24"/>
    <p:sldId id="324" r:id="rId25"/>
    <p:sldId id="333" r:id="rId26"/>
    <p:sldId id="334" r:id="rId27"/>
    <p:sldId id="335" r:id="rId28"/>
    <p:sldId id="336" r:id="rId29"/>
    <p:sldId id="343" r:id="rId30"/>
    <p:sldId id="263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26" d="100"/>
          <a:sy n="126" d="100"/>
        </p:scale>
        <p:origin x="58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8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74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13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50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5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94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16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29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299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23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2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93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37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http://www.m-journal.cz/cs/internet/jak-na-plan-obsahoveho-marketingu-krok-za-krokem----1--cast__s281x12358.html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863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http://www.m-journal.cz/cs/internet/jak-na-plan-obsahoveho-marketingu-krok-za-krokem----1--cast__s281x12358.html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659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http://www.m-journal.cz/cs/internet/jak-na-plan-obsahoveho-marketingu-krok-za-krokem----1--cast__s281x12358.html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40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http://www.m-journal.cz/cs/internet/jak-na-plan-obsahoveho-marketingu-krok-za-krokem----2--cast__s281x12410.html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406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3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7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5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5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62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Janouch, 2014, s. 204-216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48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e.cz/bleskovky/video-technologie-microsoftu-v-praxi-kdyz-babicka-jede-na-navstevu/sc-4-a-180200/default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m.cz/pfile/1Blogbarometr%202015_CZ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chiboblog.cz/" TargetMode="External"/><Relationship Id="rId5" Type="http://schemas.openxmlformats.org/officeDocument/2006/relationships/hyperlink" Target="http://www.tchibo.cz/" TargetMode="External"/><Relationship Id="rId4" Type="http://schemas.openxmlformats.org/officeDocument/2006/relationships/hyperlink" Target="https://www.shean.cz/clanky/detail/desatero-uspesne-spoluprace-s-blogery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tel/?fref=ts" TargetMode="External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phy.com/" TargetMode="External"/><Relationship Id="rId5" Type="http://schemas.openxmlformats.org/officeDocument/2006/relationships/hyperlink" Target="https://followbubble.com/our-work/we-set-mcdonalds-in-motion?fbclid=IwAR0qswA3RkHy7KuHY-lzMj8OYg_vrIWzgPHzhJhBK-LiOsy3-X1LvY_fKpM" TargetMode="External"/><Relationship Id="rId4" Type="http://schemas.openxmlformats.org/officeDocument/2006/relationships/hyperlink" Target="https://www.meetsoci.com/blog/what-you-should-know-about-using-gifs-on-social-medi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forbescommunicationscouncil/2017/05/08/meme-marketing-how-brands-are-speaking-a-new-consumer-language/#49c2be0537f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s://www.forbes.com/sites/jaysondemers/2017/02/08/how-to-use-memes-for-online-marketing-and-how-not-to-use-them/#7b64bdbb4ea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ntarticles.fb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cialmediatoday.com/news/11-facebook-updates-you-need-to-know-for-2019/539031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ujvkarvine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site.s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aktuality/infografika--stav-obsahoveho-marketingu-v-roce-2019__s288x14432.html?fbclid=IwAR28nZ9yIiW9QbvojZo06MEWyUdCcnzqnw_Fyt5Dlf_o2KF_ERl0zKKk3m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yinternety.cz/prirucka-marketera/prirucka-marketera-8-kroku-obsahove-strategie-pro-faceboo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celiste.cz/blog/co-to-je-obsahovy-market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celiste.cz/blog/co-to-je-obsahovy-market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amarketingova.cz/onpage-faktory-SEO-obsah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ovnik.cz/obsahovy-market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Obsahový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155926"/>
            <a:ext cx="3888432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lyfe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" y="1563638"/>
            <a:ext cx="4762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Vyberte si některou ze svých oblíbených společností a analyzujte, jaký obsah dělají.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podle vás dělají právě tento obsah?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– 1. část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774"/>
            <a:ext cx="3429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pro začátečníky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tematické návody pro absolutní začátečníky, klasické „jak na to“ („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to“) návody. 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vysvětlující základní otázky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jak, proč, kdy, kde? Pomáhá čtenářům pochopit náš obor, naši práci, naši nabídku.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soutěže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soutěže jsou u nás relativně oblíbené a vždy generují dostatek akce.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Rozhovor s autoritou v oboru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uznávaný odborník nám poskytne rozhovor, ten je jednak oblíbeným obsahem čtenářů, ale odborník sám nám pomáhá rozhovor dále rozšiřovat.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Novinky v oboru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aktuální zprávy, co se v oboru děje. Tyto články lidé rádi sdílí.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2 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35800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Kontroverzní názory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přitahují pozornost.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Infografiky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prezentují tvrdá data jednodušší vizuální formou. Ideální je, pokud dokážeme naši nabídku dostat do této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Případové studie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zachycují reálný příklad z praxe, čtenáři se proto dokáží lépe vcítit do situace. 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 článek připravený pro jiný web, který má za úkol získat pozornost a přilákat nové čtenáře.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Seznamy zdrojů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zajímavých informací z oboru.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novinky ze života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 se děje u nás ve firmě, pohled za oponu.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27066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Videopříspěvky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časově náročnější na přípravu, ale pomohou nám dostat se k některým segmentům. (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Microsoft </a:t>
            </a:r>
            <a:r>
              <a:rPr lang="cs-CZ" sz="2000" dirty="0">
                <a:solidFill>
                  <a:srgbClr val="002060"/>
                </a:solidFill>
              </a:rPr>
              <a:t>je přece nudná firma, ne?)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Fotografie a galerie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obrázek vydá za tisíc slov, tento obsah je preferován některými skupinami. 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Elektronické knížky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nemusí být hned od začátku rozsáhlá, ale může to být např. 10 rad na recepty a cvičení, postupně bude s vaší firmou růst.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kladené otázky –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tzv. FAQ (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otázky a odpovědi na nejčastěji kladené dotazy.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Šablony a jiné materiály zdarma –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hodnotný obsah, kde nabízíme např. šablonu postupu v našem projektu ke stažení zdarma (typickým příkladem jsou různé smlouvy ke stažení zdarma, postupy, procesy atd.).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04279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46" y="2931790"/>
            <a:ext cx="1533992" cy="178435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Recenze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pokud jsou nestranné a dostatečně objektivní, dokáží generovat velkou odezvu samy od sebe.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Podcasty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zvukový záznam. Povídáme o oboru, nás, produktech apod.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Komiksy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ideální doplnění klasických článků, případových studií apod.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vlastní události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tvoříme vlastní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 kterému se pak bude vztahovat další obsah (PR články, video, fotografie).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na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slideshare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podobný obsah, jako v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pouze pro doplnění toho, co děláme!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03077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3317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Nejzákladnějším nástrojem obsahového marketingu je text!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popis produktu, o nás, článek, příběh, post, blog, e-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nadpis, odkaz, tlačítko,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perex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klíčová slova,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metatagy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Zásadní otázka –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to napíše?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(lidé dnes neumí psát! ani číst!)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Nástroje obsahového marketingu – text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82172"/>
            <a:ext cx="4267339" cy="25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Kopík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to udělá – najímáme specialistu,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copywrightera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udělá nějaký ten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(tvorba reklamních textů pro marketingové využití).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Nástroje obsahového marketingu – text - </a:t>
            </a:r>
            <a:r>
              <a:rPr lang="cs-CZ" dirty="0" err="1"/>
              <a:t>copywriting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3077"/>
            <a:ext cx="2381250" cy="238125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851670"/>
            <a:ext cx="5904656" cy="2664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čistě o psaní textu ke zvýšení prodeje (podpora prodeje), ale je využíván k tvorbě obsahu v rámci obsahového (content) marketingu, stává se tedy součástí naší nabídky (doplňkovou službou, nebo přímo součástí naší služby/produktu – např. nenabízím pouhé hrnce, ale nabízím řešení problému přípravy jídla, kdy k produktu hrnec je dodává-na služba online kuchařky s texty a videem).</a:t>
            </a:r>
          </a:p>
        </p:txBody>
      </p:sp>
    </p:spTree>
    <p:extLst>
      <p:ext uri="{BB962C8B-B14F-4D97-AF65-F5344CB8AC3E}">
        <p14:creationId xmlns:p14="http://schemas.microsoft.com/office/powerpoint/2010/main" val="42284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copwritingu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potažmo celého obsahového marketingu, je, že lidé dnes čtou texty jinak, a zvláště na internetu. Mezi často uváděná fakta patří (Sálová et al., 2015, s. 21-22):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texty spíše „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skenují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tedy pouze vyhledávají zajímavé části, nečtou celý text důkladně a nevěnují mu pozornost.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Dlouhé texty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proscrollují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hledají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zvýrazněné pasáže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tl;dr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Proto využíváme odrážky, tučné písmo, obrázky, hypertextové odkazy.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touží po interaktivitě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proto jim nabízíme i dodatečný audiovizuální obsah,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apod.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Projevuje se u nich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bannerová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slepota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ignorování prostoru kolem textu a soustředění pouze na „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autentický“text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Proto se snažíme navrhovat weby tak, aby reklama a text nebyly v klasickém formátu.</a:t>
            </a:r>
          </a:p>
          <a:p>
            <a:pPr lvl="1"/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Nechtějí přemýšlet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chtějí okamžitě řešení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proto Google ve vyhledávání nabízí okamžitou odpověď na jednoduché otázky, např. počasí).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Copywriting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Neskutečně úspěšný trend –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blogy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 – online deník. Pěkný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blogování.</a:t>
            </a:r>
          </a:p>
          <a:p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 se profesionalizují a firmy je berou za své partnery.”</a:t>
            </a:r>
          </a:p>
          <a:p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propagaci blogu stejně používáte sociální média (FB, Insta).</a:t>
            </a:r>
          </a:p>
          <a:p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„Ženy dominují v oblastech jako kosmetika, móda, jídlo, vaření a nápoje, zdraví a životní styl, udělej si sám (DIY), muži převažují v technologiích, technice, společnosti a politice.“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Ženy dominují, nejmladší věkové kategorie jen ženy, starší i muži.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Pěkný příklad je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Tchibo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web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blog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Přesunuly se blogy na sociální sítě (FB)?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Blogy</a:t>
            </a:r>
          </a:p>
        </p:txBody>
      </p:sp>
    </p:spTree>
    <p:extLst>
      <p:ext uri="{BB962C8B-B14F-4D97-AF65-F5344CB8AC3E}">
        <p14:creationId xmlns:p14="http://schemas.microsoft.com/office/powerpoint/2010/main" val="91882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779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FB Intelu </a:t>
            </a:r>
            <a:r>
              <a:rPr lang="cs-CZ" sz="2000" dirty="0">
                <a:solidFill>
                  <a:srgbClr val="002060"/>
                </a:solidFill>
              </a:rPr>
              <a:t>– nuda s mikroprocesory?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– neskutečný přetlak obsahu na uživatele (1.3 mil. postů na FB každou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minutu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 přes algoritmy doručující nám personalizovaný obsah (nebo právě kvůli nim?!?) je nutné vyčnívat, vystupovat z davu, jinými slovy zaujmout. Dlouhodobě budujeme značku vs. šokujeme.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 (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Interchange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„krátké video“.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Pecka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kejska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Mekáče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Výhody?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Etika! Musí souhlasit s cílovkou!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Stáhneme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odsud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dirty="0"/>
              <a:t>Posty na sociálních sítích - </a:t>
            </a:r>
            <a:r>
              <a:rPr lang="cs-CZ" dirty="0" err="1"/>
              <a:t>GIFy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26394"/>
            <a:ext cx="2337368" cy="1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Obsahový marketing – nástroje, výhody a nevýhody.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Nástroje obsahového marketingu.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Tvoříme obsahovou kampaň.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7694"/>
            <a:ext cx="2427734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Těžké definovat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Vtipný obrázek, který má svůj význam a je použit pro popsání situace.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Pěkný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vzhledem k délce doby, kterou každý den trávíme na internetu, je suchá komerční komunikace nezajímavá.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Etika! Musí souhlasit s cílovkou!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na to.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Memy (angl. </a:t>
            </a:r>
            <a:r>
              <a:rPr lang="cs-CZ" dirty="0" err="1"/>
              <a:t>MEMEs</a:t>
            </a:r>
            <a:r>
              <a:rPr lang="cs-CZ" dirty="0"/>
              <a:t>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7734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4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– vše se extrémně rychle vyvíjí, FB a sociální sítě obecně nejsou výjimkou! Každoročně vzniknou a zaniknou různé nové formy obsahu.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Loni např.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Canvas a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Facebook Instant Articles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Facebook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Messanger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Reality Video – 360 stupňové video.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Letos – hromada nových formátů! Zaměření na nakupování (IG i FB), VR a AR,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reklamy, 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Playable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 trial,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stránek, metriky i pro videa, Video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optimalizace reklam apod. Shrnutí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tady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Nové FB formáty</a:t>
            </a:r>
          </a:p>
        </p:txBody>
      </p:sp>
    </p:spTree>
    <p:extLst>
      <p:ext uri="{BB962C8B-B14F-4D97-AF65-F5344CB8AC3E}">
        <p14:creationId xmlns:p14="http://schemas.microsoft.com/office/powerpoint/2010/main" val="359301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Microsite je jednoduchý (malý) web, který slouží pro jednu konkrétní prezentaci. Umožňuje nám odděleně prezentovat třeba jen 1 produkt z našeho portfolia, pomocí jiného grafického stylu, na vlastní doméně.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microsite? Začíná to od URL, můžeme vytvořit na míru (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studujvkarviné.cz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Můžeme zvolit úplně jiný styl prezentace, který nemusí zapadat do hlavního stylu webu. Oddělíme část obsahu od naší značky. Obsah čistě pro podporu jednoho produktu apod.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Microsite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microsite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Microsite</a:t>
            </a:r>
          </a:p>
        </p:txBody>
      </p:sp>
    </p:spTree>
    <p:extLst>
      <p:ext uri="{BB962C8B-B14F-4D97-AF65-F5344CB8AC3E}">
        <p14:creationId xmlns:p14="http://schemas.microsoft.com/office/powerpoint/2010/main" val="272167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Infografika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stav obsahového marketingu v roce 2019.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Příručka marketéra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kroků obsahové strategie pro Facebook.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Aktuality</a:t>
            </a:r>
          </a:p>
        </p:txBody>
      </p:sp>
    </p:spTree>
    <p:extLst>
      <p:ext uri="{BB962C8B-B14F-4D97-AF65-F5344CB8AC3E}">
        <p14:creationId xmlns:p14="http://schemas.microsoft.com/office/powerpoint/2010/main" val="93045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Optikou nově nabitých znalostí – jaký obsah by měla vaše vybraná firma dělat a proč?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– 2. část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5989"/>
            <a:ext cx="3322340" cy="21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7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Strategie a plán kampaně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 když již dnes tvoříme nějaký obsah, měli bychom se zamyslet nad dlouhodobějšími aktivitami s tím spojenými a navrhnout si celou strategii a z ní pak vytvořit plán jednotlivých částí. Musíme si uvědomit, čeho chceme dosáhnout a kam to má celé směřovat.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Stanovení cílů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bez nich nelze nic měřit a vyhodnocovat. Cíle by měly být SMART. Pokusme se je formulovat co nejspecifičtěji, abychom neměli jen ně-jaký obecný cíl typu růst tržeb, ale abychom se zaměřovali konkrétně na růst konverzí, růst počtu návštěvníků webu apod.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Stanovení cílové skupiny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 rámci segmentace chceme co nejpodrobněji popsat naše zákazníky, ideálně vytvořit persony.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768752" cy="507703"/>
          </a:xfrm>
        </p:spPr>
        <p:txBody>
          <a:bodyPr/>
          <a:lstStyle/>
          <a:p>
            <a:r>
              <a:rPr lang="cs-CZ" dirty="0"/>
              <a:t>3 Tvorba obsahové kampaně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3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Volba stylu komunikace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volíme tón komunikace, např. jaký jazyk používáme pro každou personu. Ideální je tvorba tzv. stylistické příručky (ve větším týmu ji oceníte, zajišťuje jednotnost komunikace), kde jsou jasně popsána pravidla komunikace.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Volba typu obsahu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 cílů a strategie plyne volba sdělení, zde v tomto kroku se můžeme zaměřit na tematické oblasti, na které se budeme soustředit. Promítne se zde, jak dobře jsme zvládli předchozí 4 kroky. Jestliže rozumíme našim zákazníkům a jsme schopni zvolit pro ně vhodný styl komunikace, pak je tvorba obsahu hračkou.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Volba kanálů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volíme z pro nás dostupných kanálů (sociální sítě,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placené kanály apod.).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dirty="0"/>
              <a:t>Tvorba obsahové kampaně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513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1157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-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jakým způsobem, kdy a jak pravidelně budete stanovat témata obsahu a termíny jeho publikování? Kdo bude vybírat formu obsahu a kanály, kterými se bude šířit?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obsahu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kdo a jak bude obsah (texty, grafiku, videa) tvořit a kolik na to bude potřebovat času?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Schvalování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kdo a kdy bude obsah schvalovat. Kolik času na korektury?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Publikování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kdo je zodpovědný za publikaci hotového obsahu ve vybraných komunikačních kanálech? Jakými nástroji se bude publikovat a kdy? Kdo bude zodpovědný za šíření publikovaného obsahu?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jakým způsobem se bude úspěšnost obsahu měřit? Kdo, jak a jak často ho bude vyhodnocovat? Jaké metriky se budou sledovat?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jak často se budou vyhodnocovat a porovnávat výsledky s plánem a stanovenými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Kdo bude zodpovědný za návrhy změn pro další komunikaci a tvorbu obsahu?“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dirty="0"/>
              <a:t>Vnitřní procesy pro dobrý obsah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6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témat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 základě dat o zákaznících a jejich preferencích. (na základě STDC tvoříme různý obsah v různých částech)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formy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blog, video, infografika?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kanálu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web, sociální sítě, partnerský web?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Publikační kalendář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přehled kdy, kde, co, jak, kdo je za to zodpovědný.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optimalizace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zkoušíme, co funguje, podle toho vylepšujeme.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následně oslovujeme personalizovaným obsahem.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pl-PL" dirty="0"/>
              <a:t>Jak na plán obsahového marketingu krok za krokem — 2. část dle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59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zvolený subjekt navrhněte obsahovou strategii a jaký konkrétní obsah by měli dělat a proč.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Možné subjekty: SU OPF,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Petrof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klavíry, hodinky Prim.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minut.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– 3. část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9782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6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Content marketing</a:t>
            </a:r>
            <a:r>
              <a:rPr lang="cs-CZ" sz="2000" dirty="0">
                <a:solidFill>
                  <a:srgbClr val="002060"/>
                </a:solidFill>
              </a:rPr>
              <a:t> neboli obsahový marketing je založený na tvorbě a umisťování užitečného a hodnotného obsahu, který přiláká a zapojí do komunikace vaše žádané zákazníky a vyvolá u nich akci, která povede k prodeji. Výborné vysvětlení a definice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zde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Content marketing je v podstatě </a:t>
            </a:r>
            <a:r>
              <a:rPr lang="cs-CZ" sz="2000" b="1" dirty="0">
                <a:solidFill>
                  <a:srgbClr val="002060"/>
                </a:solidFill>
              </a:rPr>
              <a:t>dovednost komunikovat </a:t>
            </a:r>
            <a:r>
              <a:rPr lang="cs-CZ" sz="2000" dirty="0">
                <a:solidFill>
                  <a:srgbClr val="002060"/>
                </a:solidFill>
              </a:rPr>
              <a:t>se zájemci a potenciálními zákazníky vaši nabídku tak, aniž byste na ně tlačili. </a:t>
            </a:r>
            <a:r>
              <a:rPr lang="cs-CZ" sz="2000" b="1" dirty="0">
                <a:solidFill>
                  <a:srgbClr val="002060"/>
                </a:solidFill>
              </a:rPr>
              <a:t>Místo drahé reklamy</a:t>
            </a:r>
            <a:r>
              <a:rPr lang="cs-CZ" sz="2000" dirty="0">
                <a:solidFill>
                  <a:srgbClr val="002060"/>
                </a:solidFill>
              </a:rPr>
              <a:t> na vaše produkty a služby přinášíte </a:t>
            </a:r>
            <a:r>
              <a:rPr lang="cs-CZ" sz="2000" b="1" dirty="0">
                <a:solidFill>
                  <a:srgbClr val="002060"/>
                </a:solidFill>
              </a:rPr>
              <a:t>hodnotné a zajímavé informace</a:t>
            </a:r>
            <a:r>
              <a:rPr lang="cs-CZ" sz="2000" dirty="0">
                <a:solidFill>
                  <a:srgbClr val="002060"/>
                </a:solidFill>
              </a:rPr>
              <a:t>, které vašim kupujícím pomáhají a vzdělávají je.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Content marketing je více než jen internetový marketing či on line marketing. Podstatou content marketingu je skutečnost, že pokud budete pravidelně a cíleně poskytovat hodnotné informace kupujícím, oni vás odmění svými nákupy a loajalitou.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1 Obsahový marketing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755576" y="2513246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1041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„Dělat obsahový marketing znamená vytvářet zdarma a pravidelně extra kvalitní obsah, který vaši posluchači budou sdílet a bude pro ně buď užitečný, nebo je pobaví. Kvalitní obsah některé z nich přitáhne a začnou se o vaši firmu zajímat podrobněji. Z nich se poté můžou stát zákazníci. A pokud procesy nastavíte dobře a zákazníci budou spokojení, tak se ze zákazníků stanou vracející se klienti. Díky tomu, že zveřejňujete kvalitní edukativní obsah, tak vám zákazníci věří, mají vás rádi a chtějí s vámi obchodovat sami.“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webu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Copyblogger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přeloženo na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vceliste.cz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=/= obsahová strategie =/= obsahový marketing.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tu odnepaměti, ale Internet nám dal možnost snadno sdílet tuny obsahu, to proměnilo spotřební chování a zákazník jej vyžaduje.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Vymezení obsahového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210654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374441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článek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příběh, post, blog, e-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 (audio-video)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zvuková stopa,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vodcast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GIF, meme,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banner, pop-up, QR,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infografika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(seznam není vyčerpávající!)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Nástroje obsahového marketingu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97897"/>
            <a:ext cx="4402460" cy="21395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62" y="3175018"/>
            <a:ext cx="2065412" cy="1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424936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myšlenkou je tvorba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zajímavého obsahu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 přímý nátlak na prodej.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Obsahový marketing je důležitý i pro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optimalizace pro vyhledávače. (ne jen text, ale i videa a obrázky, které správně otextujeme!)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Obsahový marketing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7734"/>
            <a:ext cx="2528069" cy="2081444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09616" y="2283718"/>
            <a:ext cx="4522424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Dělá ho většina firem, aniž by si to předtím uvědomovala. Dnes se snažíme dělat to koncepčně. Obsahový marketing je tedy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koncepční přístup k tvorbě obsahu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vše má svůj řád, svou myšlenku a směřuje to ke stanovenému cíli.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je zajímavý obsah. Výborně to shrnuje tento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článek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opravdu nemůže obsah dělat někdo bez k tomu příslušných schopností, nebude to hned a nebude to levné. Pomůže to ale pak dále s komunikací (využiji to pro PR,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soušly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reklamu), buduje to komunitu, je to jediná cesta k SEO, a pomalu to bude budovat i konverze (ale fakt pomalu, těžko se to měří).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úzce propojený se SEO – vyhledáváním – analýzou klíčových slov. Musím chápat, co lidé hledají, abych je byl schopen přivést ke mně.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slušně fungující obsahovou strategii budeme tedy potřebovat řadu lidí! Někoho na „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end“ – SEO, PPC, a někoho na „front end“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grafik (foto, video), marketingový specialista (na strategii 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Podstata obsahového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249309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3003798"/>
            <a:ext cx="3023659" cy="170080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růst celé firmy – prodeje, rosteme jako tým dělající obsah.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Získáváme stále nové poptávky – kvalitní obsah láká nové zákazníky.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Ušetříme na reklamě – kvalitní obsah sám přitáhne zájemce.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Spotřebitelé se o nás sami zajímají – přilákáme návštěvníky organicky.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Staneme se kapacitou v oboru – v rámci obsahu tvoříme i edukační (výukový) obsah, radíme spotřebitelům, staneme se nepostradatelní.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Získáme cenné přirozené zpětné odkazy – sdílení + SEO.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Porostou naše sociální sítě – kvalitní obsah = více věrných fanoušků.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Posilujeme důvěru – v rámci obsahu sdílíme svou identitu (firemní kulturu), tím budujeme dobrý vztah se zákazníkem.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Výhody obsahového marketingu (Řezníček a Procházka, 2014, s. 30-32)</a:t>
            </a:r>
          </a:p>
        </p:txBody>
      </p:sp>
    </p:spTree>
    <p:extLst>
      <p:ext uri="{BB962C8B-B14F-4D97-AF65-F5344CB8AC3E}">
        <p14:creationId xmlns:p14="http://schemas.microsoft.com/office/powerpoint/2010/main" val="401013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59481"/>
            <a:ext cx="3754388" cy="243284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časově náročné – může být prodleva mezi obsahem a nějakým efektem. Dále samotná tvorba obsahu je podstatně náročnější.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Obtížná měřitelnost – u nástrojů typu PPC jsme schopni okamžitě změřit efekt, u obsahu to ale tak snadné není.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Nevýhody obsahového marketingu (Řezníček a Procházka, 2014, s. 32-34)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434196"/>
            <a:ext cx="4824536" cy="25138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autoři – obsah stojí často na textech, ale i kvalitních videích.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nutno propagovat – vytvořený obsah musíme být schopni dostat k lidem. Obsahový marketing není flexibilní – kvůli trendům a hitům může stávající obsah být velmi rychle zastaralý.</a:t>
            </a:r>
          </a:p>
        </p:txBody>
      </p:sp>
    </p:spTree>
    <p:extLst>
      <p:ext uri="{BB962C8B-B14F-4D97-AF65-F5344CB8AC3E}">
        <p14:creationId xmlns:p14="http://schemas.microsoft.com/office/powerpoint/2010/main" val="279218229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2850</Words>
  <Application>Microsoft Office PowerPoint</Application>
  <PresentationFormat>Předvádění na obrazovce (16:9)</PresentationFormat>
  <Paragraphs>196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SLU</vt:lpstr>
      <vt:lpstr>Obsahový marketing</vt:lpstr>
      <vt:lpstr>Obsah přednášky</vt:lpstr>
      <vt:lpstr>1 Obsahový marketing</vt:lpstr>
      <vt:lpstr>Vymezení obsahového marketingu</vt:lpstr>
      <vt:lpstr>Nástroje obsahového marketingu</vt:lpstr>
      <vt:lpstr>Obsahový marketing</vt:lpstr>
      <vt:lpstr>Podstata obsahového marketingu</vt:lpstr>
      <vt:lpstr>Výhody obsahového marketingu (Řezníček a Procházka, 2014, s. 30-32)</vt:lpstr>
      <vt:lpstr>Nevýhody obsahového marketingu (Řezníček a Procházka, 2014, s. 32-34)</vt:lpstr>
      <vt:lpstr>Úkol – 1. část</vt:lpstr>
      <vt:lpstr>2 Nástroje obsahového marketingu - (Řezníček a Procházka, 2014, s. 99-108)</vt:lpstr>
      <vt:lpstr>Nástroje obsahového marketingu - (Řezníček a Procházka, 2014, s. 99-108)</vt:lpstr>
      <vt:lpstr>Nástroje obsahového marketingu - (Řezníček a Procházka, 2014, s. 99-108)</vt:lpstr>
      <vt:lpstr>Nástroje obsahového marketingu - (Řezníček a Procházka, 2014, s. 99-108)</vt:lpstr>
      <vt:lpstr>Nástroje obsahového marketingu – text</vt:lpstr>
      <vt:lpstr>Nástroje obsahového marketingu – text - copywriting</vt:lpstr>
      <vt:lpstr>Copywriting</vt:lpstr>
      <vt:lpstr>Blogy</vt:lpstr>
      <vt:lpstr>Posty na sociálních sítích - GIFy</vt:lpstr>
      <vt:lpstr>Memy (angl. MEMEs)</vt:lpstr>
      <vt:lpstr>Nové FB formáty</vt:lpstr>
      <vt:lpstr>Microsite</vt:lpstr>
      <vt:lpstr>Aktuality</vt:lpstr>
      <vt:lpstr>Úkol – 2. část</vt:lpstr>
      <vt:lpstr>3 Tvorba obsahové kampaně – Marketing Journal</vt:lpstr>
      <vt:lpstr>Tvorba obsahové kampaně – Marketing Journal</vt:lpstr>
      <vt:lpstr>Vnitřní procesy pro dobrý obsah – Marketing Journal</vt:lpstr>
      <vt:lpstr>Jak na plán obsahového marketingu krok za krokem — 2. část dle Marketing Journal</vt:lpstr>
      <vt:lpstr>Úkol – 3. část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163</cp:revision>
  <dcterms:created xsi:type="dcterms:W3CDTF">2016-07-06T15:42:34Z</dcterms:created>
  <dcterms:modified xsi:type="dcterms:W3CDTF">2019-10-14T09:52:04Z</dcterms:modified>
</cp:coreProperties>
</file>