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59" r:id="rId3"/>
    <p:sldId id="297" r:id="rId4"/>
    <p:sldId id="262" r:id="rId5"/>
    <p:sldId id="263" r:id="rId6"/>
    <p:sldId id="285" r:id="rId7"/>
    <p:sldId id="298" r:id="rId8"/>
    <p:sldId id="264" r:id="rId9"/>
    <p:sldId id="286" r:id="rId10"/>
    <p:sldId id="296" r:id="rId11"/>
    <p:sldId id="287" r:id="rId12"/>
    <p:sldId id="265" r:id="rId13"/>
    <p:sldId id="300" r:id="rId14"/>
    <p:sldId id="301" r:id="rId15"/>
    <p:sldId id="302" r:id="rId16"/>
    <p:sldId id="303" r:id="rId17"/>
    <p:sldId id="299" r:id="rId18"/>
    <p:sldId id="288" r:id="rId19"/>
    <p:sldId id="266" r:id="rId20"/>
    <p:sldId id="267" r:id="rId21"/>
    <p:sldId id="295" r:id="rId22"/>
    <p:sldId id="289" r:id="rId23"/>
    <p:sldId id="291" r:id="rId24"/>
    <p:sldId id="290" r:id="rId2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18. 10. 2020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Podnikové funkce, Organizační struktura a životní cyklus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podstatu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základních 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funkcí (činností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) podniku.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Objasnit tvorbu organizační struktury podniku.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Rozčlenit životní cyklus podniku na jeho jednotlivé fáze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Pyramidová organizační struktura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79" y="919968"/>
            <a:ext cx="8034858" cy="36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0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Organizační výstavba </a:t>
            </a:r>
            <a:r>
              <a:rPr lang="cs-CZ" sz="2100" dirty="0" smtClean="0"/>
              <a:t>podniku III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3" y="840507"/>
            <a:ext cx="7415379" cy="190052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Na proces organizování a tomu odpovídající tvorbu struktury jsou </a:t>
            </a:r>
            <a:r>
              <a:rPr lang="cs-CZ" sz="1700" dirty="0" smtClean="0"/>
              <a:t>kladeny určité požadavky, které jsou shrnuty v akronymu OSCAR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cíle </a:t>
            </a:r>
            <a:r>
              <a:rPr lang="cs-CZ" sz="1700" dirty="0"/>
              <a:t>podnikatelských činností (O = </a:t>
            </a:r>
            <a:r>
              <a:rPr lang="cs-CZ" sz="1700" dirty="0" err="1"/>
              <a:t>Objectives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specializace </a:t>
            </a:r>
            <a:r>
              <a:rPr lang="cs-CZ" sz="1700" dirty="0"/>
              <a:t>(S = </a:t>
            </a:r>
            <a:r>
              <a:rPr lang="cs-CZ" sz="1700" dirty="0" err="1"/>
              <a:t>Specialization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koordinace </a:t>
            </a:r>
            <a:r>
              <a:rPr lang="cs-CZ" sz="1700" dirty="0"/>
              <a:t>(C = </a:t>
            </a:r>
            <a:r>
              <a:rPr lang="cs-CZ" sz="1700" dirty="0" err="1"/>
              <a:t>Coordination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pravomoc </a:t>
            </a:r>
            <a:r>
              <a:rPr lang="cs-CZ" sz="1700" dirty="0"/>
              <a:t>(A = </a:t>
            </a:r>
            <a:r>
              <a:rPr lang="cs-CZ" sz="1700" dirty="0" err="1"/>
              <a:t>Authority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zodpovědnost </a:t>
            </a:r>
            <a:r>
              <a:rPr lang="cs-CZ" sz="1700" dirty="0"/>
              <a:t>(R = </a:t>
            </a:r>
            <a:r>
              <a:rPr lang="cs-CZ" sz="1700" dirty="0" err="1"/>
              <a:t>Responsibility</a:t>
            </a:r>
            <a:r>
              <a:rPr lang="cs-CZ" sz="1700" dirty="0"/>
              <a:t>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552" y="337003"/>
            <a:ext cx="6684579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100" dirty="0"/>
              <a:t>Příklady  organizačních struktur</a:t>
            </a:r>
          </a:p>
        </p:txBody>
      </p:sp>
      <p:pic>
        <p:nvPicPr>
          <p:cNvPr id="5" name="obrázek 10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94" y="899620"/>
            <a:ext cx="432054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33552" y="2372711"/>
            <a:ext cx="3823138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funkcionální 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99577"/>
            <a:ext cx="3681248" cy="100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élník 7"/>
          <p:cNvSpPr/>
          <p:nvPr/>
        </p:nvSpPr>
        <p:spPr>
          <a:xfrm>
            <a:off x="5287171" y="2433251"/>
            <a:ext cx="292996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/>
              <a:t>procesní 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pic>
        <p:nvPicPr>
          <p:cNvPr id="10" name="Obrázek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6164" y="2739334"/>
            <a:ext cx="1943100" cy="222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5314827" y="3213813"/>
            <a:ext cx="346323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Příklad ploché (A) a strmé (B) organizační struktury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Pevné organizační struktury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91556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liniová organizační </a:t>
            </a:r>
            <a:r>
              <a:rPr lang="cs-CZ" dirty="0" smtClean="0"/>
              <a:t>struktura – nejstarší, princip jednoho vedoucího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funkcionální </a:t>
            </a:r>
            <a:r>
              <a:rPr lang="cs-CZ" dirty="0"/>
              <a:t>organizační </a:t>
            </a:r>
            <a:r>
              <a:rPr lang="cs-CZ" dirty="0" smtClean="0"/>
              <a:t>struktura - Funkčně </a:t>
            </a:r>
            <a:r>
              <a:rPr lang="cs-CZ" dirty="0"/>
              <a:t>specializovaní vedoucí -pracovník je podřízen několika vedoucím, </a:t>
            </a:r>
            <a:r>
              <a:rPr lang="cs-CZ" dirty="0" smtClean="0"/>
              <a:t>z nichž </a:t>
            </a:r>
            <a:r>
              <a:rPr lang="cs-CZ" dirty="0"/>
              <a:t>každý řídí pracovníky </a:t>
            </a:r>
            <a:r>
              <a:rPr lang="cs-CZ" dirty="0" smtClean="0"/>
              <a:t>v určité věci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liniově-štábní </a:t>
            </a:r>
            <a:r>
              <a:rPr lang="cs-CZ" dirty="0"/>
              <a:t>organizační struktura-vznikla kombinací liniové a funkcionální </a:t>
            </a:r>
            <a:r>
              <a:rPr lang="cs-CZ" dirty="0" smtClean="0"/>
              <a:t>struktury, liniová a štábní složka (tým specialistů)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483" y="771550"/>
            <a:ext cx="1875598" cy="169525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081" y="889377"/>
            <a:ext cx="2064383" cy="159030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2696348"/>
            <a:ext cx="3543870" cy="1609082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>
            <a:off x="2987824" y="1419622"/>
            <a:ext cx="2304256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3761656" y="1275606"/>
            <a:ext cx="419472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347864" y="2859782"/>
            <a:ext cx="3336217" cy="641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355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r>
              <a:rPr lang="pl-PL" dirty="0"/>
              <a:t>Organizační struktury s pružnými prvky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71550"/>
            <a:ext cx="30963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Tvoří </a:t>
            </a:r>
            <a:r>
              <a:rPr lang="cs-CZ" dirty="0" smtClean="0"/>
              <a:t>doplňkovou strukturu, </a:t>
            </a:r>
            <a:r>
              <a:rPr lang="cs-CZ" dirty="0"/>
              <a:t>nikoliv rozhodující způsob organizačního uspořádání </a:t>
            </a:r>
            <a:r>
              <a:rPr lang="cs-CZ" dirty="0" smtClean="0"/>
              <a:t>a připojují </a:t>
            </a:r>
            <a:r>
              <a:rPr lang="cs-CZ" dirty="0"/>
              <a:t>se </a:t>
            </a:r>
            <a:r>
              <a:rPr lang="cs-CZ" dirty="0" smtClean="0"/>
              <a:t>k základním strukturám. Charakteristickými </a:t>
            </a:r>
            <a:r>
              <a:rPr lang="cs-CZ" dirty="0"/>
              <a:t>rysy jsou </a:t>
            </a:r>
            <a:r>
              <a:rPr lang="cs-CZ" dirty="0">
                <a:solidFill>
                  <a:srgbClr val="FF0000"/>
                </a:solidFill>
              </a:rPr>
              <a:t>dočasnost, účelovost a to, že </a:t>
            </a:r>
            <a:r>
              <a:rPr lang="cs-CZ" dirty="0" smtClean="0">
                <a:solidFill>
                  <a:srgbClr val="FF0000"/>
                </a:solidFill>
              </a:rPr>
              <a:t>doplňují </a:t>
            </a:r>
            <a:r>
              <a:rPr lang="cs-CZ" dirty="0" smtClean="0"/>
              <a:t>nebo </a:t>
            </a:r>
            <a:r>
              <a:rPr lang="cs-CZ" dirty="0"/>
              <a:t>zlepšují dosavadní organizační </a:t>
            </a:r>
            <a:r>
              <a:rPr lang="cs-CZ" dirty="0" smtClean="0"/>
              <a:t>struktury. Patří sem: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Projektová organizační </a:t>
            </a:r>
            <a:r>
              <a:rPr lang="cs-CZ" dirty="0" smtClean="0"/>
              <a:t>struktura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Maticová organizační struktura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786279"/>
            <a:ext cx="3360613" cy="188391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2666974"/>
            <a:ext cx="4079552" cy="229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006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Organizační struktury  podle sdružování činností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48680" y="771550"/>
            <a:ext cx="73356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Funkční struktura –činnosti se seskupují podle míry podobnosti činností, bez ohledu na charakter či určení výsledku těchto </a:t>
            </a:r>
            <a:r>
              <a:rPr lang="cs-CZ" dirty="0" smtClean="0"/>
              <a:t>činností</a:t>
            </a:r>
          </a:p>
          <a:p>
            <a:r>
              <a:rPr lang="cs-CZ" dirty="0" smtClean="0"/>
              <a:t>Divizní </a:t>
            </a:r>
            <a:r>
              <a:rPr lang="cs-CZ" dirty="0"/>
              <a:t>struktura -činnosti potřebné </a:t>
            </a:r>
            <a:r>
              <a:rPr lang="cs-CZ" dirty="0" smtClean="0"/>
              <a:t>k výrobě </a:t>
            </a:r>
            <a:r>
              <a:rPr lang="cs-CZ" dirty="0"/>
              <a:t>určitého produktu jsou seskupovány do relativně samostatných divizí, které vládnou vysokou autonomií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90783"/>
            <a:ext cx="4470585" cy="140513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078445"/>
            <a:ext cx="3545582" cy="182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19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Hybridní struktury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1152525"/>
            <a:ext cx="65913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394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Životní cyklus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249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Životní cyklus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713410"/>
            <a:ext cx="7265607" cy="17312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 pojmem životní cyklus podniku myslíme fáze existence podniku, kterými může (ale nemusí vždy) procházet (Synek, 2007).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Život </a:t>
            </a:r>
            <a:r>
              <a:rPr lang="cs-CZ" dirty="0"/>
              <a:t>podniku významně souvisí s vývojem okolí podniku (např. stav ekonomiky, </a:t>
            </a:r>
            <a:r>
              <a:rPr lang="cs-CZ" dirty="0" smtClean="0"/>
              <a:t>odvětví</a:t>
            </a:r>
            <a:r>
              <a:rPr lang="cs-CZ" dirty="0"/>
              <a:t>, socioekonomickou situací, demografickým vývojem apod.), jež může například umožnit vznik nějakého podniku, nebo naopak způsobit jeho zánik. </a:t>
            </a:r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422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Životní cyklus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713410"/>
            <a:ext cx="7265607" cy="17312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Mezi základní fáze životního cyklu podniku patří </a:t>
            </a:r>
            <a:r>
              <a:rPr lang="cs-CZ" dirty="0" smtClean="0"/>
              <a:t>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založení</a:t>
            </a:r>
            <a:r>
              <a:rPr lang="cs-CZ" dirty="0"/>
              <a:t>, </a:t>
            </a: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růst</a:t>
            </a:r>
            <a:r>
              <a:rPr lang="cs-CZ" dirty="0"/>
              <a:t>, </a:t>
            </a: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stabilizace</a:t>
            </a:r>
            <a:r>
              <a:rPr lang="cs-CZ" dirty="0"/>
              <a:t>, </a:t>
            </a: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krize </a:t>
            </a:r>
            <a:r>
              <a:rPr lang="cs-CZ" dirty="0"/>
              <a:t>(a případná sanace)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zánik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449" y="1626065"/>
            <a:ext cx="5600880" cy="29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pl-PL" sz="3000" b="1" dirty="0"/>
              <a:t>Podnik a jeho základní charakteristiky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Struktura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podnikových funkcí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Organizační výstavba podniku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Životní cyklus podniku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/>
              <a:t>Životní cyklus podniku : Fáze</a:t>
            </a:r>
          </a:p>
        </p:txBody>
      </p:sp>
      <p:sp>
        <p:nvSpPr>
          <p:cNvPr id="3" name="Obdélník 2"/>
          <p:cNvSpPr/>
          <p:nvPr/>
        </p:nvSpPr>
        <p:spPr>
          <a:xfrm>
            <a:off x="188639" y="755998"/>
            <a:ext cx="7691981" cy="176202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Založení </a:t>
            </a:r>
            <a:r>
              <a:rPr lang="cs-CZ" dirty="0"/>
              <a:t>– v této fázi podnikatel řeší hlavní existenční otázky typu: Co bude vyrábět, poskytovat? Čím se bude zabývat.</a:t>
            </a:r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Růst </a:t>
            </a:r>
            <a:r>
              <a:rPr lang="cs-CZ" dirty="0"/>
              <a:t>– zde je snaha o trvalý růst podniku, rostou objemy prodejů a podíl na trhu, což motivuje podnikatele do dalších investic 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2083779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Životní cyklus podniku : </a:t>
            </a:r>
            <a:r>
              <a:rPr lang="cs-CZ" dirty="0" smtClean="0"/>
              <a:t>Založení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2990"/>
            <a:ext cx="2947394" cy="469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3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308161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/>
              <a:t>Životní cyklus podniku : </a:t>
            </a:r>
            <a:r>
              <a:rPr lang="cs-CZ" dirty="0" smtClean="0"/>
              <a:t>Fáze 2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8639" y="755998"/>
            <a:ext cx="7691981" cy="22852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Stabilizace </a:t>
            </a:r>
            <a:r>
              <a:rPr lang="cs-CZ" dirty="0"/>
              <a:t>– podnik má vzhledem k trhu optimální velikost, dostatek zákazníků a tvoří hodnotu pro vlastníka (zisk).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Krize </a:t>
            </a:r>
            <a:r>
              <a:rPr lang="cs-CZ" dirty="0"/>
              <a:t>– toto je rozhodující čas v životě podniku. Předmět podnikání je stále složitější. Majitelé se musí rozhodnout, jak rychle bude podnik růst a jak jej budou financovat 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Zánik </a:t>
            </a:r>
            <a:r>
              <a:rPr lang="cs-CZ" dirty="0"/>
              <a:t>– nemůže-li být zachován předchozí podnikatelský duch, je i vysoká pravděpodobnost pokračujícího neúspěchu 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29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190821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 smtClean="0"/>
              <a:t>Fáze růstu podniku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81" y="1059582"/>
            <a:ext cx="7174260" cy="343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629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2434000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 smtClean="0"/>
              <a:t>Způsoby zániku podniku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8639" y="755998"/>
            <a:ext cx="7691981" cy="31162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dobrovolné </a:t>
            </a:r>
            <a:r>
              <a:rPr lang="cs-CZ" b="1" dirty="0"/>
              <a:t>rozhodnutí o ukončení činnosti obchodní korporace </a:t>
            </a:r>
            <a:endParaRPr lang="cs-CZ" b="1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zrušení </a:t>
            </a:r>
            <a:r>
              <a:rPr lang="cs-CZ" b="1" dirty="0"/>
              <a:t>obchodní korporace bez likvidace </a:t>
            </a:r>
            <a:r>
              <a:rPr lang="cs-CZ" dirty="0"/>
              <a:t>– zde řadíme fúze, rozdělení podniku, změnu právní formy, převod jmění na společníka či </a:t>
            </a:r>
            <a:r>
              <a:rPr lang="cs-CZ" dirty="0" smtClean="0"/>
              <a:t>přeshraniční </a:t>
            </a:r>
            <a:r>
              <a:rPr lang="cs-CZ" dirty="0"/>
              <a:t>přemístění sídla.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zrušení </a:t>
            </a:r>
            <a:r>
              <a:rPr lang="cs-CZ" b="1" dirty="0"/>
              <a:t>obchodní korporace s likvidací </a:t>
            </a:r>
            <a:r>
              <a:rPr lang="cs-CZ" dirty="0"/>
              <a:t>(§ 187–209 NOZ) – likvidace je zákonem řízený postup mimosoudního vyrovnání majetkových vztahů (likvidátorem) v případě, že majetek podniku postačuje k zaplacení </a:t>
            </a:r>
            <a:r>
              <a:rPr lang="cs-CZ" dirty="0" smtClean="0"/>
              <a:t>závazků </a:t>
            </a:r>
            <a:r>
              <a:rPr lang="cs-CZ" dirty="0"/>
              <a:t>k věřitelům; pokud majetek podniku nestačí k uspokojení věřitelů, pak se podnik dostává do konkurzního řízení, kdy dochází alespoň k částečnému (poměrnému) uspokojení věřitelů.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7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Podnikové funkce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57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 smtClean="0"/>
              <a:t>Definice </a:t>
            </a:r>
            <a:r>
              <a:rPr lang="cs-CZ" sz="2100" dirty="0"/>
              <a:t>podnikových funkcí 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3" y="1117331"/>
            <a:ext cx="6919752" cy="165429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1700" dirty="0"/>
              <a:t>V obecné rovině je podnik charakterizován těmito funkcemi: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s</a:t>
            </a:r>
            <a:r>
              <a:rPr lang="cs-CZ" sz="1700" b="1" dirty="0"/>
              <a:t>polečenskou </a:t>
            </a:r>
            <a:r>
              <a:rPr lang="cs-CZ" sz="1700" dirty="0"/>
              <a:t>– cílem podniku je spoluúčast na uspokojování potřeb v celospolečenském měřítku,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b="1" dirty="0"/>
              <a:t>individuáln</a:t>
            </a:r>
            <a:r>
              <a:rPr lang="cs-CZ" sz="1700" dirty="0"/>
              <a:t>í – cílem podniku je zhodnocovat prostředky vložené zakladatelem. 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9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Struktura podnikových </a:t>
            </a:r>
            <a:r>
              <a:rPr lang="cs-CZ" sz="2100" dirty="0" smtClean="0"/>
              <a:t>funkcí.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628600"/>
            <a:ext cx="7013359" cy="34547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dirty="0"/>
              <a:t>Podnikové funkce můžeme </a:t>
            </a:r>
            <a:r>
              <a:rPr lang="cs-CZ" sz="1700" dirty="0" smtClean="0"/>
              <a:t>dělit </a:t>
            </a:r>
            <a:r>
              <a:rPr lang="cs-CZ" sz="1700" dirty="0"/>
              <a:t>dle Synka a kol. (2007) na: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 primární a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sekundární funkce.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7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700" b="1" dirty="0" smtClean="0"/>
              <a:t>Primární </a:t>
            </a:r>
            <a:r>
              <a:rPr lang="cs-CZ" sz="1700" b="1" dirty="0"/>
              <a:t>funkce </a:t>
            </a:r>
            <a:r>
              <a:rPr lang="cs-CZ" sz="1700" dirty="0"/>
              <a:t>podniku tvoří „páteř“ podnikových činností a pro fungování podniku jsou zásadní. Patří k nim funkce: </a:t>
            </a:r>
          </a:p>
          <a:p>
            <a:pPr marL="60007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zásobovací </a:t>
            </a:r>
            <a:r>
              <a:rPr lang="cs-CZ" sz="1700" dirty="0" smtClean="0"/>
              <a:t>(nákup)</a:t>
            </a:r>
            <a:endParaRPr lang="cs-CZ" sz="1700" dirty="0"/>
          </a:p>
          <a:p>
            <a:pPr marL="60007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výrobní </a:t>
            </a:r>
          </a:p>
          <a:p>
            <a:pPr marL="60007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prodejní </a:t>
            </a:r>
          </a:p>
          <a:p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6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Struktura podnikových funkcí </a:t>
            </a:r>
            <a:r>
              <a:rPr lang="cs-CZ" sz="2100" dirty="0" smtClean="0"/>
              <a:t>II</a:t>
            </a:r>
            <a:r>
              <a:rPr lang="cs-CZ" sz="2100" dirty="0"/>
              <a:t>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628600"/>
            <a:ext cx="7013359" cy="32701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700" b="1" dirty="0"/>
              <a:t>Sekundární (podpůrné, vedlejší) </a:t>
            </a:r>
            <a:r>
              <a:rPr lang="cs-CZ" sz="1700" dirty="0"/>
              <a:t>funkce se prolínají primárními funkcemi, a pokud by jim podnik nevěnoval dostatečnou pozornost, vedlo by to k existenčním problémům podniku: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personální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investiční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finanční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vědeckotechnická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správní</a:t>
            </a:r>
          </a:p>
          <a:p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4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Organizační výstavba podniku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27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Organizační výstavba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3" y="840507"/>
            <a:ext cx="7415379" cy="268535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700" b="1" dirty="0" smtClean="0"/>
              <a:t>Organizační výstavba v sobě zahrnuje vymezení a zajištění plánované činnosti lidí při zabezpečování úkolů v podniku.</a:t>
            </a:r>
          </a:p>
          <a:p>
            <a:pPr algn="just"/>
            <a:endParaRPr lang="cs-CZ" sz="1700" b="1" dirty="0" smtClean="0"/>
          </a:p>
          <a:p>
            <a:pPr algn="just"/>
            <a:r>
              <a:rPr lang="cs-CZ" sz="1700" b="1" dirty="0" smtClean="0"/>
              <a:t>Organizování</a:t>
            </a:r>
            <a:r>
              <a:rPr lang="cs-CZ" sz="1700" dirty="0" smtClean="0"/>
              <a:t> </a:t>
            </a:r>
            <a:r>
              <a:rPr lang="cs-CZ" sz="1700" dirty="0"/>
              <a:t>v sobě zahrnuje několik na sobě navazující činnosti, jako: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vytvoření popisu jednotlivých činností,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seskupování činností,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přiřazení vedoucího pracovníka ke skupině činností, tj. přiřazení pravomocí nad pracovníky skupiny,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vytvoření horizontálních a vertikálních vazeb v organizační struktuře podniku. </a:t>
            </a:r>
          </a:p>
          <a:p>
            <a:pPr algn="just"/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Organizační výstavba </a:t>
            </a:r>
            <a:r>
              <a:rPr lang="cs-CZ" sz="2100" dirty="0" smtClean="0"/>
              <a:t>podniku II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3" y="840507"/>
            <a:ext cx="7415379" cy="24237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Tvar organizační </a:t>
            </a:r>
            <a:r>
              <a:rPr lang="cs-CZ" sz="1700" dirty="0" smtClean="0"/>
              <a:t>struktury </a:t>
            </a:r>
            <a:r>
              <a:rPr lang="cs-CZ" sz="1700" dirty="0"/>
              <a:t>je podstatně determinován rozpětím </a:t>
            </a:r>
            <a:r>
              <a:rPr lang="cs-CZ" sz="1700" dirty="0" smtClean="0"/>
              <a:t>řízení a </a:t>
            </a:r>
            <a:r>
              <a:rPr lang="cs-CZ" sz="1700" dirty="0"/>
              <a:t>z něj vyplývajícím počtem úrovní řízení. </a:t>
            </a: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b="1" dirty="0" smtClean="0"/>
              <a:t>Rozpětí </a:t>
            </a:r>
            <a:r>
              <a:rPr lang="cs-CZ" sz="1700" b="1" dirty="0"/>
              <a:t>řízení </a:t>
            </a:r>
            <a:r>
              <a:rPr lang="cs-CZ" sz="1700" dirty="0" smtClean="0"/>
              <a:t>představuje počet </a:t>
            </a:r>
            <a:r>
              <a:rPr lang="cs-CZ" sz="1700" dirty="0"/>
              <a:t>pracovníků či organizačních jednotek </a:t>
            </a:r>
            <a:r>
              <a:rPr lang="cs-CZ" sz="1700" dirty="0" smtClean="0"/>
              <a:t>bezprostředně podřízených </a:t>
            </a:r>
            <a:r>
              <a:rPr lang="cs-CZ" sz="1700" dirty="0"/>
              <a:t>jednomu vedoucímu.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Je-li </a:t>
            </a:r>
            <a:r>
              <a:rPr lang="cs-CZ" sz="1700" dirty="0"/>
              <a:t>tento počet příliš malý, dostáváme špičatou pyramidu. </a:t>
            </a:r>
            <a:r>
              <a:rPr lang="cs-CZ" sz="1700" dirty="0" smtClean="0"/>
              <a:t>Je zřejmé</a:t>
            </a:r>
            <a:r>
              <a:rPr lang="cs-CZ" sz="1700" dirty="0"/>
              <a:t>, že špičatá pyramida v sobě skrývá nebezpečí </a:t>
            </a:r>
            <a:r>
              <a:rPr lang="cs-CZ" sz="1700" dirty="0" smtClean="0"/>
              <a:t>poruch při </a:t>
            </a:r>
            <a:r>
              <a:rPr lang="cs-CZ" sz="1700" dirty="0"/>
              <a:t>přenosu informací přes několik úrovní, obvykle je </a:t>
            </a:r>
            <a:r>
              <a:rPr lang="cs-CZ" sz="1700" dirty="0" smtClean="0"/>
              <a:t>také méně hospodárná. </a:t>
            </a:r>
            <a:endParaRPr lang="cs-CZ" sz="17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Při </a:t>
            </a:r>
            <a:r>
              <a:rPr lang="cs-CZ" sz="1700" dirty="0"/>
              <a:t>nadměrném rozpětí řízení je pyramida plochá. </a:t>
            </a:r>
            <a:r>
              <a:rPr lang="cs-CZ" sz="1700" dirty="0" smtClean="0"/>
              <a:t>Může </a:t>
            </a:r>
            <a:r>
              <a:rPr lang="cs-CZ" sz="1700" dirty="0"/>
              <a:t>naopak vést k přetížení </a:t>
            </a:r>
            <a:r>
              <a:rPr lang="cs-CZ" sz="1700" dirty="0" smtClean="0"/>
              <a:t>vedoucího</a:t>
            </a:r>
            <a:r>
              <a:rPr lang="cs-CZ" sz="1700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5661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878</Words>
  <Application>Microsoft Office PowerPoint</Application>
  <PresentationFormat>Předvádění na obrazovce (16:9)</PresentationFormat>
  <Paragraphs>104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SLU</vt:lpstr>
      <vt:lpstr>Prezentace aplikace PowerPoint</vt:lpstr>
      <vt:lpstr>Prezentace aplikace PowerPoint</vt:lpstr>
      <vt:lpstr>Podnikové funkce</vt:lpstr>
      <vt:lpstr>Prezentace aplikace PowerPoint</vt:lpstr>
      <vt:lpstr>Prezentace aplikace PowerPoint</vt:lpstr>
      <vt:lpstr>Prezentace aplikace PowerPoint</vt:lpstr>
      <vt:lpstr>Organizační výstavba podniku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Pevné organizační struktury</vt:lpstr>
      <vt:lpstr>Organizační struktury s pružnými prvky</vt:lpstr>
      <vt:lpstr>Organizační struktury  podle sdružování činností</vt:lpstr>
      <vt:lpstr>Hybridní struktury</vt:lpstr>
      <vt:lpstr>Životní cyklus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62</cp:revision>
  <cp:lastPrinted>2018-03-27T09:30:31Z</cp:lastPrinted>
  <dcterms:created xsi:type="dcterms:W3CDTF">2016-07-06T15:42:34Z</dcterms:created>
  <dcterms:modified xsi:type="dcterms:W3CDTF">2020-10-18T15:08:00Z</dcterms:modified>
</cp:coreProperties>
</file>