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18"/>
  </p:notesMasterIdLst>
  <p:sldIdLst>
    <p:sldId id="305" r:id="rId2"/>
    <p:sldId id="315" r:id="rId3"/>
    <p:sldId id="316" r:id="rId4"/>
    <p:sldId id="273" r:id="rId5"/>
    <p:sldId id="306" r:id="rId6"/>
    <p:sldId id="307" r:id="rId7"/>
    <p:sldId id="311" r:id="rId8"/>
    <p:sldId id="312" r:id="rId9"/>
    <p:sldId id="313" r:id="rId10"/>
    <p:sldId id="314" r:id="rId11"/>
    <p:sldId id="308" r:id="rId12"/>
    <p:sldId id="309" r:id="rId13"/>
    <p:sldId id="310" r:id="rId14"/>
    <p:sldId id="296" r:id="rId15"/>
    <p:sldId id="303" r:id="rId16"/>
    <p:sldId id="30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41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A8558-D1CB-42A2-AB4C-8E7FB680D465}" type="datetimeFigureOut">
              <a:rPr lang="cs-CZ" smtClean="0"/>
              <a:pPr/>
              <a:t>9. 11. 2021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56EF5-615D-4D9F-ACE9-CECB848B4F7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65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B5841B8-E67D-47BE-BAC5-45126D1244BC}" type="datetimeFigureOut">
              <a:rPr lang="cs-CZ" smtClean="0"/>
              <a:pPr/>
              <a:t>9. 11. 2021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F1A646D-7B38-4AB1-AAE1-1FBB7C2249DD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35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41B8-E67D-47BE-BAC5-45126D1244BC}" type="datetimeFigureOut">
              <a:rPr lang="cs-CZ" smtClean="0"/>
              <a:pPr/>
              <a:t>9. 11. 2021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46D-7B38-4AB1-AAE1-1FBB7C2249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69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41B8-E67D-47BE-BAC5-45126D1244BC}" type="datetimeFigureOut">
              <a:rPr lang="cs-CZ" smtClean="0"/>
              <a:pPr/>
              <a:t>9. 11. 2021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46D-7B38-4AB1-AAE1-1FBB7C2249DD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238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41B8-E67D-47BE-BAC5-45126D1244BC}" type="datetimeFigureOut">
              <a:rPr lang="cs-CZ" smtClean="0"/>
              <a:pPr/>
              <a:t>9. 11. 2021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46D-7B38-4AB1-AAE1-1FBB7C2249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906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41B8-E67D-47BE-BAC5-45126D1244BC}" type="datetimeFigureOut">
              <a:rPr lang="cs-CZ" smtClean="0"/>
              <a:pPr/>
              <a:t>9. 11. 2021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46D-7B38-4AB1-AAE1-1FBB7C2249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666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41B8-E67D-47BE-BAC5-45126D1244BC}" type="datetimeFigureOut">
              <a:rPr lang="cs-CZ" smtClean="0"/>
              <a:pPr/>
              <a:t>9. 11. 2021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46D-7B38-4AB1-AAE1-1FBB7C2249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902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41B8-E67D-47BE-BAC5-45126D1244BC}" type="datetimeFigureOut">
              <a:rPr lang="cs-CZ" smtClean="0"/>
              <a:pPr/>
              <a:t>9. 11. 2021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46D-7B38-4AB1-AAE1-1FBB7C2249DD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327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41B8-E67D-47BE-BAC5-45126D1244BC}" type="datetimeFigureOut">
              <a:rPr lang="cs-CZ" smtClean="0"/>
              <a:pPr/>
              <a:t>9. 11. 2021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46D-7B38-4AB1-AAE1-1FBB7C2249DD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26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41B8-E67D-47BE-BAC5-45126D1244BC}" type="datetimeFigureOut">
              <a:rPr lang="cs-CZ" smtClean="0"/>
              <a:pPr/>
              <a:t>9. 11. 2021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46D-7B38-4AB1-AAE1-1FBB7C2249DD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12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41B8-E67D-47BE-BAC5-45126D1244BC}" type="datetimeFigureOut">
              <a:rPr lang="cs-CZ" smtClean="0"/>
              <a:pPr/>
              <a:t>9. 11. 2021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46D-7B38-4AB1-AAE1-1FBB7C2249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81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41B8-E67D-47BE-BAC5-45126D1244BC}" type="datetimeFigureOut">
              <a:rPr lang="cs-CZ" smtClean="0"/>
              <a:pPr/>
              <a:t>9. 11. 2021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46D-7B38-4AB1-AAE1-1FBB7C2249DD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85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41B8-E67D-47BE-BAC5-45126D1244BC}" type="datetimeFigureOut">
              <a:rPr lang="cs-CZ" smtClean="0"/>
              <a:pPr/>
              <a:t>9. 11. 2021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46D-7B38-4AB1-AAE1-1FBB7C2249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9283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41B8-E67D-47BE-BAC5-45126D1244BC}" type="datetimeFigureOut">
              <a:rPr lang="cs-CZ" smtClean="0"/>
              <a:pPr/>
              <a:t>9. 11. 2021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46D-7B38-4AB1-AAE1-1FBB7C2249DD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666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41B8-E67D-47BE-BAC5-45126D1244BC}" type="datetimeFigureOut">
              <a:rPr lang="cs-CZ" smtClean="0"/>
              <a:pPr/>
              <a:t>9. 11. 2021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46D-7B38-4AB1-AAE1-1FBB7C2249DD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81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41B8-E67D-47BE-BAC5-45126D1244BC}" type="datetimeFigureOut">
              <a:rPr lang="cs-CZ" smtClean="0"/>
              <a:pPr/>
              <a:t>9. 11. 2021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46D-7B38-4AB1-AAE1-1FBB7C2249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28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41B8-E67D-47BE-BAC5-45126D1244BC}" type="datetimeFigureOut">
              <a:rPr lang="cs-CZ" smtClean="0"/>
              <a:pPr/>
              <a:t>9. 11. 2021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46D-7B38-4AB1-AAE1-1FBB7C2249DD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992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41B8-E67D-47BE-BAC5-45126D1244BC}" type="datetimeFigureOut">
              <a:rPr lang="cs-CZ" smtClean="0"/>
              <a:pPr/>
              <a:t>9. 11. 2021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46D-7B38-4AB1-AAE1-1FBB7C2249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79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5841B8-E67D-47BE-BAC5-45126D1244BC}" type="datetimeFigureOut">
              <a:rPr lang="cs-CZ" smtClean="0"/>
              <a:pPr/>
              <a:t>9. 11. 2021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1A646D-7B38-4AB1-AAE1-1FBB7C2249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45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917567" y="1994583"/>
            <a:ext cx="5308866" cy="1515533"/>
          </a:xfrm>
        </p:spPr>
        <p:txBody>
          <a:bodyPr>
            <a:normAutofit fontScale="90000"/>
          </a:bodyPr>
          <a:lstStyle/>
          <a:p>
            <a:r>
              <a:rPr lang="cs-CZ" dirty="0"/>
              <a:t>Kalkulace dělením a poměrovými čísly, přirážkové kalkulace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Kalkulační techniky</a:t>
            </a:r>
          </a:p>
          <a:p>
            <a:r>
              <a:rPr lang="cs-CZ" dirty="0"/>
              <a:t>Ekonomika podniku</a:t>
            </a:r>
          </a:p>
        </p:txBody>
      </p:sp>
      <p:pic>
        <p:nvPicPr>
          <p:cNvPr id="111618" name="Picture 2" descr="Detail fakulty | GAUDEAMUS">
            <a:extLst>
              <a:ext uri="{FF2B5EF4-FFF2-40B4-BE49-F238E27FC236}">
                <a16:creationId xmlns:a16="http://schemas.microsoft.com/office/drawing/2014/main" id="{FFAA1AC6-9803-4FB5-97A1-0C8BCC98A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243408"/>
            <a:ext cx="197591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4" y="2708920"/>
            <a:ext cx="8229600" cy="114300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+mn-lt"/>
              </a:rPr>
              <a:t>Přímé náklady rozdělíme dle počtu sešitů, tj. u A20: 26 000 /10 000= 2,60 Kč/ks</a:t>
            </a:r>
            <a:br>
              <a:rPr lang="cs-CZ" sz="2000" dirty="0">
                <a:latin typeface="+mn-lt"/>
              </a:rPr>
            </a:br>
            <a:r>
              <a:rPr lang="cs-CZ" sz="2000" dirty="0">
                <a:latin typeface="+mn-lt"/>
              </a:rPr>
              <a:t>nepřímé dle poměrového čísla a vynásobíme sazbou: u A20 = 1*2,92=2,92 kč/ks</a:t>
            </a: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05064"/>
            <a:ext cx="8114878" cy="147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468216"/>
              </p:ext>
            </p:extLst>
          </p:nvPr>
        </p:nvGraphicFramePr>
        <p:xfrm>
          <a:off x="611560" y="476672"/>
          <a:ext cx="8064894" cy="1872208"/>
        </p:xfrm>
        <a:graphic>
          <a:graphicData uri="http://schemas.openxmlformats.org/drawingml/2006/table">
            <a:tbl>
              <a:tblPr/>
              <a:tblGrid>
                <a:gridCol w="1612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3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9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65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pč</a:t>
                      </a: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A20</a:t>
                      </a:r>
                      <a:endParaRPr lang="cs-CZ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A30</a:t>
                      </a:r>
                      <a:endParaRPr lang="cs-CZ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A40</a:t>
                      </a:r>
                      <a:endParaRPr lang="cs-CZ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b="1" dirty="0">
                          <a:latin typeface="Calibri"/>
                          <a:ea typeface="Times New Roman"/>
                        </a:rPr>
                        <a:t>součet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5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Rozměr=počet stránek v sešitu</a:t>
                      </a: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20/20=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30/20=</a:t>
                      </a:r>
                      <a:r>
                        <a:rPr lang="cs-CZ" sz="1600" b="1" dirty="0">
                          <a:solidFill>
                            <a:srgbClr val="00B0F0"/>
                          </a:solidFill>
                        </a:rPr>
                        <a:t>1,5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40/20=</a:t>
                      </a:r>
                      <a:r>
                        <a:rPr lang="cs-CZ" sz="1600" b="1" dirty="0">
                          <a:solidFill>
                            <a:srgbClr val="7030A0"/>
                          </a:solidFill>
                        </a:rPr>
                        <a:t>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-----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Q*=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pč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*Q</a:t>
                      </a:r>
                      <a:endParaRPr lang="cs-CZ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cs-CZ" sz="1600" b="1" dirty="0"/>
                        <a:t>*10 000=10000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B0F0"/>
                          </a:solidFill>
                        </a:rPr>
                        <a:t>1,5</a:t>
                      </a:r>
                      <a:r>
                        <a:rPr lang="cs-CZ" sz="1600" b="1" dirty="0"/>
                        <a:t>*20000=30 000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cs-CZ" sz="1600" b="1" dirty="0"/>
                        <a:t>*16000=32000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72 000 ks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dirty="0">
                          <a:latin typeface="Calibri"/>
                          <a:ea typeface="Times New Roman"/>
                        </a:rPr>
                        <a:t>Nepřímé náklady 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210 000/72 000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 b="1" dirty="0"/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 b="1" dirty="0"/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600" b="1" dirty="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4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Sazba v </a:t>
                      </a:r>
                      <a:r>
                        <a:rPr lang="cs-CZ" sz="1600" dirty="0" err="1">
                          <a:latin typeface="Times New Roman"/>
                          <a:ea typeface="Calibri"/>
                          <a:cs typeface="Times New Roman"/>
                        </a:rPr>
                        <a:t>Kč</a:t>
                      </a: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/Q*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2,92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 b="1" dirty="0"/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 b="1" dirty="0"/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600" b="1" dirty="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Kalkulace přirážkou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 descr="Detail fakulty | GAUDEAMUS">
            <a:extLst>
              <a:ext uri="{FF2B5EF4-FFF2-40B4-BE49-F238E27FC236}">
                <a16:creationId xmlns:a16="http://schemas.microsoft.com/office/drawing/2014/main" id="{809D7274-0F3A-4116-B4D5-28A244652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800" y="-115252"/>
            <a:ext cx="197591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Přímé náklady - vypočítáváme přímo na kalkulační jednici,</a:t>
            </a:r>
          </a:p>
          <a:p>
            <a:r>
              <a:rPr lang="cs-CZ" dirty="0"/>
              <a:t>Režijní náklady - se zjišťují pomocí zvolené základny a zúčtovací přirážky (sazby) jako přirážka k přímým nákladům.</a:t>
            </a:r>
          </a:p>
          <a:p>
            <a:pPr>
              <a:buNone/>
            </a:pPr>
            <a:r>
              <a:rPr lang="cs-CZ" dirty="0"/>
              <a:t>Základna může být:</a:t>
            </a:r>
          </a:p>
          <a:p>
            <a:r>
              <a:rPr lang="cs-CZ" dirty="0"/>
              <a:t>Peněžní – přímý náklad</a:t>
            </a:r>
          </a:p>
          <a:p>
            <a:r>
              <a:rPr lang="cs-CZ" dirty="0"/>
              <a:t>Naturální – spotřeba času, energie…v hod.,kWh</a:t>
            </a:r>
          </a:p>
          <a:p>
            <a:r>
              <a:rPr lang="cs-CZ" dirty="0"/>
              <a:t>Strojové přirážky – při automatizovaném provozu, (např. pražení kávy,…) sazba na 1 hod práce stroje.</a:t>
            </a:r>
          </a:p>
          <a:p>
            <a:endParaRPr lang="cs-CZ" dirty="0"/>
          </a:p>
        </p:txBody>
      </p:sp>
      <p:pic>
        <p:nvPicPr>
          <p:cNvPr id="4" name="Picture 2" descr="Detail fakulty | GAUDEAMUS">
            <a:extLst>
              <a:ext uri="{FF2B5EF4-FFF2-40B4-BE49-F238E27FC236}">
                <a16:creationId xmlns:a16="http://schemas.microsoft.com/office/drawing/2014/main" id="{3480F788-4F0B-470B-9A29-66D8C2FC8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174" y="563020"/>
            <a:ext cx="197591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vztah:</a:t>
            </a:r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0593" name="Object 1"/>
          <p:cNvGraphicFramePr>
            <a:graphicFrameLocks noChangeAspect="1"/>
          </p:cNvGraphicFramePr>
          <p:nvPr/>
        </p:nvGraphicFramePr>
        <p:xfrm>
          <a:off x="683568" y="2708920"/>
          <a:ext cx="7392821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Rovnice" r:id="rId3" imgW="2910840" imgH="396240" progId="Equation.3">
                  <p:embed/>
                </p:oleObj>
              </mc:Choice>
              <mc:Fallback>
                <p:oleObj name="Rovnice" r:id="rId3" imgW="2910840" imgH="396240" progId="Equation.3">
                  <p:embed/>
                  <p:pic>
                    <p:nvPicPr>
                      <p:cNvPr id="11059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708920"/>
                        <a:ext cx="7392821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Detail fakulty | GAUDEAMUS">
            <a:extLst>
              <a:ext uri="{FF2B5EF4-FFF2-40B4-BE49-F238E27FC236}">
                <a16:creationId xmlns:a16="http://schemas.microsoft.com/office/drawing/2014/main" id="{55DE9197-AA14-42A5-AA38-2FE06A2DE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98486"/>
            <a:ext cx="197591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Kalkulace přirážkou</a:t>
            </a: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81257"/>
              </p:ext>
            </p:extLst>
          </p:nvPr>
        </p:nvGraphicFramePr>
        <p:xfrm>
          <a:off x="899592" y="808112"/>
          <a:ext cx="7551737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kument" r:id="rId3" imgW="5895909" imgH="2855673" progId="Word.Document.12">
                  <p:embed/>
                </p:oleObj>
              </mc:Choice>
              <mc:Fallback>
                <p:oleObj name="Dokument" r:id="rId3" imgW="5895909" imgH="2855673" progId="Word.Document.12">
                  <p:embed/>
                  <p:pic>
                    <p:nvPicPr>
                      <p:cNvPr id="5427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808112"/>
                        <a:ext cx="7551737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827584" y="4221088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 minulém týdnu byly uskutečněny 3 dopravní zakázky rozvážkové služby. Vzniklé náklady jsou obsaženy v tabulce. Určete náklady na 1 ks přepraveného balíku v každé zakázce. </a:t>
            </a:r>
          </a:p>
          <a:p>
            <a:pPr>
              <a:buFont typeface="Arial" pitchFamily="34" charset="0"/>
              <a:buChar char="•"/>
            </a:pPr>
            <a:r>
              <a:rPr lang="cs-CZ" b="1" dirty="0"/>
              <a:t>Režijní náklady rozvrhněte </a:t>
            </a:r>
            <a:r>
              <a:rPr lang="cs-CZ" b="1" dirty="0">
                <a:solidFill>
                  <a:srgbClr val="FF0000"/>
                </a:solidFill>
              </a:rPr>
              <a:t>dle přímých nákladů celkem. </a:t>
            </a:r>
          </a:p>
          <a:p>
            <a:pPr>
              <a:buFont typeface="Arial" pitchFamily="34" charset="0"/>
              <a:buChar char="•"/>
            </a:pPr>
            <a:r>
              <a:rPr lang="cs-CZ" b="1" dirty="0"/>
              <a:t>Porovnejte kalkulaci, kdyby základnou byly </a:t>
            </a:r>
            <a:r>
              <a:rPr lang="cs-CZ" b="1" dirty="0">
                <a:solidFill>
                  <a:srgbClr val="FF0000"/>
                </a:solidFill>
              </a:rPr>
              <a:t>pouze přímé mzdy</a:t>
            </a:r>
            <a:r>
              <a:rPr lang="cs-CZ" b="1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547836"/>
              </p:ext>
            </p:extLst>
          </p:nvPr>
        </p:nvGraphicFramePr>
        <p:xfrm>
          <a:off x="611560" y="2708919"/>
          <a:ext cx="7920881" cy="3187335"/>
        </p:xfrm>
        <a:graphic>
          <a:graphicData uri="http://schemas.openxmlformats.org/drawingml/2006/table">
            <a:tbl>
              <a:tblPr/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78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spc="-30" dirty="0">
                          <a:latin typeface="Times New Roman"/>
                          <a:ea typeface="Calibri"/>
                        </a:rPr>
                        <a:t>Nákladový druh/doprava</a:t>
                      </a:r>
                      <a:endParaRPr lang="cs-CZ" sz="1600" spc="-3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spc="-30" dirty="0">
                          <a:latin typeface="Times New Roman"/>
                          <a:ea typeface="Calibri"/>
                        </a:rPr>
                        <a:t>D1- Kč/kus</a:t>
                      </a:r>
                      <a:endParaRPr lang="cs-CZ" sz="1600" spc="-3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spc="-30">
                          <a:latin typeface="Times New Roman"/>
                          <a:ea typeface="Calibri"/>
                        </a:rPr>
                        <a:t>D2-Kč/ks</a:t>
                      </a:r>
                      <a:endParaRPr lang="cs-CZ" sz="1600" spc="-3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spc="-30">
                          <a:latin typeface="Times New Roman"/>
                          <a:ea typeface="Calibri"/>
                        </a:rPr>
                        <a:t>D3-Kč/ks</a:t>
                      </a:r>
                      <a:endParaRPr lang="cs-CZ" sz="1600" spc="-3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3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Times New Roman"/>
                          <a:ea typeface="Calibri"/>
                        </a:rPr>
                        <a:t>Přímý materiál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37000/100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370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80400/700=114,86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50600/250=202,4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3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Times New Roman"/>
                          <a:ea typeface="Calibri"/>
                        </a:rPr>
                        <a:t>Přímé mzdy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18060/100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180,60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195600/700=279,43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86340/250=345,46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3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Times New Roman"/>
                          <a:ea typeface="Calibri"/>
                        </a:rPr>
                        <a:t>Ostatní přímé náklady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11000/100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110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84000/700=120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24000/250=96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64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Times New Roman"/>
                          <a:ea typeface="Calibri"/>
                        </a:rPr>
                        <a:t>Režijní náklady celkem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1,4*(370+180,6+110)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924,84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1,4*(114,85+279,43+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120)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720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1,4*(202,4+345,46+96)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901,41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8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spc="-30">
                          <a:latin typeface="Times New Roman"/>
                          <a:ea typeface="Calibri"/>
                        </a:rPr>
                        <a:t>Suma Kč/ks</a:t>
                      </a:r>
                      <a:endParaRPr lang="cs-CZ" sz="1600" spc="-3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spc="-30" dirty="0">
                          <a:latin typeface="Times New Roman"/>
                          <a:ea typeface="Calibri"/>
                        </a:rPr>
                        <a:t>1 585,44</a:t>
                      </a:r>
                      <a:endParaRPr lang="cs-CZ" sz="1600" spc="-3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spc="-30" dirty="0">
                          <a:latin typeface="Times New Roman"/>
                          <a:ea typeface="Calibri"/>
                        </a:rPr>
                        <a:t>1 234,28</a:t>
                      </a:r>
                      <a:endParaRPr lang="cs-CZ" sz="1600" spc="-3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spc="-30" dirty="0">
                          <a:latin typeface="Times New Roman"/>
                          <a:ea typeface="Calibri"/>
                        </a:rPr>
                        <a:t>1 545,27</a:t>
                      </a:r>
                      <a:endParaRPr lang="cs-CZ" sz="1600" spc="-3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750647" y="337767"/>
            <a:ext cx="84249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Základna celkové </a:t>
            </a:r>
            <a:r>
              <a:rPr lang="cs-CZ" sz="36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přímé náklady</a:t>
            </a:r>
            <a:endParaRPr lang="cs-CZ" sz="3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1560" y="112474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Sazba RN= 819 580/ (37000+80400+50600+18060+195600+86340+11000+84000+24000=587 000 =1,396 </a:t>
            </a:r>
            <a:r>
              <a:rPr lang="cs-CZ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zaokr</a:t>
            </a:r>
            <a:r>
              <a:rPr lang="cs-CZ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1,4 Kč RN na 1Kč celkových přímých nákladů</a:t>
            </a:r>
            <a:endParaRPr lang="cs-CZ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etail fakulty | GAUDEAMUS">
            <a:extLst>
              <a:ext uri="{FF2B5EF4-FFF2-40B4-BE49-F238E27FC236}">
                <a16:creationId xmlns:a16="http://schemas.microsoft.com/office/drawing/2014/main" id="{8BBA54FF-DF7C-4842-917C-17A5D6E24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081" y="-96633"/>
            <a:ext cx="197591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2633" y="758915"/>
            <a:ext cx="6798734" cy="1303867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Základna pouze </a:t>
            </a:r>
            <a:r>
              <a:rPr lang="cs-CZ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mzdy</a:t>
            </a:r>
            <a:endParaRPr lang="cs-CZ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83568" y="2887662"/>
          <a:ext cx="6936431" cy="3270145"/>
        </p:xfrm>
        <a:graphic>
          <a:graphicData uri="http://schemas.openxmlformats.org/drawingml/2006/table">
            <a:tbl>
              <a:tblPr/>
              <a:tblGrid>
                <a:gridCol w="2923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2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spc="-30" dirty="0">
                          <a:latin typeface="Times New Roman"/>
                          <a:ea typeface="Calibri"/>
                        </a:rPr>
                        <a:t>Nákladový druh/doprava</a:t>
                      </a:r>
                      <a:endParaRPr lang="cs-CZ" sz="1600" spc="-3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spc="-30" dirty="0">
                          <a:latin typeface="Times New Roman"/>
                          <a:ea typeface="Calibri"/>
                        </a:rPr>
                        <a:t>D1- Kč/kus</a:t>
                      </a:r>
                      <a:endParaRPr lang="cs-CZ" sz="1600" spc="-3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spc="-30" dirty="0">
                          <a:latin typeface="Times New Roman"/>
                          <a:ea typeface="Calibri"/>
                        </a:rPr>
                        <a:t>D2-Kč/ks</a:t>
                      </a:r>
                      <a:endParaRPr lang="cs-CZ" sz="1600" spc="-3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spc="-30">
                          <a:latin typeface="Times New Roman"/>
                          <a:ea typeface="Calibri"/>
                        </a:rPr>
                        <a:t>D3-Kč/ks</a:t>
                      </a:r>
                      <a:endParaRPr lang="cs-CZ" sz="1600" spc="-3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2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Times New Roman"/>
                          <a:ea typeface="Calibri"/>
                        </a:rPr>
                        <a:t>Přímý materiál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Times New Roman"/>
                          <a:ea typeface="Calibri"/>
                        </a:rPr>
                        <a:t>370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114,85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202,4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2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Přímé mzdy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180,6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279,43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345,46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2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Times New Roman"/>
                          <a:ea typeface="Calibri"/>
                        </a:rPr>
                        <a:t>Ostatní přímé náklady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Times New Roman"/>
                          <a:ea typeface="Calibri"/>
                        </a:rPr>
                        <a:t>110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Times New Roman"/>
                          <a:ea typeface="Calibri"/>
                        </a:rPr>
                        <a:t>120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96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2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Times New Roman"/>
                          <a:ea typeface="Calibri"/>
                        </a:rPr>
                        <a:t>Režijní náklady celkem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2,73*180,6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493,04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2,73*279,43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762,84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2,73*345,46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943,16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2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spc="-30">
                          <a:latin typeface="Times New Roman"/>
                          <a:ea typeface="Calibri"/>
                        </a:rPr>
                        <a:t>Suma Kč/ks</a:t>
                      </a:r>
                      <a:endParaRPr lang="cs-CZ" sz="1600" spc="-3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spc="-30" dirty="0">
                          <a:latin typeface="Times New Roman"/>
                          <a:ea typeface="Calibri"/>
                        </a:rPr>
                        <a:t>1 153,64</a:t>
                      </a:r>
                      <a:endParaRPr lang="cs-CZ" sz="1600" spc="-3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spc="-30" dirty="0">
                          <a:latin typeface="Times New Roman"/>
                          <a:ea typeface="Calibri"/>
                        </a:rPr>
                        <a:t>1 277,12</a:t>
                      </a:r>
                      <a:endParaRPr lang="cs-CZ" sz="1600" spc="-3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spc="-30" dirty="0">
                          <a:latin typeface="Times New Roman"/>
                          <a:ea typeface="Calibri"/>
                        </a:rPr>
                        <a:t>1 587,02</a:t>
                      </a:r>
                      <a:endParaRPr lang="cs-CZ" sz="1600" spc="-3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2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Dle celkových nákladů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spc="-30" dirty="0">
                          <a:latin typeface="Times New Roman"/>
                          <a:ea typeface="Calibri"/>
                        </a:rPr>
                        <a:t>1 585,44</a:t>
                      </a:r>
                      <a:endParaRPr lang="cs-CZ" sz="1600" spc="-3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spc="-30" dirty="0">
                          <a:latin typeface="Times New Roman"/>
                          <a:ea typeface="Calibri"/>
                        </a:rPr>
                        <a:t>1 234,28</a:t>
                      </a:r>
                      <a:endParaRPr lang="cs-CZ" sz="1600" spc="-3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spc="-30" dirty="0">
                          <a:latin typeface="Times New Roman"/>
                          <a:ea typeface="Calibri"/>
                        </a:rPr>
                        <a:t>1 545,27</a:t>
                      </a:r>
                      <a:endParaRPr lang="cs-CZ" sz="1600" spc="-3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2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Rozdíl na 1 ks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-431,8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+42,84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Times New Roman"/>
                          <a:ea typeface="Calibri"/>
                        </a:rPr>
                        <a:t>+41,75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683568" y="1964332"/>
            <a:ext cx="80648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Sazba RN= 819 580/(18060+195600+86340=300000)=2,73 Kč RN na</a:t>
            </a:r>
            <a:r>
              <a:rPr kumimoji="0" lang="cs-CZ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1Kč přímých mezd</a:t>
            </a: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etail fakulty | GAUDEAMUS">
            <a:extLst>
              <a:ext uri="{FF2B5EF4-FFF2-40B4-BE49-F238E27FC236}">
                <a16:creationId xmlns:a16="http://schemas.microsoft.com/office/drawing/2014/main" id="{9B317DD4-0301-4C54-BC3E-5A61C02BF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081" y="-69177"/>
            <a:ext cx="197591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3161" y="680922"/>
            <a:ext cx="7765321" cy="1326321"/>
          </a:xfrm>
        </p:spPr>
        <p:txBody>
          <a:bodyPr/>
          <a:lstStyle/>
          <a:p>
            <a:r>
              <a:rPr lang="cs-CZ" dirty="0"/>
              <a:t>Význam kalkulací: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5961" y="1997318"/>
            <a:ext cx="8183880" cy="4842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>
                <a:solidFill>
                  <a:schemeClr val="tx1"/>
                </a:solidFill>
              </a:rPr>
              <a:t>Využití kalkulace v rozhodovacích úlohách („proč“)</a:t>
            </a:r>
            <a:r>
              <a:rPr lang="cs-CZ" sz="2400" dirty="0">
                <a:solidFill>
                  <a:schemeClr val="tx1"/>
                </a:solidFill>
              </a:rPr>
              <a:t> 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rozhodování o změnách v </a:t>
            </a:r>
            <a:r>
              <a:rPr lang="cs-CZ" sz="2400" b="1" dirty="0">
                <a:solidFill>
                  <a:schemeClr val="tx1"/>
                </a:solidFill>
              </a:rPr>
              <a:t>objemu a struktuře sortimentu</a:t>
            </a:r>
            <a:endParaRPr lang="cs-CZ" sz="2400" dirty="0">
              <a:solidFill>
                <a:schemeClr val="tx1"/>
              </a:solidFill>
            </a:endParaRP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posouzení </a:t>
            </a:r>
            <a:r>
              <a:rPr lang="cs-CZ" sz="2400" b="1" dirty="0">
                <a:solidFill>
                  <a:schemeClr val="tx1"/>
                </a:solidFill>
              </a:rPr>
              <a:t>dlouhodobé ziskovosti</a:t>
            </a:r>
            <a:r>
              <a:rPr lang="cs-CZ" sz="2400" dirty="0">
                <a:solidFill>
                  <a:schemeClr val="tx1"/>
                </a:solidFill>
              </a:rPr>
              <a:t> výkonů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stanovení </a:t>
            </a:r>
            <a:r>
              <a:rPr lang="cs-CZ" sz="2400" b="1" dirty="0">
                <a:solidFill>
                  <a:schemeClr val="tx1"/>
                </a:solidFill>
              </a:rPr>
              <a:t>hranice ceny</a:t>
            </a:r>
            <a:r>
              <a:rPr lang="cs-CZ" sz="2400" dirty="0">
                <a:solidFill>
                  <a:schemeClr val="tx1"/>
                </a:solidFill>
              </a:rPr>
              <a:t> základního a doplňkového sortimentu</a:t>
            </a: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ocenění </a:t>
            </a:r>
            <a:r>
              <a:rPr lang="cs-CZ" sz="2400" b="1" dirty="0">
                <a:solidFill>
                  <a:schemeClr val="tx1"/>
                </a:solidFill>
              </a:rPr>
              <a:t>vnitropodnikových výkonů</a:t>
            </a:r>
            <a:endParaRPr lang="cs-CZ" sz="2400" dirty="0">
              <a:solidFill>
                <a:schemeClr val="tx1"/>
              </a:solidFill>
            </a:endParaRPr>
          </a:p>
          <a:p>
            <a:pPr lvl="1"/>
            <a:r>
              <a:rPr lang="cs-CZ" sz="2400" dirty="0">
                <a:solidFill>
                  <a:schemeClr val="tx1"/>
                </a:solidFill>
              </a:rPr>
              <a:t>posouzení schopnosti výkonů </a:t>
            </a:r>
            <a:r>
              <a:rPr lang="cs-CZ" sz="2400" b="1" dirty="0">
                <a:solidFill>
                  <a:schemeClr val="tx1"/>
                </a:solidFill>
              </a:rPr>
              <a:t>unést správní a strategické</a:t>
            </a:r>
            <a:r>
              <a:rPr lang="cs-CZ" sz="2400" dirty="0">
                <a:solidFill>
                  <a:schemeClr val="tx1"/>
                </a:solidFill>
              </a:rPr>
              <a:t> náklady </a:t>
            </a:r>
          </a:p>
          <a:p>
            <a:pPr lvl="1"/>
            <a:r>
              <a:rPr lang="cs-CZ" sz="2400" b="1" dirty="0">
                <a:solidFill>
                  <a:schemeClr val="tx1"/>
                </a:solidFill>
              </a:rPr>
              <a:t>obhajoba ceny</a:t>
            </a:r>
            <a:r>
              <a:rPr lang="cs-CZ" sz="2400" dirty="0">
                <a:solidFill>
                  <a:schemeClr val="tx1"/>
                </a:solidFill>
              </a:rPr>
              <a:t> při jednání se zákazníkem (odběratelem)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Detail fakulty | GAUDEAMUS">
            <a:extLst>
              <a:ext uri="{FF2B5EF4-FFF2-40B4-BE49-F238E27FC236}">
                <a16:creationId xmlns:a16="http://schemas.microsoft.com/office/drawing/2014/main" id="{35631AE7-C550-41D0-A4F9-EF9AD9BC5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242" y="341134"/>
            <a:ext cx="197591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6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Přednosti a omezení kalkulace plných nákladů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490135"/>
            <a:ext cx="7416823" cy="34449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800" dirty="0">
                <a:solidFill>
                  <a:srgbClr val="CC3300"/>
                </a:solidFill>
                <a:cs typeface="Arial" charset="0"/>
                <a:sym typeface="Wingdings" pitchFamily="2" charset="2"/>
              </a:rPr>
              <a:t> </a:t>
            </a:r>
            <a:r>
              <a:rPr lang="cs-CZ" sz="1800" dirty="0">
                <a:cs typeface="Arial" charset="0"/>
                <a:sym typeface="Wingdings" pitchFamily="2" charset="2"/>
              </a:rPr>
              <a:t>je </a:t>
            </a:r>
            <a:r>
              <a:rPr lang="cs-CZ" sz="1800" dirty="0">
                <a:solidFill>
                  <a:srgbClr val="FF9900"/>
                </a:solidFill>
                <a:cs typeface="Arial" charset="0"/>
                <a:sym typeface="Wingdings" pitchFamily="2" charset="2"/>
              </a:rPr>
              <a:t>statická</a:t>
            </a:r>
            <a:r>
              <a:rPr lang="cs-CZ" sz="1800" dirty="0">
                <a:cs typeface="Arial" charset="0"/>
                <a:sym typeface="Wingdings" pitchFamily="2" charset="2"/>
              </a:rPr>
              <a:t> → odpovídá pouze jedné variantě objemu a sortimentu výkonů</a:t>
            </a:r>
          </a:p>
          <a:p>
            <a:pPr>
              <a:buNone/>
            </a:pPr>
            <a:r>
              <a:rPr lang="cs-CZ" sz="1800" dirty="0">
                <a:solidFill>
                  <a:srgbClr val="CC3300"/>
                </a:solidFill>
                <a:cs typeface="Arial" charset="0"/>
                <a:sym typeface="Wingdings" pitchFamily="2" charset="2"/>
              </a:rPr>
              <a:t> </a:t>
            </a:r>
            <a:r>
              <a:rPr lang="cs-CZ" sz="1800" dirty="0">
                <a:cs typeface="Arial" charset="0"/>
                <a:sym typeface="Wingdings" pitchFamily="2" charset="2"/>
              </a:rPr>
              <a:t>je </a:t>
            </a:r>
            <a:r>
              <a:rPr lang="cs-CZ" sz="1800" dirty="0">
                <a:solidFill>
                  <a:srgbClr val="FF9900"/>
                </a:solidFill>
                <a:cs typeface="Arial" charset="0"/>
                <a:sym typeface="Wingdings" pitchFamily="2" charset="2"/>
              </a:rPr>
              <a:t>arbitrární</a:t>
            </a:r>
            <a:r>
              <a:rPr lang="cs-CZ" sz="1800" dirty="0">
                <a:cs typeface="Arial" charset="0"/>
                <a:sym typeface="Wingdings" pitchFamily="2" charset="2"/>
              </a:rPr>
              <a:t> → přiřazuje i náklady bez zřetelné příčinné vazby k výkonu</a:t>
            </a:r>
          </a:p>
          <a:p>
            <a:pPr>
              <a:buNone/>
            </a:pPr>
            <a:r>
              <a:rPr lang="cs-CZ" sz="1800" dirty="0">
                <a:solidFill>
                  <a:srgbClr val="CC3300"/>
                </a:solidFill>
                <a:cs typeface="Arial" charset="0"/>
                <a:sym typeface="Wingdings" pitchFamily="2" charset="2"/>
              </a:rPr>
              <a:t> </a:t>
            </a:r>
            <a:r>
              <a:rPr lang="cs-CZ" sz="1800" dirty="0">
                <a:solidFill>
                  <a:srgbClr val="FF9900"/>
                </a:solidFill>
                <a:cs typeface="Arial" charset="0"/>
                <a:sym typeface="Wingdings" pitchFamily="2" charset="2"/>
              </a:rPr>
              <a:t>skutečnou výši</a:t>
            </a:r>
            <a:r>
              <a:rPr lang="cs-CZ" sz="1800" dirty="0">
                <a:cs typeface="Arial" charset="0"/>
                <a:sym typeface="Wingdings" pitchFamily="2" charset="2"/>
              </a:rPr>
              <a:t> nákladů je možné zjistit až se </a:t>
            </a:r>
            <a:r>
              <a:rPr lang="cs-CZ" sz="1800" dirty="0">
                <a:solidFill>
                  <a:srgbClr val="FF9900"/>
                </a:solidFill>
                <a:cs typeface="Arial" charset="0"/>
                <a:sym typeface="Wingdings" pitchFamily="2" charset="2"/>
              </a:rPr>
              <a:t>zpožděním</a:t>
            </a:r>
            <a:r>
              <a:rPr lang="cs-CZ" sz="1800" dirty="0">
                <a:cs typeface="Arial" charset="0"/>
                <a:sym typeface="Wingdings" pitchFamily="2" charset="2"/>
              </a:rPr>
              <a:t> → je nutná informace o objemu a struktuře výkonů vytvořených za období</a:t>
            </a:r>
            <a:endParaRPr lang="cs-CZ" sz="1800" dirty="0">
              <a:solidFill>
                <a:srgbClr val="CC3300"/>
              </a:solidFill>
              <a:cs typeface="Arial" charset="0"/>
              <a:sym typeface="Wingdings" pitchFamily="2" charset="2"/>
            </a:endParaRPr>
          </a:p>
          <a:p>
            <a:pPr>
              <a:buNone/>
            </a:pPr>
            <a:r>
              <a:rPr lang="cs-CZ" sz="1800" dirty="0">
                <a:solidFill>
                  <a:srgbClr val="00FF00"/>
                </a:solidFill>
                <a:sym typeface="Wingdings" pitchFamily="2" charset="2"/>
              </a:rPr>
              <a:t> </a:t>
            </a:r>
            <a:r>
              <a:rPr lang="cs-CZ" sz="1800" dirty="0">
                <a:sym typeface="Wingdings" pitchFamily="2" charset="2"/>
              </a:rPr>
              <a:t>je východiskem pro </a:t>
            </a:r>
            <a:r>
              <a:rPr lang="cs-CZ" sz="1800" dirty="0">
                <a:solidFill>
                  <a:srgbClr val="FF9900"/>
                </a:solidFill>
                <a:sym typeface="Wingdings" pitchFamily="2" charset="2"/>
              </a:rPr>
              <a:t>cenovou politiku</a:t>
            </a:r>
            <a:r>
              <a:rPr lang="cs-CZ" sz="1800" dirty="0">
                <a:sym typeface="Wingdings" pitchFamily="2" charset="2"/>
              </a:rPr>
              <a:t>, zejména z dlouhodobého hlediska</a:t>
            </a:r>
          </a:p>
          <a:p>
            <a:pPr>
              <a:buNone/>
            </a:pPr>
            <a:r>
              <a:rPr lang="cs-CZ" sz="1800" dirty="0">
                <a:solidFill>
                  <a:srgbClr val="00FF00"/>
                </a:solidFill>
                <a:sym typeface="Wingdings" pitchFamily="2" charset="2"/>
              </a:rPr>
              <a:t> </a:t>
            </a:r>
            <a:r>
              <a:rPr lang="cs-CZ" sz="1800" dirty="0">
                <a:sym typeface="Wingdings" pitchFamily="2" charset="2"/>
              </a:rPr>
              <a:t>je podkladem pro </a:t>
            </a:r>
            <a:r>
              <a:rPr lang="cs-CZ" sz="1800" dirty="0">
                <a:solidFill>
                  <a:srgbClr val="FF9900"/>
                </a:solidFill>
                <a:sym typeface="Wingdings" pitchFamily="2" charset="2"/>
              </a:rPr>
              <a:t>měření konkurenceschopnosti</a:t>
            </a:r>
            <a:r>
              <a:rPr lang="cs-CZ" sz="1800" dirty="0">
                <a:sym typeface="Wingdings" pitchFamily="2" charset="2"/>
              </a:rPr>
              <a:t> podniku v rámci sektoru</a:t>
            </a:r>
          </a:p>
          <a:p>
            <a:pPr>
              <a:buNone/>
            </a:pPr>
            <a:r>
              <a:rPr lang="cs-CZ" sz="1800" dirty="0">
                <a:solidFill>
                  <a:srgbClr val="00FF00"/>
                </a:solidFill>
                <a:sym typeface="Wingdings" pitchFamily="2" charset="2"/>
              </a:rPr>
              <a:t> </a:t>
            </a:r>
            <a:r>
              <a:rPr lang="cs-CZ" sz="1800" dirty="0">
                <a:sym typeface="Wingdings" pitchFamily="2" charset="2"/>
              </a:rPr>
              <a:t>je nástrojem pro </a:t>
            </a:r>
            <a:r>
              <a:rPr lang="cs-CZ" sz="1800" dirty="0">
                <a:solidFill>
                  <a:srgbClr val="FF9900"/>
                </a:solidFill>
                <a:sym typeface="Wingdings" pitchFamily="2" charset="2"/>
              </a:rPr>
              <a:t>analýzu a porovnání ziskovosti</a:t>
            </a:r>
            <a:r>
              <a:rPr lang="cs-CZ" sz="1800" dirty="0">
                <a:sym typeface="Wingdings" pitchFamily="2" charset="2"/>
              </a:rPr>
              <a:t> výkonů a služeb</a:t>
            </a:r>
          </a:p>
          <a:p>
            <a:pPr>
              <a:buNone/>
            </a:pPr>
            <a:r>
              <a:rPr lang="cs-CZ" sz="1800" dirty="0">
                <a:solidFill>
                  <a:srgbClr val="00FF00"/>
                </a:solidFill>
                <a:sym typeface="Wingdings" pitchFamily="2" charset="2"/>
              </a:rPr>
              <a:t> </a:t>
            </a:r>
            <a:r>
              <a:rPr lang="cs-CZ" sz="1800" dirty="0">
                <a:sym typeface="Wingdings" pitchFamily="2" charset="2"/>
              </a:rPr>
              <a:t>je nástrojem </a:t>
            </a:r>
            <a:r>
              <a:rPr lang="cs-CZ" sz="1800" dirty="0">
                <a:solidFill>
                  <a:srgbClr val="FF9900"/>
                </a:solidFill>
                <a:sym typeface="Wingdings" pitchFamily="2" charset="2"/>
              </a:rPr>
              <a:t>hodnotového řízení</a:t>
            </a:r>
            <a:r>
              <a:rPr lang="cs-CZ" sz="1800" dirty="0">
                <a:sym typeface="Wingdings" pitchFamily="2" charset="2"/>
              </a:rPr>
              <a:t> </a:t>
            </a:r>
            <a:r>
              <a:rPr lang="cs-CZ" sz="1800" dirty="0">
                <a:cs typeface="Arial" charset="0"/>
                <a:sym typeface="Wingdings" pitchFamily="2" charset="2"/>
              </a:rPr>
              <a:t>→</a:t>
            </a:r>
            <a:r>
              <a:rPr lang="cs-CZ" sz="1800" dirty="0">
                <a:sym typeface="Wingdings" pitchFamily="2" charset="2"/>
              </a:rPr>
              <a:t> umožňuje kvantifikovat vliv využití fixních nákladů na vývoj zisku </a:t>
            </a:r>
          </a:p>
        </p:txBody>
      </p:sp>
      <p:pic>
        <p:nvPicPr>
          <p:cNvPr id="4" name="Picture 2" descr="Detail fakulty | GAUDEAMUS">
            <a:extLst>
              <a:ext uri="{FF2B5EF4-FFF2-40B4-BE49-F238E27FC236}">
                <a16:creationId xmlns:a16="http://schemas.microsoft.com/office/drawing/2014/main" id="{B94AB0D4-2EF8-4BAD-B4A8-BD684F473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98486"/>
            <a:ext cx="197591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15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G:\2013_vyuka\NP_PNKS\seminare\s2\vseobecnyKalk_vzor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452438"/>
            <a:ext cx="6715125" cy="5953125"/>
          </a:xfrm>
          <a:prstGeom prst="rect">
            <a:avLst/>
          </a:prstGeom>
          <a:noFill/>
        </p:spPr>
      </p:pic>
      <p:pic>
        <p:nvPicPr>
          <p:cNvPr id="5" name="Picture 2" descr="Detail fakulty | GAUDEAMUS">
            <a:extLst>
              <a:ext uri="{FF2B5EF4-FFF2-40B4-BE49-F238E27FC236}">
                <a16:creationId xmlns:a16="http://schemas.microsoft.com/office/drawing/2014/main" id="{F9850C41-A38B-44AF-BF2D-26445CED6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98486"/>
            <a:ext cx="197591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Kalkulace s poměrovými čísly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 descr="Detail fakulty | GAUDEAMUS">
            <a:extLst>
              <a:ext uri="{FF2B5EF4-FFF2-40B4-BE49-F238E27FC236}">
                <a16:creationId xmlns:a16="http://schemas.microsoft.com/office/drawing/2014/main" id="{E53D1B20-2664-444E-8F73-AF36C324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99" y="-243408"/>
            <a:ext cx="197591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F76DF05-8194-4AA1-B151-AA62DF769E5B}"/>
              </a:ext>
            </a:extLst>
          </p:cNvPr>
          <p:cNvSpPr/>
          <p:nvPr/>
        </p:nvSpPr>
        <p:spPr>
          <a:xfrm>
            <a:off x="1668302" y="3502134"/>
            <a:ext cx="56886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ABF9993-4645-41AC-9A95-0C1BCDF7A5E4}"/>
              </a:ext>
            </a:extLst>
          </p:cNvPr>
          <p:cNvSpPr/>
          <p:nvPr/>
        </p:nvSpPr>
        <p:spPr>
          <a:xfrm>
            <a:off x="1668302" y="4064678"/>
            <a:ext cx="56886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C30E25D-9CA4-45F6-A26D-3ADA46D681AD}"/>
              </a:ext>
            </a:extLst>
          </p:cNvPr>
          <p:cNvSpPr/>
          <p:nvPr/>
        </p:nvSpPr>
        <p:spPr>
          <a:xfrm>
            <a:off x="1668302" y="4632994"/>
            <a:ext cx="56886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E126932-3F00-4FE6-AC5E-04B781498198}"/>
              </a:ext>
            </a:extLst>
          </p:cNvPr>
          <p:cNvCxnSpPr>
            <a:endCxn id="7" idx="2"/>
          </p:cNvCxnSpPr>
          <p:nvPr/>
        </p:nvCxnSpPr>
        <p:spPr>
          <a:xfrm>
            <a:off x="4512618" y="4064678"/>
            <a:ext cx="0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4C86EAA6-82B1-4B10-993B-A0AFDBFED16C}"/>
              </a:ext>
            </a:extLst>
          </p:cNvPr>
          <p:cNvCxnSpPr/>
          <p:nvPr/>
        </p:nvCxnSpPr>
        <p:spPr>
          <a:xfrm>
            <a:off x="3635896" y="4644537"/>
            <a:ext cx="0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51DB584-18AD-4893-B53C-C9E01C4B411B}"/>
              </a:ext>
            </a:extLst>
          </p:cNvPr>
          <p:cNvCxnSpPr/>
          <p:nvPr/>
        </p:nvCxnSpPr>
        <p:spPr>
          <a:xfrm>
            <a:off x="5508104" y="4632994"/>
            <a:ext cx="0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techniky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76864" y="2490135"/>
            <a:ext cx="6995535" cy="344499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Rozdělujeme JEN náklady režijní!</a:t>
            </a:r>
          </a:p>
          <a:p>
            <a:r>
              <a:rPr lang="cs-CZ" dirty="0"/>
              <a:t>Používá se  zejména u „sériové“ produkce, kdy se poskytuje několik druhů obdobných služeb, výrobků, které se liší velikostí, výkonem, rozměrem, hmotností…. </a:t>
            </a:r>
          </a:p>
          <a:p>
            <a:r>
              <a:rPr lang="cs-CZ" dirty="0"/>
              <a:t>Jeden výrobek, který považujeme rozhodující, zvolíme jako základnu a na tento výrobek přepočteme režijní náklady na ostatní výrobky/služby pomocí poměrových čísel – </a:t>
            </a:r>
            <a:r>
              <a:rPr lang="cs-CZ" sz="2200" dirty="0"/>
              <a:t>KONVENČNÍ VÝROBEK</a:t>
            </a:r>
          </a:p>
        </p:txBody>
      </p:sp>
      <p:pic>
        <p:nvPicPr>
          <p:cNvPr id="4" name="Picture 2" descr="Detail fakulty | GAUDEAMUS">
            <a:extLst>
              <a:ext uri="{FF2B5EF4-FFF2-40B4-BE49-F238E27FC236}">
                <a16:creationId xmlns:a16="http://schemas.microsoft.com/office/drawing/2014/main" id="{74A85DBC-C657-4A74-B3C2-234C0B140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98486"/>
            <a:ext cx="197591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0457" y="651972"/>
            <a:ext cx="6798734" cy="1303867"/>
          </a:xfrm>
        </p:spPr>
        <p:txBody>
          <a:bodyPr/>
          <a:lstStyle/>
          <a:p>
            <a:r>
              <a:rPr lang="cs-CZ" b="1" dirty="0"/>
              <a:t>Postup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vypočteme poměrová čísla (</a:t>
            </a:r>
            <a:r>
              <a:rPr lang="cs-CZ" dirty="0" err="1"/>
              <a:t>Pč</a:t>
            </a:r>
            <a:r>
              <a:rPr lang="cs-CZ" dirty="0"/>
              <a:t>)     MAX/MIN</a:t>
            </a:r>
            <a:r>
              <a:rPr lang="cs-CZ"/>
              <a:t>/STŘED</a:t>
            </a:r>
            <a:endParaRPr lang="cs-CZ" dirty="0"/>
          </a:p>
          <a:p>
            <a:r>
              <a:rPr lang="cs-CZ" dirty="0"/>
              <a:t>Přepočteme objem celé produkce (Q*)</a:t>
            </a:r>
          </a:p>
          <a:p>
            <a:r>
              <a:rPr lang="cs-CZ" dirty="0"/>
              <a:t>objem režijních nákladů (RN) vydělíme rozvrhovou základnou tj. objemem produkce přepočteným přes poměrová čísla (Q*)</a:t>
            </a:r>
          </a:p>
          <a:p>
            <a:r>
              <a:rPr lang="cs-CZ" dirty="0"/>
              <a:t>vypočítáme sazbu režijních nákladů na přepočítaný výkon v </a:t>
            </a:r>
            <a:r>
              <a:rPr lang="cs-CZ" dirty="0" err="1"/>
              <a:t>Kč</a:t>
            </a:r>
            <a:r>
              <a:rPr lang="cs-CZ" dirty="0"/>
              <a:t>/Q*</a:t>
            </a:r>
          </a:p>
          <a:p>
            <a:r>
              <a:rPr lang="cs-CZ" dirty="0"/>
              <a:t>zjistíme režijní náklady na skutečné výkony (</a:t>
            </a:r>
            <a:r>
              <a:rPr lang="cs-CZ" dirty="0" err="1"/>
              <a:t>Pč</a:t>
            </a:r>
            <a:r>
              <a:rPr lang="cs-CZ" dirty="0"/>
              <a:t> x sazba)</a:t>
            </a:r>
          </a:p>
          <a:p>
            <a:endParaRPr lang="cs-CZ" dirty="0"/>
          </a:p>
        </p:txBody>
      </p:sp>
      <p:pic>
        <p:nvPicPr>
          <p:cNvPr id="4" name="Picture 2" descr="Detail fakulty | GAUDEAMUS">
            <a:extLst>
              <a:ext uri="{FF2B5EF4-FFF2-40B4-BE49-F238E27FC236}">
                <a16:creationId xmlns:a16="http://schemas.microsoft.com/office/drawing/2014/main" id="{A929996C-FED6-40E0-8CAB-98CE188F7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98486"/>
            <a:ext cx="197591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AA78191D-2752-446D-8F5E-392CE326C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088436"/>
              </p:ext>
            </p:extLst>
          </p:nvPr>
        </p:nvGraphicFramePr>
        <p:xfrm>
          <a:off x="539552" y="787437"/>
          <a:ext cx="4223790" cy="1478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44758">
                  <a:extLst>
                    <a:ext uri="{9D8B030D-6E8A-4147-A177-3AD203B41FA5}">
                      <a16:colId xmlns:a16="http://schemas.microsoft.com/office/drawing/2014/main" val="3648701886"/>
                    </a:ext>
                  </a:extLst>
                </a:gridCol>
                <a:gridCol w="844758">
                  <a:extLst>
                    <a:ext uri="{9D8B030D-6E8A-4147-A177-3AD203B41FA5}">
                      <a16:colId xmlns:a16="http://schemas.microsoft.com/office/drawing/2014/main" val="547905006"/>
                    </a:ext>
                  </a:extLst>
                </a:gridCol>
                <a:gridCol w="844758">
                  <a:extLst>
                    <a:ext uri="{9D8B030D-6E8A-4147-A177-3AD203B41FA5}">
                      <a16:colId xmlns:a16="http://schemas.microsoft.com/office/drawing/2014/main" val="2770651705"/>
                    </a:ext>
                  </a:extLst>
                </a:gridCol>
                <a:gridCol w="844758">
                  <a:extLst>
                    <a:ext uri="{9D8B030D-6E8A-4147-A177-3AD203B41FA5}">
                      <a16:colId xmlns:a16="http://schemas.microsoft.com/office/drawing/2014/main" val="2504908727"/>
                    </a:ext>
                  </a:extLst>
                </a:gridCol>
                <a:gridCol w="844758">
                  <a:extLst>
                    <a:ext uri="{9D8B030D-6E8A-4147-A177-3AD203B41FA5}">
                      <a16:colId xmlns:a16="http://schemas.microsoft.com/office/drawing/2014/main" val="3202027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b="1" dirty="0"/>
                        <a:t>100cm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1,33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295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75cm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535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50cm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57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25cm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97146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6867" y="944984"/>
            <a:ext cx="6798734" cy="1303867"/>
          </a:xfrm>
        </p:spPr>
        <p:txBody>
          <a:bodyPr/>
          <a:lstStyle/>
          <a:p>
            <a:r>
              <a:rPr lang="cs-CZ" dirty="0"/>
              <a:t>Tvorba poměrových čísel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Liší-li se výkonem: (km/h; počet/hod…)</a:t>
            </a:r>
          </a:p>
          <a:p>
            <a:pPr lvl="1"/>
            <a:r>
              <a:rPr lang="cs-CZ" dirty="0" err="1">
                <a:solidFill>
                  <a:srgbClr val="FF0000"/>
                </a:solidFill>
              </a:rPr>
              <a:t>Pč</a:t>
            </a:r>
            <a:r>
              <a:rPr lang="cs-CZ" dirty="0">
                <a:solidFill>
                  <a:srgbClr val="FF0000"/>
                </a:solidFill>
              </a:rPr>
              <a:t>=Výkon A/výkon jiného</a:t>
            </a:r>
            <a:br>
              <a:rPr lang="cs-CZ" dirty="0"/>
            </a:br>
            <a:endParaRPr lang="cs-CZ" dirty="0"/>
          </a:p>
          <a:p>
            <a:r>
              <a:rPr lang="cs-CZ" dirty="0"/>
              <a:t>Liší—li se pracností, rozměrem, hmotností (km, kg,…)</a:t>
            </a:r>
          </a:p>
          <a:p>
            <a:pPr lvl="1"/>
            <a:r>
              <a:rPr lang="cs-CZ" dirty="0" err="1">
                <a:solidFill>
                  <a:srgbClr val="FF0000"/>
                </a:solidFill>
              </a:rPr>
              <a:t>pč</a:t>
            </a:r>
            <a:r>
              <a:rPr lang="cs-CZ" dirty="0">
                <a:solidFill>
                  <a:srgbClr val="FF0000"/>
                </a:solidFill>
              </a:rPr>
              <a:t> pracnost= </a:t>
            </a:r>
            <a:r>
              <a:rPr lang="cs-CZ" dirty="0" err="1">
                <a:solidFill>
                  <a:srgbClr val="FF0000"/>
                </a:solidFill>
              </a:rPr>
              <a:t>pracnost</a:t>
            </a:r>
            <a:r>
              <a:rPr lang="cs-CZ" dirty="0">
                <a:solidFill>
                  <a:srgbClr val="FF0000"/>
                </a:solidFill>
              </a:rPr>
              <a:t> jiného/pracnost A</a:t>
            </a:r>
          </a:p>
        </p:txBody>
      </p:sp>
      <p:pic>
        <p:nvPicPr>
          <p:cNvPr id="4" name="Picture 2" descr="Detail fakulty | GAUDEAMUS">
            <a:extLst>
              <a:ext uri="{FF2B5EF4-FFF2-40B4-BE49-F238E27FC236}">
                <a16:creationId xmlns:a16="http://schemas.microsoft.com/office/drawing/2014/main" id="{425A9F05-ADF4-4C3F-80E0-61A5D3F47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173" y="404664"/>
            <a:ext cx="197591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8BCFA787-6EEB-446C-A73E-23FCEBE53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047305"/>
              </p:ext>
            </p:extLst>
          </p:nvPr>
        </p:nvGraphicFramePr>
        <p:xfrm>
          <a:off x="6389901" y="2060848"/>
          <a:ext cx="2743040" cy="1737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5760">
                  <a:extLst>
                    <a:ext uri="{9D8B030D-6E8A-4147-A177-3AD203B41FA5}">
                      <a16:colId xmlns:a16="http://schemas.microsoft.com/office/drawing/2014/main" val="3689301509"/>
                    </a:ext>
                  </a:extLst>
                </a:gridCol>
                <a:gridCol w="685760">
                  <a:extLst>
                    <a:ext uri="{9D8B030D-6E8A-4147-A177-3AD203B41FA5}">
                      <a16:colId xmlns:a16="http://schemas.microsoft.com/office/drawing/2014/main" val="3729995231"/>
                    </a:ext>
                  </a:extLst>
                </a:gridCol>
                <a:gridCol w="685760">
                  <a:extLst>
                    <a:ext uri="{9D8B030D-6E8A-4147-A177-3AD203B41FA5}">
                      <a16:colId xmlns:a16="http://schemas.microsoft.com/office/drawing/2014/main" val="1904215650"/>
                    </a:ext>
                  </a:extLst>
                </a:gridCol>
                <a:gridCol w="685760">
                  <a:extLst>
                    <a:ext uri="{9D8B030D-6E8A-4147-A177-3AD203B41FA5}">
                      <a16:colId xmlns:a16="http://schemas.microsoft.com/office/drawing/2014/main" val="1296560707"/>
                    </a:ext>
                  </a:extLst>
                </a:gridCol>
              </a:tblGrid>
              <a:tr h="295037">
                <a:tc>
                  <a:txBody>
                    <a:bodyPr/>
                    <a:lstStyle/>
                    <a:p>
                      <a:r>
                        <a:rPr lang="cs-CZ" dirty="0"/>
                        <a:t>Ks/h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pč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446126"/>
                  </a:ext>
                </a:extLst>
              </a:tr>
              <a:tr h="295037"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640685"/>
                  </a:ext>
                </a:extLst>
              </a:tr>
              <a:tr h="295037"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065522"/>
                  </a:ext>
                </a:extLst>
              </a:tr>
              <a:tr h="295037">
                <a:tc>
                  <a:txBody>
                    <a:bodyPr/>
                    <a:lstStyle/>
                    <a:p>
                      <a:r>
                        <a:rPr lang="cs-CZ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135915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D4CCCF77-DDF4-49F1-8442-F4ADA6F08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289276"/>
              </p:ext>
            </p:extLst>
          </p:nvPr>
        </p:nvGraphicFramePr>
        <p:xfrm>
          <a:off x="6367535" y="4365104"/>
          <a:ext cx="2743040" cy="1463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5760">
                  <a:extLst>
                    <a:ext uri="{9D8B030D-6E8A-4147-A177-3AD203B41FA5}">
                      <a16:colId xmlns:a16="http://schemas.microsoft.com/office/drawing/2014/main" val="3689301509"/>
                    </a:ext>
                  </a:extLst>
                </a:gridCol>
                <a:gridCol w="685760">
                  <a:extLst>
                    <a:ext uri="{9D8B030D-6E8A-4147-A177-3AD203B41FA5}">
                      <a16:colId xmlns:a16="http://schemas.microsoft.com/office/drawing/2014/main" val="3729995231"/>
                    </a:ext>
                  </a:extLst>
                </a:gridCol>
                <a:gridCol w="685760">
                  <a:extLst>
                    <a:ext uri="{9D8B030D-6E8A-4147-A177-3AD203B41FA5}">
                      <a16:colId xmlns:a16="http://schemas.microsoft.com/office/drawing/2014/main" val="1904215650"/>
                    </a:ext>
                  </a:extLst>
                </a:gridCol>
                <a:gridCol w="685760">
                  <a:extLst>
                    <a:ext uri="{9D8B030D-6E8A-4147-A177-3AD203B41FA5}">
                      <a16:colId xmlns:a16="http://schemas.microsoft.com/office/drawing/2014/main" val="1296560707"/>
                    </a:ext>
                  </a:extLst>
                </a:gridCol>
              </a:tblGrid>
              <a:tr h="295037">
                <a:tc>
                  <a:txBody>
                    <a:bodyPr/>
                    <a:lstStyle/>
                    <a:p>
                      <a:r>
                        <a:rPr lang="cs-CZ" dirty="0"/>
                        <a:t>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pč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446126"/>
                  </a:ext>
                </a:extLst>
              </a:tr>
              <a:tr h="295037"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640685"/>
                  </a:ext>
                </a:extLst>
              </a:tr>
              <a:tr h="295037"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065522"/>
                  </a:ext>
                </a:extLst>
              </a:tr>
              <a:tr h="295037">
                <a:tc>
                  <a:txBody>
                    <a:bodyPr/>
                    <a:lstStyle/>
                    <a:p>
                      <a:r>
                        <a:rPr lang="cs-CZ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1359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776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608013" y="181268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Společnost Superpap, s .r. o. vyrábí školní sešity formátu A5:</a:t>
            </a:r>
            <a:endParaRPr kumimoji="0" lang="cs-CZ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665163" y="181556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Typ sešitu</a:t>
            </a:r>
            <a:endParaRPr kumimoji="0" lang="cs-CZ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3571875" y="181556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A20</a:t>
            </a:r>
            <a:endParaRPr kumimoji="0" lang="cs-CZ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4579938" y="181556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A30</a:t>
            </a:r>
            <a:endParaRPr kumimoji="0" lang="cs-CZ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5580063" y="181556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A40</a:t>
            </a:r>
            <a:endParaRPr kumimoji="0" lang="cs-CZ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665163" y="181676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Počet listů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3629025" y="181676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4637088" y="181676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30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5637213" y="181676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40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665163" y="18180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Objem výroby (ks)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3429000" y="18180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10 000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73" name="Rectangle 13"/>
          <p:cNvSpPr>
            <a:spLocks noChangeArrowheads="1"/>
          </p:cNvSpPr>
          <p:nvPr/>
        </p:nvSpPr>
        <p:spPr bwMode="auto">
          <a:xfrm>
            <a:off x="4429125" y="18180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20 000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5437188" y="18180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16 000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665163" y="18192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Náklady na přímý materiál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76" name="Rectangle 16"/>
          <p:cNvSpPr>
            <a:spLocks noChangeArrowheads="1"/>
          </p:cNvSpPr>
          <p:nvPr/>
        </p:nvSpPr>
        <p:spPr bwMode="auto">
          <a:xfrm>
            <a:off x="3286125" y="18192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26 000 Kč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77" name="Rectangle 17"/>
          <p:cNvSpPr>
            <a:spLocks noChangeArrowheads="1"/>
          </p:cNvSpPr>
          <p:nvPr/>
        </p:nvSpPr>
        <p:spPr bwMode="auto">
          <a:xfrm>
            <a:off x="4294188" y="18192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78 000 Kč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78" name="Rectangle 18"/>
          <p:cNvSpPr>
            <a:spLocks noChangeArrowheads="1"/>
          </p:cNvSpPr>
          <p:nvPr/>
        </p:nvSpPr>
        <p:spPr bwMode="auto">
          <a:xfrm>
            <a:off x="5300663" y="18192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72 000 Kč</a:t>
            </a:r>
            <a:endParaRPr kumimoji="0" lang="cs-CZ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79" name="Rectangle 19"/>
          <p:cNvSpPr>
            <a:spLocks noChangeArrowheads="1"/>
          </p:cNvSpPr>
          <p:nvPr/>
        </p:nvSpPr>
        <p:spPr bwMode="auto">
          <a:xfrm>
            <a:off x="608013" y="182192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Kromě přímých nákladů spotřeboval podnik 210 000 Kč nepřímých nákladů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8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608013" y="181268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Společnost Superpap, s .r. o. vyrábí školní sešity formátu A5:</a:t>
            </a:r>
            <a:endParaRPr kumimoji="0" lang="cs-CZ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665163" y="181556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Typ sešitu</a:t>
            </a:r>
            <a:endParaRPr kumimoji="0" lang="cs-CZ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83" name="Rectangle 23"/>
          <p:cNvSpPr>
            <a:spLocks noChangeArrowheads="1"/>
          </p:cNvSpPr>
          <p:nvPr/>
        </p:nvSpPr>
        <p:spPr bwMode="auto">
          <a:xfrm>
            <a:off x="3571875" y="181556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A20</a:t>
            </a:r>
            <a:endParaRPr kumimoji="0" lang="cs-CZ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84" name="Rectangle 24"/>
          <p:cNvSpPr>
            <a:spLocks noChangeArrowheads="1"/>
          </p:cNvSpPr>
          <p:nvPr/>
        </p:nvSpPr>
        <p:spPr bwMode="auto">
          <a:xfrm>
            <a:off x="4579938" y="181556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A30</a:t>
            </a:r>
            <a:endParaRPr kumimoji="0" lang="cs-CZ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85" name="Rectangle 25"/>
          <p:cNvSpPr>
            <a:spLocks noChangeArrowheads="1"/>
          </p:cNvSpPr>
          <p:nvPr/>
        </p:nvSpPr>
        <p:spPr bwMode="auto">
          <a:xfrm>
            <a:off x="5580063" y="181556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A40</a:t>
            </a:r>
            <a:endParaRPr kumimoji="0" lang="cs-CZ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86" name="Rectangle 26"/>
          <p:cNvSpPr>
            <a:spLocks noChangeArrowheads="1"/>
          </p:cNvSpPr>
          <p:nvPr/>
        </p:nvSpPr>
        <p:spPr bwMode="auto">
          <a:xfrm>
            <a:off x="665163" y="181676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Počet listů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87" name="Rectangle 27"/>
          <p:cNvSpPr>
            <a:spLocks noChangeArrowheads="1"/>
          </p:cNvSpPr>
          <p:nvPr/>
        </p:nvSpPr>
        <p:spPr bwMode="auto">
          <a:xfrm>
            <a:off x="3629025" y="181676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88" name="Rectangle 28"/>
          <p:cNvSpPr>
            <a:spLocks noChangeArrowheads="1"/>
          </p:cNvSpPr>
          <p:nvPr/>
        </p:nvSpPr>
        <p:spPr bwMode="auto">
          <a:xfrm>
            <a:off x="4637088" y="181676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30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89" name="Rectangle 29"/>
          <p:cNvSpPr>
            <a:spLocks noChangeArrowheads="1"/>
          </p:cNvSpPr>
          <p:nvPr/>
        </p:nvSpPr>
        <p:spPr bwMode="auto">
          <a:xfrm>
            <a:off x="5637213" y="181676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40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90" name="Rectangle 30"/>
          <p:cNvSpPr>
            <a:spLocks noChangeArrowheads="1"/>
          </p:cNvSpPr>
          <p:nvPr/>
        </p:nvSpPr>
        <p:spPr bwMode="auto">
          <a:xfrm>
            <a:off x="665163" y="18180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Objem výroby (ks)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91" name="Rectangle 31"/>
          <p:cNvSpPr>
            <a:spLocks noChangeArrowheads="1"/>
          </p:cNvSpPr>
          <p:nvPr/>
        </p:nvSpPr>
        <p:spPr bwMode="auto">
          <a:xfrm>
            <a:off x="3429000" y="18180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10 000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92" name="Rectangle 32"/>
          <p:cNvSpPr>
            <a:spLocks noChangeArrowheads="1"/>
          </p:cNvSpPr>
          <p:nvPr/>
        </p:nvSpPr>
        <p:spPr bwMode="auto">
          <a:xfrm>
            <a:off x="4429125" y="18180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20 000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93" name="Rectangle 33"/>
          <p:cNvSpPr>
            <a:spLocks noChangeArrowheads="1"/>
          </p:cNvSpPr>
          <p:nvPr/>
        </p:nvSpPr>
        <p:spPr bwMode="auto">
          <a:xfrm>
            <a:off x="5437188" y="18180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16 000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94" name="Rectangle 34"/>
          <p:cNvSpPr>
            <a:spLocks noChangeArrowheads="1"/>
          </p:cNvSpPr>
          <p:nvPr/>
        </p:nvSpPr>
        <p:spPr bwMode="auto">
          <a:xfrm>
            <a:off x="665163" y="18192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Náklady na přímý materiál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95" name="Rectangle 35"/>
          <p:cNvSpPr>
            <a:spLocks noChangeArrowheads="1"/>
          </p:cNvSpPr>
          <p:nvPr/>
        </p:nvSpPr>
        <p:spPr bwMode="auto">
          <a:xfrm>
            <a:off x="3286125" y="18192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26 000 Kč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96" name="Rectangle 36"/>
          <p:cNvSpPr>
            <a:spLocks noChangeArrowheads="1"/>
          </p:cNvSpPr>
          <p:nvPr/>
        </p:nvSpPr>
        <p:spPr bwMode="auto">
          <a:xfrm>
            <a:off x="4294188" y="18192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78 000 Kč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97" name="Rectangle 37"/>
          <p:cNvSpPr>
            <a:spLocks noChangeArrowheads="1"/>
          </p:cNvSpPr>
          <p:nvPr/>
        </p:nvSpPr>
        <p:spPr bwMode="auto">
          <a:xfrm>
            <a:off x="5300663" y="18192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72 000 Kč</a:t>
            </a:r>
            <a:endParaRPr kumimoji="0" lang="cs-CZ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98" name="Rectangle 38"/>
          <p:cNvSpPr>
            <a:spLocks noChangeArrowheads="1"/>
          </p:cNvSpPr>
          <p:nvPr/>
        </p:nvSpPr>
        <p:spPr bwMode="auto">
          <a:xfrm>
            <a:off x="608013" y="182192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cs typeface="Arial" pitchFamily="34" charset="0"/>
              </a:rPr>
              <a:t>Kromě přímých nákladů spotřeboval podnik 210 000 Kč nepřímých nákladů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7799" name="Picture 39"/>
          <p:cNvPicPr>
            <a:picLocks noChangeAspect="1" noChangeArrowheads="1"/>
          </p:cNvPicPr>
          <p:nvPr/>
        </p:nvPicPr>
        <p:blipFill>
          <a:blip r:embed="rId2" cstate="print"/>
          <a:srcRect b="6001"/>
          <a:stretch>
            <a:fillRect/>
          </a:stretch>
        </p:blipFill>
        <p:spPr bwMode="auto">
          <a:xfrm>
            <a:off x="755576" y="1628800"/>
            <a:ext cx="8100392" cy="338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ovéPole 42"/>
          <p:cNvSpPr txBox="1"/>
          <p:nvPr/>
        </p:nvSpPr>
        <p:spPr>
          <a:xfrm>
            <a:off x="899592" y="522920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Sešity se liší rozměrem.  Poměrové číslo sestavíme:  vyberu-li sešit  A20, bude ve jmenovateli jeho počet listů</a:t>
            </a:r>
          </a:p>
        </p:txBody>
      </p:sp>
      <p:pic>
        <p:nvPicPr>
          <p:cNvPr id="44" name="Picture 2" descr="Detail fakulty | GAUDEAMUS">
            <a:extLst>
              <a:ext uri="{FF2B5EF4-FFF2-40B4-BE49-F238E27FC236}">
                <a16:creationId xmlns:a16="http://schemas.microsoft.com/office/drawing/2014/main" id="{8A558A67-C77F-4BAE-AB0A-EF1ADF563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98486"/>
            <a:ext cx="197591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531</TotalTime>
  <Words>904</Words>
  <Application>Microsoft Office PowerPoint</Application>
  <PresentationFormat>Předvádění na obrazovce (4:3)</PresentationFormat>
  <Paragraphs>226</Paragraphs>
  <Slides>16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Arial</vt:lpstr>
      <vt:lpstr>Calibri</vt:lpstr>
      <vt:lpstr>Garamond</vt:lpstr>
      <vt:lpstr>Times</vt:lpstr>
      <vt:lpstr>Times New Roman</vt:lpstr>
      <vt:lpstr>Organika</vt:lpstr>
      <vt:lpstr>Rovnice</vt:lpstr>
      <vt:lpstr>Dokument</vt:lpstr>
      <vt:lpstr>Kalkulace dělením a poměrovými čísly, přirážkové kalkulace</vt:lpstr>
      <vt:lpstr>Význam kalkulací:</vt:lpstr>
      <vt:lpstr>Přednosti a omezení kalkulace plných nákladů</vt:lpstr>
      <vt:lpstr>Prezentace aplikace PowerPoint</vt:lpstr>
      <vt:lpstr>Kalkulace s poměrovými čísly</vt:lpstr>
      <vt:lpstr>Využití techniky</vt:lpstr>
      <vt:lpstr>Postup </vt:lpstr>
      <vt:lpstr>Tvorba poměrových čísel</vt:lpstr>
      <vt:lpstr>Prezentace aplikace PowerPoint</vt:lpstr>
      <vt:lpstr>Přímé náklady rozdělíme dle počtu sešitů, tj. u A20: 26 000 /10 000= 2,60 Kč/ks nepřímé dle poměrového čísla a vynásobíme sazbou: u A20 = 1*2,92=2,92 kč/ks</vt:lpstr>
      <vt:lpstr>Kalkulace přirážkou</vt:lpstr>
      <vt:lpstr>Prezentace aplikace PowerPoint</vt:lpstr>
      <vt:lpstr>Základní vztah:</vt:lpstr>
      <vt:lpstr>Kalkulace přirážkou</vt:lpstr>
      <vt:lpstr>Prezentace aplikace PowerPoint</vt:lpstr>
      <vt:lpstr>Základna pouze mzdy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Nabídkové kalkulace ve službách</dc:title>
  <dc:creator>Jarka</dc:creator>
  <cp:lastModifiedBy>Pavla Pokorná</cp:lastModifiedBy>
  <cp:revision>31</cp:revision>
  <dcterms:created xsi:type="dcterms:W3CDTF">2012-09-24T18:17:15Z</dcterms:created>
  <dcterms:modified xsi:type="dcterms:W3CDTF">2021-11-09T20:32:43Z</dcterms:modified>
</cp:coreProperties>
</file>