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8" r:id="rId12"/>
    <p:sldId id="300" r:id="rId13"/>
    <p:sldId id="301" r:id="rId14"/>
    <p:sldId id="302" r:id="rId15"/>
    <p:sldId id="303" r:id="rId16"/>
    <p:sldId id="306" r:id="rId17"/>
    <p:sldId id="308" r:id="rId18"/>
    <p:sldId id="310" r:id="rId19"/>
    <p:sldId id="311" r:id="rId20"/>
    <p:sldId id="317" r:id="rId21"/>
    <p:sldId id="324" r:id="rId22"/>
    <p:sldId id="325" r:id="rId23"/>
    <p:sldId id="326" r:id="rId24"/>
    <p:sldId id="327" r:id="rId25"/>
    <p:sldId id="329" r:id="rId2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69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7145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4305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D3B743B-C290-4C85-93D7-D4172FAAADCE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0062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EKONOMICKÁ EFEKTIVNOST A HODNOCENÍ VÝKONNOSTI PODNIKU jako celku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podstatu efektivnosti podniku a jeho základních funkcí (činností).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Objasnit jednotlivé ukazatele efektivnosti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sz="2000" dirty="0"/>
              <a:t>Význam  finanční  analýzy jako nástroje a metody pro měření efektivnosti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987574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Finanční analýza představuje významnou součást strategického řízení, je úzce spojena s finančním řízením firmy a s finančním účetnictvím. </a:t>
            </a:r>
          </a:p>
          <a:p>
            <a:pPr algn="just"/>
            <a:r>
              <a:rPr lang="cs-CZ" altLang="cs-CZ" sz="2500" dirty="0"/>
              <a:t>Poskytuje data pro rozhodování a vychází z údajů v základních finančních výkazech firmy: </a:t>
            </a:r>
            <a:r>
              <a:rPr lang="cs-CZ" altLang="cs-CZ" sz="2500" i="1" dirty="0"/>
              <a:t>rozvahy, výkazu zisků a ztrát a o přehledu o peněžních tocích (Cash </a:t>
            </a:r>
            <a:r>
              <a:rPr lang="cs-CZ" altLang="cs-CZ" sz="2500" i="1" dirty="0" err="1"/>
              <a:t>flow</a:t>
            </a:r>
            <a:r>
              <a:rPr lang="cs-CZ" altLang="cs-CZ" sz="2500" i="1" dirty="0"/>
              <a:t>).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8100706"/>
      </p:ext>
    </p:extLst>
  </p:cSld>
  <p:clrMapOvr>
    <a:masterClrMapping/>
  </p:clrMapOvr>
  <p:transition advTm="3232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131590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400" dirty="0"/>
              <a:t>Účelem a smyslem finanční analýzy je provést s pomocí speciálních metodických prostředků diagnózu finančního hospodaření podniku, podchytit všechny jeho složky, </a:t>
            </a:r>
          </a:p>
          <a:p>
            <a:pPr algn="just"/>
            <a:r>
              <a:rPr lang="cs-CZ" altLang="cs-CZ" sz="2400" dirty="0"/>
              <a:t>případně při podrobnější analýze zhodnotit blíže některou ze složek finančního hospodaření.</a:t>
            </a:r>
          </a:p>
          <a:p>
            <a:pPr algn="just"/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9633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Zúžené pojetí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43050"/>
            <a:ext cx="7772400" cy="3086100"/>
          </a:xfrm>
          <a:prstGeom prst="rect">
            <a:avLst/>
          </a:prstGeom>
        </p:spPr>
        <p:txBody>
          <a:bodyPr/>
          <a:lstStyle/>
          <a:p>
            <a:pPr lvl="2">
              <a:buFontTx/>
              <a:buChar char="-"/>
            </a:pPr>
            <a:r>
              <a:rPr lang="cs-CZ" altLang="cs-CZ"/>
              <a:t>snahu o krátkodobé využití finančního potenciálu , z čehož plyne pouze krátkodobý zisk,</a:t>
            </a:r>
          </a:p>
          <a:p>
            <a:pPr lvl="2">
              <a:buFontTx/>
              <a:buChar char="-"/>
            </a:pPr>
            <a:r>
              <a:rPr lang="cs-CZ" altLang="cs-CZ"/>
              <a:t>snahu o využití efektu relativně levné pracovní síly,</a:t>
            </a:r>
          </a:p>
          <a:p>
            <a:pPr lvl="2">
              <a:buFontTx/>
              <a:buChar char="-"/>
            </a:pPr>
            <a:r>
              <a:rPr lang="cs-CZ" altLang="cs-CZ"/>
              <a:t>výsledky finanční analýzy užívají v podstatě jen pro externí subjekty </a:t>
            </a:r>
          </a:p>
          <a:p>
            <a:pPr lvl="2">
              <a:buFontTx/>
              <a:buChar char="-"/>
            </a:pPr>
            <a:r>
              <a:rPr lang="cs-CZ" altLang="cs-CZ"/>
              <a:t>( banky, investory).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7334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altLang="cs-CZ" sz="2500" dirty="0"/>
              <a:t>Možné metody pro měření a hodnocení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131590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>
                <a:ea typeface="MS Mincho" pitchFamily="49" charset="-128"/>
              </a:rPr>
              <a:t>K finan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ní analýze využíváme elementární metody a matematicko-statistické metody. Ob</a:t>
            </a:r>
            <a:r>
              <a:rPr lang="cs-CZ" altLang="cs-CZ" sz="2500" dirty="0"/>
              <a:t>ě</a:t>
            </a:r>
            <a:r>
              <a:rPr lang="cs-CZ" altLang="cs-CZ" sz="2500" dirty="0">
                <a:ea typeface="MS Mincho" pitchFamily="49" charset="-128"/>
              </a:rPr>
              <a:t> mají své kladné i záporné stránky. </a:t>
            </a:r>
          </a:p>
          <a:p>
            <a:pPr algn="just"/>
            <a:r>
              <a:rPr lang="cs-CZ" altLang="cs-CZ" sz="2500" dirty="0">
                <a:ea typeface="MS Mincho" pitchFamily="49" charset="-128"/>
              </a:rPr>
              <a:t>Pomocí elementární metody dovedeme nejrychleji zhodnotit danou situaci ve firm</a:t>
            </a:r>
            <a:r>
              <a:rPr lang="cs-CZ" altLang="cs-CZ" sz="2500" dirty="0"/>
              <a:t>ě</a:t>
            </a:r>
            <a:r>
              <a:rPr lang="cs-CZ" altLang="cs-CZ" sz="2500" dirty="0">
                <a:ea typeface="MS Mincho" pitchFamily="49" charset="-128"/>
              </a:rPr>
              <a:t>. Ne vždy tato metoda posta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uje, a proto ji dopl</a:t>
            </a:r>
            <a:r>
              <a:rPr lang="cs-CZ" altLang="cs-CZ" sz="2500" dirty="0"/>
              <a:t>ň</a:t>
            </a:r>
            <a:r>
              <a:rPr lang="cs-CZ" altLang="cs-CZ" sz="2500" dirty="0">
                <a:ea typeface="MS Mincho" pitchFamily="49" charset="-128"/>
              </a:rPr>
              <a:t>ují matematicko-statistické metody, u kterých je využití výpo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etní techniky nezbytné. </a:t>
            </a:r>
          </a:p>
        </p:txBody>
      </p:sp>
    </p:spTree>
    <p:extLst>
      <p:ext uri="{BB962C8B-B14F-4D97-AF65-F5344CB8AC3E}">
        <p14:creationId xmlns:p14="http://schemas.microsoft.com/office/powerpoint/2010/main" val="2143098465"/>
      </p:ext>
    </p:extLst>
  </p:cSld>
  <p:clrMapOvr>
    <a:masterClrMapping/>
  </p:clrMapOvr>
  <p:transition advTm="1936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altLang="cs-CZ" b="1" dirty="0"/>
              <a:t>Ukazatel jako odraz ekonomické činnosti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987574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Ukazatele jsou zprostředkovaným obrazem skutečnosti. Ekonomické jevy je nutné označit vhodnými pojmy a ty pak transformovat do podoby ukazatelů, jak je zřejmé z následujícího vztahu:</a:t>
            </a:r>
          </a:p>
          <a:p>
            <a:pPr algn="just"/>
            <a:endParaRPr lang="cs-CZ" altLang="cs-CZ" dirty="0"/>
          </a:p>
          <a:p>
            <a:pPr algn="ctr"/>
            <a:r>
              <a:rPr lang="cs-CZ" altLang="cs-CZ" dirty="0"/>
              <a:t>Jev      →     Pojem      →    Ukazatel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9573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Význam ukazatelů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Pomocí ukazatelů charakterizujeme jevy, ke kterým v podniku dochází. Ukazatele mohou být vyjadřovány jako jednoduché (absolutní) nebo poměrové (relativní). </a:t>
            </a:r>
          </a:p>
          <a:p>
            <a:pPr algn="just"/>
            <a:r>
              <a:rPr lang="cs-CZ" altLang="cs-CZ" sz="2500" dirty="0"/>
              <a:t>Důležité je členění ukazatelů na stavové (okamžikové), které můžeme zjišťovat k určitému datu, a tokové (intervalové) ukazatele, které vyjadřují působení jevů za určitý časový interval.</a:t>
            </a:r>
          </a:p>
        </p:txBody>
      </p:sp>
    </p:spTree>
    <p:extLst>
      <p:ext uri="{BB962C8B-B14F-4D97-AF65-F5344CB8AC3E}">
        <p14:creationId xmlns:p14="http://schemas.microsoft.com/office/powerpoint/2010/main" val="1921676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Výběr ukazatelů a metod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U verbálních ukazatelů existuje větší možnost jejich subjektivní  interpretace a ovlivňování, než u ukazatelů kvantitativních,</a:t>
            </a:r>
          </a:p>
          <a:p>
            <a:pPr algn="just"/>
            <a:r>
              <a:rPr lang="cs-CZ" altLang="cs-CZ" sz="2500" dirty="0"/>
              <a:t>pro analýzu by měl být používán přiměřený počet ukazatelů. Velký počet ukazatelů sice umožňuje detailně postihnout analyzovanou oblast, ale současně zvyšuje nároky na propočty a neumožňuje přijímat</a:t>
            </a:r>
          </a:p>
        </p:txBody>
      </p:sp>
    </p:spTree>
    <p:extLst>
      <p:ext uri="{BB962C8B-B14F-4D97-AF65-F5344CB8AC3E}">
        <p14:creationId xmlns:p14="http://schemas.microsoft.com/office/powerpoint/2010/main" val="4019143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Využitelnost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915566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ukazatele musí být pro určité období stabilní, aby byla zajištěna srovnatelnost v čase, zároveň by však měly být citlivé na vývojové změny,</a:t>
            </a:r>
          </a:p>
          <a:p>
            <a:pPr algn="just"/>
            <a:r>
              <a:rPr lang="cs-CZ" altLang="cs-CZ" sz="2500" dirty="0"/>
              <a:t>pro používané ukazatele by měla existovat dostupnost údajů pro jejich naplnění. Proto je důležitá znalost informačních zdrojů.</a:t>
            </a:r>
          </a:p>
          <a:p>
            <a:pPr algn="just"/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1475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Analýza </a:t>
            </a:r>
            <a:endParaRPr lang="cs-CZ" alt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059582"/>
            <a:ext cx="7772400" cy="3086100"/>
          </a:xfrm>
          <a:prstGeom prst="rect">
            <a:avLst/>
          </a:prstGeom>
        </p:spPr>
        <p:txBody>
          <a:bodyPr/>
          <a:lstStyle/>
          <a:p>
            <a:pPr marL="0" lvl="2" indent="-19050" algn="just">
              <a:spcBef>
                <a:spcPts val="0"/>
              </a:spcBef>
              <a:buFont typeface="Symbol" pitchFamily="18" charset="2"/>
              <a:buNone/>
              <a:tabLst>
                <a:tab pos="0" algn="l"/>
              </a:tabLst>
            </a:pPr>
            <a:r>
              <a:rPr lang="cs-CZ" altLang="cs-CZ" sz="2200" b="1" dirty="0">
                <a:ea typeface="MS Mincho" pitchFamily="49" charset="-128"/>
              </a:rPr>
              <a:t>Analýza stavových ukazatel</a:t>
            </a:r>
            <a:r>
              <a:rPr lang="cs-CZ" altLang="cs-CZ" sz="2200" b="1" dirty="0"/>
              <a:t>ů</a:t>
            </a:r>
            <a:r>
              <a:rPr lang="cs-CZ" altLang="cs-CZ" sz="2200" b="1" dirty="0">
                <a:ea typeface="MS Mincho" pitchFamily="49" charset="-128"/>
              </a:rPr>
              <a:t> :</a:t>
            </a:r>
          </a:p>
          <a:p>
            <a:pPr marL="342900" lvl="3" indent="-342900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analýza trend</a:t>
            </a:r>
            <a:r>
              <a:rPr lang="cs-CZ" altLang="cs-CZ" sz="2200" dirty="0"/>
              <a:t>ů</a:t>
            </a:r>
            <a:r>
              <a:rPr lang="cs-CZ" altLang="cs-CZ" sz="2200" dirty="0">
                <a:ea typeface="MS Mincho" pitchFamily="49" charset="-128"/>
              </a:rPr>
              <a:t> (horizontální analýza),</a:t>
            </a:r>
          </a:p>
          <a:p>
            <a:pPr marL="342900" lvl="3" indent="-342900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procentní rozbor (vertikální analýza).</a:t>
            </a:r>
          </a:p>
          <a:p>
            <a:pPr marL="0" indent="-152400" algn="just">
              <a:spcBef>
                <a:spcPts val="0"/>
              </a:spcBef>
              <a:buFontTx/>
              <a:buNone/>
              <a:tabLst>
                <a:tab pos="0" algn="l"/>
              </a:tabLst>
            </a:pPr>
            <a:r>
              <a:rPr lang="cs-CZ" altLang="cs-CZ" sz="2200" b="1" dirty="0">
                <a:ea typeface="MS Mincho" pitchFamily="49" charset="-128"/>
              </a:rPr>
              <a:t> </a:t>
            </a:r>
          </a:p>
          <a:p>
            <a:pPr marL="0" indent="-152400" algn="just">
              <a:spcBef>
                <a:spcPts val="0"/>
              </a:spcBef>
              <a:buFontTx/>
              <a:buNone/>
              <a:tabLst>
                <a:tab pos="0" algn="l"/>
              </a:tabLst>
            </a:pPr>
            <a:r>
              <a:rPr lang="cs-CZ" altLang="cs-CZ" sz="2200" b="1" dirty="0">
                <a:ea typeface="MS Mincho" pitchFamily="49" charset="-128"/>
              </a:rPr>
              <a:t>Analýza rozdílových a tokových ukazatel</a:t>
            </a:r>
            <a:r>
              <a:rPr lang="cs-CZ" altLang="cs-CZ" sz="2200" dirty="0"/>
              <a:t>ů</a:t>
            </a:r>
            <a:r>
              <a:rPr lang="cs-CZ" altLang="cs-CZ" sz="2200" b="1" dirty="0">
                <a:ea typeface="MS Mincho" pitchFamily="49" charset="-128"/>
              </a:rPr>
              <a:t>:</a:t>
            </a:r>
          </a:p>
          <a:p>
            <a:pPr marL="342900" lvl="3" indent="-342900" algn="just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analýza fondů finan</a:t>
            </a:r>
            <a:r>
              <a:rPr lang="cs-CZ" altLang="cs-CZ" sz="2200" dirty="0"/>
              <a:t>č</a:t>
            </a:r>
            <a:r>
              <a:rPr lang="cs-CZ" altLang="cs-CZ" sz="2200" dirty="0">
                <a:ea typeface="MS Mincho" pitchFamily="49" charset="-128"/>
              </a:rPr>
              <a:t>ních prost</a:t>
            </a:r>
            <a:r>
              <a:rPr lang="cs-CZ" altLang="cs-CZ" sz="2200" dirty="0"/>
              <a:t>ř</a:t>
            </a:r>
            <a:r>
              <a:rPr lang="cs-CZ" altLang="cs-CZ" sz="2200" dirty="0">
                <a:ea typeface="MS Mincho" pitchFamily="49" charset="-128"/>
              </a:rPr>
              <a:t>edk</a:t>
            </a:r>
            <a:r>
              <a:rPr lang="cs-CZ" altLang="cs-CZ" sz="2200" dirty="0"/>
              <a:t>ů</a:t>
            </a:r>
            <a:r>
              <a:rPr lang="cs-CZ" altLang="cs-CZ" sz="2200" dirty="0">
                <a:ea typeface="MS Mincho" pitchFamily="49" charset="-128"/>
              </a:rPr>
              <a:t>,</a:t>
            </a:r>
          </a:p>
          <a:p>
            <a:pPr marL="342900" lvl="3" indent="-342900" algn="just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analýza cash </a:t>
            </a:r>
            <a:r>
              <a:rPr lang="cs-CZ" altLang="cs-CZ" sz="2200" dirty="0" err="1">
                <a:ea typeface="MS Mincho" pitchFamily="49" charset="-128"/>
              </a:rPr>
              <a:t>flow</a:t>
            </a:r>
            <a:r>
              <a:rPr lang="cs-CZ" altLang="cs-CZ" sz="2200" dirty="0">
                <a:ea typeface="MS Mincho" pitchFamily="49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5787130"/>
      </p:ext>
    </p:extLst>
  </p:cSld>
  <p:clrMapOvr>
    <a:masterClrMapping/>
  </p:clrMapOvr>
  <p:transition advTm="256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altLang="cs-CZ" sz="3200" dirty="0"/>
              <a:t>Analýzy poměrových ukazatelů</a:t>
            </a:r>
            <a:endParaRPr lang="cs-CZ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843558"/>
            <a:ext cx="7772400" cy="3086100"/>
          </a:xfrm>
          <a:prstGeom prst="rect">
            <a:avLst/>
          </a:prstGeom>
        </p:spPr>
        <p:txBody>
          <a:bodyPr/>
          <a:lstStyle/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rentability, aktivity,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zadluženosti a finan</a:t>
            </a:r>
            <a:r>
              <a:rPr lang="cs-CZ" altLang="cs-CZ" dirty="0"/>
              <a:t>č</a:t>
            </a:r>
            <a:r>
              <a:rPr lang="cs-CZ" altLang="cs-CZ" dirty="0">
                <a:ea typeface="MS Mincho" pitchFamily="49" charset="-128"/>
              </a:rPr>
              <a:t>ní struktury,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 </a:t>
            </a:r>
            <a:r>
              <a:rPr lang="cs-CZ" altLang="cs-CZ" dirty="0">
                <a:ea typeface="MS Mincho" pitchFamily="49" charset="-128"/>
              </a:rPr>
              <a:t>likvidity, 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kapitálového trhu,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na bázi finan</a:t>
            </a:r>
            <a:r>
              <a:rPr lang="cs-CZ" altLang="cs-CZ" dirty="0"/>
              <a:t>č</a:t>
            </a:r>
            <a:r>
              <a:rPr lang="cs-CZ" altLang="cs-CZ" dirty="0">
                <a:ea typeface="MS Mincho" pitchFamily="49" charset="-128"/>
              </a:rPr>
              <a:t>ních fond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 a cash </a:t>
            </a:r>
            <a:r>
              <a:rPr lang="cs-CZ" altLang="cs-CZ" dirty="0" err="1">
                <a:ea typeface="MS Mincho" pitchFamily="49" charset="-128"/>
              </a:rPr>
              <a:t>flow</a:t>
            </a:r>
            <a:r>
              <a:rPr lang="cs-CZ" altLang="cs-CZ" dirty="0">
                <a:ea typeface="MS Mincho" pitchFamily="49" charset="-128"/>
              </a:rPr>
              <a:t>.</a:t>
            </a:r>
          </a:p>
          <a:p>
            <a:endParaRPr lang="cs-CZ" altLang="cs-CZ" dirty="0"/>
          </a:p>
          <a:p>
            <a:pPr lvl="2">
              <a:buFont typeface="Symbol" pitchFamily="18" charset="2"/>
              <a:buChar char="·"/>
            </a:pPr>
            <a:r>
              <a:rPr lang="cs-CZ" altLang="cs-CZ" b="1" dirty="0">
                <a:ea typeface="MS Mincho" pitchFamily="49" charset="-128"/>
              </a:rPr>
              <a:t>Analýza soustav ukazatelů:</a:t>
            </a:r>
          </a:p>
          <a:p>
            <a:pPr lvl="3">
              <a:buFontTx/>
              <a:buChar char="-"/>
            </a:pPr>
            <a:r>
              <a:rPr lang="cs-CZ" altLang="cs-CZ" dirty="0" err="1">
                <a:ea typeface="MS Mincho" pitchFamily="49" charset="-128"/>
              </a:rPr>
              <a:t>DuPontův</a:t>
            </a:r>
            <a:r>
              <a:rPr lang="cs-CZ" altLang="cs-CZ" dirty="0">
                <a:ea typeface="MS Mincho" pitchFamily="49" charset="-128"/>
              </a:rPr>
              <a:t> rozklad, 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pyramidové rozklady.</a:t>
            </a: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8618291"/>
      </p:ext>
    </p:extLst>
  </p:cSld>
  <p:clrMapOvr>
    <a:masterClrMapping/>
  </p:clrMapOvr>
  <p:transition advTm="52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cs-CZ" sz="2500" dirty="0"/>
              <a:t>Ekonomická efektivnost a hodnocení výkonnosti podniku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13159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/>
              <a:t>Ekonomická efektivnost je abstraktní kategorií, pokud nemáme určení jejího nositele- hospodářský proces  v podniku.</a:t>
            </a:r>
          </a:p>
          <a:p>
            <a:pPr marL="0" indent="0">
              <a:buNone/>
            </a:pPr>
            <a:r>
              <a:rPr lang="cs-CZ" altLang="cs-CZ" sz="2500" dirty="0"/>
              <a:t>Má 2 stránky : </a:t>
            </a:r>
          </a:p>
          <a:p>
            <a:r>
              <a:rPr lang="cs-CZ" altLang="cs-CZ" sz="2500" dirty="0"/>
              <a:t>účelnost ( potřebné výstupy, výrobky trh potřebuje - uzná) </a:t>
            </a:r>
          </a:p>
          <a:p>
            <a:r>
              <a:rPr lang="cs-CZ" altLang="cs-CZ" sz="2500" dirty="0"/>
              <a:t>účinnost ( hospodárnost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5851541"/>
      </p:ext>
    </p:extLst>
  </p:cSld>
  <p:clrMapOvr>
    <a:masterClrMapping/>
  </p:clrMapOvr>
  <p:transition advTm="3008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Rentabilita</a:t>
            </a:r>
            <a:endParaRPr lang="cs-CZ" alt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43050"/>
            <a:ext cx="7772400" cy="3086100"/>
          </a:xfrm>
          <a:prstGeom prst="rect">
            <a:avLst/>
          </a:prstGeom>
        </p:spPr>
        <p:txBody>
          <a:bodyPr/>
          <a:lstStyle/>
          <a:p>
            <a:pPr lvl="2" algn="just"/>
            <a:r>
              <a:rPr lang="cs-CZ" altLang="cs-CZ"/>
              <a:t>Ukazatele rentability poměřují zisk s jinými veličinami. Používáme je pro hodnocení a posouzení celkové efektivnosti a výkonnosti firmy. Ukazatelé rentability mají mít obecně rostoucí tendenci. </a:t>
            </a:r>
          </a:p>
        </p:txBody>
      </p:sp>
    </p:spTree>
    <p:extLst>
      <p:ext uri="{BB962C8B-B14F-4D97-AF65-F5344CB8AC3E}">
        <p14:creationId xmlns:p14="http://schemas.microsoft.com/office/powerpoint/2010/main" val="386764084"/>
      </p:ext>
    </p:extLst>
  </p:cSld>
  <p:clrMapOvr>
    <a:masterClrMapping/>
  </p:clrMapOvr>
  <p:transition advTm="816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Finanční páka</a:t>
            </a:r>
            <a:endParaRPr lang="cs-CZ" alt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4305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/>
              <a:t>Čím je podíl cizích zdrojů větší, tím je finanční páka vyšší. Vyšší zadluženost má pozitivní vliv na rentabilitu vlastního kapitálu a to tehdy, když firma dokáže každou další korunu dluhu zhodnotit více než je úroková sazba dluhu. </a:t>
            </a:r>
          </a:p>
          <a:p>
            <a:pPr lvl="2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7722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Ukazatelé aktivity</a:t>
            </a:r>
            <a:endParaRPr lang="cs-CZ" alt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4305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/>
              <a:t>Když rentabilita celkového kapitálu před úhradou úroků a daní přesahuje úrokovou míru z cizího kapitálu, znamená to pro firmu příznivou situaci.</a:t>
            </a:r>
          </a:p>
          <a:p>
            <a:pPr algn="just"/>
            <a:r>
              <a:rPr lang="cs-CZ" altLang="cs-CZ" sz="2500" dirty="0">
                <a:ea typeface="MS Mincho" pitchFamily="49" charset="-128"/>
              </a:rPr>
              <a:t>Ukazateli aktivity m</a:t>
            </a:r>
            <a:r>
              <a:rPr lang="cs-CZ" altLang="cs-CZ" sz="2500" dirty="0"/>
              <a:t>ěř</a:t>
            </a:r>
            <a:r>
              <a:rPr lang="cs-CZ" altLang="cs-CZ" sz="2500" dirty="0">
                <a:ea typeface="MS Mincho" pitchFamily="49" charset="-128"/>
              </a:rPr>
              <a:t>íme, jak efektivn</a:t>
            </a:r>
            <a:r>
              <a:rPr lang="cs-CZ" altLang="cs-CZ" sz="2500" dirty="0"/>
              <a:t>ě</a:t>
            </a:r>
            <a:r>
              <a:rPr lang="cs-CZ" altLang="cs-CZ" sz="2500" dirty="0">
                <a:ea typeface="MS Mincho" pitchFamily="49" charset="-128"/>
              </a:rPr>
              <a:t> firma hospoda</a:t>
            </a:r>
            <a:r>
              <a:rPr lang="cs-CZ" altLang="cs-CZ" sz="2500" dirty="0"/>
              <a:t>ř</a:t>
            </a:r>
            <a:r>
              <a:rPr lang="cs-CZ" altLang="cs-CZ" sz="2500" dirty="0">
                <a:ea typeface="MS Mincho" pitchFamily="49" charset="-128"/>
              </a:rPr>
              <a:t>í se svým majetkem. Po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ítají se pro jednotlivé skupiny aktiv: zásoby, pohledávky, fixní, oběžná a celková aktiva. </a:t>
            </a:r>
          </a:p>
        </p:txBody>
      </p:sp>
    </p:spTree>
    <p:extLst>
      <p:ext uri="{BB962C8B-B14F-4D97-AF65-F5344CB8AC3E}">
        <p14:creationId xmlns:p14="http://schemas.microsoft.com/office/powerpoint/2010/main" val="128390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Rychlost obratu</a:t>
            </a:r>
            <a:endParaRPr lang="cs-CZ" alt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13159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>
                <a:ea typeface="MS Mincho" pitchFamily="49" charset="-128"/>
              </a:rPr>
              <a:t>Jedná se o ukazatele typu rychlost obratu nebo doba obratu. </a:t>
            </a:r>
          </a:p>
          <a:p>
            <a:r>
              <a:rPr lang="cs-CZ" altLang="cs-CZ" sz="2500" dirty="0">
                <a:ea typeface="MS Mincho" pitchFamily="49" charset="-128"/>
              </a:rPr>
              <a:t>P</a:t>
            </a:r>
            <a:r>
              <a:rPr lang="cs-CZ" altLang="cs-CZ" sz="2500" dirty="0"/>
              <a:t>ř</a:t>
            </a:r>
            <a:r>
              <a:rPr lang="cs-CZ" altLang="cs-CZ" sz="2500" dirty="0">
                <a:ea typeface="MS Mincho" pitchFamily="49" charset="-128"/>
              </a:rPr>
              <a:t>i výpo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tu doby obratu zjišťujeme, kolikrát se obrátí ur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itý druh majetku ve firm</a:t>
            </a:r>
            <a:r>
              <a:rPr lang="cs-CZ" altLang="cs-CZ" sz="2500" dirty="0"/>
              <a:t>ě</a:t>
            </a:r>
            <a:r>
              <a:rPr lang="cs-CZ" altLang="cs-CZ" sz="2500" dirty="0">
                <a:ea typeface="MS Mincho" pitchFamily="49" charset="-128"/>
              </a:rPr>
              <a:t> za stanovený 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asový interval. Obecn</a:t>
            </a:r>
            <a:r>
              <a:rPr lang="cs-CZ" altLang="cs-CZ" sz="2500" dirty="0"/>
              <a:t>ě</a:t>
            </a:r>
            <a:r>
              <a:rPr lang="cs-CZ" altLang="cs-CZ" sz="2500" dirty="0">
                <a:ea typeface="MS Mincho" pitchFamily="49" charset="-128"/>
              </a:rPr>
              <a:t> platí, že 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ím kratší je doba obratu, tím lépe pro firmu. Dlouhé doby obratu signalizují špatné využití aktiv a nízkou efektivnost.</a:t>
            </a:r>
          </a:p>
          <a:p>
            <a:endParaRPr lang="cs-CZ" altLang="cs-CZ" sz="25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3305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Likvidita</a:t>
            </a:r>
            <a:endParaRPr lang="cs-CZ" alt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987574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Vyjadřuje schopnost firmy uhrazovat běžné závazky (splatné do 1 roku) převedením libovolného aktiva na peníze. </a:t>
            </a:r>
          </a:p>
          <a:p>
            <a:pPr algn="just"/>
            <a:r>
              <a:rPr lang="cs-CZ" altLang="cs-CZ" sz="2500" dirty="0"/>
              <a:t>Likvidita určitého majetku je tím větší, čím kratší je doba jeho přeměny na peněžní formu. Rozlišujeme tři stupně likvidity v závislosti na tom, jak rychle jsme schopni změnit jednotlivé druhy oběžných aktiv na peněžní prostředky.  </a:t>
            </a:r>
          </a:p>
        </p:txBody>
      </p:sp>
    </p:spTree>
    <p:extLst>
      <p:ext uri="{BB962C8B-B14F-4D97-AF65-F5344CB8AC3E}">
        <p14:creationId xmlns:p14="http://schemas.microsoft.com/office/powerpoint/2010/main" val="1729917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typy ukazatelů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843558"/>
            <a:ext cx="7772400" cy="3785592"/>
          </a:xfrm>
          <a:prstGeom prst="rect">
            <a:avLst/>
          </a:prstGeo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altLang="cs-CZ" sz="2400" b="1" dirty="0">
                <a:latin typeface="+mj-lt"/>
                <a:ea typeface="MS Mincho" pitchFamily="49" charset="-128"/>
              </a:rPr>
              <a:t>Výnosnost vložených prostředků</a:t>
            </a:r>
            <a:endParaRPr lang="cs-CZ" altLang="cs-CZ" sz="2400" b="1" dirty="0">
              <a:latin typeface="+mj-lt"/>
            </a:endParaRPr>
          </a:p>
          <a:p>
            <a:r>
              <a:rPr lang="cs-CZ" altLang="cs-CZ" sz="2400" dirty="0">
                <a:latin typeface="+mj-lt"/>
              </a:rPr>
              <a:t>Ukazatel zachycuje schopnost celkových aktiv vytvářet peněžní tok. Čím vyšší je hodnota ukazatele, tím vyšší je výnosnost.</a:t>
            </a:r>
          </a:p>
          <a:p>
            <a:r>
              <a:rPr lang="cs-CZ" altLang="cs-CZ" sz="2400" b="1" dirty="0">
                <a:latin typeface="+mj-lt"/>
              </a:rPr>
              <a:t>Ekonomická přidaná hodnota (EVA – </a:t>
            </a:r>
            <a:r>
              <a:rPr lang="cs-CZ" altLang="cs-CZ" sz="2400" b="1" dirty="0" err="1">
                <a:latin typeface="+mj-lt"/>
              </a:rPr>
              <a:t>economic</a:t>
            </a:r>
            <a:r>
              <a:rPr lang="cs-CZ" altLang="cs-CZ" sz="2400" b="1" dirty="0">
                <a:latin typeface="+mj-lt"/>
              </a:rPr>
              <a:t> </a:t>
            </a:r>
            <a:r>
              <a:rPr lang="cs-CZ" altLang="cs-CZ" sz="2400" b="1" dirty="0" err="1">
                <a:latin typeface="+mj-lt"/>
              </a:rPr>
              <a:t>value</a:t>
            </a:r>
            <a:r>
              <a:rPr lang="cs-CZ" altLang="cs-CZ" sz="2400" b="1" dirty="0">
                <a:latin typeface="+mj-lt"/>
              </a:rPr>
              <a:t> </a:t>
            </a:r>
            <a:r>
              <a:rPr lang="cs-CZ" altLang="cs-CZ" sz="2400" b="1" dirty="0" err="1">
                <a:latin typeface="+mj-lt"/>
              </a:rPr>
              <a:t>added</a:t>
            </a:r>
            <a:r>
              <a:rPr lang="cs-CZ" altLang="cs-CZ" sz="2400" b="1" dirty="0">
                <a:latin typeface="+mj-lt"/>
              </a:rPr>
              <a:t>)</a:t>
            </a:r>
          </a:p>
          <a:p>
            <a:pPr lvl="1" algn="just"/>
            <a:r>
              <a:rPr lang="cs-CZ" altLang="cs-CZ" sz="2400" dirty="0">
                <a:latin typeface="+mj-lt"/>
              </a:rPr>
              <a:t>Je významným ukazatelem při posuzování výkonnosti firmy. </a:t>
            </a:r>
            <a:endParaRPr lang="cs-CZ" altLang="cs-CZ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413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Hospodárnost</a:t>
            </a:r>
            <a:endParaRPr lang="cs-CZ" alt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275606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Hospodárností rozumíme takové vynakládání prostředků, kdy se snažíme o udržení nákladů na nejnižší možné úrovni při zachování kvality, technických parametrů a funkčnosti výrobku a chceme dosáhnout stavu - optimum hodnot při maximalizaci zisku. K min. nákladů nám napomáhá jejich sledování, členění a ovlivňování.</a:t>
            </a:r>
          </a:p>
        </p:txBody>
      </p:sp>
    </p:spTree>
    <p:extLst>
      <p:ext uri="{BB962C8B-B14F-4D97-AF65-F5344CB8AC3E}">
        <p14:creationId xmlns:p14="http://schemas.microsoft.com/office/powerpoint/2010/main" val="2184231182"/>
      </p:ext>
    </p:extLst>
  </p:cSld>
  <p:clrMapOvr>
    <a:masterClrMapping/>
  </p:clrMapOvr>
  <p:transition advTm="1456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Analýza nákladů</a:t>
            </a:r>
            <a:endParaRPr lang="cs-CZ" alt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491630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Oblast analýzy nákladů vychází z potřeb řízení uvnitř podniků, základem je otázka výrobních nákladů, které jsou vynakládány na příslušné výkony v konkrétním čase.</a:t>
            </a:r>
          </a:p>
          <a:p>
            <a:pPr algn="just"/>
            <a:r>
              <a:rPr lang="cs-CZ" altLang="cs-CZ" sz="2500" dirty="0"/>
              <a:t>Oblast nákladových analýz bývá soustředěna na jednotlivé skupiny činností a výrobků, kalkulační jednice a je nutným doplňkem finanční analýzy.</a:t>
            </a:r>
          </a:p>
        </p:txBody>
      </p:sp>
    </p:spTree>
    <p:extLst>
      <p:ext uri="{BB962C8B-B14F-4D97-AF65-F5344CB8AC3E}">
        <p14:creationId xmlns:p14="http://schemas.microsoft.com/office/powerpoint/2010/main" val="600467685"/>
      </p:ext>
    </p:extLst>
  </p:cSld>
  <p:clrMapOvr>
    <a:masterClrMapping/>
  </p:clrMapOvr>
  <p:transition advTm="2048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Význam a oblasti analýzy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275606"/>
            <a:ext cx="7772400" cy="3086100"/>
          </a:xfrm>
          <a:prstGeom prst="rect">
            <a:avLst/>
          </a:prstGeom>
        </p:spPr>
        <p:txBody>
          <a:bodyPr/>
          <a:lstStyle/>
          <a:p>
            <a:pPr marL="0" indent="0" algn="just"/>
            <a:r>
              <a:rPr lang="cs-CZ" altLang="cs-CZ" sz="2500" dirty="0">
                <a:latin typeface="+mj-lt"/>
              </a:rPr>
              <a:t>Analýza hospodaření firmy umožňuje poznávat složitou strukturu podnikového procesu jako celku nebo jednotlivých (dílčích) částí. </a:t>
            </a:r>
          </a:p>
          <a:p>
            <a:pPr marL="0" indent="0" algn="just"/>
            <a:r>
              <a:rPr lang="cs-CZ" altLang="cs-CZ" sz="2500" dirty="0">
                <a:latin typeface="+mj-lt"/>
              </a:rPr>
              <a:t>Proto hovoříme o dílčích analýzách (rozborech), jako jsou:</a:t>
            </a:r>
          </a:p>
          <a:p>
            <a:pPr algn="just"/>
            <a:r>
              <a:rPr lang="cs-CZ" altLang="cs-CZ" sz="2500" i="1" dirty="0">
                <a:latin typeface="+mj-lt"/>
              </a:rPr>
              <a:t>rozbor nákladů,</a:t>
            </a:r>
          </a:p>
          <a:p>
            <a:pPr marL="0" indent="0"/>
            <a:r>
              <a:rPr lang="cs-CZ" altLang="cs-CZ" sz="2500" i="1" dirty="0">
                <a:latin typeface="+mj-lt"/>
                <a:cs typeface="Times New Roman" pitchFamily="18" charset="0"/>
              </a:rPr>
              <a:t>  </a:t>
            </a:r>
            <a:r>
              <a:rPr lang="cs-CZ" altLang="cs-CZ" sz="2500" i="1" dirty="0">
                <a:latin typeface="+mj-lt"/>
              </a:rPr>
              <a:t>rozbor dlouhodobého ( investičního) majetku</a:t>
            </a:r>
            <a:endParaRPr lang="cs-CZ" altLang="cs-CZ" sz="2500" dirty="0">
              <a:latin typeface="+mj-lt"/>
            </a:endParaRPr>
          </a:p>
          <a:p>
            <a:pPr marL="0" indent="0" algn="just"/>
            <a:endParaRPr lang="cs-CZ" altLang="cs-CZ" sz="2500" dirty="0">
              <a:latin typeface="+mj-lt"/>
            </a:endParaRPr>
          </a:p>
          <a:p>
            <a:pPr marL="0" indent="0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812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oblasti analýzy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059582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>
                <a:latin typeface="+mj-lt"/>
              </a:rPr>
              <a:t>rozbor oběžného majetku,</a:t>
            </a:r>
          </a:p>
          <a:p>
            <a:r>
              <a:rPr lang="cs-CZ" altLang="cs-CZ" sz="2500" dirty="0">
                <a:latin typeface="+mj-lt"/>
              </a:rPr>
              <a:t>rozbor plnění plánu výroby,</a:t>
            </a:r>
          </a:p>
          <a:p>
            <a:r>
              <a:rPr lang="cs-CZ" altLang="cs-CZ" sz="2500" dirty="0">
                <a:latin typeface="+mj-lt"/>
              </a:rPr>
              <a:t>rozbor práce a mezd,</a:t>
            </a:r>
          </a:p>
          <a:p>
            <a:r>
              <a:rPr lang="cs-CZ" altLang="cs-CZ" sz="2500" dirty="0">
                <a:latin typeface="+mj-lt"/>
              </a:rPr>
              <a:t>rozbor růstu a hodnocení ekonomické efektivnosti,</a:t>
            </a:r>
          </a:p>
          <a:p>
            <a:r>
              <a:rPr lang="cs-CZ" altLang="cs-CZ" sz="2500" dirty="0">
                <a:latin typeface="+mj-lt"/>
              </a:rPr>
              <a:t>finanční rozbor  (finanční analýza – rozbor účetních výkazů, finanční situace firmy).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8853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altLang="cs-CZ" b="1" dirty="0"/>
              <a:t>Zdroje vstupních dat finanční analýzy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987574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400" dirty="0">
                <a:latin typeface="+mj-lt"/>
              </a:rPr>
              <a:t>Vstupní data analýzy pocházejí ze tří velkých skupin zdrojů: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400" b="1" dirty="0">
                <a:latin typeface="+mj-lt"/>
              </a:rPr>
              <a:t>účetní data podniku,</a:t>
            </a:r>
            <a:r>
              <a:rPr lang="cs-CZ" altLang="cs-CZ" sz="2400" dirty="0">
                <a:latin typeface="+mj-lt"/>
              </a:rPr>
              <a:t>  čerpaná z </a:t>
            </a:r>
          </a:p>
          <a:p>
            <a:pPr algn="just"/>
            <a:r>
              <a:rPr lang="cs-CZ" altLang="cs-CZ" sz="2400" dirty="0">
                <a:latin typeface="+mj-lt"/>
              </a:rPr>
              <a:t>účetních výkazů finančního účetnictví, příloh k účetní závěrce,</a:t>
            </a:r>
          </a:p>
          <a:p>
            <a:pPr algn="just"/>
            <a:r>
              <a:rPr lang="cs-CZ" altLang="cs-CZ" sz="2400" dirty="0">
                <a:latin typeface="+mj-lt"/>
              </a:rPr>
              <a:t> vnitropodnikového účetnictví,</a:t>
            </a:r>
          </a:p>
          <a:p>
            <a:pPr algn="just"/>
            <a:r>
              <a:rPr lang="cs-CZ" altLang="cs-CZ" sz="2400" dirty="0">
                <a:latin typeface="+mj-lt"/>
              </a:rPr>
              <a:t>výročních zpráv, údajů o vývoji a stavu zakázek, zpráv o strategii podniku, průzkumů trhů, atp.</a:t>
            </a:r>
          </a:p>
        </p:txBody>
      </p:sp>
    </p:spTree>
    <p:extLst>
      <p:ext uri="{BB962C8B-B14F-4D97-AF65-F5344CB8AC3E}">
        <p14:creationId xmlns:p14="http://schemas.microsoft.com/office/powerpoint/2010/main" val="105457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možné zdroje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marL="1371600" lvl="2" indent="-457200">
              <a:buAutoNum type="arabicPeriod" startAt="2"/>
            </a:pPr>
            <a:r>
              <a:rPr lang="cs-CZ" altLang="cs-CZ" dirty="0"/>
              <a:t>podnikové statistiky (poptávky, výroby, prodeje, zaměstnanosti),  </a:t>
            </a:r>
          </a:p>
          <a:p>
            <a:pPr marL="1371600" lvl="2" indent="-457200">
              <a:buAutoNum type="arabicPeriod" startAt="2"/>
            </a:pPr>
            <a:r>
              <a:rPr lang="cs-CZ" altLang="cs-CZ" dirty="0"/>
              <a:t>podkladů  úseků práce a mezd,</a:t>
            </a:r>
          </a:p>
          <a:p>
            <a:pPr marL="1371600" lvl="2" indent="-457200">
              <a:buAutoNum type="arabicPeriod" startAt="2"/>
            </a:pPr>
            <a:r>
              <a:rPr lang="cs-CZ" altLang="cs-CZ" dirty="0"/>
              <a:t>vnitřních směrnic, předpovědí a zpráv vedoucích pracovníků podniku,</a:t>
            </a:r>
          </a:p>
        </p:txBody>
      </p:sp>
    </p:spTree>
    <p:extLst>
      <p:ext uri="{BB962C8B-B14F-4D97-AF65-F5344CB8AC3E}">
        <p14:creationId xmlns:p14="http://schemas.microsoft.com/office/powerpoint/2010/main" val="397103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Ostatní zdroje - externí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marL="0" lvl="2" indent="0">
              <a:buNone/>
            </a:pPr>
            <a:r>
              <a:rPr lang="cs-CZ" altLang="cs-CZ" dirty="0"/>
              <a:t>Externí data, tj. data  ekonomického prostředí podniku, např.</a:t>
            </a:r>
          </a:p>
          <a:p>
            <a:pPr marL="342900" lvl="2" indent="-342900"/>
            <a:r>
              <a:rPr lang="cs-CZ" altLang="cs-CZ" dirty="0"/>
              <a:t>údaje státní statistiky, ministerstev, dalších státních organizací,</a:t>
            </a:r>
          </a:p>
          <a:p>
            <a:pPr marL="342900" lvl="2" indent="-342900"/>
            <a:r>
              <a:rPr lang="cs-CZ" altLang="cs-CZ" dirty="0"/>
              <a:t>údaje odborného tisku, burzovní zpravodajství, zprávy o vývoji úrokových měr,</a:t>
            </a:r>
          </a:p>
          <a:p>
            <a:pPr marL="342900" lvl="2" indent="-342900"/>
            <a:r>
              <a:rPr lang="cs-CZ" altLang="cs-CZ" dirty="0"/>
              <a:t>komentáře manažerů, odhady analytiků různých institucí, nezávislá hodnocení a prognózy ekonomických poradců, agentur...</a:t>
            </a:r>
          </a:p>
        </p:txBody>
      </p:sp>
    </p:spTree>
    <p:extLst>
      <p:ext uri="{BB962C8B-B14F-4D97-AF65-F5344CB8AC3E}">
        <p14:creationId xmlns:p14="http://schemas.microsoft.com/office/powerpoint/2010/main" val="341237515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1154</Words>
  <Application>Microsoft Office PowerPoint</Application>
  <PresentationFormat>Předvádění na obrazovce (16:9)</PresentationFormat>
  <Paragraphs>113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MS Mincho</vt:lpstr>
      <vt:lpstr>Arial</vt:lpstr>
      <vt:lpstr>Calibri</vt:lpstr>
      <vt:lpstr>Symbol</vt:lpstr>
      <vt:lpstr>Times New Roman</vt:lpstr>
      <vt:lpstr>Wingdings</vt:lpstr>
      <vt:lpstr>SLU</vt:lpstr>
      <vt:lpstr>Prezentace aplikace PowerPoint</vt:lpstr>
      <vt:lpstr>Ekonomická efektivnost a hodnocení výkonnosti podniku</vt:lpstr>
      <vt:lpstr>Hospodárnost</vt:lpstr>
      <vt:lpstr>Analýza nákladů</vt:lpstr>
      <vt:lpstr>Význam a oblasti analýzy</vt:lpstr>
      <vt:lpstr>Další oblasti analýzy</vt:lpstr>
      <vt:lpstr>Zdroje vstupních dat finanční analýzy</vt:lpstr>
      <vt:lpstr>Další možné zdroje</vt:lpstr>
      <vt:lpstr>Ostatní zdroje - externí</vt:lpstr>
      <vt:lpstr>Význam  finanční  analýzy jako nástroje a metody pro měření efektivnosti</vt:lpstr>
      <vt:lpstr>Cíle</vt:lpstr>
      <vt:lpstr>Zúžené pojetí</vt:lpstr>
      <vt:lpstr>Možné metody pro měření a hodnocení </vt:lpstr>
      <vt:lpstr>Ukazatel jako odraz ekonomické činnosti</vt:lpstr>
      <vt:lpstr>Význam ukazatelů</vt:lpstr>
      <vt:lpstr>Výběr ukazatelů a metod</vt:lpstr>
      <vt:lpstr>Využitelnost</vt:lpstr>
      <vt:lpstr>Analýza </vt:lpstr>
      <vt:lpstr>Analýzy poměrových ukazatelů</vt:lpstr>
      <vt:lpstr>Rentabilita</vt:lpstr>
      <vt:lpstr>Finanční páka</vt:lpstr>
      <vt:lpstr>Ukazatelé aktivity</vt:lpstr>
      <vt:lpstr>Rychlost obratu</vt:lpstr>
      <vt:lpstr>Likvidita</vt:lpstr>
      <vt:lpstr>Další typy ukazatelů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ss</cp:lastModifiedBy>
  <cp:revision>52</cp:revision>
  <cp:lastPrinted>2018-03-27T09:30:31Z</cp:lastPrinted>
  <dcterms:created xsi:type="dcterms:W3CDTF">2016-07-06T15:42:34Z</dcterms:created>
  <dcterms:modified xsi:type="dcterms:W3CDTF">2021-12-08T08:22:24Z</dcterms:modified>
</cp:coreProperties>
</file>