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7" r:id="rId4"/>
    <p:sldId id="269" r:id="rId5"/>
    <p:sldId id="273" r:id="rId6"/>
    <p:sldId id="268" r:id="rId7"/>
    <p:sldId id="267" r:id="rId8"/>
    <p:sldId id="272" r:id="rId9"/>
    <p:sldId id="266" r:id="rId10"/>
    <p:sldId id="265" r:id="rId11"/>
    <p:sldId id="270" r:id="rId12"/>
    <p:sldId id="263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8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3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65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78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90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29.9.2021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60 % aktivní účast na seminářích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(první týden v listopadu)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a týmové úkoly na seminářích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zkouška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možno získat 100b. – nutno získat minimálně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60b.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A (1)   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90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100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B (1,5)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80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89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C (2)   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70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7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9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D (2,5)    </a:t>
            </a:r>
            <a:r>
              <a:rPr lang="cs-CZ" sz="1800" dirty="0">
                <a:solidFill>
                  <a:srgbClr val="000000"/>
                </a:solidFill>
                <a:highlight>
                  <a:srgbClr val="FFFF00"/>
                </a:highlight>
              </a:rPr>
              <a:t>	65</a:t>
            </a:r>
            <a: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  <a:t> -  69 </a:t>
            </a:r>
            <a:r>
              <a:rPr lang="en-GB" sz="1800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E (3)       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	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0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-  6</a:t>
            </a:r>
            <a:r>
              <a:rPr lang="cs-CZ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4</a:t>
            </a:r>
            <a:r>
              <a:rPr lang="en-GB" sz="18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bodů</a:t>
            </a:r>
            <a:br>
              <a:rPr lang="en-GB" sz="1800" dirty="0">
                <a:solidFill>
                  <a:srgbClr val="000000"/>
                </a:solidFill>
                <a:highlight>
                  <a:srgbClr val="FFFF00"/>
                </a:highlight>
              </a:rPr>
            </a:b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F (4)       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	0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- </a:t>
            </a:r>
            <a:r>
              <a:rPr lang="cs-CZ" sz="1800" dirty="0">
                <a:solidFill>
                  <a:srgbClr val="FF0000"/>
                </a:solidFill>
                <a:highlight>
                  <a:srgbClr val="FFFF00"/>
                </a:highlight>
              </a:rPr>
              <a:t>59</a:t>
            </a:r>
            <a:r>
              <a:rPr lang="en-GB" sz="18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 err="1">
                <a:solidFill>
                  <a:srgbClr val="FF0000"/>
                </a:solidFill>
                <a:highlight>
                  <a:srgbClr val="FFFF00"/>
                </a:highlight>
              </a:rPr>
              <a:t>bodů</a:t>
            </a:r>
            <a:endParaRPr lang="cs-CZ" altLang="cs-CZ" b="1" dirty="0">
              <a:solidFill>
                <a:srgbClr val="30787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4560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odborníků z praxe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19.10. 2021 – Analýza B2B trhů a konkurence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2.11. 2021 – Segmentace trhu, </a:t>
            </a:r>
            <a:r>
              <a:rPr lang="cs-CZ" altLang="cs-CZ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</a:t>
            </a:r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positioning</a:t>
            </a:r>
          </a:p>
          <a:p>
            <a:pPr lvl="1"/>
            <a:r>
              <a:rPr lang="cs-CZ" altLang="cs-CZ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30.11. 2021 – Produkt a produktová politika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Něco navíc</a:t>
            </a:r>
          </a:p>
        </p:txBody>
      </p:sp>
    </p:spTree>
    <p:extLst>
      <p:ext uri="{BB962C8B-B14F-4D97-AF65-F5344CB8AC3E}">
        <p14:creationId xmlns:p14="http://schemas.microsoft.com/office/powerpoint/2010/main" val="2263547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značení, e-shopy, obchodní strategie, podpora inovací pro start-upy a SME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 10:30 – 12:00</a:t>
            </a:r>
          </a:p>
          <a:p>
            <a:pPr lvl="1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 10:30 – 12:00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marketing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X přání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</a:t>
            </a:r>
          </a:p>
          <a:p>
            <a:pPr>
              <a:lnSpc>
                <a:spcPct val="150000"/>
              </a:lnSpc>
            </a:pPr>
            <a:r>
              <a:rPr lang="cs-CZ" alt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předmětu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FED5F9-B38F-D749-BF11-6B5066087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184" y="843558"/>
            <a:ext cx="3691632" cy="373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0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zákazníka???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 je rozdíl mezi přínosy, které zákazník získá užíváním produktu nebo služby a nákladů s nimi spojenými.</a:t>
            </a:r>
          </a:p>
          <a:p>
            <a:pPr algn="ct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přání, koupím produkt (cena), vnímám přínos, posoudím hodnotu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se ostříhat, zaplatím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barberovi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vypadám blbě, nízká hodnota, nespokojenost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jít 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párty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koupím lístek, udělám útratu, zabavím se + potkám životní lásku (nečekaný přínos), vysoká hodnota, spokojenost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Hodnota pro zákazníka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rozdíl mezi potřebou a přáním?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– stav pociťovaného nedostatku</a:t>
            </a: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 – potřeby utvářené vnější kulturou a osobností jedince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volat, chci mobil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Potřeba X přání I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potřeby znáte?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Fyziologické potřeby – potřeby bezpečí – společenské potřeby – potřeby uznání – potřeby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Potřeba X přání II</a:t>
            </a:r>
          </a:p>
        </p:txBody>
      </p:sp>
    </p:spTree>
    <p:extLst>
      <p:ext uri="{BB962C8B-B14F-4D97-AF65-F5344CB8AC3E}">
        <p14:creationId xmlns:p14="http://schemas.microsoft.com/office/powerpoint/2010/main" val="413812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poptávka?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 je přání podpořené kupní silou.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pít, koupím vodu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volat, chci mobil, koupím Samsung S9374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společnost, koupím kočku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Poptávka</a:t>
            </a:r>
          </a:p>
        </p:txBody>
      </p:sp>
    </p:spTree>
    <p:extLst>
      <p:ext uri="{BB962C8B-B14F-4D97-AF65-F5344CB8AC3E}">
        <p14:creationId xmlns:p14="http://schemas.microsoft.com/office/powerpoint/2010/main" val="331257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420</Words>
  <Application>Microsoft Office PowerPoint</Application>
  <PresentationFormat>Předvádění na obrazovce (16:9)</PresentationFormat>
  <Paragraphs>90</Paragraphs>
  <Slides>12</Slides>
  <Notes>10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Marketing</vt:lpstr>
      <vt:lpstr>Seznamte se</vt:lpstr>
      <vt:lpstr>Obsah</vt:lpstr>
      <vt:lpstr>Co je to marketing?</vt:lpstr>
      <vt:lpstr>Co je to marketing?</vt:lpstr>
      <vt:lpstr>Hodnota pro zákazníka</vt:lpstr>
      <vt:lpstr>Potřeba X přání I</vt:lpstr>
      <vt:lpstr>Potřeba X přání II</vt:lpstr>
      <vt:lpstr>Poptávka</vt:lpstr>
      <vt:lpstr>Podmínky absolvování předmětu</vt:lpstr>
      <vt:lpstr>Něco navíc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47</cp:revision>
  <dcterms:created xsi:type="dcterms:W3CDTF">2016-07-06T15:42:34Z</dcterms:created>
  <dcterms:modified xsi:type="dcterms:W3CDTF">2021-09-29T10:22:14Z</dcterms:modified>
</cp:coreProperties>
</file>