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9" r:id="rId2"/>
    <p:sldId id="282" r:id="rId3"/>
    <p:sldId id="283" r:id="rId4"/>
    <p:sldId id="260" r:id="rId5"/>
    <p:sldId id="261" r:id="rId6"/>
    <p:sldId id="262" r:id="rId7"/>
    <p:sldId id="263" r:id="rId8"/>
    <p:sldId id="264" r:id="rId9"/>
    <p:sldId id="265" r:id="rId10"/>
    <p:sldId id="360" r:id="rId11"/>
    <p:sldId id="361" r:id="rId12"/>
    <p:sldId id="362" r:id="rId13"/>
    <p:sldId id="363" r:id="rId14"/>
    <p:sldId id="364" r:id="rId15"/>
    <p:sldId id="365" r:id="rId16"/>
    <p:sldId id="366" r:id="rId17"/>
    <p:sldId id="367" r:id="rId18"/>
    <p:sldId id="368" r:id="rId19"/>
    <p:sldId id="369" r:id="rId20"/>
    <p:sldId id="370" r:id="rId21"/>
    <p:sldId id="371" r:id="rId22"/>
    <p:sldId id="372" r:id="rId23"/>
    <p:sldId id="373" r:id="rId24"/>
    <p:sldId id="374" r:id="rId25"/>
    <p:sldId id="375" r:id="rId26"/>
    <p:sldId id="376" r:id="rId27"/>
    <p:sldId id="377" r:id="rId28"/>
    <p:sldId id="378" r:id="rId29"/>
    <p:sldId id="379" r:id="rId30"/>
    <p:sldId id="380" r:id="rId31"/>
    <p:sldId id="381" r:id="rId32"/>
    <p:sldId id="382" r:id="rId33"/>
    <p:sldId id="383" r:id="rId34"/>
    <p:sldId id="266" r:id="rId35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1E3A"/>
    <a:srgbClr val="307871"/>
    <a:srgbClr val="000000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57" autoAdjust="0"/>
  </p:normalViewPr>
  <p:slideViewPr>
    <p:cSldViewPr>
      <p:cViewPr varScale="1">
        <p:scale>
          <a:sx n="137" d="100"/>
          <a:sy n="137" d="100"/>
        </p:scale>
        <p:origin x="25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E66B9AE-0666-4A10-9DEE-6147A7B9B60A}" type="slidenum">
              <a:rPr lang="cs-CZ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4984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DDAA35-64C7-46A2-BB6D-2F0AC1A481DB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88963" y="801688"/>
            <a:ext cx="5680075" cy="3195637"/>
          </a:xfrm>
          <a:ln w="12700" cap="flat">
            <a:solidFill>
              <a:schemeClr val="tx1"/>
            </a:solidFill>
          </a:ln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59275"/>
            <a:ext cx="5029200" cy="3868738"/>
          </a:xfrm>
          <a:noFill/>
          <a:ln/>
        </p:spPr>
        <p:txBody>
          <a:bodyPr lIns="90488" tIns="44450" rIns="90488" bIns="44450"/>
          <a:lstStyle/>
          <a:p>
            <a:pPr defTabSz="762000"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7842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67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ag.cz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ag.cz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>
                <a:solidFill>
                  <a:schemeClr val="bg1"/>
                </a:solidFill>
              </a:rPr>
              <a:t>Finanční řízení MSP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Co je finanční řízení?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Jak je definováno?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Jaké jsou způsoby financování?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450" b="1" dirty="0"/>
              <a:t>Financování</a:t>
            </a:r>
            <a:br>
              <a:rPr lang="cs-CZ" sz="3450" b="1" dirty="0"/>
            </a:br>
            <a:r>
              <a:rPr lang="cs-CZ" sz="2400" b="1" dirty="0"/>
              <a:t>„Je třeba abys penězům rozkazoval, </a:t>
            </a:r>
            <a:br>
              <a:rPr lang="cs-CZ" sz="2400" b="1" dirty="0"/>
            </a:br>
            <a:r>
              <a:rPr lang="cs-CZ" sz="2400" b="1" dirty="0"/>
              <a:t>   ne abys jim sloužil.“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83568" y="2211710"/>
            <a:ext cx="7204298" cy="1671638"/>
          </a:xfrm>
          <a:prstGeom prst="rect">
            <a:avLst/>
          </a:prstGeom>
        </p:spPr>
        <p:txBody>
          <a:bodyPr/>
          <a:lstStyle/>
          <a:p>
            <a:pPr marL="400050" indent="-400050">
              <a:lnSpc>
                <a:spcPct val="80000"/>
              </a:lnSpc>
              <a:buFont typeface="Wingdings" pitchFamily="2" charset="2"/>
              <a:buAutoNum type="alphaUcPeriod"/>
            </a:pPr>
            <a:r>
              <a:rPr lang="cs-CZ" sz="1500" dirty="0"/>
              <a:t>  Zakladatelský rozpočet </a:t>
            </a:r>
          </a:p>
          <a:p>
            <a:pPr marL="400050" indent="-400050">
              <a:lnSpc>
                <a:spcPct val="80000"/>
              </a:lnSpc>
              <a:buFont typeface="Wingdings" pitchFamily="2" charset="2"/>
              <a:buAutoNum type="alphaUcPeriod"/>
            </a:pPr>
            <a:r>
              <a:rPr lang="cs-CZ" sz="1500" dirty="0"/>
              <a:t>  Řídíme finanční hospodaření </a:t>
            </a:r>
          </a:p>
          <a:p>
            <a:pPr marL="400050" indent="-400050">
              <a:lnSpc>
                <a:spcPct val="80000"/>
              </a:lnSpc>
              <a:buFont typeface="Wingdings" pitchFamily="2" charset="2"/>
              <a:buAutoNum type="alphaUcPeriod"/>
            </a:pPr>
            <a:r>
              <a:rPr lang="cs-CZ" sz="1500" dirty="0"/>
              <a:t>  Rozbor finanční situace podniku</a:t>
            </a:r>
          </a:p>
          <a:p>
            <a:pPr marL="400050" indent="-400050">
              <a:lnSpc>
                <a:spcPct val="80000"/>
              </a:lnSpc>
              <a:buFont typeface="Wingdings" pitchFamily="2" charset="2"/>
              <a:buAutoNum type="alphaUcPeriod"/>
            </a:pPr>
            <a:r>
              <a:rPr lang="cs-CZ" sz="1500" dirty="0"/>
              <a:t>  Rozdělení zisku</a:t>
            </a:r>
          </a:p>
          <a:p>
            <a:pPr marL="400050" indent="-400050">
              <a:lnSpc>
                <a:spcPct val="80000"/>
              </a:lnSpc>
              <a:buFont typeface="Wingdings" pitchFamily="2" charset="2"/>
              <a:buAutoNum type="alphaUcPeriod"/>
            </a:pPr>
            <a:r>
              <a:rPr lang="cs-CZ" sz="1500" dirty="0"/>
              <a:t>  Financování investic </a:t>
            </a:r>
          </a:p>
          <a:p>
            <a:pPr marL="400050" indent="-400050">
              <a:lnSpc>
                <a:spcPct val="80000"/>
              </a:lnSpc>
              <a:buFont typeface="Wingdings" pitchFamily="2" charset="2"/>
              <a:buAutoNum type="alphaUcPeriod"/>
            </a:pPr>
            <a:r>
              <a:rPr lang="cs-CZ" sz="1500" dirty="0"/>
              <a:t>  Banky zaměřené na MSP</a:t>
            </a:r>
          </a:p>
          <a:p>
            <a:pPr marL="400050" indent="-400050">
              <a:lnSpc>
                <a:spcPct val="80000"/>
              </a:lnSpc>
              <a:buFont typeface="Wingdings" pitchFamily="2" charset="2"/>
              <a:buAutoNum type="alphaUcPeriod"/>
            </a:pPr>
            <a:r>
              <a:rPr lang="cs-CZ" sz="1500" dirty="0"/>
              <a:t>  Možnosti financování MSP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000" b="1"/>
              <a:t>Zakladatelský rozpočet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12838"/>
            <a:ext cx="8748464" cy="3287712"/>
          </a:xfrm>
          <a:prstGeom prst="rect">
            <a:avLst/>
          </a:prstGeom>
        </p:spPr>
        <p:txBody>
          <a:bodyPr/>
          <a:lstStyle/>
          <a:p>
            <a:pPr marL="400050" indent="-400050">
              <a:lnSpc>
                <a:spcPct val="80000"/>
              </a:lnSpc>
              <a:buNone/>
            </a:pPr>
            <a:r>
              <a:rPr lang="cs-CZ" sz="2100" dirty="0"/>
              <a:t>Účelem (proč zaklad. rozpočet)  je vytvořit přehled o jednorázových finančních zdrojích potřebných pro založení podniku (až do doby než podnik obdrží první úhrady od svých zákazníků).</a:t>
            </a:r>
          </a:p>
          <a:p>
            <a:pPr marL="400050" indent="-400050">
              <a:lnSpc>
                <a:spcPct val="80000"/>
              </a:lnSpc>
              <a:buNone/>
            </a:pPr>
            <a:r>
              <a:rPr lang="cs-CZ" sz="2100" dirty="0"/>
              <a:t>Úkolem </a:t>
            </a:r>
            <a:r>
              <a:rPr lang="cs-CZ" sz="2100" dirty="0" err="1"/>
              <a:t>ZR</a:t>
            </a:r>
            <a:r>
              <a:rPr lang="cs-CZ" sz="2100" dirty="0"/>
              <a:t> je specifikovat a kvantifikovat finanční prostředky potřebné k zahájení podnikání.</a:t>
            </a:r>
          </a:p>
          <a:p>
            <a:pPr marL="400050" indent="-400050">
              <a:lnSpc>
                <a:spcPct val="80000"/>
              </a:lnSpc>
              <a:buNone/>
            </a:pPr>
            <a:r>
              <a:rPr lang="cs-CZ" sz="2100" dirty="0"/>
              <a:t>Zahájení podnikání můžeme rozdělit do několika fází:</a:t>
            </a:r>
          </a:p>
          <a:p>
            <a:pPr marL="400050" indent="-40005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 dirty="0"/>
              <a:t>Založení firmy</a:t>
            </a:r>
          </a:p>
          <a:p>
            <a:pPr marL="400050" indent="-40005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 dirty="0"/>
              <a:t>Zahájení podnikatelské činnosti</a:t>
            </a:r>
          </a:p>
          <a:p>
            <a:pPr marL="400050" indent="-40005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 dirty="0"/>
              <a:t>Stabilizace podnikatelské činnosti.</a:t>
            </a:r>
          </a:p>
          <a:p>
            <a:pPr marL="400050" indent="-400050">
              <a:lnSpc>
                <a:spcPct val="80000"/>
              </a:lnSpc>
              <a:buNone/>
            </a:pPr>
            <a:endParaRPr lang="cs-CZ" sz="21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Zakladatelský rozpočet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74763"/>
            <a:ext cx="6172200" cy="2914650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1800"/>
              <a:t>Těmto uvedeným fázím odpovídá způsob financování buď ze startovacího kapitálu nebo či  následně způsob běžného financování.</a:t>
            </a:r>
          </a:p>
          <a:p>
            <a:pPr eaLnBrk="1" hangingPunct="1">
              <a:lnSpc>
                <a:spcPct val="90000"/>
              </a:lnSpc>
            </a:pPr>
            <a:r>
              <a:rPr lang="cs-CZ" sz="1800"/>
              <a:t>Obsah zakladatelského rozpočtu je uváděn v různých liter. zdrojích různě </a:t>
            </a:r>
            <a:r>
              <a:rPr lang="cs-CZ" sz="1800">
                <a:sym typeface="Wingdings" pitchFamily="2" charset="2"/>
              </a:rPr>
              <a:t>.</a:t>
            </a:r>
            <a:endParaRPr lang="cs-CZ" sz="1800"/>
          </a:p>
          <a:p>
            <a:pPr eaLnBrk="1" hangingPunct="1">
              <a:lnSpc>
                <a:spcPct val="90000"/>
              </a:lnSpc>
            </a:pPr>
            <a:r>
              <a:rPr lang="cs-CZ" sz="1800"/>
              <a:t>Zakladatelský rozpočet má dvě základní složky: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/>
              <a:t>Rozpočet potřeby startovacího kapitálu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/>
              <a:t>Rozpočet výnosů, nákladů a zisku (ztráty).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000" b="1"/>
              <a:t>Rozpočet startovacího kapitálu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cs-CZ" sz="2100"/>
              <a:t>Finanční prostředky nutné k založení firmy</a:t>
            </a:r>
          </a:p>
          <a:p>
            <a:pPr eaLnBrk="1" hangingPunct="1"/>
            <a:r>
              <a:rPr lang="cs-CZ" sz="2100"/>
              <a:t>Finanční prostředky na pořízení hmotného a nehmotného majetku</a:t>
            </a:r>
          </a:p>
          <a:p>
            <a:pPr eaLnBrk="1" hangingPunct="1"/>
            <a:r>
              <a:rPr lang="cs-CZ" sz="2100"/>
              <a:t>Finanční prostředky vložené do nákupu oběžného majetku</a:t>
            </a:r>
          </a:p>
          <a:p>
            <a:pPr eaLnBrk="1" hangingPunct="1"/>
            <a:r>
              <a:rPr lang="cs-CZ" sz="2100"/>
              <a:t>Finanční prostředky určené na zahájení podnikatelské činnosti</a:t>
            </a:r>
          </a:p>
          <a:p>
            <a:pPr eaLnBrk="1" hangingPunct="1">
              <a:buFont typeface="Wingdings" pitchFamily="2" charset="2"/>
              <a:buNone/>
            </a:pPr>
            <a:endParaRPr lang="cs-CZ" sz="21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000" b="1"/>
              <a:t>Další varianty ZR: Varianta 1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662238" y="1112838"/>
            <a:ext cx="6481762" cy="356393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1. Rozpočtová výsledovka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-	vychází z předpokládaného objemu prodeje, nákladů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1800"/>
              <a:t>hledají se způsoby snižování nákladů, zvyšování výnosů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1800"/>
              <a:t>sledujeme očekávané CF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80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2. Rozpočtová rozvaha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- 	zjišťujeme potřebnou výši majetku a zdrojů jeho krytí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- 	vychází se z ocenění majetku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1800"/>
              <a:t>probíhá provázaně se sestavováním rozpočtové výsledovky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80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3. Ukazatele výnosnosti a efektivnosti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- 	výnosnost vlastního kapitálu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- 	výnosnost celkového kapitálu </a:t>
            </a:r>
            <a:br>
              <a:rPr lang="cs-CZ" sz="1800"/>
            </a:br>
            <a:endParaRPr lang="cs-CZ" sz="18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000" b="1"/>
              <a:t>Varianta 2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0063" y="1168400"/>
            <a:ext cx="6103937" cy="3402013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800"/>
              <a:t>Obsahuje plánovanou: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800"/>
              <a:t>- rozvahu (přehled majetku pro podnikání a zdrojů jeho krytí),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800"/>
              <a:t>- výkaz zisků a ztrát (způsob tvorby hospodářského výsledku tzn. přehled o výnosech a nákladech podniku),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800"/>
              <a:t>- výkaz cash flow (pohyb peněžních prostředků, tzn. přehled o příjmech a výdajích) a posouzení efektivnosti podnikání.</a:t>
            </a:r>
            <a:endParaRPr lang="cs-CZ" sz="1800">
              <a:latin typeface="Times New Roman CE" charset="-18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1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67866" tIns="33338" rIns="67866" bIns="33338"/>
          <a:lstStyle/>
          <a:p>
            <a:pPr defTabSz="571500"/>
            <a:r>
              <a:rPr lang="cs-CZ" sz="3000" b="1"/>
              <a:t>Základní účetní výkazy</a:t>
            </a:r>
            <a:endParaRPr lang="cs-CZ" sz="3000" b="1">
              <a:latin typeface="Times New Roman CE" charset="-18"/>
            </a:endParaRP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3201591" y="1768079"/>
            <a:ext cx="2397919" cy="235256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67866" tIns="33338" rIns="67866" bIns="33338">
            <a:spAutoFit/>
          </a:bodyPr>
          <a:lstStyle/>
          <a:p>
            <a:pPr defTabSz="571500" eaLnBrk="0" hangingPunct="0">
              <a:spcBef>
                <a:spcPct val="50000"/>
              </a:spcBef>
            </a:pPr>
            <a:r>
              <a:rPr lang="cs-CZ" sz="1350">
                <a:latin typeface="Times New Roman" pitchFamily="18" charset="0"/>
              </a:rPr>
              <a:t>ROZVAHA k urč. datu</a:t>
            </a:r>
          </a:p>
          <a:p>
            <a:pPr defTabSz="571500" eaLnBrk="0" hangingPunct="0">
              <a:spcBef>
                <a:spcPct val="50000"/>
              </a:spcBef>
            </a:pPr>
            <a:r>
              <a:rPr lang="cs-CZ" sz="1350">
                <a:latin typeface="Times New Roman" pitchFamily="18" charset="0"/>
              </a:rPr>
              <a:t>Aktiva	  Pasíva</a:t>
            </a:r>
          </a:p>
          <a:p>
            <a:pPr defTabSz="571500" eaLnBrk="0" hangingPunct="0">
              <a:spcBef>
                <a:spcPct val="50000"/>
              </a:spcBef>
            </a:pPr>
            <a:r>
              <a:rPr lang="cs-CZ" sz="1350">
                <a:latin typeface="Times New Roman" pitchFamily="18" charset="0"/>
              </a:rPr>
              <a:t>(majetek)	 (zdroje)</a:t>
            </a:r>
          </a:p>
          <a:p>
            <a:pPr defTabSz="571500" eaLnBrk="0" hangingPunct="0">
              <a:spcBef>
                <a:spcPct val="50000"/>
              </a:spcBef>
            </a:pPr>
            <a:r>
              <a:rPr lang="cs-CZ" sz="1350">
                <a:latin typeface="Times New Roman" pitchFamily="18" charset="0"/>
              </a:rPr>
              <a:t>Stálá a.	  Vlastní 		   jmění</a:t>
            </a:r>
          </a:p>
          <a:p>
            <a:pPr defTabSz="571500" eaLnBrk="0" hangingPunct="0">
              <a:spcBef>
                <a:spcPct val="50000"/>
              </a:spcBef>
            </a:pPr>
            <a:r>
              <a:rPr lang="cs-CZ" sz="1350">
                <a:latin typeface="Times New Roman" pitchFamily="18" charset="0"/>
              </a:rPr>
              <a:t>Oběžná a.	Cizí zdroje</a:t>
            </a:r>
          </a:p>
          <a:p>
            <a:pPr defTabSz="571500" eaLnBrk="0" hangingPunct="0">
              <a:spcBef>
                <a:spcPct val="50000"/>
              </a:spcBef>
            </a:pPr>
            <a:r>
              <a:rPr lang="cs-CZ" sz="1350">
                <a:latin typeface="Times New Roman" pitchFamily="18" charset="0"/>
              </a:rPr>
              <a:t>Ostatní a.	Ostatní p.</a:t>
            </a:r>
          </a:p>
          <a:p>
            <a:pPr defTabSz="571500" hangingPunct="0">
              <a:spcBef>
                <a:spcPct val="50000"/>
              </a:spcBef>
            </a:pPr>
            <a:endParaRPr lang="cs-CZ" sz="1350">
              <a:latin typeface="Times New Roman CE" charset="-18"/>
            </a:endParaRPr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 flipV="1">
            <a:off x="3168254" y="2950369"/>
            <a:ext cx="24300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sz="1350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>
            <a:off x="4286250" y="3030141"/>
            <a:ext cx="0" cy="177045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sz="1350"/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5773341" y="1762125"/>
            <a:ext cx="2112169" cy="141769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67866" tIns="33338" rIns="67866" bIns="33338">
            <a:spAutoFit/>
          </a:bodyPr>
          <a:lstStyle/>
          <a:p>
            <a:pPr defTabSz="571500" eaLnBrk="0" hangingPunct="0">
              <a:spcBef>
                <a:spcPct val="50000"/>
              </a:spcBef>
            </a:pPr>
            <a:r>
              <a:rPr lang="cs-CZ" sz="1350">
                <a:latin typeface="Times New Roman" pitchFamily="18" charset="0"/>
              </a:rPr>
              <a:t>VÝKAZ zisků a ztrát za určité období</a:t>
            </a:r>
          </a:p>
          <a:p>
            <a:pPr defTabSz="571500" eaLnBrk="0" hangingPunct="0">
              <a:spcBef>
                <a:spcPct val="50000"/>
              </a:spcBef>
            </a:pPr>
            <a:r>
              <a:rPr lang="cs-CZ" sz="1350">
                <a:latin typeface="Times New Roman" pitchFamily="18" charset="0"/>
              </a:rPr>
              <a:t>Náklady      Výnosy</a:t>
            </a:r>
          </a:p>
          <a:p>
            <a:pPr defTabSz="571500" eaLnBrk="0" hangingPunct="0">
              <a:spcBef>
                <a:spcPct val="50000"/>
              </a:spcBef>
            </a:pPr>
            <a:r>
              <a:rPr lang="cs-CZ" sz="1350">
                <a:latin typeface="Times New Roman" pitchFamily="18" charset="0"/>
              </a:rPr>
              <a:t>Hospodářský výsledek</a:t>
            </a:r>
          </a:p>
          <a:p>
            <a:pPr defTabSz="571500" hangingPunct="0">
              <a:spcBef>
                <a:spcPct val="50000"/>
              </a:spcBef>
            </a:pPr>
            <a:endParaRPr lang="cs-CZ" sz="1350">
              <a:latin typeface="Times New Roman CE" charset="-18"/>
            </a:endParaRPr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 flipV="1">
            <a:off x="5760244" y="2463404"/>
            <a:ext cx="21062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sz="1350"/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 flipH="1">
            <a:off x="5258991" y="3314700"/>
            <a:ext cx="5131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sz="1350"/>
          </a:p>
        </p:txBody>
      </p:sp>
      <p:sp>
        <p:nvSpPr>
          <p:cNvPr id="44041" name="Rectangle 9"/>
          <p:cNvSpPr>
            <a:spLocks noChangeArrowheads="1"/>
          </p:cNvSpPr>
          <p:nvPr/>
        </p:nvSpPr>
        <p:spPr bwMode="auto">
          <a:xfrm>
            <a:off x="1331119" y="1772841"/>
            <a:ext cx="1753791" cy="152157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67866" tIns="33338" rIns="67866" bIns="33338">
            <a:spAutoFit/>
          </a:bodyPr>
          <a:lstStyle/>
          <a:p>
            <a:pPr defTabSz="571500" eaLnBrk="0" hangingPunct="0">
              <a:spcBef>
                <a:spcPct val="50000"/>
              </a:spcBef>
            </a:pPr>
            <a:r>
              <a:rPr lang="cs-CZ" sz="1350">
                <a:latin typeface="Times New Roman" pitchFamily="18" charset="0"/>
              </a:rPr>
              <a:t>VÝKAZ cash flow</a:t>
            </a:r>
          </a:p>
          <a:p>
            <a:pPr defTabSz="571500" eaLnBrk="0" hangingPunct="0">
              <a:spcBef>
                <a:spcPct val="50000"/>
              </a:spcBef>
            </a:pPr>
            <a:r>
              <a:rPr lang="cs-CZ" sz="1350">
                <a:latin typeface="Times New Roman" pitchFamily="18" charset="0"/>
              </a:rPr>
              <a:t>za určité období</a:t>
            </a:r>
          </a:p>
          <a:p>
            <a:pPr defTabSz="571500" eaLnBrk="0" hangingPunct="0">
              <a:spcBef>
                <a:spcPct val="50000"/>
              </a:spcBef>
            </a:pPr>
            <a:r>
              <a:rPr lang="cs-CZ" sz="1350">
                <a:latin typeface="Times New Roman" pitchFamily="18" charset="0"/>
              </a:rPr>
              <a:t>PS peněz  </a:t>
            </a:r>
          </a:p>
          <a:p>
            <a:pPr defTabSz="571500" eaLnBrk="0" hangingPunct="0">
              <a:spcBef>
                <a:spcPct val="50000"/>
              </a:spcBef>
            </a:pPr>
            <a:r>
              <a:rPr lang="cs-CZ" sz="1350">
                <a:latin typeface="Times New Roman" pitchFamily="18" charset="0"/>
              </a:rPr>
              <a:t>Příjmy      Výdaje</a:t>
            </a:r>
          </a:p>
          <a:p>
            <a:pPr defTabSz="571500" eaLnBrk="0" hangingPunct="0">
              <a:spcBef>
                <a:spcPct val="50000"/>
              </a:spcBef>
            </a:pPr>
            <a:r>
              <a:rPr lang="cs-CZ" sz="1350">
                <a:latin typeface="Times New Roman" pitchFamily="18" charset="0"/>
              </a:rPr>
              <a:t>KS peněz</a:t>
            </a:r>
            <a:endParaRPr lang="cs-CZ" sz="1350">
              <a:latin typeface="Times New Roman CE" charset="-18"/>
            </a:endParaRPr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2401491" y="3886200"/>
            <a:ext cx="8560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sz="1350"/>
          </a:p>
        </p:txBody>
      </p:sp>
      <p:sp>
        <p:nvSpPr>
          <p:cNvPr id="44043" name="Line 11"/>
          <p:cNvSpPr>
            <a:spLocks noChangeShapeType="1"/>
          </p:cNvSpPr>
          <p:nvPr/>
        </p:nvSpPr>
        <p:spPr bwMode="auto">
          <a:xfrm>
            <a:off x="1331119" y="2787254"/>
            <a:ext cx="172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sz="1350"/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000" b="1"/>
              <a:t>Varianta 3 - Finanční potřeby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662238" y="1274763"/>
            <a:ext cx="6481762" cy="3565525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100"/>
              <a:t>1. Investice                                                  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100"/>
              <a:t>- 	</a:t>
            </a:r>
            <a:r>
              <a:rPr lang="cs-CZ" sz="1800"/>
              <a:t>nákup pozemků, budov a staveb, výdaje spojené se založením podniku, stavební výdaje, nákup výrobního zařízení, strojů, dopravních prostředků, výpočetní techniky, nákup kancelářského nábytku, inventáře, zařízení skladů a prodejen, nákup licencí, patentů, softwaru …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100"/>
              <a:t>2. Marketingové výdaje                                 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100"/>
              <a:t>3. Provozní výdaje                                         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100"/>
              <a:t>4. Výdaje osobní potřeby podnikatele 	       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100"/>
              <a:t>5. Likvidní rezerva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100"/>
              <a:t>Celkem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1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6696744" cy="507703"/>
          </a:xfrm>
        </p:spPr>
        <p:txBody>
          <a:bodyPr/>
          <a:lstStyle/>
          <a:p>
            <a:pPr eaLnBrk="1" hangingPunct="1"/>
            <a:r>
              <a:rPr lang="cs-CZ" sz="3000" b="1" dirty="0"/>
              <a:t>Varianta 3 – Struktura kapitálu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3608" y="771550"/>
            <a:ext cx="6326188" cy="3887788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800" b="1" dirty="0"/>
              <a:t>1. Dlouhodobé finanční prostředky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800" dirty="0"/>
              <a:t>Vlastní kapitál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800" dirty="0"/>
              <a:t>- hotovost, věcné prostředky, podílový kapitál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800" dirty="0"/>
              <a:t>Cizí kapitál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800" dirty="0"/>
              <a:t>- dlouhodobý bankovní úvěr, dlouhodobé privátní půjčky, jiné dlouhodobé zdroje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18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800" b="1" dirty="0"/>
              <a:t>2. Krátkodobé finanční prostředky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800" dirty="0"/>
              <a:t>- krátkodobé úvěry a kontokorent, dodavatelský úvěr, zálohy přijaté od odběratelů, směnky, krátkodobé privátní půjčky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18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800" b="1" dirty="0"/>
              <a:t>3. Veřejné prostředky na podporu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800" b="1" dirty="0"/>
              <a:t>Celkem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000" b="1"/>
              <a:t>Řídíme finanční hospodaření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058863"/>
            <a:ext cx="6172200" cy="38354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cs-CZ" sz="2100"/>
              <a:t>Rozvaha</a:t>
            </a:r>
          </a:p>
          <a:p>
            <a:pPr eaLnBrk="1" hangingPunct="1"/>
            <a:r>
              <a:rPr lang="cs-CZ" sz="2100"/>
              <a:t>Výsledovka</a:t>
            </a:r>
          </a:p>
          <a:p>
            <a:pPr eaLnBrk="1" hangingPunct="1"/>
            <a:r>
              <a:rPr lang="cs-CZ" sz="2100"/>
              <a:t>Cash-flow (peněžní tok)</a:t>
            </a:r>
          </a:p>
          <a:p>
            <a:pPr eaLnBrk="1" hangingPunct="1"/>
            <a:r>
              <a:rPr lang="cs-CZ" sz="2100"/>
              <a:t>Rozdíl v daňové evidenci a (podvojném) účetnictví</a:t>
            </a:r>
          </a:p>
          <a:p>
            <a:pPr eaLnBrk="1" hangingPunct="1"/>
            <a:r>
              <a:rPr lang="cs-CZ" sz="2100"/>
              <a:t>Jak minimalizovat režijní náklady a výdaje?</a:t>
            </a:r>
          </a:p>
          <a:p>
            <a:pPr eaLnBrk="1" hangingPunct="1"/>
            <a:r>
              <a:rPr lang="cs-CZ" sz="2100"/>
              <a:t>Řešení problémů peněžních toků.</a:t>
            </a:r>
          </a:p>
          <a:p>
            <a:pPr eaLnBrk="1" hangingPunct="1"/>
            <a:r>
              <a:rPr lang="cs-CZ" sz="2100"/>
              <a:t>Řešení pozdních plateb.</a:t>
            </a:r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>
            <a:off x="1709738" y="2247900"/>
            <a:ext cx="567094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sz="135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K čemu slouží?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cs-CZ" sz="2600" dirty="0"/>
              <a:t>Co nejvěrněji předvídat budoucnost v řeči výnosů, marže a nákladů </a:t>
            </a:r>
          </a:p>
          <a:p>
            <a:pPr eaLnBrk="1" hangingPunct="1"/>
            <a:r>
              <a:rPr lang="cs-CZ" sz="2600" dirty="0"/>
              <a:t>Způsob nahlížet na podnikání v horizontu kvartálu i roku. </a:t>
            </a:r>
            <a:br>
              <a:rPr lang="cs-CZ" sz="2600" dirty="0"/>
            </a:br>
            <a:r>
              <a:rPr lang="cs-CZ" sz="2600" b="1" dirty="0"/>
              <a:t>Firma získá: jistotu  přechodu </a:t>
            </a:r>
            <a:r>
              <a:rPr lang="cs-CZ" sz="2600" dirty="0"/>
              <a:t>z červených čísel do černých. .. </a:t>
            </a:r>
            <a:r>
              <a:rPr lang="cs-CZ" sz="2600" dirty="0">
                <a:sym typeface="Wingdings" pitchFamily="2" charset="2"/>
              </a:rPr>
              <a:t></a:t>
            </a:r>
            <a:endParaRPr lang="cs-CZ" sz="2600" dirty="0"/>
          </a:p>
          <a:p>
            <a:pPr eaLnBrk="1" hangingPunct="1"/>
            <a:endParaRPr lang="cs-CZ" dirty="0"/>
          </a:p>
        </p:txBody>
      </p:sp>
      <p:pic>
        <p:nvPicPr>
          <p:cNvPr id="3076" name="Picture 4" descr="C:\Users\Sebestici\AppData\Local\Microsoft\Windows\Temporary Internet Files\Content.IE5\FQG2YMHN\MCj0250400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2330" y="1707654"/>
            <a:ext cx="1813322" cy="197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226091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000" b="1"/>
              <a:t>Rozbor finanční situace podniku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85900"/>
            <a:ext cx="8892480" cy="3408363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 b="1" dirty="0"/>
              <a:t>Východiskem </a:t>
            </a:r>
            <a:r>
              <a:rPr lang="cs-CZ" sz="1800" dirty="0"/>
              <a:t>rozboru jsou: rozvaha a výsledovka.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b="1" dirty="0"/>
              <a:t>Zadluženost</a:t>
            </a:r>
            <a:r>
              <a:rPr lang="cs-CZ" sz="1800" dirty="0"/>
              <a:t> (poměr závazků k aktivům), dluhy by neměly přesahovat polovinu hodnoty majetku (aktiv), současně závazky by neměly být větší než vlastní kapitál, tedy poměr dluhů k vlastnímu kapitálu by měl být max. roven 1.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b="1" dirty="0"/>
              <a:t>Solventnost</a:t>
            </a:r>
            <a:r>
              <a:rPr lang="cs-CZ" sz="1800" dirty="0"/>
              <a:t> (je poměr pohotových peněz k závazkům), poměr pohotových peněz k závazkům by měl být větší než 1. Opakem je insolvence.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b="1" dirty="0"/>
              <a:t>Likvidita</a:t>
            </a:r>
            <a:r>
              <a:rPr lang="cs-CZ" sz="1800" dirty="0"/>
              <a:t> (schopnost dostát svým závazkům), tedy pohotové peníze + pohledávky (dobytné!) + dokončená výroba (prodejná) + cenné papíry (obchodovatelné) – závazky</a:t>
            </a:r>
            <a:r>
              <a:rPr lang="en-US" sz="1800" dirty="0">
                <a:cs typeface="Arial" pitchFamily="34" charset="0"/>
              </a:rPr>
              <a:t>&gt;</a:t>
            </a:r>
            <a:r>
              <a:rPr lang="cs-CZ" sz="1800" dirty="0">
                <a:cs typeface="Arial" pitchFamily="34" charset="0"/>
              </a:rPr>
              <a:t>0</a:t>
            </a:r>
            <a:endParaRPr lang="en-US" sz="1800" dirty="0"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800" dirty="0"/>
          </a:p>
          <a:p>
            <a:pPr eaLnBrk="1" hangingPunct="1">
              <a:lnSpc>
                <a:spcPct val="80000"/>
              </a:lnSpc>
            </a:pPr>
            <a:endParaRPr lang="cs-CZ" sz="1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E79A31-6D2A-4589-89E5-24225726E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44550"/>
            <a:ext cx="5657850" cy="3754438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1800" b="1"/>
              <a:t>Rentabilita</a:t>
            </a:r>
            <a:r>
              <a:rPr lang="cs-CZ" sz="1800"/>
              <a:t> (výnosnost určitého činitele je poměr docíleného zisku k hodnotě daného činitele)nákladů (práh rentability = bod zvratu), vlastního kapitálu, celkového kapitálu, výkonu, přidané hodnoty, investic, mezd, … rentabilita vlastního kapitálu má být vyšší než úrok ze střednědobých vkladů.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1800"/>
          </a:p>
          <a:p>
            <a:pPr eaLnBrk="1" hangingPunct="1">
              <a:lnSpc>
                <a:spcPct val="90000"/>
              </a:lnSpc>
            </a:pPr>
            <a:r>
              <a:rPr lang="cs-CZ" sz="1800"/>
              <a:t>Pro vyhodnocení plánu se rovněž zabývám </a:t>
            </a:r>
            <a:r>
              <a:rPr lang="cs-CZ" sz="1800" b="1"/>
              <a:t>toky hotovostí, tzv. cash-flow</a:t>
            </a:r>
            <a:r>
              <a:rPr lang="cs-CZ" sz="1800"/>
              <a:t>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1800"/>
          </a:p>
          <a:p>
            <a:pPr eaLnBrk="1" hangingPunct="1">
              <a:lnSpc>
                <a:spcPct val="90000"/>
              </a:lnSpc>
            </a:pPr>
            <a:r>
              <a:rPr lang="cs-CZ" sz="1800"/>
              <a:t>Rychlý test pro analýzu hospodaření firmy (prof. Vysušil). </a:t>
            </a:r>
          </a:p>
          <a:p>
            <a:pPr eaLnBrk="1" hangingPunct="1">
              <a:lnSpc>
                <a:spcPct val="90000"/>
              </a:lnSpc>
            </a:pPr>
            <a:endParaRPr lang="cs-CZ" sz="1800" b="1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000" b="1"/>
              <a:t>Finanční zdraví firmy – analýza</a:t>
            </a:r>
            <a:br>
              <a:rPr lang="cs-CZ" sz="3000" b="1"/>
            </a:br>
            <a:r>
              <a:rPr lang="cs-CZ" sz="3000" b="1"/>
              <a:t>Prescoring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699792" y="1131590"/>
            <a:ext cx="6172200" cy="3509963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500" dirty="0"/>
              <a:t>Na stránkách </a:t>
            </a:r>
            <a:r>
              <a:rPr lang="cs-CZ" sz="1500" dirty="0">
                <a:solidFill>
                  <a:schemeClr val="accent1"/>
                </a:solidFill>
              </a:rPr>
              <a:t>http://prescoring.czechinvest.org/</a:t>
            </a:r>
            <a:r>
              <a:rPr lang="cs-CZ" sz="1500" dirty="0"/>
              <a:t> si můžete zdarma provést hodnocení finančního zdraví firmy. </a:t>
            </a:r>
          </a:p>
          <a:p>
            <a:pPr eaLnBrk="1" hangingPunct="1">
              <a:lnSpc>
                <a:spcPct val="80000"/>
              </a:lnSpc>
            </a:pPr>
            <a:r>
              <a:rPr lang="cs-CZ" sz="1500" dirty="0"/>
              <a:t>Jedná se o on-line systém </a:t>
            </a:r>
            <a:r>
              <a:rPr lang="cs-CZ" sz="1500" dirty="0" err="1"/>
              <a:t>předhodnocení</a:t>
            </a:r>
            <a:r>
              <a:rPr lang="cs-CZ" sz="1500" dirty="0"/>
              <a:t> žadatele na základě vyplnění minimálního vybraného okruhu dat.</a:t>
            </a:r>
          </a:p>
          <a:p>
            <a:pPr eaLnBrk="1" hangingPunct="1">
              <a:lnSpc>
                <a:spcPct val="80000"/>
              </a:lnSpc>
            </a:pPr>
            <a:r>
              <a:rPr lang="cs-CZ" sz="1500" dirty="0"/>
              <a:t>Výstupem je jeden ze stupňů hodnocení a krátký komentář.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500" b="1" dirty="0"/>
              <a:t>NADPRŮMĚRNÝ</a:t>
            </a:r>
            <a:r>
              <a:rPr lang="cs-CZ" sz="1500" dirty="0"/>
              <a:t> - zelená barva - dle zadaných údajů se subjekt jeví jako nadprůměrný v rámci dosažené úrovně hodnocení skupiny ukazatelů a výsledky ukazují na solidní a stabilně hospodařící subjekt.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500" b="1" dirty="0"/>
              <a:t>PRŮMĚRNÝ</a:t>
            </a:r>
            <a:r>
              <a:rPr lang="cs-CZ" sz="1500" dirty="0"/>
              <a:t> - žlutá barva – dle zadaných údajů se subjekt jeví jako průměrný v rámci dosažené úrovně hodnocení skupiny ukazatelů a výsledky ukazují na stabilně hospodařící subjekt s menšími či většími signály rizika.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500" b="1" dirty="0"/>
              <a:t>PODPRŮMĚRNÝ</a:t>
            </a:r>
            <a:r>
              <a:rPr lang="cs-CZ" sz="1500" dirty="0"/>
              <a:t> – červená barva – dle zadaných údajů se subjekt jeví jako podprůměrný v rámci dosažené úrovně hodnocení skupiny ukazatelů a výsledky ukazují na méně nestabilní subjekt s indikacemi vážnějších rizik.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Rozdělení zisku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22375"/>
            <a:ext cx="9036496" cy="317817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28625" indent="-428625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 dirty="0"/>
              <a:t>Ze zisku před zdaněním zaplatí podnikatel daň z příjmů </a:t>
            </a:r>
            <a:r>
              <a:rPr lang="cs-CZ" sz="2100" dirty="0" err="1"/>
              <a:t>FO</a:t>
            </a:r>
            <a:r>
              <a:rPr lang="cs-CZ" sz="2100" dirty="0"/>
              <a:t> nebo PO.</a:t>
            </a:r>
          </a:p>
          <a:p>
            <a:pPr marL="428625" indent="-428625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 dirty="0"/>
              <a:t>Ze zisku po zdanění musí uhradit splátky z úvěrů a ostatní povinné platby a odvody (penále, pokuty, odvod nadřízenému orgánu společnosti, apod.), po té mu zbude čistý zisk, který je firmě k dispozici, v případě společností o tom rozhodne valná hromada.</a:t>
            </a:r>
          </a:p>
          <a:p>
            <a:pPr marL="428625" indent="-428625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 dirty="0"/>
              <a:t>Podnikové fondy – rezervní fond, fond odměn, dividendy, </a:t>
            </a:r>
            <a:r>
              <a:rPr lang="cs-CZ" sz="2100" dirty="0" err="1"/>
              <a:t>FKSP</a:t>
            </a:r>
            <a:r>
              <a:rPr lang="cs-CZ" sz="2100" dirty="0"/>
              <a:t>, fond výstavby, … </a:t>
            </a:r>
          </a:p>
          <a:p>
            <a:pPr marL="428625" indent="-428625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 dirty="0"/>
              <a:t>Volné použití zisku (zadržený zisk) – investovat, nebo na </a:t>
            </a:r>
            <a:r>
              <a:rPr lang="cs-CZ" sz="2100" dirty="0" err="1"/>
              <a:t>BU</a:t>
            </a:r>
            <a:r>
              <a:rPr lang="cs-CZ" sz="2100" dirty="0"/>
              <a:t>, …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Financování investic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20788"/>
            <a:ext cx="8604448" cy="2914650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1800" dirty="0"/>
              <a:t>Investice jsou finanční prostředky vkládané do H, </a:t>
            </a:r>
            <a:r>
              <a:rPr lang="cs-CZ" sz="1800" dirty="0" err="1"/>
              <a:t>Nh</a:t>
            </a:r>
            <a:r>
              <a:rPr lang="cs-CZ" sz="1800" dirty="0"/>
              <a:t> nebo finančního majetku. Je to využívání úspor, ať vlastních či cizích.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Zdroje financování  	- vlastní zdroje,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 dirty="0"/>
              <a:t>					- cizí zdroje.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Efektivnost investic (ukazatelé):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1800" dirty="0"/>
              <a:t>Doba návratnosti investice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1800" dirty="0"/>
              <a:t>Rentabilita investic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1800" dirty="0"/>
              <a:t>Čistá současná hodnota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1800" dirty="0"/>
              <a:t>Vnitřní míra výnosu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1800" dirty="0"/>
              <a:t>Využití Cash </a:t>
            </a:r>
            <a:r>
              <a:rPr lang="cs-CZ" sz="1800" dirty="0" err="1"/>
              <a:t>Flow</a:t>
            </a:r>
            <a:endParaRPr lang="cs-CZ" sz="1800" dirty="0"/>
          </a:p>
          <a:p>
            <a:pPr eaLnBrk="1" hangingPunct="1">
              <a:lnSpc>
                <a:spcPct val="80000"/>
              </a:lnSpc>
            </a:pPr>
            <a:endParaRPr lang="cs-CZ" sz="1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000" dirty="0">
                <a:solidFill>
                  <a:srgbClr val="981E3A"/>
                </a:solidFill>
              </a:rPr>
              <a:t>Fáze financování podniku v rámci vývoje jeho životního cyklu </a:t>
            </a:r>
          </a:p>
        </p:txBody>
      </p:sp>
      <p:sp>
        <p:nvSpPr>
          <p:cNvPr id="53251" name="Line 3"/>
          <p:cNvSpPr>
            <a:spLocks noChangeShapeType="1"/>
          </p:cNvSpPr>
          <p:nvPr/>
        </p:nvSpPr>
        <p:spPr bwMode="auto">
          <a:xfrm flipV="1">
            <a:off x="1763316" y="1275160"/>
            <a:ext cx="0" cy="280868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sz="1350">
              <a:solidFill>
                <a:srgbClr val="981E3A"/>
              </a:solidFill>
            </a:endParaRPr>
          </a:p>
        </p:txBody>
      </p:sp>
      <p:sp>
        <p:nvSpPr>
          <p:cNvPr id="53252" name="Line 4"/>
          <p:cNvSpPr>
            <a:spLocks noChangeShapeType="1"/>
          </p:cNvSpPr>
          <p:nvPr/>
        </p:nvSpPr>
        <p:spPr bwMode="auto">
          <a:xfrm>
            <a:off x="1763316" y="4083844"/>
            <a:ext cx="550902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sz="1350">
              <a:solidFill>
                <a:srgbClr val="981E3A"/>
              </a:solidFill>
            </a:endParaRPr>
          </a:p>
        </p:txBody>
      </p:sp>
      <p:sp>
        <p:nvSpPr>
          <p:cNvPr id="53253" name="Oval 5"/>
          <p:cNvSpPr>
            <a:spLocks noChangeArrowheads="1"/>
          </p:cNvSpPr>
          <p:nvPr/>
        </p:nvSpPr>
        <p:spPr bwMode="auto">
          <a:xfrm>
            <a:off x="1763316" y="1329929"/>
            <a:ext cx="1674019" cy="54054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sz="1350">
              <a:solidFill>
                <a:srgbClr val="981E3A"/>
              </a:solidFill>
            </a:endParaRPr>
          </a:p>
        </p:txBody>
      </p:sp>
      <p:sp>
        <p:nvSpPr>
          <p:cNvPr id="53254" name="Oval 6"/>
          <p:cNvSpPr>
            <a:spLocks noChangeArrowheads="1"/>
          </p:cNvSpPr>
          <p:nvPr/>
        </p:nvSpPr>
        <p:spPr bwMode="auto">
          <a:xfrm>
            <a:off x="2736056" y="1707356"/>
            <a:ext cx="1457325" cy="485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sz="1350">
              <a:solidFill>
                <a:srgbClr val="981E3A"/>
              </a:solidFill>
            </a:endParaRPr>
          </a:p>
        </p:txBody>
      </p:sp>
      <p:sp>
        <p:nvSpPr>
          <p:cNvPr id="53255" name="Oval 7"/>
          <p:cNvSpPr>
            <a:spLocks noChangeArrowheads="1"/>
          </p:cNvSpPr>
          <p:nvPr/>
        </p:nvSpPr>
        <p:spPr bwMode="auto">
          <a:xfrm>
            <a:off x="3545682" y="2031207"/>
            <a:ext cx="1565672" cy="43219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sz="1350">
              <a:solidFill>
                <a:srgbClr val="981E3A"/>
              </a:solidFill>
            </a:endParaRPr>
          </a:p>
        </p:txBody>
      </p:sp>
      <p:sp>
        <p:nvSpPr>
          <p:cNvPr id="53256" name="Oval 8"/>
          <p:cNvSpPr>
            <a:spLocks noChangeArrowheads="1"/>
          </p:cNvSpPr>
          <p:nvPr/>
        </p:nvSpPr>
        <p:spPr bwMode="auto">
          <a:xfrm>
            <a:off x="4301728" y="2356248"/>
            <a:ext cx="1565672" cy="54054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sz="1350">
              <a:solidFill>
                <a:srgbClr val="981E3A"/>
              </a:solidFill>
            </a:endParaRPr>
          </a:p>
        </p:txBody>
      </p:sp>
      <p:sp>
        <p:nvSpPr>
          <p:cNvPr id="53257" name="Oval 9"/>
          <p:cNvSpPr>
            <a:spLocks noChangeArrowheads="1"/>
          </p:cNvSpPr>
          <p:nvPr/>
        </p:nvSpPr>
        <p:spPr bwMode="auto">
          <a:xfrm>
            <a:off x="5057775" y="2680098"/>
            <a:ext cx="1835944" cy="64889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sz="1350">
              <a:solidFill>
                <a:srgbClr val="981E3A"/>
              </a:solidFill>
            </a:endParaRPr>
          </a:p>
        </p:txBody>
      </p:sp>
      <p:sp>
        <p:nvSpPr>
          <p:cNvPr id="53258" name="Oval 10"/>
          <p:cNvSpPr>
            <a:spLocks noChangeArrowheads="1"/>
          </p:cNvSpPr>
          <p:nvPr/>
        </p:nvSpPr>
        <p:spPr bwMode="auto">
          <a:xfrm>
            <a:off x="4356498" y="3274219"/>
            <a:ext cx="2591990" cy="75604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sz="1350">
              <a:solidFill>
                <a:srgbClr val="981E3A"/>
              </a:solidFill>
            </a:endParaRPr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5112544" y="4300537"/>
            <a:ext cx="2106216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350">
                <a:solidFill>
                  <a:srgbClr val="981E3A"/>
                </a:solidFill>
              </a:rPr>
              <a:t>Délka existence podniku</a:t>
            </a:r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1980010" y="1437085"/>
            <a:ext cx="864394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1350">
              <a:solidFill>
                <a:srgbClr val="981E3A"/>
              </a:solidFill>
            </a:endParaRPr>
          </a:p>
        </p:txBody>
      </p:sp>
      <p:sp>
        <p:nvSpPr>
          <p:cNvPr id="53261" name="Text Box 13"/>
          <p:cNvSpPr txBox="1">
            <a:spLocks noChangeArrowheads="1"/>
          </p:cNvSpPr>
          <p:nvPr/>
        </p:nvSpPr>
        <p:spPr bwMode="auto">
          <a:xfrm>
            <a:off x="1980010" y="1545431"/>
            <a:ext cx="1295400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1350">
              <a:solidFill>
                <a:srgbClr val="981E3A"/>
              </a:solidFill>
            </a:endParaRPr>
          </a:p>
        </p:txBody>
      </p:sp>
      <p:sp>
        <p:nvSpPr>
          <p:cNvPr id="53262" name="Text Box 14"/>
          <p:cNvSpPr txBox="1">
            <a:spLocks noChangeArrowheads="1"/>
          </p:cNvSpPr>
          <p:nvPr/>
        </p:nvSpPr>
        <p:spPr bwMode="auto">
          <a:xfrm>
            <a:off x="2033588" y="1329929"/>
            <a:ext cx="12965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200" dirty="0">
                <a:solidFill>
                  <a:srgbClr val="981E3A"/>
                </a:solidFill>
              </a:rPr>
              <a:t>Zakladatel, přátelé a rodina</a:t>
            </a:r>
          </a:p>
        </p:txBody>
      </p:sp>
      <p:sp>
        <p:nvSpPr>
          <p:cNvPr id="53263" name="Text Box 15"/>
          <p:cNvSpPr txBox="1">
            <a:spLocks noChangeArrowheads="1"/>
          </p:cNvSpPr>
          <p:nvPr/>
        </p:nvSpPr>
        <p:spPr bwMode="auto">
          <a:xfrm>
            <a:off x="3006328" y="1762126"/>
            <a:ext cx="10798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200">
                <a:solidFill>
                  <a:srgbClr val="981E3A"/>
                </a:solidFill>
              </a:rPr>
              <a:t>Business angels</a:t>
            </a:r>
          </a:p>
        </p:txBody>
      </p:sp>
      <p:sp>
        <p:nvSpPr>
          <p:cNvPr id="53264" name="Text Box 16"/>
          <p:cNvSpPr txBox="1">
            <a:spLocks noChangeArrowheads="1"/>
          </p:cNvSpPr>
          <p:nvPr/>
        </p:nvSpPr>
        <p:spPr bwMode="auto">
          <a:xfrm>
            <a:off x="3815953" y="2031207"/>
            <a:ext cx="12418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200">
                <a:solidFill>
                  <a:srgbClr val="981E3A"/>
                </a:solidFill>
              </a:rPr>
              <a:t>Rozvojový kapitál</a:t>
            </a:r>
          </a:p>
        </p:txBody>
      </p:sp>
      <p:sp>
        <p:nvSpPr>
          <p:cNvPr id="53265" name="Text Box 17"/>
          <p:cNvSpPr txBox="1">
            <a:spLocks noChangeArrowheads="1"/>
          </p:cNvSpPr>
          <p:nvPr/>
        </p:nvSpPr>
        <p:spPr bwMode="auto">
          <a:xfrm>
            <a:off x="4572000" y="2409826"/>
            <a:ext cx="14049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200">
                <a:solidFill>
                  <a:srgbClr val="981E3A"/>
                </a:solidFill>
              </a:rPr>
              <a:t>Strategický partner</a:t>
            </a:r>
          </a:p>
        </p:txBody>
      </p:sp>
      <p:sp>
        <p:nvSpPr>
          <p:cNvPr id="53266" name="Text Box 18"/>
          <p:cNvSpPr txBox="1">
            <a:spLocks noChangeArrowheads="1"/>
          </p:cNvSpPr>
          <p:nvPr/>
        </p:nvSpPr>
        <p:spPr bwMode="auto">
          <a:xfrm>
            <a:off x="5219700" y="2842023"/>
            <a:ext cx="14573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200">
                <a:solidFill>
                  <a:srgbClr val="981E3A"/>
                </a:solidFill>
              </a:rPr>
              <a:t>Kapitálové trhy</a:t>
            </a:r>
          </a:p>
        </p:txBody>
      </p:sp>
      <p:sp>
        <p:nvSpPr>
          <p:cNvPr id="53267" name="Text Box 19"/>
          <p:cNvSpPr txBox="1">
            <a:spLocks noChangeArrowheads="1"/>
          </p:cNvSpPr>
          <p:nvPr/>
        </p:nvSpPr>
        <p:spPr bwMode="auto">
          <a:xfrm>
            <a:off x="4950619" y="3489723"/>
            <a:ext cx="17823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200">
                <a:solidFill>
                  <a:srgbClr val="981E3A"/>
                </a:solidFill>
              </a:rPr>
              <a:t>Banky</a:t>
            </a:r>
          </a:p>
        </p:txBody>
      </p:sp>
      <p:sp>
        <p:nvSpPr>
          <p:cNvPr id="53268" name="Text Box 20"/>
          <p:cNvSpPr txBox="1">
            <a:spLocks noChangeArrowheads="1"/>
          </p:cNvSpPr>
          <p:nvPr/>
        </p:nvSpPr>
        <p:spPr bwMode="auto">
          <a:xfrm>
            <a:off x="1109574" y="1491854"/>
            <a:ext cx="600164" cy="2334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350">
                <a:solidFill>
                  <a:srgbClr val="981E3A"/>
                </a:solidFill>
              </a:rPr>
              <a:t>Míra rizika pro alternativní financování</a:t>
            </a:r>
          </a:p>
        </p:txBody>
      </p:sp>
      <p:sp>
        <p:nvSpPr>
          <p:cNvPr id="53269" name="Text Box 21"/>
          <p:cNvSpPr txBox="1">
            <a:spLocks noChangeArrowheads="1"/>
          </p:cNvSpPr>
          <p:nvPr/>
        </p:nvSpPr>
        <p:spPr bwMode="auto">
          <a:xfrm>
            <a:off x="1385887" y="4624387"/>
            <a:ext cx="3186113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1350">
              <a:solidFill>
                <a:srgbClr val="981E3A"/>
              </a:solidFill>
            </a:endParaRPr>
          </a:p>
        </p:txBody>
      </p:sp>
      <p:sp>
        <p:nvSpPr>
          <p:cNvPr id="53270" name="Text Box 22"/>
          <p:cNvSpPr txBox="1">
            <a:spLocks noChangeArrowheads="1"/>
          </p:cNvSpPr>
          <p:nvPr/>
        </p:nvSpPr>
        <p:spPr bwMode="auto">
          <a:xfrm>
            <a:off x="1439466" y="4677966"/>
            <a:ext cx="3024188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350">
                <a:solidFill>
                  <a:srgbClr val="981E3A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http://www.ceag.cz</a:t>
            </a:r>
            <a:r>
              <a:rPr lang="cs-CZ" sz="1350">
                <a:solidFill>
                  <a:srgbClr val="981E3A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/>
              <a:t>Klasické možnosti financování pro malé a střední podniky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1650" dirty="0"/>
              <a:t>Bankovní úvěry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650" dirty="0"/>
              <a:t>Snaha zjednodušit dokumentaci a rychlost schvalování pomocí projektu </a:t>
            </a:r>
            <a:r>
              <a:rPr lang="cs-CZ" sz="1650" b="1" dirty="0" err="1"/>
              <a:t>Raiting</a:t>
            </a:r>
            <a:r>
              <a:rPr lang="cs-CZ" sz="1650" b="1" dirty="0"/>
              <a:t> MSP</a:t>
            </a:r>
          </a:p>
          <a:p>
            <a:pPr eaLnBrk="1" hangingPunct="1">
              <a:lnSpc>
                <a:spcPct val="90000"/>
              </a:lnSpc>
            </a:pPr>
            <a:r>
              <a:rPr lang="cs-CZ" sz="1650" dirty="0" err="1"/>
              <a:t>Factoring</a:t>
            </a:r>
            <a:endParaRPr lang="cs-CZ" sz="1650" dirty="0"/>
          </a:p>
          <a:p>
            <a:pPr lvl="1" eaLnBrk="1" hangingPunct="1">
              <a:lnSpc>
                <a:spcPct val="90000"/>
              </a:lnSpc>
            </a:pPr>
            <a:r>
              <a:rPr lang="cs-CZ" sz="1650" dirty="0"/>
              <a:t>Odkup krátkodobých pohledávek zpravidla s dobou splatnosti 90 – 120 dnů.</a:t>
            </a:r>
          </a:p>
          <a:p>
            <a:pPr eaLnBrk="1" hangingPunct="1">
              <a:lnSpc>
                <a:spcPct val="90000"/>
              </a:lnSpc>
            </a:pPr>
            <a:r>
              <a:rPr lang="cs-CZ" sz="1650" dirty="0"/>
              <a:t>Forfaiting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650" dirty="0"/>
              <a:t>Odkup pohledávek, které jsou „nějak“ jištěny, se splatností min. 90 dnů, ale i 5 až 7 let.</a:t>
            </a:r>
          </a:p>
          <a:p>
            <a:pPr eaLnBrk="1" hangingPunct="1">
              <a:lnSpc>
                <a:spcPct val="90000"/>
              </a:lnSpc>
            </a:pPr>
            <a:r>
              <a:rPr lang="cs-CZ" sz="1650" dirty="0"/>
              <a:t>Leasing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650" dirty="0"/>
              <a:t>Operativní, Finanční leasing a Prodej a zpětný leasing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Banky a MSP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1520" y="1330325"/>
            <a:ext cx="8892480" cy="3348038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cs-CZ" sz="2100" dirty="0"/>
              <a:t>CITIBANK – projekt </a:t>
            </a:r>
            <a:r>
              <a:rPr lang="cs-CZ" sz="2100" dirty="0" err="1"/>
              <a:t>Citibusiness</a:t>
            </a:r>
            <a:endParaRPr lang="cs-CZ" sz="2100" dirty="0"/>
          </a:p>
          <a:p>
            <a:pPr eaLnBrk="1" hangingPunct="1"/>
            <a:r>
              <a:rPr lang="cs-CZ" sz="2100" dirty="0"/>
              <a:t>Česká spořitelna – </a:t>
            </a:r>
            <a:r>
              <a:rPr lang="cs-CZ" sz="2100" dirty="0" err="1"/>
              <a:t>Tp</a:t>
            </a:r>
            <a:r>
              <a:rPr lang="cs-CZ" sz="2100" dirty="0"/>
              <a:t> podnik</a:t>
            </a:r>
          </a:p>
          <a:p>
            <a:pPr eaLnBrk="1" hangingPunct="1"/>
            <a:r>
              <a:rPr lang="cs-CZ" sz="2100" dirty="0"/>
              <a:t>ČSOB – projekt menších skupin MSP dle obratu</a:t>
            </a:r>
          </a:p>
          <a:p>
            <a:pPr eaLnBrk="1" hangingPunct="1"/>
            <a:r>
              <a:rPr lang="cs-CZ" sz="2100" dirty="0" err="1"/>
              <a:t>eBANKA</a:t>
            </a:r>
            <a:r>
              <a:rPr lang="cs-CZ" sz="2100" dirty="0"/>
              <a:t> – Mini Kredit, </a:t>
            </a:r>
            <a:r>
              <a:rPr lang="cs-CZ" sz="2100" dirty="0" err="1"/>
              <a:t>BlanceKredit</a:t>
            </a:r>
            <a:r>
              <a:rPr lang="cs-CZ" sz="2100" dirty="0"/>
              <a:t>, </a:t>
            </a:r>
            <a:r>
              <a:rPr lang="cs-CZ" sz="2100" dirty="0" err="1"/>
              <a:t>InvestKredit</a:t>
            </a:r>
            <a:endParaRPr lang="cs-CZ" sz="2100" dirty="0"/>
          </a:p>
          <a:p>
            <a:pPr eaLnBrk="1" hangingPunct="1"/>
            <a:r>
              <a:rPr lang="cs-CZ" sz="2100" dirty="0"/>
              <a:t>GE </a:t>
            </a:r>
            <a:r>
              <a:rPr lang="cs-CZ" sz="2100" dirty="0" err="1"/>
              <a:t>CAPITAL</a:t>
            </a:r>
            <a:r>
              <a:rPr lang="cs-CZ" sz="2100" dirty="0"/>
              <a:t> BANK – Malá podnikatelská půjčka, Podnikatelský kontokorent</a:t>
            </a:r>
          </a:p>
          <a:p>
            <a:pPr eaLnBrk="1" hangingPunct="1"/>
            <a:r>
              <a:rPr lang="cs-CZ" sz="2100" dirty="0"/>
              <a:t>Komerční banka</a:t>
            </a:r>
          </a:p>
          <a:p>
            <a:pPr eaLnBrk="1" hangingPunct="1"/>
            <a:r>
              <a:rPr lang="cs-CZ" sz="2100" dirty="0"/>
              <a:t>RAIFFEISENBANK – balíček </a:t>
            </a:r>
            <a:r>
              <a:rPr lang="cs-CZ" sz="2100" dirty="0" err="1"/>
              <a:t>Profikonto</a:t>
            </a:r>
            <a:endParaRPr lang="cs-CZ" sz="21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400"/>
              <a:t>Projekt Rating MSP – Hospodářské komory Praha a společnosti Czech Credit Burea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cs-CZ"/>
              <a:t>Podstata projektu</a:t>
            </a:r>
          </a:p>
          <a:p>
            <a:pPr lvl="1" eaLnBrk="1" hangingPunct="1"/>
            <a:r>
              <a:rPr lang="cs-CZ"/>
              <a:t>Prostřednictvím kontaktních míst Hospodářské komory může MSP získat svůj rating, jako nezávislý pohled na svoji firmu.</a:t>
            </a:r>
          </a:p>
          <a:p>
            <a:pPr lvl="1" eaLnBrk="1" hangingPunct="1"/>
            <a:r>
              <a:rPr lang="cs-CZ"/>
              <a:t>Raitingový stupeň charakterizuje výši věřitelského rizika v jeho situaci s přehlédnutím k vývoji odvětví (nízké, střední a vysoké riziko).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886700" cy="507703"/>
          </a:xfrm>
        </p:spPr>
        <p:txBody>
          <a:bodyPr/>
          <a:lstStyle/>
          <a:p>
            <a:pPr eaLnBrk="1" hangingPunct="1"/>
            <a:r>
              <a:rPr lang="cs-CZ" sz="2775" dirty="0"/>
              <a:t>Nové nebo méně používané formy financování malých a středních podniků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100" dirty="0"/>
              <a:t>Venture kapitál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dirty="0"/>
              <a:t>Business </a:t>
            </a:r>
            <a:r>
              <a:rPr lang="cs-CZ" sz="2100" dirty="0" err="1"/>
              <a:t>angels</a:t>
            </a:r>
            <a:endParaRPr lang="cs-CZ" sz="2100" dirty="0"/>
          </a:p>
          <a:p>
            <a:pPr eaLnBrk="1" hangingPunct="1">
              <a:lnSpc>
                <a:spcPct val="90000"/>
              </a:lnSpc>
            </a:pPr>
            <a:r>
              <a:rPr lang="cs-CZ" sz="2100" dirty="0"/>
              <a:t>Franšízing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dirty="0"/>
              <a:t>Kapitálový vstup zahraniční společnosti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dirty="0"/>
              <a:t>Státní rozpočet – programy na podporu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dirty="0"/>
              <a:t>Strukturální fondy v oblasti: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dirty="0"/>
              <a:t>Průmyslu.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dirty="0"/>
              <a:t>Infrastruktury.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dirty="0"/>
              <a:t>Rozvoje lidských zdrojů.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dirty="0"/>
              <a:t>Rozvoje venkova.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Finanční řízení podniku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cs-CZ"/>
              <a:t>Vrcholové, strategické</a:t>
            </a:r>
          </a:p>
          <a:p>
            <a:pPr eaLnBrk="1" hangingPunct="1"/>
            <a:r>
              <a:rPr lang="cs-CZ"/>
              <a:t>Aktivní ovládání budoucnosti</a:t>
            </a:r>
          </a:p>
          <a:p>
            <a:pPr eaLnBrk="1" hangingPunct="1"/>
            <a:r>
              <a:rPr lang="cs-CZ"/>
              <a:t>Nepopisuje jen minulost</a:t>
            </a:r>
          </a:p>
        </p:txBody>
      </p:sp>
    </p:spTree>
    <p:extLst>
      <p:ext uri="{BB962C8B-B14F-4D97-AF65-F5344CB8AC3E}">
        <p14:creationId xmlns:p14="http://schemas.microsoft.com/office/powerpoint/2010/main" val="40466791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000"/>
              <a:t>Alternativní financování rozvoje podniku v České republice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/>
              <a:t>Business Angel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/>
              <a:t>Typický profil: je to fyzická osoba (ne společnost, či nadace), dobře situovaný podnikatel, top manager, který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/>
              <a:t>je ochoten sdílet podnikatelská rizika, který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/>
              <a:t>nechce řídit celý podnik, ale jen kontrolovat svou investici, vyžaduje tedy cca 30 % podíl a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/>
              <a:t>smluvní ochranu investice.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/>
              <a:t>Na základě dohody se může účastnit na rozvoji firmy předáváním svých zkušeností.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Business Angel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74763"/>
            <a:ext cx="8100392" cy="3619500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1800" dirty="0"/>
              <a:t>Typická investice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dirty="0"/>
              <a:t>Cca 15 mil. Kč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dirty="0"/>
              <a:t>Je provedená studie proveditelnosti investorem –tzv. </a:t>
            </a:r>
            <a:r>
              <a:rPr lang="cs-CZ" sz="1800" dirty="0" err="1"/>
              <a:t>Due</a:t>
            </a:r>
            <a:r>
              <a:rPr lang="cs-CZ" sz="1800" dirty="0"/>
              <a:t> diligence (prověrka).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dirty="0"/>
              <a:t>Následně je vypracována standardizovaná dokumentace (tzv. term </a:t>
            </a:r>
            <a:r>
              <a:rPr lang="cs-CZ" sz="1800" dirty="0" err="1"/>
              <a:t>sheet</a:t>
            </a:r>
            <a:r>
              <a:rPr lang="cs-CZ" sz="1800" dirty="0"/>
              <a:t> – shrnutí podmínek a investiční smlouva).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dirty="0"/>
              <a:t>Od rizikového kapitálu (rozvojového) se liší individuálním přístupem.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dirty="0"/>
              <a:t>Investor má zkušenosti z oboru, odvětví.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dirty="0"/>
              <a:t>Rychlé jednání (cca 2 měsíce).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dirty="0"/>
              <a:t>Investice je sjednávána na cca 3 až 4 roky.</a:t>
            </a:r>
          </a:p>
          <a:p>
            <a:pPr lvl="1" eaLnBrk="1" hangingPunct="1">
              <a:lnSpc>
                <a:spcPct val="90000"/>
              </a:lnSpc>
            </a:pPr>
            <a:endParaRPr lang="cs-CZ" sz="18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Business angel má právo VETA: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cs-CZ" dirty="0"/>
              <a:t>při vstupu nového investora.</a:t>
            </a:r>
          </a:p>
          <a:p>
            <a:pPr eaLnBrk="1" hangingPunct="1"/>
            <a:r>
              <a:rPr lang="cs-CZ" dirty="0"/>
              <a:t>Při přijímání nových strategických úvěrů.</a:t>
            </a:r>
          </a:p>
          <a:p>
            <a:pPr eaLnBrk="1" hangingPunct="1"/>
            <a:r>
              <a:rPr lang="cs-CZ" dirty="0"/>
              <a:t>Vyžaduje účast ve statutárních orgánech.</a:t>
            </a:r>
          </a:p>
          <a:p>
            <a:pPr eaLnBrk="1" hangingPunct="1"/>
            <a:r>
              <a:rPr lang="cs-CZ" dirty="0"/>
              <a:t>Je dávána přednost právní formě a.s., v případě s.r.o. probíhá investice formou úvěru s následnou transformací firmy na a.s.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/>
              <a:t>Možnosti výstupu Business Angel ze společnosti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5576" y="1275606"/>
            <a:ext cx="8892480" cy="3262312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cs-CZ" sz="2600" dirty="0"/>
              <a:t>Management by </a:t>
            </a:r>
            <a:r>
              <a:rPr lang="cs-CZ" sz="2600" dirty="0" err="1"/>
              <a:t>out</a:t>
            </a:r>
            <a:r>
              <a:rPr lang="cs-CZ" sz="2600" dirty="0"/>
              <a:t>.</a:t>
            </a:r>
          </a:p>
          <a:p>
            <a:pPr eaLnBrk="1" hangingPunct="1"/>
            <a:r>
              <a:rPr lang="cs-CZ" sz="2600" dirty="0"/>
              <a:t>Vstup silnějšího investora (fondy).</a:t>
            </a:r>
          </a:p>
          <a:p>
            <a:pPr eaLnBrk="1" hangingPunct="1"/>
            <a:r>
              <a:rPr lang="cs-CZ" sz="2600" dirty="0"/>
              <a:t>Prodej strategickému investorovi v oboru, či regionu.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600" dirty="0"/>
              <a:t>___________________________________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600" dirty="0"/>
              <a:t>V ČR poskytuje poradenství v této oblasti např. fa </a:t>
            </a:r>
            <a:r>
              <a:rPr lang="cs-CZ" sz="2600" dirty="0" err="1"/>
              <a:t>Central</a:t>
            </a:r>
            <a:r>
              <a:rPr lang="cs-CZ" sz="2600" dirty="0"/>
              <a:t> </a:t>
            </a:r>
            <a:r>
              <a:rPr lang="cs-CZ" sz="2600" dirty="0" err="1"/>
              <a:t>European</a:t>
            </a:r>
            <a:r>
              <a:rPr lang="cs-CZ" sz="2600" dirty="0"/>
              <a:t> </a:t>
            </a:r>
            <a:r>
              <a:rPr lang="cs-CZ" sz="2600" dirty="0" err="1"/>
              <a:t>Advisory</a:t>
            </a:r>
            <a:r>
              <a:rPr lang="cs-CZ" sz="2600" dirty="0"/>
              <a:t> Group: </a:t>
            </a:r>
            <a:r>
              <a:rPr lang="cs-CZ" sz="2600" dirty="0">
                <a:hlinkClick r:id="rId2"/>
              </a:rPr>
              <a:t>www.ceag.cz</a:t>
            </a:r>
            <a:endParaRPr lang="cs-CZ" sz="2600" dirty="0"/>
          </a:p>
          <a:p>
            <a:pPr eaLnBrk="1" hangingPunct="1">
              <a:buFont typeface="Wingdings" pitchFamily="2" charset="2"/>
              <a:buNone/>
            </a:pPr>
            <a:endParaRPr lang="cs-CZ" dirty="0"/>
          </a:p>
          <a:p>
            <a:pPr eaLnBrk="1" hangingPunct="1">
              <a:buFont typeface="Wingdings" pitchFamily="2" charset="2"/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Shrnutí</a:t>
            </a:r>
          </a:p>
        </p:txBody>
      </p:sp>
      <p:pic>
        <p:nvPicPr>
          <p:cNvPr id="20483" name="Obrázek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915566"/>
            <a:ext cx="6384131" cy="3618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08341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Opírá se o (Valach, 1997):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8532440" cy="3262312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cs-CZ" sz="2600" dirty="0"/>
              <a:t>Peněžní toky a jejich usměrňování,</a:t>
            </a:r>
          </a:p>
          <a:p>
            <a:pPr eaLnBrk="1" hangingPunct="1"/>
            <a:r>
              <a:rPr lang="cs-CZ" sz="2600" dirty="0"/>
              <a:t>Zohledňování faktoru času,</a:t>
            </a:r>
          </a:p>
          <a:p>
            <a:pPr eaLnBrk="1" hangingPunct="1"/>
            <a:r>
              <a:rPr lang="cs-CZ" sz="2600" dirty="0"/>
              <a:t>Optimalizace kapitálové struktury</a:t>
            </a:r>
          </a:p>
          <a:p>
            <a:pPr eaLnBrk="1" hangingPunct="1"/>
            <a:r>
              <a:rPr lang="cs-CZ" sz="2600" dirty="0"/>
              <a:t>Finanční plánování</a:t>
            </a:r>
          </a:p>
          <a:p>
            <a:pPr eaLnBrk="1" hangingPunct="1"/>
            <a:r>
              <a:rPr lang="cs-CZ" sz="2600" dirty="0"/>
              <a:t>Řízení rizika </a:t>
            </a:r>
          </a:p>
          <a:p>
            <a:pPr lvl="1" eaLnBrk="1" hangingPunct="1"/>
            <a:r>
              <a:rPr lang="cs-CZ" sz="2600" dirty="0"/>
              <a:t>(úvěrové, odvětvové, </a:t>
            </a:r>
          </a:p>
          <a:p>
            <a:pPr lvl="1" eaLnBrk="1" hangingPunct="1"/>
            <a:r>
              <a:rPr lang="cs-CZ" sz="2600" dirty="0"/>
              <a:t>Devizové, podnikatelské)</a:t>
            </a:r>
          </a:p>
          <a:p>
            <a:pPr eaLnBrk="1" hangingPunct="1"/>
            <a:endParaRPr lang="cs-CZ" dirty="0"/>
          </a:p>
        </p:txBody>
      </p:sp>
      <p:pic>
        <p:nvPicPr>
          <p:cNvPr id="6148" name="Picture 2" descr="C:\Users\Sebestici\AppData\Local\Microsoft\Windows\Temporary Internet Files\Content.IE5\PBSFQ7LR\MCj0341860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0" y="2786063"/>
            <a:ext cx="2255044" cy="1935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34803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b="1"/>
              <a:t>Financování podniku řeší tyto základní problémy</a:t>
            </a:r>
            <a:endParaRPr lang="cs-CZ"/>
          </a:p>
        </p:txBody>
      </p:sp>
      <p:sp>
        <p:nvSpPr>
          <p:cNvPr id="9219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/>
            <a:r>
              <a:rPr lang="cs-CZ"/>
              <a:t>do čeho má podnik investovat</a:t>
            </a:r>
          </a:p>
          <a:p>
            <a:pPr eaLnBrk="1" hangingPunct="1"/>
            <a:r>
              <a:rPr lang="cs-CZ"/>
              <a:t>z čeho má podnik investovat</a:t>
            </a:r>
          </a:p>
          <a:p>
            <a:pPr eaLnBrk="1" hangingPunct="1"/>
            <a:r>
              <a:rPr lang="cs-CZ"/>
              <a:t>kolik získaných prostředků ponechat v podniku </a:t>
            </a:r>
          </a:p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3395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/>
              <a:t>Zdroje informací</a:t>
            </a:r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3" cstate="print"/>
          <a:srcRect t="7130"/>
          <a:stretch>
            <a:fillRect/>
          </a:stretch>
        </p:blipFill>
        <p:spPr bwMode="auto">
          <a:xfrm>
            <a:off x="2696766" y="750094"/>
            <a:ext cx="4061222" cy="4187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TextovéPole 4"/>
          <p:cNvSpPr txBox="1">
            <a:spLocks noChangeArrowheads="1"/>
          </p:cNvSpPr>
          <p:nvPr/>
        </p:nvSpPr>
        <p:spPr bwMode="auto">
          <a:xfrm>
            <a:off x="1785938" y="4822031"/>
            <a:ext cx="5411391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350"/>
              <a:t>Zdroj: PETR, J., PLISHKOVÁ, R. Model vrcholového řízení podniku. </a:t>
            </a:r>
          </a:p>
        </p:txBody>
      </p:sp>
    </p:spTree>
    <p:extLst>
      <p:ext uri="{BB962C8B-B14F-4D97-AF65-F5344CB8AC3E}">
        <p14:creationId xmlns:p14="http://schemas.microsoft.com/office/powerpoint/2010/main" val="1109606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2400"/>
              <a:t>Finanční řízení zahrnuje dvě skupiny činností:</a:t>
            </a:r>
            <a:br>
              <a:rPr lang="cs-CZ" sz="3000"/>
            </a:br>
            <a:endParaRPr lang="cs-CZ"/>
          </a:p>
        </p:txBody>
      </p:sp>
      <p:sp>
        <p:nvSpPr>
          <p:cNvPr id="1024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cs-CZ" i="1"/>
              <a:t>účetnictví a kontrolu</a:t>
            </a:r>
            <a:endParaRPr lang="cs-CZ" sz="2100"/>
          </a:p>
          <a:p>
            <a:pPr eaLnBrk="1" hangingPunct="1"/>
            <a:r>
              <a:rPr lang="cs-CZ" i="1"/>
              <a:t>finanční strategii</a:t>
            </a:r>
            <a:r>
              <a:rPr lang="cs-CZ"/>
              <a:t> </a:t>
            </a:r>
          </a:p>
          <a:p>
            <a:pPr eaLnBrk="1" hangingPunct="1">
              <a:buFont typeface="Arial" charset="0"/>
              <a:buNone/>
            </a:pPr>
            <a:endParaRPr lang="cs-CZ"/>
          </a:p>
        </p:txBody>
      </p:sp>
      <p:pic>
        <p:nvPicPr>
          <p:cNvPr id="10244" name="Picture 2" descr="C:\Users\Sebestici\AppData\Local\Microsoft\Windows\Temporary Internet Files\Content.IE5\7ALZ0WGN\MPj0438759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97141" y="1982391"/>
            <a:ext cx="2051447" cy="287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42256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/>
              <a:t>Finanční plánování</a:t>
            </a:r>
            <a:endParaRPr lang="cs-CZ"/>
          </a:p>
        </p:txBody>
      </p:sp>
      <p:sp>
        <p:nvSpPr>
          <p:cNvPr id="13315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hangingPunct="1"/>
            <a:r>
              <a:rPr lang="cs-CZ" sz="1800"/>
              <a:t>krátkodobé: je spojeno s operativním řízením a zabývá se:</a:t>
            </a:r>
            <a:endParaRPr lang="cs-CZ" sz="1800" i="1"/>
          </a:p>
          <a:p>
            <a:pPr lvl="1" eaLnBrk="1" hangingPunct="1"/>
            <a:r>
              <a:rPr lang="cs-CZ" sz="1800"/>
              <a:t>rozhodováním o výši pracovního kapitálu</a:t>
            </a:r>
            <a:endParaRPr lang="cs-CZ" sz="1800" i="1"/>
          </a:p>
          <a:p>
            <a:pPr lvl="1" eaLnBrk="1" hangingPunct="1"/>
            <a:r>
              <a:rPr lang="cs-CZ" sz="1800"/>
              <a:t>rozhodováním o struktuře oběžných aktiv, především zásob (materiál, rozpracované výrobky, nákup mat.,řízení provozu, prodej)</a:t>
            </a:r>
            <a:endParaRPr lang="cs-CZ" sz="1800" i="1"/>
          </a:p>
          <a:p>
            <a:pPr lvl="1" eaLnBrk="1" hangingPunct="1"/>
            <a:r>
              <a:rPr lang="cs-CZ" sz="1800"/>
              <a:t>řízení závazků (vůči státu, bankám,…)</a:t>
            </a:r>
            <a:endParaRPr lang="cs-CZ" sz="1800" i="1"/>
          </a:p>
          <a:p>
            <a:pPr lvl="1" eaLnBrk="1" hangingPunct="1"/>
            <a:r>
              <a:rPr lang="cs-CZ" sz="1800"/>
              <a:t>řízení pohledávek</a:t>
            </a:r>
            <a:endParaRPr lang="cs-CZ" sz="1800" i="1"/>
          </a:p>
          <a:p>
            <a:pPr eaLnBrk="1" hangingPunct="1"/>
            <a:r>
              <a:rPr lang="cs-CZ" sz="1800" b="1"/>
              <a:t>Dlouhodobé financování a finanční plánování</a:t>
            </a:r>
            <a:endParaRPr lang="cs-CZ" sz="1800" i="1"/>
          </a:p>
          <a:p>
            <a:pPr eaLnBrk="1" hangingPunct="1"/>
            <a:r>
              <a:rPr lang="cs-CZ" sz="1800" i="1"/>
              <a:t>Na rozdíl od krátkodobého financování, které má zajistit především provozní problémy podniku, má dlouhodobé financování zajistit řešení jeho strategických cílů. </a:t>
            </a:r>
            <a:endParaRPr lang="cs-CZ" sz="1800"/>
          </a:p>
        </p:txBody>
      </p:sp>
    </p:spTree>
    <p:extLst>
      <p:ext uri="{BB962C8B-B14F-4D97-AF65-F5344CB8AC3E}">
        <p14:creationId xmlns:p14="http://schemas.microsoft.com/office/powerpoint/2010/main" val="2320848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cs-CZ" u="sng"/>
            </a:br>
            <a:r>
              <a:rPr lang="cs-CZ" sz="2400"/>
              <a:t>Zdroje financování</a:t>
            </a:r>
            <a:br>
              <a:rPr lang="cs-CZ" sz="3000"/>
            </a:br>
            <a:endParaRPr lang="cs-CZ"/>
          </a:p>
        </p:txBody>
      </p:sp>
      <p:sp>
        <p:nvSpPr>
          <p:cNvPr id="12291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cs-CZ"/>
              <a:t>Podle původu rozlišuje podnik jako ekonomický subjekt zdroje financování na:</a:t>
            </a:r>
            <a:endParaRPr lang="cs-CZ" sz="2100"/>
          </a:p>
          <a:p>
            <a:pPr eaLnBrk="1" hangingPunct="1"/>
            <a:r>
              <a:rPr lang="cs-CZ" i="1"/>
              <a:t>vlastní:</a:t>
            </a:r>
            <a:endParaRPr lang="cs-CZ" sz="2100"/>
          </a:p>
          <a:p>
            <a:pPr lvl="1" eaLnBrk="1" hangingPunct="1"/>
            <a:r>
              <a:rPr lang="cs-CZ" i="1"/>
              <a:t>samofinancování</a:t>
            </a:r>
            <a:endParaRPr lang="cs-CZ" sz="1800"/>
          </a:p>
          <a:p>
            <a:pPr lvl="1" eaLnBrk="1" hangingPunct="1"/>
            <a:r>
              <a:rPr lang="cs-CZ" i="1"/>
              <a:t>finanční pomocí kapitálových vkladů</a:t>
            </a:r>
            <a:endParaRPr lang="cs-CZ" sz="1800"/>
          </a:p>
          <a:p>
            <a:pPr eaLnBrk="1" hangingPunct="1"/>
            <a:r>
              <a:rPr lang="cs-CZ" i="1"/>
              <a:t>cizí</a:t>
            </a:r>
            <a:endParaRPr lang="cs-CZ" sz="2100"/>
          </a:p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02419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2508</TotalTime>
  <Words>1807</Words>
  <Application>Microsoft Office PowerPoint</Application>
  <PresentationFormat>Předvádění na obrazovce (16:9)</PresentationFormat>
  <Paragraphs>239</Paragraphs>
  <Slides>34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40" baseType="lpstr">
      <vt:lpstr>Arial</vt:lpstr>
      <vt:lpstr>Calibri</vt:lpstr>
      <vt:lpstr>Times New Roman</vt:lpstr>
      <vt:lpstr>Times New Roman CE</vt:lpstr>
      <vt:lpstr>Wingdings</vt:lpstr>
      <vt:lpstr>SLU</vt:lpstr>
      <vt:lpstr>Prezentace aplikace PowerPoint</vt:lpstr>
      <vt:lpstr>K čemu slouží?</vt:lpstr>
      <vt:lpstr>Finanční řízení podniku</vt:lpstr>
      <vt:lpstr>Opírá se o (Valach, 1997):</vt:lpstr>
      <vt:lpstr>Financování podniku řeší tyto základní problémy</vt:lpstr>
      <vt:lpstr>Zdroje informací</vt:lpstr>
      <vt:lpstr>Finanční řízení zahrnuje dvě skupiny činností: </vt:lpstr>
      <vt:lpstr>Finanční plánování</vt:lpstr>
      <vt:lpstr> Zdroje financování </vt:lpstr>
      <vt:lpstr>Financování „Je třeba abys penězům rozkazoval,     ne abys jim sloužil.“</vt:lpstr>
      <vt:lpstr>Zakladatelský rozpočet</vt:lpstr>
      <vt:lpstr>Zakladatelský rozpočet</vt:lpstr>
      <vt:lpstr>Rozpočet startovacího kapitálu</vt:lpstr>
      <vt:lpstr>Další varianty ZR: Varianta 1</vt:lpstr>
      <vt:lpstr>Varianta 2</vt:lpstr>
      <vt:lpstr>Základní účetní výkazy</vt:lpstr>
      <vt:lpstr>Varianta 3 - Finanční potřeby</vt:lpstr>
      <vt:lpstr>Varianta 3 – Struktura kapitálu</vt:lpstr>
      <vt:lpstr>Řídíme finanční hospodaření</vt:lpstr>
      <vt:lpstr>Rozbor finanční situace podniku</vt:lpstr>
      <vt:lpstr>Prezentace aplikace PowerPoint</vt:lpstr>
      <vt:lpstr>Finanční zdraví firmy – analýza Prescoring</vt:lpstr>
      <vt:lpstr>Rozdělení zisku</vt:lpstr>
      <vt:lpstr>Financování investic</vt:lpstr>
      <vt:lpstr>Fáze financování podniku v rámci vývoje jeho životního cyklu </vt:lpstr>
      <vt:lpstr>Klasické možnosti financování pro malé a střední podniky</vt:lpstr>
      <vt:lpstr>Banky a MSP</vt:lpstr>
      <vt:lpstr>Projekt Rating MSP – Hospodářské komory Praha a společnosti Czech Credit Burea</vt:lpstr>
      <vt:lpstr>Nové nebo méně používané formy financování malých a středních podniků</vt:lpstr>
      <vt:lpstr>Alternativní financování rozvoje podniku v České republice</vt:lpstr>
      <vt:lpstr>Business Angel</vt:lpstr>
      <vt:lpstr>Business angel má právo VETA:</vt:lpstr>
      <vt:lpstr>Možnosti výstupu Business Angel ze společnosti</vt:lpstr>
      <vt:lpstr>Shrnutí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ss</cp:lastModifiedBy>
  <cp:revision>63</cp:revision>
  <cp:lastPrinted>2018-03-27T09:30:31Z</cp:lastPrinted>
  <dcterms:created xsi:type="dcterms:W3CDTF">2016-07-06T15:42:34Z</dcterms:created>
  <dcterms:modified xsi:type="dcterms:W3CDTF">2021-10-25T08:15:51Z</dcterms:modified>
</cp:coreProperties>
</file>