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b32d4506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b32d4506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b32d450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b32d450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97432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Validace problému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1299900" y="1509750"/>
            <a:ext cx="65442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150">
                <a:solidFill>
                  <a:schemeClr val="dk1"/>
                </a:solidFill>
                <a:highlight>
                  <a:srgbClr val="FFFFFF"/>
                </a:highlight>
              </a:rPr>
              <a:t>'Kdy jsi naposledy bojoval s...?'</a:t>
            </a:r>
            <a:endParaRPr sz="31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150">
                <a:solidFill>
                  <a:schemeClr val="dk1"/>
                </a:solidFill>
                <a:highlight>
                  <a:srgbClr val="FFFFFF"/>
                </a:highlight>
              </a:rPr>
              <a:t>'Kdy jsi naposledy mluvil s...o...?'.</a:t>
            </a:r>
            <a:endParaRPr sz="31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150">
                <a:solidFill>
                  <a:schemeClr val="dk1"/>
                </a:solidFill>
                <a:highlight>
                  <a:srgbClr val="FFFFFF"/>
                </a:highlight>
              </a:rPr>
              <a:t>'Kdy jsi naposled myslel na...?'</a:t>
            </a:r>
            <a:endParaRPr sz="31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150">
                <a:solidFill>
                  <a:schemeClr val="dk1"/>
                </a:solidFill>
                <a:highlight>
                  <a:srgbClr val="FFFFFF"/>
                </a:highlight>
              </a:rPr>
              <a:t>'Proč ti to vadilo...?'</a:t>
            </a:r>
            <a:endParaRPr sz="3500"/>
          </a:p>
        </p:txBody>
      </p:sp>
      <p:sp>
        <p:nvSpPr>
          <p:cNvPr id="60" name="Google Shape;60;p14"/>
          <p:cNvSpPr txBox="1"/>
          <p:nvPr/>
        </p:nvSpPr>
        <p:spPr>
          <a:xfrm>
            <a:off x="1344750" y="168075"/>
            <a:ext cx="645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/>
              <a:t>Validace problému</a:t>
            </a:r>
            <a:endParaRPr b="1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851650" y="1288675"/>
            <a:ext cx="7440600" cy="19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950">
                <a:solidFill>
                  <a:schemeClr val="dk1"/>
                </a:solidFill>
                <a:highlight>
                  <a:srgbClr val="FFFFFF"/>
                </a:highlight>
              </a:rPr>
              <a:t>Když se ptáte na názory, získáte názory. Lidé mají názory na všechno a tyto názory nemusí nutně odrážet to, co lidé skutečně dělají v reálném světě.</a:t>
            </a:r>
            <a:endParaRPr sz="19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950">
                <a:solidFill>
                  <a:schemeClr val="dk1"/>
                </a:solidFill>
                <a:highlight>
                  <a:srgbClr val="FFFFFF"/>
                </a:highlight>
              </a:rPr>
              <a:t>Otázky jako „Chcete…“ nebo „Myslíte si…“ nejsou ideálními způsoby, jak zahájit rozhovor se zákazníkem.</a:t>
            </a:r>
            <a:endParaRPr sz="2300"/>
          </a:p>
        </p:txBody>
      </p:sp>
      <p:sp>
        <p:nvSpPr>
          <p:cNvPr id="66" name="Google Shape;66;p15"/>
          <p:cNvSpPr txBox="1"/>
          <p:nvPr/>
        </p:nvSpPr>
        <p:spPr>
          <a:xfrm>
            <a:off x="1344750" y="168075"/>
            <a:ext cx="645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/>
              <a:t>Ptát se na názor?</a:t>
            </a:r>
            <a:endParaRPr b="1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