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d39cf4925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d39cf4925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d39cf4925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fd39cf4925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fd39cf4925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fd39cf492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d39cf492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d39cf492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fd39cf4925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fd39cf4925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Rekapitulace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446125" y="1381200"/>
            <a:ext cx="8520600" cy="238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408940" lvl="0" marL="457200" rtl="0" algn="l">
              <a:spcBef>
                <a:spcPts val="0"/>
              </a:spcBef>
              <a:spcAft>
                <a:spcPts val="0"/>
              </a:spcAft>
              <a:buSzPts val="2840"/>
              <a:buChar char="●"/>
            </a:pPr>
            <a:r>
              <a:rPr lang="cs" sz="2840"/>
              <a:t>Elevator Pitch </a:t>
            </a:r>
            <a:endParaRPr sz="2840"/>
          </a:p>
          <a:p>
            <a:pPr indent="-408940" lvl="0" marL="457200" rtl="0" algn="l">
              <a:spcBef>
                <a:spcPts val="0"/>
              </a:spcBef>
              <a:spcAft>
                <a:spcPts val="0"/>
              </a:spcAft>
              <a:buSzPts val="2840"/>
              <a:buChar char="●"/>
            </a:pPr>
            <a:r>
              <a:rPr lang="cs" sz="2840"/>
              <a:t>Business model canvas</a:t>
            </a:r>
            <a:endParaRPr sz="2840"/>
          </a:p>
          <a:p>
            <a:pPr indent="-408940" lvl="0" marL="457200" rtl="0" algn="l">
              <a:spcBef>
                <a:spcPts val="0"/>
              </a:spcBef>
              <a:spcAft>
                <a:spcPts val="0"/>
              </a:spcAft>
              <a:buSzPts val="2840"/>
              <a:buChar char="●"/>
            </a:pPr>
            <a:r>
              <a:rPr lang="cs" sz="2840"/>
              <a:t>Minimální životaschopný produkt</a:t>
            </a:r>
            <a:endParaRPr sz="2840"/>
          </a:p>
          <a:p>
            <a:pPr indent="-408940" lvl="0" marL="457200" rtl="0" algn="l">
              <a:spcBef>
                <a:spcPts val="0"/>
              </a:spcBef>
              <a:spcAft>
                <a:spcPts val="0"/>
              </a:spcAft>
              <a:buSzPts val="2840"/>
              <a:buChar char="●"/>
            </a:pPr>
            <a:r>
              <a:rPr lang="cs" sz="2840"/>
              <a:t>Validace problému</a:t>
            </a:r>
            <a:endParaRPr sz="2840"/>
          </a:p>
          <a:p>
            <a:pPr indent="-408940" lvl="0" marL="457200" rtl="0" algn="l">
              <a:spcBef>
                <a:spcPts val="0"/>
              </a:spcBef>
              <a:spcAft>
                <a:spcPts val="0"/>
              </a:spcAft>
              <a:buSzPts val="2840"/>
              <a:buChar char="●"/>
            </a:pPr>
            <a:r>
              <a:rPr lang="cs" sz="2840"/>
              <a:t>Validace řešení</a:t>
            </a:r>
            <a:endParaRPr sz="2840"/>
          </a:p>
        </p:txBody>
      </p:sp>
      <p:sp>
        <p:nvSpPr>
          <p:cNvPr id="60" name="Google Shape;60;p14"/>
          <p:cNvSpPr txBox="1"/>
          <p:nvPr>
            <p:ph type="ctrTitle"/>
          </p:nvPr>
        </p:nvSpPr>
        <p:spPr>
          <a:xfrm>
            <a:off x="948300" y="325400"/>
            <a:ext cx="7247400" cy="81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3480"/>
              <a:t>Co máme hotovo?</a:t>
            </a:r>
            <a:endParaRPr sz="348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Validace řešení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/>
        </p:nvSpPr>
        <p:spPr>
          <a:xfrm>
            <a:off x="1075750" y="1132650"/>
            <a:ext cx="6701100" cy="28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97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Char char="●"/>
            </a:pPr>
            <a:r>
              <a:rPr lang="cs" sz="1750">
                <a:solidFill>
                  <a:schemeClr val="dk1"/>
                </a:solidFill>
                <a:highlight>
                  <a:srgbClr val="FFFFFF"/>
                </a:highlight>
              </a:rPr>
              <a:t>Budou zákazníci věřit našemu řešení?</a:t>
            </a:r>
            <a:endParaRPr sz="18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97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Char char="●"/>
            </a:pPr>
            <a:r>
              <a:rPr lang="cs" sz="1750">
                <a:solidFill>
                  <a:schemeClr val="dk1"/>
                </a:solidFill>
                <a:highlight>
                  <a:srgbClr val="FFFFFF"/>
                </a:highlight>
              </a:rPr>
              <a:t>Bude vaše řešení dost dobré ve srovnání s řešeními vyrobenými naší konkurencí?</a:t>
            </a:r>
            <a:endParaRPr sz="17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97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Char char="●"/>
            </a:pPr>
            <a:r>
              <a:rPr lang="cs" sz="1750">
                <a:solidFill>
                  <a:schemeClr val="dk1"/>
                </a:solidFill>
                <a:highlight>
                  <a:srgbClr val="FFFFFF"/>
                </a:highlight>
              </a:rPr>
              <a:t>Pokud je to řešení nabízené jako služba, je dostatečně poutavé, aby si je osvojili a v průběhu času je používali?</a:t>
            </a:r>
            <a:endParaRPr sz="17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97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Char char="●"/>
            </a:pPr>
            <a:r>
              <a:rPr lang="cs" sz="1750">
                <a:solidFill>
                  <a:schemeClr val="dk1"/>
                </a:solidFill>
                <a:highlight>
                  <a:srgbClr val="FFFFFF"/>
                </a:highlight>
              </a:rPr>
              <a:t>Je to pro zákazníky cenově dostupné?</a:t>
            </a:r>
            <a:endParaRPr sz="17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97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Char char="●"/>
            </a:pPr>
            <a:r>
              <a:rPr lang="cs" sz="1750">
                <a:solidFill>
                  <a:schemeClr val="dk1"/>
                </a:solidFill>
                <a:highlight>
                  <a:srgbClr val="FFFFFF"/>
                </a:highlight>
              </a:rPr>
              <a:t>Je to pro nás dostatečně cenově výnosné?</a:t>
            </a:r>
            <a:endParaRPr sz="2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Mentoři</a:t>
            </a:r>
            <a:endParaRPr/>
          </a:p>
        </p:txBody>
      </p:sp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475" y="1293525"/>
            <a:ext cx="2156025" cy="28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/>
          <p:nvPr/>
        </p:nvSpPr>
        <p:spPr>
          <a:xfrm>
            <a:off x="311700" y="4244425"/>
            <a:ext cx="3000000" cy="8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455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>
                <a:solidFill>
                  <a:srgbClr val="555555"/>
                </a:solidFill>
                <a:highlight>
                  <a:srgbClr val="FFFFFF"/>
                </a:highlight>
              </a:rPr>
              <a:t>Ing. Dalibor Šimek, Ph.D.</a:t>
            </a:r>
            <a:endParaRPr sz="170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78" name="Google Shape;7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5025" y="1293525"/>
            <a:ext cx="2156025" cy="287472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 txBox="1"/>
          <p:nvPr/>
        </p:nvSpPr>
        <p:spPr>
          <a:xfrm>
            <a:off x="3311700" y="4305900"/>
            <a:ext cx="3000000" cy="8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455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>
                <a:solidFill>
                  <a:srgbClr val="555555"/>
                </a:solidFill>
                <a:highlight>
                  <a:srgbClr val="FFFFFF"/>
                </a:highlight>
              </a:rPr>
              <a:t>Ing. Martin Klepek, Ph.D.</a:t>
            </a:r>
            <a:endParaRPr sz="170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5983925" y="4305900"/>
            <a:ext cx="3000000" cy="8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455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>
                <a:solidFill>
                  <a:srgbClr val="555555"/>
                </a:solidFill>
                <a:highlight>
                  <a:srgbClr val="FFFFFF"/>
                </a:highlight>
              </a:rPr>
              <a:t>Ing. Tomáš Pražák, Ph.D.</a:t>
            </a:r>
            <a:endParaRPr sz="170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2050" y="1239188"/>
            <a:ext cx="2237532" cy="298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500" y="844934"/>
            <a:ext cx="2590226" cy="345364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/>
          <p:cNvSpPr txBox="1"/>
          <p:nvPr/>
        </p:nvSpPr>
        <p:spPr>
          <a:xfrm>
            <a:off x="281500" y="4551850"/>
            <a:ext cx="3832500" cy="8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455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>
                <a:solidFill>
                  <a:srgbClr val="555555"/>
                </a:solidFill>
                <a:highlight>
                  <a:srgbClr val="FFFFFF"/>
                </a:highlight>
              </a:rPr>
              <a:t>Ing. Veronika Kopřivová, Ph.D.</a:t>
            </a:r>
            <a:endParaRPr sz="170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88" name="Google Shape;88;p18"/>
          <p:cNvSpPr txBox="1"/>
          <p:nvPr/>
        </p:nvSpPr>
        <p:spPr>
          <a:xfrm>
            <a:off x="3776400" y="4551850"/>
            <a:ext cx="3000000" cy="8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455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>
                <a:solidFill>
                  <a:srgbClr val="555555"/>
                </a:solidFill>
                <a:highlight>
                  <a:srgbClr val="FFFFFF"/>
                </a:highlight>
              </a:rPr>
              <a:t>Ing. Tereza Ikášová</a:t>
            </a:r>
            <a:endParaRPr sz="170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2000" y="844925"/>
            <a:ext cx="2590226" cy="345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24126" y="1054013"/>
            <a:ext cx="3035475" cy="30354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/>
        </p:nvSpPr>
        <p:spPr>
          <a:xfrm>
            <a:off x="6007100" y="4466675"/>
            <a:ext cx="3000000" cy="8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455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>
                <a:solidFill>
                  <a:srgbClr val="555555"/>
                </a:solidFill>
                <a:highlight>
                  <a:srgbClr val="FFFFFF"/>
                </a:highlight>
              </a:rPr>
              <a:t>Ing. Michal Stoklasa, Ph.D.</a:t>
            </a:r>
            <a:endParaRPr sz="170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