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6" r:id="rId2"/>
    <p:sldId id="257" r:id="rId3"/>
    <p:sldId id="279" r:id="rId4"/>
    <p:sldId id="315" r:id="rId5"/>
    <p:sldId id="346" r:id="rId6"/>
    <p:sldId id="280" r:id="rId7"/>
    <p:sldId id="335" r:id="rId8"/>
    <p:sldId id="281" r:id="rId9"/>
    <p:sldId id="283" r:id="rId10"/>
    <p:sldId id="284" r:id="rId11"/>
    <p:sldId id="285" r:id="rId12"/>
    <p:sldId id="286" r:id="rId13"/>
    <p:sldId id="287" r:id="rId14"/>
    <p:sldId id="288" r:id="rId15"/>
    <p:sldId id="289" r:id="rId16"/>
    <p:sldId id="290" r:id="rId17"/>
    <p:sldId id="360" r:id="rId18"/>
    <p:sldId id="361" r:id="rId19"/>
    <p:sldId id="364" r:id="rId20"/>
    <p:sldId id="292" r:id="rId21"/>
    <p:sldId id="365" r:id="rId22"/>
    <p:sldId id="310" r:id="rId23"/>
    <p:sldId id="312" r:id="rId24"/>
    <p:sldId id="311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304" r:id="rId37"/>
    <p:sldId id="305" r:id="rId38"/>
    <p:sldId id="306" r:id="rId39"/>
    <p:sldId id="307" r:id="rId40"/>
    <p:sldId id="308" r:id="rId41"/>
    <p:sldId id="314" r:id="rId42"/>
    <p:sldId id="309" r:id="rId43"/>
  </p:sldIdLst>
  <p:sldSz cx="9144000" cy="5143500" type="screen16x9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07871"/>
    <a:srgbClr val="000000"/>
    <a:srgbClr val="981E3A"/>
    <a:srgbClr val="9F2B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43" d="100"/>
          <a:sy n="143" d="100"/>
        </p:scale>
        <p:origin x="684" y="11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97986-0C26-47DE-8982-7AD2B6842259}" type="datetimeFigureOut">
              <a:rPr lang="cs-CZ" smtClean="0"/>
              <a:t>05.11.2020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D4000A-37E1-4D72-B31A-77993FD77D47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74456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0261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03416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888257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04476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86170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024532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997557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csvukrs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4000A-37E1-4D72-B31A-77993FD77D4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783752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ulní stra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28808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 - obec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996" y="226939"/>
            <a:ext cx="956040" cy="745712"/>
          </a:xfrm>
          <a:prstGeom prst="rect">
            <a:avLst/>
          </a:prstGeom>
        </p:spPr>
      </p:pic>
      <p:sp>
        <p:nvSpPr>
          <p:cNvPr id="7" name="Nadpis 1"/>
          <p:cNvSpPr>
            <a:spLocks noGrp="1"/>
          </p:cNvSpPr>
          <p:nvPr>
            <p:ph type="title"/>
          </p:nvPr>
        </p:nvSpPr>
        <p:spPr>
          <a:xfrm>
            <a:off x="251520" y="195486"/>
            <a:ext cx="4536504" cy="507703"/>
          </a:xfrm>
          <a:prstGeom prst="rect">
            <a:avLst/>
          </a:prstGeom>
          <a:noFill/>
          <a:ln>
            <a:noFill/>
          </a:ln>
        </p:spPr>
        <p:txBody>
          <a:bodyPr anchor="t">
            <a:noAutofit/>
          </a:bodyPr>
          <a:lstStyle>
            <a:lvl1pPr algn="l">
              <a:defRPr sz="2400"/>
            </a:lvl1pPr>
          </a:lstStyle>
          <a:p>
            <a:pPr algn="l"/>
            <a:r>
              <a:rPr lang="cs-CZ" sz="2400" dirty="0">
                <a:solidFill>
                  <a:srgbClr val="981E3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Název listu</a:t>
            </a:r>
          </a:p>
        </p:txBody>
      </p:sp>
      <p:cxnSp>
        <p:nvCxnSpPr>
          <p:cNvPr id="9" name="Přímá spojnice 8"/>
          <p:cNvCxnSpPr/>
          <p:nvPr userDrawn="1"/>
        </p:nvCxnSpPr>
        <p:spPr>
          <a:xfrm>
            <a:off x="251520" y="699542"/>
            <a:ext cx="7416824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Přímá spojnice 10"/>
          <p:cNvCxnSpPr/>
          <p:nvPr userDrawn="1"/>
        </p:nvCxnSpPr>
        <p:spPr>
          <a:xfrm>
            <a:off x="251520" y="4731990"/>
            <a:ext cx="8660516" cy="0"/>
          </a:xfrm>
          <a:prstGeom prst="line">
            <a:avLst/>
          </a:prstGeom>
          <a:ln w="9525" cmpd="sng">
            <a:solidFill>
              <a:srgbClr val="307871"/>
            </a:solidFill>
            <a:prstDash val="sysDot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236240" y="4731990"/>
            <a:ext cx="2895600" cy="273844"/>
          </a:xfrm>
          <a:prstGeom prst="rect">
            <a:avLst/>
          </a:prstGeom>
        </p:spPr>
        <p:txBody>
          <a:bodyPr/>
          <a:lstStyle>
            <a:lvl1pPr algn="l">
              <a:defRPr sz="800">
                <a:solidFill>
                  <a:srgbClr val="307871"/>
                </a:solidFill>
              </a:defRPr>
            </a:lvl1pPr>
          </a:lstStyle>
          <a:p>
            <a:r>
              <a:rPr lang="cs-CZ" altLang="cs-CZ">
                <a:cs typeface="Times New Roman" panose="02020603050405020304" pitchFamily="18" charset="0"/>
              </a:rPr>
              <a:t>Prostor pro doplňující informace, poznámky</a:t>
            </a:r>
            <a:endParaRPr lang="cs-CZ" altLang="cs-CZ" dirty="0">
              <a:cs typeface="Times New Roman" panose="02020603050405020304" pitchFamily="18" charset="0"/>
            </a:endParaRPr>
          </a:p>
        </p:txBody>
      </p:sp>
      <p:sp>
        <p:nvSpPr>
          <p:cNvPr id="20" name="Zástupný symbol pro číslo snímku 19"/>
          <p:cNvSpPr>
            <a:spLocks noGrp="1"/>
          </p:cNvSpPr>
          <p:nvPr>
            <p:ph type="sldNum" sz="quarter" idx="12"/>
          </p:nvPr>
        </p:nvSpPr>
        <p:spPr>
          <a:xfrm>
            <a:off x="7812360" y="4731990"/>
            <a:ext cx="1080120" cy="273844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fld id="{560808B9-4D1F-4069-9EB9-CD8802008F4E}" type="slidenum">
              <a:rPr lang="cs-CZ" smtClean="0"/>
              <a:pPr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06028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8204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8845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x.cz/prince2/metodika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  <a:br>
              <a:rPr lang="cs-CZ" sz="4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projektového managementu</a:t>
            </a:r>
          </a:p>
          <a:p>
            <a:pPr marL="0" indent="0" algn="r">
              <a:buNone/>
            </a:pPr>
            <a:r>
              <a:rPr lang="cs-CZ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</a:t>
            </a: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marL="0" indent="0" algn="r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156176" y="3723878"/>
            <a:ext cx="2816095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pl-PL" altLang="cs-CZ" sz="9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pl-PL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  <a:p>
            <a:pPr algn="r"/>
            <a:endParaRPr lang="cs-CZ" altLang="cs-CZ" sz="9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6334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zahrnuje procesy zaměřené na včasnou ukončení projektu v souladu se schváleným harmonogramem: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činností (rozpracování detailního rozkladu činností nezbytných pro dosaženích projektových cílů, a to na úroveň základních pracovních kroků aplikací metody WBS /workbreakdown structure/,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sekvenční uspořádání činností (využitím technik síťových diagramů - Gantt diagramů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druhu, kvality a kvantity potřebných zdrojů,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odhady trvání, resp. pracnosti jednotlivých aktivit (na základě expertních odhadů, příp. zkušeností z minulých projektů),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harmonogramu (vč. aplikace metody Critical path aj.), doporučuje se použití softwarových nástrojů např. typu Microsoft Project),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harmonogramu</a:t>
            </a:r>
            <a:r>
              <a:rPr lang="cs-CZ" sz="10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354129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oblast zaměřená na plánování a řízení nákladů projektu. Procesy obsahují také správu zdrojů „resources pool“, které zahrnují přehled všech zdrojových potřeb (materiál, finance a pracovníci). Mezi hlavní vstupy patří opět zmiňovaná WBS, na které se náklady naváží a také výkazy nákladů v organizaci. Procesy této znalostní oblasti jsou následující: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zdrojů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Odhadování nákladů - proces je zaměřen opět jen na expertní odhadování nákladů.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Rozvržení nákladů - výhody použití počítačové podpory, která je v současné době téměř nezbytná.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nákladů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zajištění kvality v průběhu projektu ve smyslu plánování, monitoringu, kontroly a měřící úkolů, a to takovým způsobem, aby bylo zajištěno naplnění potřeb, pro které je projekt realizován.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kvality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realizace kontrolních mechanismů v souladu s připraveným plánem,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kvality výstupů projektu v souladu s vybranými standardy.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639464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zabývá aplikací relevantních metod personálního managementu v projektovém prostředí a je rozdělena na následující procesy:</a:t>
            </a:r>
          </a:p>
          <a:p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lidských zdrojů (identifikace a dokumentace rolí v rámci projektu, přiřazení zodpovědnosti za vymezené části projektu a zejména stanovení vazeb mezi těmito prvky),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získávání lidských zdrojů (získávání a školení nových členů týmu, zajištění předání a dostupnosti všech potřebných zdrojů a informací nutných pro snadnou integraci do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ustanovení projektového týmu (posílení kompetencí členů projektových týmů za účelem zvýšení efektivity a výkonnosti projektového týmu),</a:t>
            </a:r>
          </a:p>
          <a:p>
            <a:pPr lvl="1"/>
            <a:endParaRPr lang="cs-CZ" sz="140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vedení týmu (monitoring výkonnosti, poskytování zpětné vazby, řešení konfliktů atd.).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774181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definovány způsoby nastavení komunikačních toků nejen v rámci projektových týmů, ale vůči všem zúčastněným stranám, a to prostřednictvím formalizovaných komunikačních procedur. 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Zároveň stanovuje pravidla reportingu (zpracování zpráv o stavu projektu). V rámci této oblasti jsou definovány procesy:plánování komunikace, distribuce informací, reportování a monitoring stavu projektu, řízení vztahů se zadavateli, investory.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procesy souvisejícími s tvorbou plánu řízení rizik, a to zejména s identifikací rizik, kvantitativní a kvalitativní analýzou rizik a jejich ohodnocením, vytvořením strategie pro zvládnutí rizik (zajištění, snížení dopadu či eliminaci rizik) a jejich následnou kontrolu.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15353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obstarávání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stanovení postupů pro řízení dodavatelských vztahů za účelem zajištění včasné a úplné dodávky od subdodavatelů. Zahrnuty jsou procesy: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vytvoření plánu nákupů a akvizic - výstupem tohoto procesu je soupis oblastí, které bylo rozhodnuto zajistit prostřednictvím dalších partnerů,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smluvních ujednání - dokumentace požadavků na výsledný produkt, identifikace potenciálních dodavatelů,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žádostí o předložení nabídky,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výběrové řízení, vyhodnocení nabídek, výběr dodavatele a vyjednání smluvních podmínek,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administrace smluv, vč. monitoringu a dokumentace způsobu zajištění dodávky, řešení změnových požadavků atd.,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uzavírání smluv - kompletace dodávky v souladu se smluvními podmínkami, ukončení smlouvy v souladu s nastavenými předávacími procesy.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zainteresovaných stran projektu –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spolupráce a identifikace všech klíčových stakeholderů a jejich participace na projektu, jejich potřeby, zájmy, úkoly, výstupy… (zákazník, projektový tým, management,…)</a:t>
            </a: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4435994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ředitel projektů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na této pozici je schopen řídit důležité portfolio nebo program, s odpovídajícími zdroji, metodologií a nástroji, který je, spíše než řízení jednotlivého projektu, samotným předmětem certifikace. Aby bylo možné převzít tuto zodpovědnost, jsou požadovány pokročilé znalosti a zkušenosti.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senior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Senior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řídit komplexní projekt. Často jsou používány vedlejší projekty, tzn. projektový manažer řídí projekt spíše než přímým řízením projektového týmu pomocí manažerů vedlejších projektů.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7889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4"/>
            <a:ext cx="317575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Certifikaci je možno získat na základě hodnocení kompetencí v typických aktivitách projektového řízení, které se vyskytují v každodenním pracovním životě. </a:t>
            </a:r>
          </a:p>
          <a:p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Certifikační systém Společnosti pro projektové řízení (SPŘ) vychází z certifikačního systému IPMA®, který určuje následující čtyři kategorie osob, pro které platí stejné příslušné standardy: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manažer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Manager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schopen vést projekt s omezenou složitostí, což znamená, že již prokázal mimo schopnosti použít znalosti projektového řízení i odpovídající úroveň zkušeností.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Certifikovaný projektový praktikant (IPMA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Level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D®,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Project Management 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Associate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pracovník je schopný použít znalosti projektového řízení při účasti na projektu na jakékoli úrovni, ale obecné znalosti nedostačují k vykonávání kompetencí na dostatečné úrovni.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 </a:t>
            </a:r>
          </a:p>
          <a:p>
            <a:pPr algn="l"/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(www.ipma.ch, www.ipma.cz)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2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63761" y="1239603"/>
            <a:ext cx="5240404" cy="3415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2431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9261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8">
              <a:buNone/>
            </a:pPr>
            <a:endParaRPr lang="cs-CZ" sz="1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428" y="1116946"/>
            <a:ext cx="5119760" cy="375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750890"/>
            <a:ext cx="5544616" cy="39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7318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323528" y="1059582"/>
            <a:ext cx="8280920" cy="216024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Přínosy standardizace v projektovém řízení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Představení standardů: 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PMBOK®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IN </a:t>
            </a:r>
            <a:r>
              <a:rPr lang="cs-CZ" sz="10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0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PRINCE2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International Project Management Association (IPMA)</a:t>
            </a:r>
          </a:p>
          <a:p>
            <a:pPr lvl="1"/>
            <a:r>
              <a:rPr lang="cs-CZ" sz="10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+mj-lt"/>
              <a:buAutoNum type="arabicPeriod"/>
            </a:pPr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4464496" cy="507703"/>
          </a:xfrm>
        </p:spPr>
        <p:txBody>
          <a:bodyPr/>
          <a:lstStyle/>
          <a:p>
            <a:r>
              <a:rPr lang="cs-CZ"/>
              <a:t>Obsahové zaměření přednášky</a:t>
            </a:r>
            <a:endParaRPr lang="cs-CZ" dirty="0"/>
          </a:p>
        </p:txBody>
      </p:sp>
      <p:sp>
        <p:nvSpPr>
          <p:cNvPr id="12" name="Zástupný symbol pro obsah 2"/>
          <p:cNvSpPr txBox="1">
            <a:spLocks/>
          </p:cNvSpPr>
          <p:nvPr/>
        </p:nvSpPr>
        <p:spPr>
          <a:xfrm>
            <a:off x="2699792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7543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Enviroment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je nejrozšířenější metodika pro řízení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Díky flexibilitě a univerzálnosti se využívá napříč obory pro řízení velkých i malých projektů.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 PRINCE2 se stala globálním standardem nejenom na pozicích projektového manažera.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o metodiku obecnou, kterou lze užít na jakýkoliv projekt bez ohledu na rozsah, typ, organizaci, místo a kulturu.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5822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Procesní pojetí, které vzniklo na základě zadání Office of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2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Commerce</a:t>
            </a:r>
            <a:r>
              <a:rPr lang="cs-CZ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(GB) - nutnost pro státní zakázky – rychlost v používání a následné rozšíření do „obecné“ uplatnitelnosti.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21FD408D-6B00-4EBD-B678-A7DCC7AA3A4A}"/>
              </a:ext>
            </a:extLst>
          </p:cNvPr>
          <p:cNvSpPr/>
          <p:nvPr/>
        </p:nvSpPr>
        <p:spPr>
          <a:xfrm>
            <a:off x="3844516" y="599795"/>
            <a:ext cx="3888052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Jedním z nejrozšířenějších standardů na světě (cca více než 250 000 držitelů certifikace).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Využívá ji např. NATO, Program OSN pro rozvoj, DHL, Sun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Microsystems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Philips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Electronics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vlády Velké Británie, Holandska a Dánska, ČR a jiné…, které používají tuto certifikaci či z něj odvozují své projekty.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Možno certifikovat: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Fundation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Practitioner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Agile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Professional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33885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7DE40B89-72AB-4649-A546-C932E317DA9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289" t="31800" r="20075" b="16400"/>
          <a:stretch/>
        </p:blipFill>
        <p:spPr>
          <a:xfrm>
            <a:off x="3782784" y="1631855"/>
            <a:ext cx="5157416" cy="247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80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prochází tzv. </a:t>
            </a:r>
            <a:r>
              <a:rPr lang="cs-CZ" sz="11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tailoringem</a:t>
            </a:r>
            <a:r>
              <a:rPr lang="cs-CZ" sz="11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(přizpůsobením) pro potřeby organizace, podmínkám a konkrétnímu projektu</a:t>
            </a: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Obdélník 7">
            <a:extLst>
              <a:ext uri="{FF2B5EF4-FFF2-40B4-BE49-F238E27FC236}">
                <a16:creationId xmlns:a16="http://schemas.microsoft.com/office/drawing/2014/main" id="{6B8481B9-6AA6-4428-B106-71E3F7F54412}"/>
              </a:ext>
            </a:extLst>
          </p:cNvPr>
          <p:cNvSpPr/>
          <p:nvPr/>
        </p:nvSpPr>
        <p:spPr>
          <a:xfrm>
            <a:off x="3844516" y="599795"/>
            <a:ext cx="388805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 přizpůsobení (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DDF6514-A975-4310-897B-14FE362C117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7" r="22000"/>
          <a:stretch/>
        </p:blipFill>
        <p:spPr>
          <a:xfrm rot="5400000">
            <a:off x="5076655" y="280570"/>
            <a:ext cx="267922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7546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Více </a:t>
            </a:r>
            <a:r>
              <a:rPr lang="cs-CZ" sz="8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https://www.tx.cz/prince2/metodika</a:t>
            </a:r>
            <a:endParaRPr lang="cs-CZ" sz="8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cs-CZ" sz="1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 2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(Projects IN Controlled Environments)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A2CC256B-06D3-43B3-A83F-A6792902EF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032899" y="-779416"/>
            <a:ext cx="5076785" cy="6769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522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ISO 10006 není metoda řízení, je to standard, který slouží jako referenční model pro nastavení řízení projektů v organizaci.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Směrnice jakosti managementu projektu (není samostatnou normou).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ISO 21500:2012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Guidance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 – není certifikační standard – pouze soubor doporučení.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Certifikovat pak lze systém řízení projektů jako součást systému řízení kvality organizace podle normy ISO 9001:2015.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 má doporučující povahu, a proto nebyla původně zamýšlena k certifikaci. 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ČSN ISO 10 006 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13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275606"/>
            <a:ext cx="3175756" cy="331236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Tři imperativy (základny) projektového managementu, které definují prostor, v němž se podle vytyčených cílů vytváří určitá nová hodnota – produkt projektu definovaný jako výstup nebo výsledek projektu. </a:t>
            </a:r>
          </a:p>
          <a:p>
            <a:pPr marL="0" indent="0">
              <a:buNone/>
            </a:pPr>
            <a:endParaRPr lang="cs-CZ" sz="1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pojetí projektového </a:t>
            </a:r>
            <a:r>
              <a:rPr lang="cs-CZ" sz="1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managemnetu</a:t>
            </a: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jedná: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který je limitní pro plánování sledu jednotlivých dílčích aktivit projektu;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Zdroje,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jsou projektu přiděleny a které budou průběžně užívány a čerpány, představují vstupní prvky materiálních hodnot a lidské pracovní síly, které jsou pod přímou kontrolou manažera projektu.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Náklady,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které jsou finančním projevem užití zdrojů v časovém rozložení. </a:t>
            </a:r>
          </a:p>
          <a:p>
            <a:pPr marL="0" indent="0">
              <a:buNone/>
            </a:pPr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cs-CZ" sz="1400" b="1" dirty="0">
                <a:solidFill>
                  <a:srgbClr val="00206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Limity dimenzí trojimperativu – maximální provedení, minimální čas, minimální náklady.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458553"/>
            <a:ext cx="1926484" cy="1189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4897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Projektový trojúhelník stanovuje současné dosažení tří cílů projektu, přičemž jednotlivé cíle jsou měřitelné a ověřitelné.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Úspěšnost projektu je dána splněním trojimperativu (kvalita (cíl), čas, náklady), ale praxe projektového řízení používá, tzv. kritéria úspěchu projektu, podle kterých projektový manažer posuzuje poměrný úspěch nebo neúspěch projektu.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8817" y="2320238"/>
            <a:ext cx="4223759" cy="2286976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2771800" y="3952677"/>
            <a:ext cx="42851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cs-CZ"/>
          </a:p>
          <a:p>
            <a:r>
              <a:rPr lang="cs-CZ"/>
              <a:t>					</a:t>
            </a:r>
            <a:r>
              <a:rPr lang="cs-CZ" sz="1000"/>
              <a:t>	</a:t>
            </a:r>
            <a:r>
              <a:rPr lang="cs-CZ" sz="900"/>
              <a:t>Zdroj: ROSENAU, M. D.: Řízení projektů</a:t>
            </a:r>
          </a:p>
        </p:txBody>
      </p:sp>
    </p:spTree>
    <p:extLst>
      <p:ext uri="{BB962C8B-B14F-4D97-AF65-F5344CB8AC3E}">
        <p14:creationId xmlns:p14="http://schemas.microsoft.com/office/powerpoint/2010/main" val="7659481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Mulchary (2005) rozšířil „magický trojúhelník“ o další tři charakteristiky a definoval „magický šestiúhelník“. Dimenze šestiúhelníku jsou: náklady, čas, rozsah, spokojenost zákazníka, riziko.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2327" y="1261383"/>
            <a:ext cx="3290902" cy="305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7118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– 1. provedení: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neúplná definice požadavků,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nejednoznačná definice požadavků (design bude atraktivní, odezva bude rychlá, … – měřitelnost požadavků!),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chybná interpretace požadavků ze strany dodavatele a odběratele (definice společného „jazyka“),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neřízené změny požadavků (požadavky musejí být důsledně analyzovány a posuzovány z hlediska trojimperativu),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příliš ambiciózní požadavky.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284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</a:t>
            </a: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představují doporučení, osvědčené metody, filozofii řízení. </a:t>
            </a:r>
          </a:p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707654"/>
            <a:ext cx="3888052" cy="30243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Přínos certifikačních programů (příklady):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zaměstnance projektu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získání mezinárodně uznávaného certifikátu, který stvrzuje jejich kompetence pro projektové řízení,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dodavatele služeb projektového řízení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ukázka profesionálních kompetencí jejich zaměstnanců,</a:t>
            </a:r>
          </a:p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 zákazníky – 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větší jistota, že obdrží od projektového manažera ty nejmodernější služby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9785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– 2. čas: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53752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nadměrný důraz na kvalitu provedení na úkor ostatních složek trojimperativu,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nedostatek zdrojů (náhradní zdroje – méně kvalifikovaní pracovníci, outsourcing, …),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nedostatečná motivace pracovníků realizujících projekt (upřednostňování jiných činností),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neřízené změny požadavků (požadavky musejí být důsledně analyzovány a posuzovány z hlediska trojimperativu),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příliš optimistické předpoklady.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4284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Problémy – 3. náklady:</a:t>
            </a: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764088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úzce souvisí s časovou dimenzí, neefektivní využití zdrojů,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sjednávání a uzavírání smluv za každou cenu (požadavek na redukci nákladů není adekvátně promítnut do ostatních dimenzí trojimperativu, projekt není v souladu s dlouhodobými cíli organizace, na realizaci projektu nemá organizace dostupné zdroje, …),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příliš optimistické předpoklady,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chyby při kalkulaci nákladů – chyba manažera projektu (režie, inflace, …),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chybné rozvržení nebo nedodržení platebního kalendáře.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en-US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Trojimperativ projektu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746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764088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Hospodárnost (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Minimalizace výdajů při respektování cílů projektu.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Takové použití prostředků, kdy dojde k dodržení požadavků na kvalitu s co nejnižším vynaložením těchto prostředků.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Dochází k minimalizaci nákladů na zdroje (lidské, finanční, časové) při současném dodržení kvality zdrojů z hlediska potřeb dané činnosti/aktivity/cílů.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hospodárnost vyžaduje, aby zdroje vynakládané subjektem na zajištění dané činnosti byly k dispozici ve správnou dobu, na správném místě, v dostatečném množství, v odpovídající kvalitě a za nejvýhodnější cenu.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Týká se primárně vstupů, ovšem při zohlednění stanovených cílů projektu.</a:t>
            </a: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  <a:endParaRPr lang="cs-C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  <a:endParaRPr lang="cs-C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endParaRPr lang="cs-CZ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641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Účelnost (Efficiency)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Takové použití prostředků, které zajistí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optimální míru dosažení cílů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(tj. dosažení účelu, pro kterou je daná aktivita/projekt realizován). To ovšem předpokládá, že je také správně nastaven vztah mezi aktivitami projektu a jeho výstupy, výsledky a dopady. Jinými slovy je účelností chápán stupeň dosažení cílů a vztah mezi zamýšlenými a skutečnými dopady dané činnosti.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Účelnost je třeba chápat primárně z pohledu, zda byla danou aktivitou/projektem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uspokojena potřeba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která danou aktivitu/projekt vyvolala.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účelnosti je naplněn tehdy, jsou – li naplněny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stanovené cíle a ty mají předpokládané účinky/dopady.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Týká se primárně výstupů, respektive provazby mezi dosaženými výstupy, cíli a jejich dopady.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504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Efektivnost (</a:t>
            </a:r>
            <a:r>
              <a:rPr lang="cs-CZ" sz="1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Jedná se o takové použití prostředků, kdy je dosaženo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nejlepších možných výstupů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(např. rozsah, kvalita) ve srovnání s objemem prostředků na zajištění těchto výstupů vynaložených.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 je taková činnost, kdy dochází k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optimalizaci zdrojů organizace/projektu/činnosti při tvorbě výstupů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tj. jsou zajištěny maximální výstupy z daných zdrojů, či dojde k dosažení daného výstupu s minimem zdrojů při zachování kvality výstupu.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Týká se vstupů i výstupů projektu.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Economy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Efficiency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Effectiveness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Princip 3E – příklady: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Hospodárnost -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nejnižší nabídková cena, minimální provozní, náklady v průběhu životního cyklu.</a:t>
            </a: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Efektivnost -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návratnost nákladů, náklady na jednotku výstupu.</a:t>
            </a:r>
          </a:p>
          <a:p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Účelnost -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případě kvantitativních kritérií nejlepší hodnota dané nabídky.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236783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úroveň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této úrovni se sice ve společnostech mluví o projektech, ale způsob jejich řízení je totožný s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každodenní operativou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znamená, že máme nějaké „projekty“, ale neexistují jejich definice, plány, rozpočty atd.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 se říct, že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vedoucí pracovník rozdá na pravidelné poradě úkoly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související s projektem stejně jako jakékoliv jiné a na další poradě zkontroluje jejich plnění. </a:t>
            </a: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Neexistují specifické dovednosti, procesy a ani nástroje pro podporu projektového řízení.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Řízení je reaktivní a ve většině případů se skládá pouze z „hašení požárů“.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Projektové řízení neexistuje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6131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úroveň 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Existují jednotliví vedoucí projektů, ale každý z nich si volí svůj vlastní způsob vedení projektu.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má své vlastní procesy a tím i své vlastní nástroje.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 většině případů se jedná o softwarové nástroje pro individuální použití bez možnosti sdílení informací, koordinace či společného reportování.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takové situaci je možné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dostat informace o jednotlivých projektech, ale není možné si udělat celkový obrázek o stavu proj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ektů ve společnosti.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Jakékoliv společné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reportování je velmi pracné. </a:t>
            </a: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řadě případů pak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dochází k porovnávání neporovnatelných informací a tím i ke zkresleným výsledkům.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Individuální řízení projektů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8275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úroveň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Jednotliví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vedoucí projektů pracují stejným způsobem.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Mají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obdobné dovednosti a využívají společné procesy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které jsou podporovány stejnými nástroji.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Rozdíl je v tom, že se řízení projektů ve společnosti opírá o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společná pravidla hry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To znamená, že je možné si vyměňovat informace, koordinovat projekty mezi sebou, ale hlavně je možné jednoduše vytvářet společné reporty, které ukážou, jaký je stav projektů v celé společnosti.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základě takových reportů je pak možné dělat kvalifikovaná rozhodnutí. </a:t>
            </a: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této úrovni je možné se přesunout od řešení otázky, jak dělat věci správně, k otázce, </a:t>
            </a:r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 děláme správné věci.</a:t>
            </a:r>
          </a:p>
          <a:p>
            <a:pPr marL="0" indent="0">
              <a:buNone/>
            </a:pPr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Společné řízení projektů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543328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úroveň </a:t>
            </a:r>
          </a:p>
          <a:p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Všichni řídí projekty jednotným způsobem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využívají k tomu jeden společný nástroj.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Umožňuje nejen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zaměřit se na správné věci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ale hlavně automaticky propojit procesy projektového řízení s ostatními procesy ve společnosti a efektivně si vyměňovat informace.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 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zvyšování produktivity práce vedoucích projektů a manažerů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 všech úrovních řízení.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 k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efektivnímu využívání dostupných zdrojů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Dá se říci, že se stejnými zdroji dokážeme přinést firmě mnohem více. 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Úrovně 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47266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Integrace projektového řízení a řízení společnosti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0824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integrace –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integrace jednotlivých součástí projektu,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definice rozsahu projektu a řízení jeho změny,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času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časové plánování a jeho kontrola,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nákladů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příprava rozpočtu a kontrola jeho využívání,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kvality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ověření kvality produktů projektu a kvality vlastního řízení projektu,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lidských zdrojů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přidělování a využívání lidských zdrojů v rámci projektu,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komunikace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komunikace s jednotlivými zainteresovanými stranami,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rizik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identifikace, analýza a eliminace rizik spojených s projektem,</a:t>
            </a:r>
          </a:p>
          <a:p>
            <a:pPr>
              <a:buFont typeface="+mj-lt"/>
              <a:buAutoNum type="arabicPeriod"/>
            </a:pP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nákupu –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specifikace požadavků na nákup a jeho realizace.</a:t>
            </a:r>
          </a:p>
          <a:p>
            <a:pPr marL="0" indent="0">
              <a:buNone/>
            </a:pPr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1347614"/>
            <a:ext cx="3175756" cy="306926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Před výběrem a implementací jakéhokoliv nástroje je potřeba si ujasnit, jaké procesy ve společnosti používáme. </a:t>
            </a:r>
          </a:p>
          <a:p>
            <a:pPr marL="0" indent="0">
              <a:buNone/>
            </a:pPr>
            <a:endParaRPr lang="cs-CZ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oblasti projektového řízení existuje několik doporučení. Jedno z nejrozšířenějších doporučení je </a:t>
            </a: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(Project Management Body of Knowledge) od PMI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(Project Management Institute – www.pmi.org).</a:t>
            </a:r>
          </a:p>
          <a:p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Doporučení definuje p</a:t>
            </a: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ět základních skupin procesů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cs-CZ" sz="1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iniciace, plánování, realizace, monitorování a kontrola, ukončení </a:t>
            </a:r>
            <a:r>
              <a:rPr lang="cs-CZ"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v devíti oblastech znalostí:</a:t>
            </a: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2416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1203598"/>
            <a:ext cx="3888052" cy="352839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mohou být znakem určité kvality a vyspělosti v projektovém řízení (spolupráce v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chain</a:t>
            </a:r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managementu, získávání zakázek – konkurenční výhoda, zákazník si vybírá – máme jednotné procesy, mluvíme jedním projektovým jazykem a máme to garantované).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projektového managementu představují doporučení, osvědčené metody, filozofii řízení.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Tématu řízení projektů na mezinárodní úrovni se věnují různé profesní organizace nebo organizace vydávající standardy.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a standardizace</a:t>
            </a:r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2001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6230" y="339501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643758"/>
            <a:ext cx="3175756" cy="194421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931712" y="483518"/>
            <a:ext cx="3888052" cy="43204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Další potenciální problém je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komplikovanost jednotlivých procesů, workflow, šablon a formulářů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vede, vedle vícenákladů na technické řešení, místo k úsporám a zrychlení k prodražování a zdržování vykonávání jednotlivých procesů.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Způsobeno tím, že se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jednotlivé procesy, přestože byly navrženy v té nejjednodušší možné podobě, postupem času „zaplevelí“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zbytečnými činnostmi a údaji, které nepřinášejí žádnou přidanou hodnotu. 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Přidávají se způsobem </a:t>
            </a:r>
            <a:r>
              <a:rPr lang="cs-CZ" sz="1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„co kdyby to bylo potřeba“. Jediným řešením je pravidelné vyhodnocování využití a následné čištění procesů, formulářů a šablon </a:t>
            </a:r>
            <a:r>
              <a:rPr lang="cs-CZ" sz="14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od všeho zbytečného a nepotřebného.</a:t>
            </a:r>
          </a:p>
          <a:p>
            <a:endParaRPr lang="cs-CZ" sz="140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09"/>
            <a:ext cx="3183160" cy="19442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Implementace projektového řízení</a:t>
            </a: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  <p:sp>
        <p:nvSpPr>
          <p:cNvPr id="8" name="Zástupný symbol pro obsah 2"/>
          <p:cNvSpPr txBox="1">
            <a:spLocks/>
          </p:cNvSpPr>
          <p:nvPr/>
        </p:nvSpPr>
        <p:spPr>
          <a:xfrm>
            <a:off x="286544" y="2283718"/>
            <a:ext cx="3175756" cy="2133165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cs-CZ" sz="16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Příklady problémových oblastí v rámci implementace projektového řízení</a:t>
            </a:r>
          </a:p>
          <a:p>
            <a:pPr marL="0" indent="0">
              <a:buNone/>
            </a:pPr>
            <a:endParaRPr lang="cs-CZ" sz="1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cs-CZ" sz="1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965969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3528392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Každý standard má své pro i proti. Je na organizaci, který standard využívá a lépe se s ním „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zžije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umožňuje jednotný přístup k řízení projektu v celé organizaci a umožňuje mluvit „jedním jazykem“ pro všechny zainteresované strany.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Každá standardizace prochází procesem </a:t>
            </a:r>
            <a:r>
              <a:rPr lang="cs-CZ" sz="1400" b="1" dirty="0" err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tailoringu</a:t>
            </a:r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(přizpůsobení) tak, aby byla vhodně implementována a využívaná.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 vyšší úrovní implementace projektového řízení je spojeno efektivnější využívání zdrojů, také často vede k vyšší efektivitě procesů a rychlejšímu dosahování cílů organizace.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Standardy jsou vhodné pro jakékoliv typy projektů (neziskové/ziskové).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Požadavek na certifikaci projektových manažerů zvyšuje jejich odbornost a také kompetenční bázi znalostí projektového řízení (může být podmínkou v rámci zahraniční projektové spolupráce). </a:t>
            </a: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sz="1400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 dirty="0"/>
              <a:t>Závěr</a:t>
            </a:r>
          </a:p>
        </p:txBody>
      </p:sp>
    </p:spTree>
    <p:extLst>
      <p:ext uri="{BB962C8B-B14F-4D97-AF65-F5344CB8AC3E}">
        <p14:creationId xmlns:p14="http://schemas.microsoft.com/office/powerpoint/2010/main" val="21469293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3" y="555525"/>
            <a:ext cx="1699500" cy="1325611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251520" y="267494"/>
            <a:ext cx="561662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ctrTitle" idx="4294967295"/>
          </p:nvPr>
        </p:nvSpPr>
        <p:spPr>
          <a:xfrm>
            <a:off x="467544" y="699542"/>
            <a:ext cx="5112568" cy="2160240"/>
          </a:xfrm>
          <a:prstGeom prst="rect">
            <a:avLst/>
          </a:prstGeom>
        </p:spPr>
        <p:txBody>
          <a:bodyPr anchor="t">
            <a:normAutofit fontScale="90000"/>
          </a:bodyPr>
          <a:lstStyle/>
          <a:p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Děkuji za pozornost</a:t>
            </a: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cs-CZ" sz="40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cs-CZ" sz="40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4294967295"/>
          </p:nvPr>
        </p:nvSpPr>
        <p:spPr>
          <a:xfrm>
            <a:off x="1763688" y="3219822"/>
            <a:ext cx="3888432" cy="1368152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přeji Vám úspěšný den </a:t>
            </a:r>
            <a:r>
              <a:rPr lang="cs-CZ" sz="20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</a:t>
            </a:r>
            <a:endParaRPr lang="cs-CZ" sz="20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r">
              <a:buNone/>
            </a:pPr>
            <a:endParaRPr lang="cs-CZ" sz="1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Podnadpis 2"/>
          <p:cNvSpPr txBox="1">
            <a:spLocks/>
          </p:cNvSpPr>
          <p:nvPr/>
        </p:nvSpPr>
        <p:spPr>
          <a:xfrm>
            <a:off x="6228184" y="3723878"/>
            <a:ext cx="2744087" cy="11521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cs-CZ" altLang="cs-CZ" sz="900" b="1" dirty="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Ing</a:t>
            </a:r>
            <a:r>
              <a:rPr lang="cs-CZ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Pavel Adámek, Ph.D.</a:t>
            </a:r>
          </a:p>
          <a:p>
            <a:pPr algn="r"/>
            <a:r>
              <a:rPr lang="pl-PL" altLang="cs-CZ" sz="900" b="1" i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adamek@opf.slu.cz</a:t>
            </a:r>
          </a:p>
          <a:p>
            <a:pPr algn="r"/>
            <a:r>
              <a:rPr lang="pl-PL" altLang="cs-CZ" sz="9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Katedra podnikové ekonomiky a managementu</a:t>
            </a:r>
          </a:p>
        </p:txBody>
      </p:sp>
    </p:spTree>
    <p:extLst>
      <p:ext uri="{BB962C8B-B14F-4D97-AF65-F5344CB8AC3E}">
        <p14:creationId xmlns:p14="http://schemas.microsoft.com/office/powerpoint/2010/main" val="82092039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19218" y="226939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8"/>
            <a:endParaRPr lang="cs-CZ" b="1" dirty="0">
              <a:ln w="12700">
                <a:solidFill>
                  <a:srgbClr val="1F497D">
                    <a:satMod val="155000"/>
                  </a:srgb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/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067695"/>
            <a:ext cx="3024336" cy="2520279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 defTabSz="914378">
              <a:buNone/>
            </a:pPr>
            <a:r>
              <a:rPr lang="cs-CZ" sz="1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Mezinárodní standardy projektového řízení</a:t>
            </a:r>
          </a:p>
          <a:p>
            <a:pPr marL="0" indent="0" defTabSz="914378">
              <a:buNone/>
            </a:pPr>
            <a:endParaRPr lang="cs-CZ" sz="1600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3763761" y="233162"/>
            <a:ext cx="4104456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„návod na vedení kuchyně“ – vytvoření prostředí pro „vaření“.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IPMA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„ingredience“ -  suroviny, přísady a nástroje, které potřebuje projektový manažer k úspěšnému „upečení projektu“.</a:t>
            </a:r>
          </a:p>
          <a:p>
            <a:pPr marL="342892" indent="-342892" defTabSz="914378"/>
            <a:endParaRPr lang="cs-CZ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2" indent="-342892" defTabSz="914378"/>
            <a:r>
              <a:rPr lang="cs-CZ" sz="1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PRINCE2®  </a:t>
            </a:r>
            <a:r>
              <a:rPr lang="cs-CZ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„kuchařka“ technologický postup přípravy „jídla“.</a:t>
            </a:r>
          </a:p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3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914378"/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Standardizace </a:t>
            </a:r>
            <a:b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pl-PL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projektovém managementu</a:t>
            </a:r>
          </a:p>
          <a:p>
            <a:pPr algn="l" defTabSz="914378"/>
            <a:endParaRPr lang="pl-PL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4528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1703622"/>
            <a:ext cx="2448272" cy="28843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cs-CZ" sz="1200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627534"/>
            <a:ext cx="3888052" cy="410445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Standard pracuje s většinou možných vazeb s okolím firmy (zákazník, uživatel, sub-dodavatel atp.).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PMBOK je primárně zaměřen na firmy dodávající produkty/služby pomocí projektů.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Řeší soužití liniové a projektové struktury v organizaci, což je velmi výhodné i pro implementaci metodiky v jakémkoliv odvětví a stylu řízení.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28083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r>
              <a:rPr lang="cs-CZ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67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obsah 2"/>
          <p:cNvSpPr txBox="1">
            <a:spLocks/>
          </p:cNvSpPr>
          <p:nvPr/>
        </p:nvSpPr>
        <p:spPr>
          <a:xfrm>
            <a:off x="5403115" y="1054383"/>
            <a:ext cx="3767394" cy="23517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892" indent="-342892" defTabSz="914378"/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defTabSz="914378">
              <a:buNone/>
            </a:pPr>
            <a:endParaRPr lang="cs-CZ" sz="1200" b="1" dirty="0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Zástupný symbol pro obsah 2"/>
          <p:cNvSpPr txBox="1">
            <a:spLocks/>
          </p:cNvSpPr>
          <p:nvPr/>
        </p:nvSpPr>
        <p:spPr>
          <a:xfrm>
            <a:off x="2699793" y="4731990"/>
            <a:ext cx="3744416" cy="2069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914378">
              <a:buNone/>
            </a:pPr>
            <a:endParaRPr lang="cs-CZ" sz="1400" dirty="0">
              <a:solidFill>
                <a:srgbClr val="307871"/>
              </a:solidFill>
              <a:latin typeface="Enriqueta" panose="02000000000000000000" pitchFamily="2" charset="0"/>
            </a:endParaRPr>
          </a:p>
        </p:txBody>
      </p:sp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251520" y="195487"/>
            <a:ext cx="5832648" cy="507703"/>
          </a:xfrm>
        </p:spPr>
        <p:txBody>
          <a:bodyPr/>
          <a:lstStyle/>
          <a:p>
            <a:r>
              <a:rPr lang="cs-CZ" dirty="0"/>
              <a:t>Standardizace v projektovém managementu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99" y="1282650"/>
            <a:ext cx="5295610" cy="286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5348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51520" y="267494"/>
            <a:ext cx="3456384" cy="4608512"/>
          </a:xfrm>
          <a:prstGeom prst="rect">
            <a:avLst/>
          </a:prstGeom>
          <a:solidFill>
            <a:srgbClr val="30787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b="1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Zástupný symbol pro obsah 2"/>
          <p:cNvSpPr txBox="1">
            <a:spLocks/>
          </p:cNvSpPr>
          <p:nvPr/>
        </p:nvSpPr>
        <p:spPr>
          <a:xfrm>
            <a:off x="395536" y="2355726"/>
            <a:ext cx="3175756" cy="2232247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Certifikace: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 Management Professional (PgMP)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Professional (PMP)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Certified Associate in Project Management (CAPM)</a:t>
            </a:r>
          </a:p>
          <a:p>
            <a:pPr>
              <a:buFont typeface="+mj-lt"/>
              <a:buAutoNum type="arabicPeriod"/>
            </a:pPr>
            <a:r>
              <a:rPr lang="cs-CZ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PMI-Scheduling Professional (PMI-SP)</a:t>
            </a:r>
            <a:endParaRPr lang="cs-CZ" sz="1200" b="1" dirty="0" err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Zástupný symbol pro obsah 2"/>
          <p:cNvSpPr txBox="1">
            <a:spLocks/>
          </p:cNvSpPr>
          <p:nvPr/>
        </p:nvSpPr>
        <p:spPr>
          <a:xfrm>
            <a:off x="4067944" y="972651"/>
            <a:ext cx="3888052" cy="375933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Metodika a příručka pro projektové řízení vyvíjena neziskovou organizací zaměřující se na projektové řízení PMI. 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Základem je shromažďování nejlepších praxí z oboru a uvedení jich ve standard pro řízení projektů.</a:t>
            </a:r>
          </a:p>
          <a:p>
            <a:endParaRPr lang="cs-CZ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Metodiku tvoří 5 skupin procesů a 10 znalostních oblastí:</a:t>
            </a:r>
          </a:p>
          <a:p>
            <a:pPr lvl="1"/>
            <a:r>
              <a:rPr lang="cs-CZ" sz="1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Skupiny procesů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Iniciační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Plánovací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Realizační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Monitorovací a ovládací procesy</a:t>
            </a:r>
          </a:p>
          <a:p>
            <a:pPr lvl="1"/>
            <a:r>
              <a:rPr lang="cs-CZ" sz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Ukončovací procesy</a:t>
            </a:r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388132" y="411510"/>
            <a:ext cx="3183160" cy="165618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cs-CZ" sz="24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 Management Institute (PMI) PMBOK ® (www.pmi.org)</a:t>
            </a: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26939"/>
            <a:ext cx="956040" cy="74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50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4294967295"/>
          </p:nvPr>
        </p:nvSpPr>
        <p:spPr>
          <a:xfrm>
            <a:off x="0" y="1059582"/>
            <a:ext cx="8280920" cy="1440160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integrace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zaměřující se na metodiky a techniky spojené s plánováním a realizací projektu se zvláštním akcentem na provázanost jednotlivých procesů, procedur a technik v rámci projektu a na integrované řízení změn v rámci celého projektu. Řízení projektových změn je popsáno od okamžiku iniciace změny, resp. vypracování žádosti na změnu až po následnou kontrolu a koordinaci dopadů změny (do rozsahu, rozpočtu, harmonogramu, zdrojů, kvality atd.) </a:t>
            </a:r>
          </a:p>
          <a:p>
            <a:endParaRPr lang="cs-CZ" sz="1400" b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sz="1400" b="1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Řízení rozsahu projektu - </a:t>
            </a:r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definuje pět procesních fází stanovení rozsahu projektu: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plánování způsobu stanovení rozsahu projektu (jak bude rozsah projektu plánován, verifikován, kontrolován atd.),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definování rozsahu (zpracování detailního popisu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zpracování detailního rozkladu pracovních úkonů - tzv. WBS rozklad pracovních úkonů nutných k naplnění stanoveného rozsahu,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verifikace rozsahu (formální schválení rozsahu projektu),</a:t>
            </a:r>
          </a:p>
          <a:p>
            <a:pPr lvl="1"/>
            <a:r>
              <a:rPr lang="cs-CZ" sz="1400">
                <a:solidFill>
                  <a:srgbClr val="30787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kontrola změn rozsahu (vyvolaných vnitřními či vnějšími činiteli projektu).</a:t>
            </a:r>
            <a:endParaRPr lang="cs-CZ" sz="1400" dirty="0" err="1">
              <a:solidFill>
                <a:srgbClr val="30787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179512" y="195486"/>
            <a:ext cx="3888432" cy="507703"/>
          </a:xfrm>
        </p:spPr>
        <p:txBody>
          <a:bodyPr/>
          <a:lstStyle/>
          <a:p>
            <a:r>
              <a:rPr lang="cs-CZ"/>
              <a:t>Znalostní oblasti PMBOK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1829911"/>
      </p:ext>
    </p:extLst>
  </p:cSld>
  <p:clrMapOvr>
    <a:masterClrMapping/>
  </p:clrMapOvr>
</p:sld>
</file>

<file path=ppt/theme/theme1.xml><?xml version="1.0" encoding="utf-8"?>
<a:theme xmlns:a="http://schemas.openxmlformats.org/drawingml/2006/main" name="SLU">
  <a:themeElements>
    <a:clrScheme name="OPF">
      <a:dk1>
        <a:srgbClr val="307871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SLU-pismo_Times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10271</TotalTime>
  <Words>3674</Words>
  <Application>Microsoft Office PowerPoint</Application>
  <PresentationFormat>Předvádění na obrazovce (16:9)</PresentationFormat>
  <Paragraphs>420</Paragraphs>
  <Slides>42</Slides>
  <Notes>8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48" baseType="lpstr">
      <vt:lpstr>Arial</vt:lpstr>
      <vt:lpstr>Calibri</vt:lpstr>
      <vt:lpstr>Enriqueta</vt:lpstr>
      <vt:lpstr>Times New Roman</vt:lpstr>
      <vt:lpstr>Wingdings</vt:lpstr>
      <vt:lpstr>SLU</vt:lpstr>
      <vt:lpstr>Standardizace  v projektovém managementu </vt:lpstr>
      <vt:lpstr>Obsahové zaměření přednášky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Znalostní oblasti PMBOK</vt:lpstr>
      <vt:lpstr>Prezentace aplikace PowerPoint</vt:lpstr>
      <vt:lpstr>Prezentace aplikace PowerPoint</vt:lpstr>
      <vt:lpstr>Prezentace aplikace PowerPoint</vt:lpstr>
      <vt:lpstr>Prezentace aplikace PowerPoint</vt:lpstr>
      <vt:lpstr>Standardizace v projektovém managementu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Závěr</vt:lpstr>
      <vt:lpstr> Děkuji za pozornost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Název prezentace</dc:title>
  <dc:creator>Václav Minařík</dc:creator>
  <cp:lastModifiedBy>Pavel Adámek</cp:lastModifiedBy>
  <cp:revision>120</cp:revision>
  <dcterms:created xsi:type="dcterms:W3CDTF">2016-07-06T15:42:34Z</dcterms:created>
  <dcterms:modified xsi:type="dcterms:W3CDTF">2020-11-05T08:42:18Z</dcterms:modified>
</cp:coreProperties>
</file>