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1"/>
  </p:notesMasterIdLst>
  <p:sldIdLst>
    <p:sldId id="257" r:id="rId5"/>
    <p:sldId id="256" r:id="rId6"/>
    <p:sldId id="325" r:id="rId7"/>
    <p:sldId id="258" r:id="rId8"/>
    <p:sldId id="263" r:id="rId9"/>
    <p:sldId id="289" r:id="rId10"/>
    <p:sldId id="326" r:id="rId11"/>
    <p:sldId id="327" r:id="rId12"/>
    <p:sldId id="328" r:id="rId13"/>
    <p:sldId id="290" r:id="rId14"/>
    <p:sldId id="329" r:id="rId15"/>
    <p:sldId id="291" r:id="rId16"/>
    <p:sldId id="303"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3" r:id="rId31"/>
    <p:sldId id="344" r:id="rId32"/>
    <p:sldId id="345" r:id="rId33"/>
    <p:sldId id="346" r:id="rId34"/>
    <p:sldId id="347" r:id="rId35"/>
    <p:sldId id="348" r:id="rId36"/>
    <p:sldId id="349" r:id="rId37"/>
    <p:sldId id="350" r:id="rId38"/>
    <p:sldId id="351" r:id="rId39"/>
    <p:sldId id="352" r:id="rId40"/>
    <p:sldId id="353" r:id="rId41"/>
    <p:sldId id="354" r:id="rId42"/>
    <p:sldId id="355" r:id="rId43"/>
    <p:sldId id="357" r:id="rId44"/>
    <p:sldId id="358" r:id="rId45"/>
    <p:sldId id="359" r:id="rId46"/>
    <p:sldId id="360" r:id="rId47"/>
    <p:sldId id="361" r:id="rId48"/>
    <p:sldId id="362" r:id="rId49"/>
    <p:sldId id="363" r:id="rId50"/>
    <p:sldId id="364" r:id="rId51"/>
    <p:sldId id="365" r:id="rId52"/>
    <p:sldId id="366" r:id="rId53"/>
    <p:sldId id="367" r:id="rId54"/>
    <p:sldId id="368" r:id="rId55"/>
    <p:sldId id="369" r:id="rId56"/>
    <p:sldId id="370" r:id="rId57"/>
    <p:sldId id="371" r:id="rId58"/>
    <p:sldId id="372" r:id="rId59"/>
    <p:sldId id="373" r:id="rId6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2336" autoAdjust="0"/>
  </p:normalViewPr>
  <p:slideViewPr>
    <p:cSldViewPr snapToGrid="0">
      <p:cViewPr varScale="1">
        <p:scale>
          <a:sx n="80" d="100"/>
          <a:sy n="80" d="100"/>
        </p:scale>
        <p:origin x="77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21FEA4-1C07-47B2-90B5-2B6650BC6B1F}" type="doc">
      <dgm:prSet loTypeId="urn:microsoft.com/office/officeart/2005/8/layout/radial6" loCatId="cycle" qsTypeId="urn:microsoft.com/office/officeart/2005/8/quickstyle/simple1#1" qsCatId="simple" csTypeId="urn:microsoft.com/office/officeart/2005/8/colors/accent1_2#1" csCatId="accent1" phldr="1"/>
      <dgm:spPr/>
      <dgm:t>
        <a:bodyPr/>
        <a:lstStyle/>
        <a:p>
          <a:endParaRPr lang="en-US"/>
        </a:p>
      </dgm:t>
    </dgm:pt>
    <dgm:pt modelId="{C83D1BB8-B617-4D1E-8A72-337D6A00E347}">
      <dgm:prSet phldrT="[Text]" custT="1"/>
      <dgm:spPr>
        <a:solidFill>
          <a:srgbClr val="FFFF00"/>
        </a:solidFill>
        <a:ln>
          <a:solidFill>
            <a:srgbClr val="C00000"/>
          </a:solidFill>
        </a:ln>
      </dgm:spPr>
      <dgm:t>
        <a:bodyPr/>
        <a:lstStyle/>
        <a:p>
          <a:r>
            <a:rPr lang="cs-CZ" sz="3200" b="1" dirty="0">
              <a:solidFill>
                <a:srgbClr val="FF0000"/>
              </a:solidFill>
            </a:rPr>
            <a:t>Manažerské výzvy</a:t>
          </a:r>
          <a:endParaRPr lang="en-US" sz="3200" b="1" dirty="0">
            <a:solidFill>
              <a:srgbClr val="FF0000"/>
            </a:solidFill>
          </a:endParaRPr>
        </a:p>
      </dgm:t>
    </dgm:pt>
    <dgm:pt modelId="{7F6E19BC-DB57-47F6-8EE1-7D34B3FC37F1}" type="parTrans" cxnId="{E75E7B00-12AA-4673-ABB5-95BAEF09074A}">
      <dgm:prSet/>
      <dgm:spPr/>
      <dgm:t>
        <a:bodyPr/>
        <a:lstStyle/>
        <a:p>
          <a:endParaRPr lang="en-US"/>
        </a:p>
      </dgm:t>
    </dgm:pt>
    <dgm:pt modelId="{0AD7E50E-0CB1-4E33-ABAA-7F1A3CA2DD9D}" type="sibTrans" cxnId="{E75E7B00-12AA-4673-ABB5-95BAEF09074A}">
      <dgm:prSet/>
      <dgm:spPr/>
      <dgm:t>
        <a:bodyPr/>
        <a:lstStyle/>
        <a:p>
          <a:endParaRPr lang="en-US"/>
        </a:p>
      </dgm:t>
    </dgm:pt>
    <dgm:pt modelId="{53460F42-AFD6-4921-BA94-BF39AB137C22}">
      <dgm:prSet phldrT="[Text]" custT="1"/>
      <dgm:spPr>
        <a:solidFill>
          <a:srgbClr val="92D050"/>
        </a:solidFill>
        <a:ln>
          <a:solidFill>
            <a:srgbClr val="C00000"/>
          </a:solidFill>
        </a:ln>
      </dgm:spPr>
      <dgm:t>
        <a:bodyPr/>
        <a:lstStyle/>
        <a:p>
          <a:r>
            <a:rPr lang="cs-CZ" sz="2400" b="1" dirty="0">
              <a:solidFill>
                <a:schemeClr val="tx1"/>
              </a:solidFill>
            </a:rPr>
            <a:t>Řídit změny</a:t>
          </a:r>
          <a:endParaRPr lang="en-US" sz="3200" b="1" dirty="0">
            <a:solidFill>
              <a:schemeClr val="tx1"/>
            </a:solidFill>
          </a:endParaRPr>
        </a:p>
      </dgm:t>
    </dgm:pt>
    <dgm:pt modelId="{96843185-7734-49A8-BACC-50F4F7DA6E86}" type="parTrans" cxnId="{CB3B43D1-9946-4AA7-94E7-CC56A2B241B3}">
      <dgm:prSet/>
      <dgm:spPr/>
      <dgm:t>
        <a:bodyPr/>
        <a:lstStyle/>
        <a:p>
          <a:endParaRPr lang="en-US"/>
        </a:p>
      </dgm:t>
    </dgm:pt>
    <dgm:pt modelId="{12C80E3E-150F-4B88-A5EA-04FD11F48D53}" type="sibTrans" cxnId="{CB3B43D1-9946-4AA7-94E7-CC56A2B241B3}">
      <dgm:prSet/>
      <dgm:spPr/>
      <dgm:t>
        <a:bodyPr/>
        <a:lstStyle/>
        <a:p>
          <a:endParaRPr lang="en-US"/>
        </a:p>
      </dgm:t>
    </dgm:pt>
    <dgm:pt modelId="{83B1682E-65E1-4135-9900-DB588E14188F}">
      <dgm:prSet phldrT="[Text]" custT="1"/>
      <dgm:spPr>
        <a:solidFill>
          <a:srgbClr val="FF6600"/>
        </a:solidFill>
        <a:ln>
          <a:solidFill>
            <a:srgbClr val="C00000"/>
          </a:solidFill>
        </a:ln>
      </dgm:spPr>
      <dgm:t>
        <a:bodyPr/>
        <a:lstStyle/>
        <a:p>
          <a:r>
            <a:rPr lang="cs-CZ" sz="2400" b="1" dirty="0">
              <a:solidFill>
                <a:schemeClr val="tx1"/>
              </a:solidFill>
            </a:rPr>
            <a:t>Řídit zdroje</a:t>
          </a:r>
          <a:endParaRPr lang="en-US" sz="3200" b="1" dirty="0">
            <a:solidFill>
              <a:schemeClr val="tx1"/>
            </a:solidFill>
          </a:endParaRPr>
        </a:p>
      </dgm:t>
    </dgm:pt>
    <dgm:pt modelId="{39468E16-1BD3-4133-AB94-D3AB27C71BC5}" type="parTrans" cxnId="{4C8E092E-B467-489A-A7C0-21572812C2EC}">
      <dgm:prSet/>
      <dgm:spPr/>
      <dgm:t>
        <a:bodyPr/>
        <a:lstStyle/>
        <a:p>
          <a:endParaRPr lang="en-US"/>
        </a:p>
      </dgm:t>
    </dgm:pt>
    <dgm:pt modelId="{423B10BD-8BA2-43B1-98B4-7B970C26B456}" type="sibTrans" cxnId="{4C8E092E-B467-489A-A7C0-21572812C2EC}">
      <dgm:prSet/>
      <dgm:spPr/>
      <dgm:t>
        <a:bodyPr/>
        <a:lstStyle/>
        <a:p>
          <a:endParaRPr lang="en-US"/>
        </a:p>
      </dgm:t>
    </dgm:pt>
    <dgm:pt modelId="{F93ECF7C-6CE2-4B3B-86C9-40D6934A0ECE}">
      <dgm:prSet phldrT="[Text]" custT="1"/>
      <dgm:spPr>
        <a:solidFill>
          <a:schemeClr val="accent3">
            <a:lumMod val="60000"/>
            <a:lumOff val="40000"/>
          </a:schemeClr>
        </a:solidFill>
        <a:ln>
          <a:solidFill>
            <a:srgbClr val="C00000"/>
          </a:solidFill>
        </a:ln>
      </dgm:spPr>
      <dgm:t>
        <a:bodyPr/>
        <a:lstStyle/>
        <a:p>
          <a:r>
            <a:rPr lang="cs-CZ" sz="2400" b="1" dirty="0">
              <a:solidFill>
                <a:schemeClr val="tx1"/>
              </a:solidFill>
            </a:rPr>
            <a:t>Řídit podnikavě</a:t>
          </a:r>
          <a:endParaRPr lang="en-US" sz="3200" b="1" dirty="0">
            <a:solidFill>
              <a:schemeClr val="tx1"/>
            </a:solidFill>
          </a:endParaRPr>
        </a:p>
      </dgm:t>
    </dgm:pt>
    <dgm:pt modelId="{D66C52CC-019A-40C8-A3D1-805A57AAFCC9}" type="parTrans" cxnId="{2ADBCEE7-3D40-4F60-AFCC-1BEEE7398147}">
      <dgm:prSet/>
      <dgm:spPr/>
      <dgm:t>
        <a:bodyPr/>
        <a:lstStyle/>
        <a:p>
          <a:endParaRPr lang="en-US"/>
        </a:p>
      </dgm:t>
    </dgm:pt>
    <dgm:pt modelId="{CAA1B48E-1432-4433-A5FD-21908B4C5B1B}" type="sibTrans" cxnId="{2ADBCEE7-3D40-4F60-AFCC-1BEEE7398147}">
      <dgm:prSet/>
      <dgm:spPr/>
      <dgm:t>
        <a:bodyPr/>
        <a:lstStyle/>
        <a:p>
          <a:endParaRPr lang="en-US"/>
        </a:p>
      </dgm:t>
    </dgm:pt>
    <dgm:pt modelId="{F783B7C8-A0E2-46C9-97AD-79425DF0197E}">
      <dgm:prSet phldrT="[Text]" custT="1"/>
      <dgm:spPr>
        <a:solidFill>
          <a:srgbClr val="FFFF99"/>
        </a:solidFill>
        <a:ln>
          <a:solidFill>
            <a:srgbClr val="C00000"/>
          </a:solidFill>
        </a:ln>
      </dgm:spPr>
      <dgm:t>
        <a:bodyPr/>
        <a:lstStyle/>
        <a:p>
          <a:pPr marL="0" indent="0"/>
          <a:r>
            <a:rPr lang="cs-CZ" sz="2400" b="1" dirty="0">
              <a:solidFill>
                <a:schemeClr val="tx1"/>
              </a:solidFill>
            </a:rPr>
            <a:t>Řídit strategicky</a:t>
          </a:r>
          <a:endParaRPr lang="en-US" sz="3200" b="1" dirty="0">
            <a:solidFill>
              <a:schemeClr val="tx1"/>
            </a:solidFill>
          </a:endParaRPr>
        </a:p>
      </dgm:t>
    </dgm:pt>
    <dgm:pt modelId="{57946117-CE81-4A94-8E30-762345546D40}" type="parTrans" cxnId="{2F831142-58C5-483A-96B5-3FE619D19573}">
      <dgm:prSet/>
      <dgm:spPr/>
      <dgm:t>
        <a:bodyPr/>
        <a:lstStyle/>
        <a:p>
          <a:endParaRPr lang="en-US"/>
        </a:p>
      </dgm:t>
    </dgm:pt>
    <dgm:pt modelId="{705C6AFD-BB13-4D8D-8A27-0D20F928D9FF}" type="sibTrans" cxnId="{2F831142-58C5-483A-96B5-3FE619D19573}">
      <dgm:prSet/>
      <dgm:spPr/>
      <dgm:t>
        <a:bodyPr/>
        <a:lstStyle/>
        <a:p>
          <a:endParaRPr lang="en-US"/>
        </a:p>
      </dgm:t>
    </dgm:pt>
    <dgm:pt modelId="{26E074DC-3F8A-47C1-90FA-BCA392B33504}" type="pres">
      <dgm:prSet presAssocID="{DC21FEA4-1C07-47B2-90B5-2B6650BC6B1F}" presName="Name0" presStyleCnt="0">
        <dgm:presLayoutVars>
          <dgm:chMax val="1"/>
          <dgm:dir/>
          <dgm:animLvl val="ctr"/>
          <dgm:resizeHandles val="exact"/>
        </dgm:presLayoutVars>
      </dgm:prSet>
      <dgm:spPr/>
    </dgm:pt>
    <dgm:pt modelId="{E5001660-E784-43F9-A0BF-96CD456BFB17}" type="pres">
      <dgm:prSet presAssocID="{C83D1BB8-B617-4D1E-8A72-337D6A00E347}" presName="centerShape" presStyleLbl="node0" presStyleIdx="0" presStyleCnt="1" custScaleX="205206" custLinFactNeighborX="-15681" custLinFactNeighborY="-4770"/>
      <dgm:spPr/>
    </dgm:pt>
    <dgm:pt modelId="{AAECC6CD-DBFD-4D8E-AAE4-EDA28D8A0BF5}" type="pres">
      <dgm:prSet presAssocID="{53460F42-AFD6-4921-BA94-BF39AB137C22}" presName="node" presStyleLbl="node1" presStyleIdx="0" presStyleCnt="4" custScaleX="266758" custScaleY="122091" custRadScaleRad="131711" custRadScaleInc="167472">
        <dgm:presLayoutVars>
          <dgm:bulletEnabled val="1"/>
        </dgm:presLayoutVars>
      </dgm:prSet>
      <dgm:spPr/>
    </dgm:pt>
    <dgm:pt modelId="{02E476AF-B3E2-4D29-AE20-80CB0FEED6FC}" type="pres">
      <dgm:prSet presAssocID="{53460F42-AFD6-4921-BA94-BF39AB137C22}" presName="dummy" presStyleCnt="0"/>
      <dgm:spPr/>
    </dgm:pt>
    <dgm:pt modelId="{6C54FD82-3A08-41EE-8650-E4CBC83334B3}" type="pres">
      <dgm:prSet presAssocID="{12C80E3E-150F-4B88-A5EA-04FD11F48D53}" presName="sibTrans" presStyleLbl="sibTrans2D1" presStyleIdx="0" presStyleCnt="4" custScaleX="138592"/>
      <dgm:spPr/>
    </dgm:pt>
    <dgm:pt modelId="{3D6A03B6-AB40-447B-B7DA-9661DF424307}" type="pres">
      <dgm:prSet presAssocID="{83B1682E-65E1-4135-9900-DB588E14188F}" presName="node" presStyleLbl="node1" presStyleIdx="1" presStyleCnt="4" custScaleX="254015" custScaleY="113931" custRadScaleRad="119208" custRadScaleInc="132850">
        <dgm:presLayoutVars>
          <dgm:bulletEnabled val="1"/>
        </dgm:presLayoutVars>
      </dgm:prSet>
      <dgm:spPr/>
    </dgm:pt>
    <dgm:pt modelId="{7751868F-4BFF-44ED-AA3F-2A4E2A61499E}" type="pres">
      <dgm:prSet presAssocID="{83B1682E-65E1-4135-9900-DB588E14188F}" presName="dummy" presStyleCnt="0"/>
      <dgm:spPr/>
    </dgm:pt>
    <dgm:pt modelId="{03AC69F7-D06E-44D9-8C86-CD1C65F87181}" type="pres">
      <dgm:prSet presAssocID="{423B10BD-8BA2-43B1-98B4-7B970C26B456}" presName="sibTrans" presStyleLbl="sibTrans2D1" presStyleIdx="1" presStyleCnt="4" custScaleY="41546"/>
      <dgm:spPr/>
    </dgm:pt>
    <dgm:pt modelId="{4A03AE4C-298A-497A-8449-C325C63A7F5E}" type="pres">
      <dgm:prSet presAssocID="{F93ECF7C-6CE2-4B3B-86C9-40D6934A0ECE}" presName="node" presStyleLbl="node1" presStyleIdx="2" presStyleCnt="4" custScaleX="243473" custScaleY="120272" custRadScaleRad="171078" custRadScaleInc="212398">
        <dgm:presLayoutVars>
          <dgm:bulletEnabled val="1"/>
        </dgm:presLayoutVars>
      </dgm:prSet>
      <dgm:spPr/>
    </dgm:pt>
    <dgm:pt modelId="{F1ED5816-283B-40F1-A319-DE621A8A8E7F}" type="pres">
      <dgm:prSet presAssocID="{F93ECF7C-6CE2-4B3B-86C9-40D6934A0ECE}" presName="dummy" presStyleCnt="0"/>
      <dgm:spPr/>
    </dgm:pt>
    <dgm:pt modelId="{A4B897D1-D5A2-41F4-A0FE-007AEDD41E49}" type="pres">
      <dgm:prSet presAssocID="{CAA1B48E-1432-4433-A5FD-21908B4C5B1B}" presName="sibTrans" presStyleLbl="sibTrans2D1" presStyleIdx="2" presStyleCnt="4" custScaleX="130825"/>
      <dgm:spPr/>
    </dgm:pt>
    <dgm:pt modelId="{828BF2FB-CF79-4D2B-BA12-5C5D16190ECB}" type="pres">
      <dgm:prSet presAssocID="{F783B7C8-A0E2-46C9-97AD-79425DF0197E}" presName="node" presStyleLbl="node1" presStyleIdx="3" presStyleCnt="4" custScaleX="255795" custScaleY="126817" custRadScaleRad="177650" custRadScaleInc="94400">
        <dgm:presLayoutVars>
          <dgm:bulletEnabled val="1"/>
        </dgm:presLayoutVars>
      </dgm:prSet>
      <dgm:spPr/>
    </dgm:pt>
    <dgm:pt modelId="{167D37D9-289C-4590-8A0F-2F3EAFAC8B5C}" type="pres">
      <dgm:prSet presAssocID="{F783B7C8-A0E2-46C9-97AD-79425DF0197E}" presName="dummy" presStyleCnt="0"/>
      <dgm:spPr/>
    </dgm:pt>
    <dgm:pt modelId="{2F6AE6AA-0585-44FB-B00E-F1DBB8D30B04}" type="pres">
      <dgm:prSet presAssocID="{705C6AFD-BB13-4D8D-8A27-0D20F928D9FF}" presName="sibTrans" presStyleLbl="sibTrans2D1" presStyleIdx="3" presStyleCnt="4" custScaleY="37292" custLinFactNeighborX="1200" custLinFactNeighborY="-240"/>
      <dgm:spPr/>
    </dgm:pt>
  </dgm:ptLst>
  <dgm:cxnLst>
    <dgm:cxn modelId="{E75E7B00-12AA-4673-ABB5-95BAEF09074A}" srcId="{DC21FEA4-1C07-47B2-90B5-2B6650BC6B1F}" destId="{C83D1BB8-B617-4D1E-8A72-337D6A00E347}" srcOrd="0" destOrd="0" parTransId="{7F6E19BC-DB57-47F6-8EE1-7D34B3FC37F1}" sibTransId="{0AD7E50E-0CB1-4E33-ABAA-7F1A3CA2DD9D}"/>
    <dgm:cxn modelId="{7EF3360F-E0D8-4234-AAE4-277AEA95322F}" type="presOf" srcId="{F783B7C8-A0E2-46C9-97AD-79425DF0197E}" destId="{828BF2FB-CF79-4D2B-BA12-5C5D16190ECB}" srcOrd="0" destOrd="0" presId="urn:microsoft.com/office/officeart/2005/8/layout/radial6"/>
    <dgm:cxn modelId="{92F85D12-40EA-4145-A848-0BFAE871B808}" type="presOf" srcId="{F93ECF7C-6CE2-4B3B-86C9-40D6934A0ECE}" destId="{4A03AE4C-298A-497A-8449-C325C63A7F5E}" srcOrd="0" destOrd="0" presId="urn:microsoft.com/office/officeart/2005/8/layout/radial6"/>
    <dgm:cxn modelId="{4C8E092E-B467-489A-A7C0-21572812C2EC}" srcId="{C83D1BB8-B617-4D1E-8A72-337D6A00E347}" destId="{83B1682E-65E1-4135-9900-DB588E14188F}" srcOrd="1" destOrd="0" parTransId="{39468E16-1BD3-4133-AB94-D3AB27C71BC5}" sibTransId="{423B10BD-8BA2-43B1-98B4-7B970C26B456}"/>
    <dgm:cxn modelId="{2F831142-58C5-483A-96B5-3FE619D19573}" srcId="{C83D1BB8-B617-4D1E-8A72-337D6A00E347}" destId="{F783B7C8-A0E2-46C9-97AD-79425DF0197E}" srcOrd="3" destOrd="0" parTransId="{57946117-CE81-4A94-8E30-762345546D40}" sibTransId="{705C6AFD-BB13-4D8D-8A27-0D20F928D9FF}"/>
    <dgm:cxn modelId="{F881948C-C77E-4017-A2E5-695EDAD77425}" type="presOf" srcId="{12C80E3E-150F-4B88-A5EA-04FD11F48D53}" destId="{6C54FD82-3A08-41EE-8650-E4CBC83334B3}" srcOrd="0" destOrd="0" presId="urn:microsoft.com/office/officeart/2005/8/layout/radial6"/>
    <dgm:cxn modelId="{03AA02A2-0377-445C-8931-5295E290DDEE}" type="presOf" srcId="{DC21FEA4-1C07-47B2-90B5-2B6650BC6B1F}" destId="{26E074DC-3F8A-47C1-90FA-BCA392B33504}" srcOrd="0" destOrd="0" presId="urn:microsoft.com/office/officeart/2005/8/layout/radial6"/>
    <dgm:cxn modelId="{A2B717B0-4D72-433F-B2E1-C5772116134D}" type="presOf" srcId="{423B10BD-8BA2-43B1-98B4-7B970C26B456}" destId="{03AC69F7-D06E-44D9-8C86-CD1C65F87181}" srcOrd="0" destOrd="0" presId="urn:microsoft.com/office/officeart/2005/8/layout/radial6"/>
    <dgm:cxn modelId="{CB3B43D1-9946-4AA7-94E7-CC56A2B241B3}" srcId="{C83D1BB8-B617-4D1E-8A72-337D6A00E347}" destId="{53460F42-AFD6-4921-BA94-BF39AB137C22}" srcOrd="0" destOrd="0" parTransId="{96843185-7734-49A8-BACC-50F4F7DA6E86}" sibTransId="{12C80E3E-150F-4B88-A5EA-04FD11F48D53}"/>
    <dgm:cxn modelId="{F69891D2-952B-4C09-902D-2837D34455E2}" type="presOf" srcId="{83B1682E-65E1-4135-9900-DB588E14188F}" destId="{3D6A03B6-AB40-447B-B7DA-9661DF424307}" srcOrd="0" destOrd="0" presId="urn:microsoft.com/office/officeart/2005/8/layout/radial6"/>
    <dgm:cxn modelId="{3CB3CAE1-6654-422C-882A-CF652967ADD6}" type="presOf" srcId="{CAA1B48E-1432-4433-A5FD-21908B4C5B1B}" destId="{A4B897D1-D5A2-41F4-A0FE-007AEDD41E49}" srcOrd="0" destOrd="0" presId="urn:microsoft.com/office/officeart/2005/8/layout/radial6"/>
    <dgm:cxn modelId="{9A3148E7-BBA9-48CC-A859-054072D65E6F}" type="presOf" srcId="{53460F42-AFD6-4921-BA94-BF39AB137C22}" destId="{AAECC6CD-DBFD-4D8E-AAE4-EDA28D8A0BF5}" srcOrd="0" destOrd="0" presId="urn:microsoft.com/office/officeart/2005/8/layout/radial6"/>
    <dgm:cxn modelId="{2ADBCEE7-3D40-4F60-AFCC-1BEEE7398147}" srcId="{C83D1BB8-B617-4D1E-8A72-337D6A00E347}" destId="{F93ECF7C-6CE2-4B3B-86C9-40D6934A0ECE}" srcOrd="2" destOrd="0" parTransId="{D66C52CC-019A-40C8-A3D1-805A57AAFCC9}" sibTransId="{CAA1B48E-1432-4433-A5FD-21908B4C5B1B}"/>
    <dgm:cxn modelId="{D8446FE9-522A-4700-81ED-C776956D6BE2}" type="presOf" srcId="{705C6AFD-BB13-4D8D-8A27-0D20F928D9FF}" destId="{2F6AE6AA-0585-44FB-B00E-F1DBB8D30B04}" srcOrd="0" destOrd="0" presId="urn:microsoft.com/office/officeart/2005/8/layout/radial6"/>
    <dgm:cxn modelId="{EF73F6FA-24CB-4DE4-BD3A-4313C9F4A43B}" type="presOf" srcId="{C83D1BB8-B617-4D1E-8A72-337D6A00E347}" destId="{E5001660-E784-43F9-A0BF-96CD456BFB17}" srcOrd="0" destOrd="0" presId="urn:microsoft.com/office/officeart/2005/8/layout/radial6"/>
    <dgm:cxn modelId="{BCCF5F91-4FBD-458B-9CB6-714716A055BE}" type="presParOf" srcId="{26E074DC-3F8A-47C1-90FA-BCA392B33504}" destId="{E5001660-E784-43F9-A0BF-96CD456BFB17}" srcOrd="0" destOrd="0" presId="urn:microsoft.com/office/officeart/2005/8/layout/radial6"/>
    <dgm:cxn modelId="{4516B78D-5CB4-4E02-8C2F-8AB3AF1D45F3}" type="presParOf" srcId="{26E074DC-3F8A-47C1-90FA-BCA392B33504}" destId="{AAECC6CD-DBFD-4D8E-AAE4-EDA28D8A0BF5}" srcOrd="1" destOrd="0" presId="urn:microsoft.com/office/officeart/2005/8/layout/radial6"/>
    <dgm:cxn modelId="{132E26D7-B9AE-495B-AEF7-8FAD5CE9AA24}" type="presParOf" srcId="{26E074DC-3F8A-47C1-90FA-BCA392B33504}" destId="{02E476AF-B3E2-4D29-AE20-80CB0FEED6FC}" srcOrd="2" destOrd="0" presId="urn:microsoft.com/office/officeart/2005/8/layout/radial6"/>
    <dgm:cxn modelId="{32A1BBF1-965D-46C9-B9BA-E0A60483F1A5}" type="presParOf" srcId="{26E074DC-3F8A-47C1-90FA-BCA392B33504}" destId="{6C54FD82-3A08-41EE-8650-E4CBC83334B3}" srcOrd="3" destOrd="0" presId="urn:microsoft.com/office/officeart/2005/8/layout/radial6"/>
    <dgm:cxn modelId="{D3B3A0C6-0DE0-4209-8780-72F0FDA766CC}" type="presParOf" srcId="{26E074DC-3F8A-47C1-90FA-BCA392B33504}" destId="{3D6A03B6-AB40-447B-B7DA-9661DF424307}" srcOrd="4" destOrd="0" presId="urn:microsoft.com/office/officeart/2005/8/layout/radial6"/>
    <dgm:cxn modelId="{A6C6A5C0-4E11-4768-9E48-5A45EE32C05D}" type="presParOf" srcId="{26E074DC-3F8A-47C1-90FA-BCA392B33504}" destId="{7751868F-4BFF-44ED-AA3F-2A4E2A61499E}" srcOrd="5" destOrd="0" presId="urn:microsoft.com/office/officeart/2005/8/layout/radial6"/>
    <dgm:cxn modelId="{2004CD61-8D15-4C42-8481-C70A1A48E982}" type="presParOf" srcId="{26E074DC-3F8A-47C1-90FA-BCA392B33504}" destId="{03AC69F7-D06E-44D9-8C86-CD1C65F87181}" srcOrd="6" destOrd="0" presId="urn:microsoft.com/office/officeart/2005/8/layout/radial6"/>
    <dgm:cxn modelId="{01B1AE15-79FC-47F4-9E5F-C02D485180F6}" type="presParOf" srcId="{26E074DC-3F8A-47C1-90FA-BCA392B33504}" destId="{4A03AE4C-298A-497A-8449-C325C63A7F5E}" srcOrd="7" destOrd="0" presId="urn:microsoft.com/office/officeart/2005/8/layout/radial6"/>
    <dgm:cxn modelId="{1BDC864E-24A9-46DD-9A08-026CBCE018A5}" type="presParOf" srcId="{26E074DC-3F8A-47C1-90FA-BCA392B33504}" destId="{F1ED5816-283B-40F1-A319-DE621A8A8E7F}" srcOrd="8" destOrd="0" presId="urn:microsoft.com/office/officeart/2005/8/layout/radial6"/>
    <dgm:cxn modelId="{BAC91400-3949-4A86-A1CF-907A25DB118E}" type="presParOf" srcId="{26E074DC-3F8A-47C1-90FA-BCA392B33504}" destId="{A4B897D1-D5A2-41F4-A0FE-007AEDD41E49}" srcOrd="9" destOrd="0" presId="urn:microsoft.com/office/officeart/2005/8/layout/radial6"/>
    <dgm:cxn modelId="{276057BF-2740-4F3B-A2D7-1268D85E1938}" type="presParOf" srcId="{26E074DC-3F8A-47C1-90FA-BCA392B33504}" destId="{828BF2FB-CF79-4D2B-BA12-5C5D16190ECB}" srcOrd="10" destOrd="0" presId="urn:microsoft.com/office/officeart/2005/8/layout/radial6"/>
    <dgm:cxn modelId="{03008B15-1768-4907-BA7B-11BF35D5839E}" type="presParOf" srcId="{26E074DC-3F8A-47C1-90FA-BCA392B33504}" destId="{167D37D9-289C-4590-8A0F-2F3EAFAC8B5C}" srcOrd="11" destOrd="0" presId="urn:microsoft.com/office/officeart/2005/8/layout/radial6"/>
    <dgm:cxn modelId="{469218A6-1658-42EB-BC53-0CCA9FF6F9C3}" type="presParOf" srcId="{26E074DC-3F8A-47C1-90FA-BCA392B33504}" destId="{2F6AE6AA-0585-44FB-B00E-F1DBB8D30B04}" srcOrd="12" destOrd="0" presId="urn:microsoft.com/office/officeart/2005/8/layout/radial6"/>
  </dgm:cxnLst>
  <dgm:bg>
    <a:solidFill>
      <a:srgbClr val="00808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AECD01-9E51-4400-9D69-665445B43BEB}" type="doc">
      <dgm:prSet loTypeId="urn:microsoft.com/office/officeart/2005/8/layout/vList3#6" loCatId="list" qsTypeId="urn:microsoft.com/office/officeart/2005/8/quickstyle/simple1#7" qsCatId="simple" csTypeId="urn:microsoft.com/office/officeart/2005/8/colors/accent1_2#7" csCatId="accent1" phldr="1"/>
      <dgm:spPr/>
    </dgm:pt>
    <dgm:pt modelId="{DB3823E0-74F9-4379-A418-5FCC88491F0C}">
      <dgm:prSet phldrT="[Text]" custT="1"/>
      <dgm:spPr>
        <a:solidFill>
          <a:schemeClr val="accent6">
            <a:lumMod val="40000"/>
            <a:lumOff val="60000"/>
          </a:schemeClr>
        </a:solidFill>
      </dgm:spPr>
      <dgm:t>
        <a:bodyPr/>
        <a:lstStyle/>
        <a:p>
          <a:r>
            <a:rPr lang="cs-CZ" sz="2400" dirty="0">
              <a:solidFill>
                <a:srgbClr val="C00000"/>
              </a:solidFill>
            </a:rPr>
            <a:t>Emociální </a:t>
          </a:r>
          <a:r>
            <a:rPr lang="en-US" sz="2400" dirty="0">
              <a:solidFill>
                <a:srgbClr val="C00000"/>
              </a:solidFill>
            </a:rPr>
            <a:t>Inteligence</a:t>
          </a:r>
        </a:p>
      </dgm:t>
    </dgm:pt>
    <dgm:pt modelId="{CFAC41CD-A988-48F1-9960-90DB383CFC3A}" type="parTrans" cxnId="{3CEE8DA1-43D3-471F-8D26-10E5377D7AB7}">
      <dgm:prSet/>
      <dgm:spPr/>
      <dgm:t>
        <a:bodyPr/>
        <a:lstStyle/>
        <a:p>
          <a:endParaRPr lang="en-US">
            <a:solidFill>
              <a:schemeClr val="tx1"/>
            </a:solidFill>
          </a:endParaRPr>
        </a:p>
      </dgm:t>
    </dgm:pt>
    <dgm:pt modelId="{A0522FDE-DC51-4F1A-922A-5DC069054785}" type="sibTrans" cxnId="{3CEE8DA1-43D3-471F-8D26-10E5377D7AB7}">
      <dgm:prSet/>
      <dgm:spPr/>
      <dgm:t>
        <a:bodyPr/>
        <a:lstStyle/>
        <a:p>
          <a:endParaRPr lang="en-US">
            <a:solidFill>
              <a:schemeClr val="tx1"/>
            </a:solidFill>
          </a:endParaRPr>
        </a:p>
      </dgm:t>
    </dgm:pt>
    <dgm:pt modelId="{EC3B8913-1008-44F5-A647-538A1CD73837}">
      <dgm:prSet phldrT="[Text]" custT="1"/>
      <dgm:spPr>
        <a:solidFill>
          <a:schemeClr val="accent6">
            <a:lumMod val="40000"/>
            <a:lumOff val="60000"/>
          </a:schemeClr>
        </a:solidFill>
      </dgm:spPr>
      <dgm:t>
        <a:bodyPr/>
        <a:lstStyle/>
        <a:p>
          <a:r>
            <a:rPr lang="cs-CZ" sz="1800" b="1" dirty="0">
              <a:solidFill>
                <a:schemeClr val="tx1"/>
              </a:solidFill>
            </a:rPr>
            <a:t>Sebevědomí</a:t>
          </a:r>
          <a:endParaRPr lang="en-US" sz="1800" b="1" dirty="0">
            <a:solidFill>
              <a:schemeClr val="tx1"/>
            </a:solidFill>
          </a:endParaRPr>
        </a:p>
      </dgm:t>
    </dgm:pt>
    <dgm:pt modelId="{A088DF11-6DD9-4B33-AE68-99FA1D2CE490}" type="parTrans" cxnId="{FFD7871D-7D7C-47B4-AEA6-E6FD61529D85}">
      <dgm:prSet/>
      <dgm:spPr/>
      <dgm:t>
        <a:bodyPr/>
        <a:lstStyle/>
        <a:p>
          <a:endParaRPr lang="en-US">
            <a:solidFill>
              <a:schemeClr val="tx1"/>
            </a:solidFill>
          </a:endParaRPr>
        </a:p>
      </dgm:t>
    </dgm:pt>
    <dgm:pt modelId="{26720284-1D8D-4639-8100-07A511C80F07}" type="sibTrans" cxnId="{FFD7871D-7D7C-47B4-AEA6-E6FD61529D85}">
      <dgm:prSet/>
      <dgm:spPr/>
      <dgm:t>
        <a:bodyPr/>
        <a:lstStyle/>
        <a:p>
          <a:endParaRPr lang="en-US">
            <a:solidFill>
              <a:schemeClr val="tx1"/>
            </a:solidFill>
          </a:endParaRPr>
        </a:p>
      </dgm:t>
    </dgm:pt>
    <dgm:pt modelId="{1E3A571A-14D4-4F31-A2C0-A7A10696A234}">
      <dgm:prSet custT="1"/>
      <dgm:spPr>
        <a:solidFill>
          <a:schemeClr val="accent6">
            <a:lumMod val="40000"/>
            <a:lumOff val="60000"/>
          </a:schemeClr>
        </a:solidFill>
      </dgm:spPr>
      <dgm:t>
        <a:bodyPr/>
        <a:lstStyle/>
        <a:p>
          <a:r>
            <a:rPr lang="en-US" sz="2400" b="0" dirty="0">
              <a:solidFill>
                <a:srgbClr val="C00000"/>
              </a:solidFill>
            </a:rPr>
            <a:t>Soci</a:t>
          </a:r>
          <a:r>
            <a:rPr lang="cs-CZ" sz="2400" b="0" dirty="0">
              <a:solidFill>
                <a:srgbClr val="C00000"/>
              </a:solidFill>
            </a:rPr>
            <a:t>ální </a:t>
          </a:r>
          <a:r>
            <a:rPr lang="en-US" sz="2400" b="0" dirty="0">
              <a:solidFill>
                <a:srgbClr val="C00000"/>
              </a:solidFill>
            </a:rPr>
            <a:t>Inteligence</a:t>
          </a:r>
        </a:p>
      </dgm:t>
    </dgm:pt>
    <dgm:pt modelId="{AEA92523-84E2-4559-8E98-F575A194FC6E}" type="parTrans" cxnId="{94557B44-E74C-4AB4-8B5B-C72B0B516E35}">
      <dgm:prSet/>
      <dgm:spPr/>
      <dgm:t>
        <a:bodyPr/>
        <a:lstStyle/>
        <a:p>
          <a:endParaRPr lang="en-US">
            <a:solidFill>
              <a:schemeClr val="tx1"/>
            </a:solidFill>
          </a:endParaRPr>
        </a:p>
      </dgm:t>
    </dgm:pt>
    <dgm:pt modelId="{44162692-3702-4B2E-9F75-8CBBE07A1379}" type="sibTrans" cxnId="{94557B44-E74C-4AB4-8B5B-C72B0B516E35}">
      <dgm:prSet/>
      <dgm:spPr/>
      <dgm:t>
        <a:bodyPr/>
        <a:lstStyle/>
        <a:p>
          <a:endParaRPr lang="en-US">
            <a:solidFill>
              <a:schemeClr val="tx1"/>
            </a:solidFill>
          </a:endParaRPr>
        </a:p>
      </dgm:t>
    </dgm:pt>
    <dgm:pt modelId="{D1755D26-FBA3-41E6-B1A2-3C49AC953533}">
      <dgm:prSet phldrT="[Text]" custT="1"/>
      <dgm:spPr>
        <a:solidFill>
          <a:schemeClr val="accent6">
            <a:lumMod val="40000"/>
            <a:lumOff val="60000"/>
          </a:schemeClr>
        </a:solidFill>
      </dgm:spPr>
      <dgm:t>
        <a:bodyPr/>
        <a:lstStyle/>
        <a:p>
          <a:r>
            <a:rPr lang="cs-CZ" sz="1800" b="1" dirty="0">
              <a:solidFill>
                <a:schemeClr val="tx1"/>
              </a:solidFill>
            </a:rPr>
            <a:t>Sebeovládání</a:t>
          </a:r>
          <a:endParaRPr lang="en-US" sz="1800" b="1" dirty="0">
            <a:solidFill>
              <a:schemeClr val="tx1"/>
            </a:solidFill>
          </a:endParaRPr>
        </a:p>
      </dgm:t>
    </dgm:pt>
    <dgm:pt modelId="{8C9C2252-1256-493B-A184-6C4066590F0E}" type="parTrans" cxnId="{ACDDC549-EE55-462F-95FD-1B5680F946CC}">
      <dgm:prSet/>
      <dgm:spPr/>
      <dgm:t>
        <a:bodyPr/>
        <a:lstStyle/>
        <a:p>
          <a:endParaRPr lang="en-US">
            <a:solidFill>
              <a:schemeClr val="tx1"/>
            </a:solidFill>
          </a:endParaRPr>
        </a:p>
      </dgm:t>
    </dgm:pt>
    <dgm:pt modelId="{18D14D7F-30DF-42C9-BD15-7FEE5D63ECAD}" type="sibTrans" cxnId="{ACDDC549-EE55-462F-95FD-1B5680F946CC}">
      <dgm:prSet/>
      <dgm:spPr/>
      <dgm:t>
        <a:bodyPr/>
        <a:lstStyle/>
        <a:p>
          <a:endParaRPr lang="en-US">
            <a:solidFill>
              <a:schemeClr val="tx1"/>
            </a:solidFill>
          </a:endParaRPr>
        </a:p>
      </dgm:t>
    </dgm:pt>
    <dgm:pt modelId="{2400E8F7-4BEA-47EB-9C0C-54D833E889A4}">
      <dgm:prSet phldrT="[Text]" custT="1"/>
      <dgm:spPr>
        <a:solidFill>
          <a:schemeClr val="accent6">
            <a:lumMod val="40000"/>
            <a:lumOff val="60000"/>
          </a:schemeClr>
        </a:solidFill>
      </dgm:spPr>
      <dgm:t>
        <a:bodyPr/>
        <a:lstStyle/>
        <a:p>
          <a:r>
            <a:rPr lang="cs-CZ" sz="1800" b="1" dirty="0">
              <a:solidFill>
                <a:schemeClr val="tx1"/>
              </a:solidFill>
            </a:rPr>
            <a:t>Motivace</a:t>
          </a:r>
          <a:endParaRPr lang="en-US" sz="1800" b="1" dirty="0">
            <a:solidFill>
              <a:schemeClr val="tx1"/>
            </a:solidFill>
          </a:endParaRPr>
        </a:p>
      </dgm:t>
    </dgm:pt>
    <dgm:pt modelId="{090390CF-A6C4-452B-B1AC-0190DC39AA64}" type="parTrans" cxnId="{5565CD7D-8053-43CD-BB0C-41827CCCB76A}">
      <dgm:prSet/>
      <dgm:spPr/>
      <dgm:t>
        <a:bodyPr/>
        <a:lstStyle/>
        <a:p>
          <a:endParaRPr lang="en-US">
            <a:solidFill>
              <a:schemeClr val="tx1"/>
            </a:solidFill>
          </a:endParaRPr>
        </a:p>
      </dgm:t>
    </dgm:pt>
    <dgm:pt modelId="{C81E66A9-BED3-4F50-90C9-18431F25B6F3}" type="sibTrans" cxnId="{5565CD7D-8053-43CD-BB0C-41827CCCB76A}">
      <dgm:prSet/>
      <dgm:spPr/>
      <dgm:t>
        <a:bodyPr/>
        <a:lstStyle/>
        <a:p>
          <a:endParaRPr lang="en-US">
            <a:solidFill>
              <a:schemeClr val="tx1"/>
            </a:solidFill>
          </a:endParaRPr>
        </a:p>
      </dgm:t>
    </dgm:pt>
    <dgm:pt modelId="{1333EDBB-BD4D-4409-AF2E-3CFA32357CB1}">
      <dgm:prSet phldrT="[Text]" custT="1"/>
      <dgm:spPr>
        <a:solidFill>
          <a:schemeClr val="accent6">
            <a:lumMod val="40000"/>
            <a:lumOff val="60000"/>
          </a:schemeClr>
        </a:solidFill>
      </dgm:spPr>
      <dgm:t>
        <a:bodyPr/>
        <a:lstStyle/>
        <a:p>
          <a:r>
            <a:rPr lang="cs-CZ" sz="1800" b="1" dirty="0">
              <a:solidFill>
                <a:schemeClr val="tx1"/>
              </a:solidFill>
            </a:rPr>
            <a:t>Empatie</a:t>
          </a:r>
          <a:endParaRPr lang="en-US" sz="1800" b="1" dirty="0">
            <a:solidFill>
              <a:schemeClr val="tx1"/>
            </a:solidFill>
          </a:endParaRPr>
        </a:p>
      </dgm:t>
    </dgm:pt>
    <dgm:pt modelId="{C1F6C2BF-6F09-4BFC-A74A-2E293D19DFC6}" type="parTrans" cxnId="{1422D2E6-66E8-481B-8543-619DB48F0ADA}">
      <dgm:prSet/>
      <dgm:spPr/>
      <dgm:t>
        <a:bodyPr/>
        <a:lstStyle/>
        <a:p>
          <a:endParaRPr lang="en-US">
            <a:solidFill>
              <a:schemeClr val="tx1"/>
            </a:solidFill>
          </a:endParaRPr>
        </a:p>
      </dgm:t>
    </dgm:pt>
    <dgm:pt modelId="{334FFECE-CA1C-4B0A-983C-A20AEE17101A}" type="sibTrans" cxnId="{1422D2E6-66E8-481B-8543-619DB48F0ADA}">
      <dgm:prSet/>
      <dgm:spPr/>
      <dgm:t>
        <a:bodyPr/>
        <a:lstStyle/>
        <a:p>
          <a:endParaRPr lang="en-US">
            <a:solidFill>
              <a:schemeClr val="tx1"/>
            </a:solidFill>
          </a:endParaRPr>
        </a:p>
      </dgm:t>
    </dgm:pt>
    <dgm:pt modelId="{FED06584-ADDE-4F16-BD58-AE179C8796F0}">
      <dgm:prSet phldrT="[Text]" custT="1"/>
      <dgm:spPr>
        <a:solidFill>
          <a:schemeClr val="accent6">
            <a:lumMod val="40000"/>
            <a:lumOff val="60000"/>
          </a:schemeClr>
        </a:solidFill>
      </dgm:spPr>
      <dgm:t>
        <a:bodyPr/>
        <a:lstStyle/>
        <a:p>
          <a:r>
            <a:rPr lang="cs-CZ" sz="1800" b="1" dirty="0">
              <a:solidFill>
                <a:schemeClr val="tx1"/>
              </a:solidFill>
            </a:rPr>
            <a:t>Sociální dovednosti</a:t>
          </a:r>
          <a:endParaRPr lang="en-US" sz="1800" b="1" dirty="0">
            <a:solidFill>
              <a:schemeClr val="tx1"/>
            </a:solidFill>
          </a:endParaRPr>
        </a:p>
      </dgm:t>
    </dgm:pt>
    <dgm:pt modelId="{156D2211-D7BB-49A4-B61D-2A0E890C3D98}" type="parTrans" cxnId="{5F422C64-926D-43DF-BF56-6411DB5ADAFD}">
      <dgm:prSet/>
      <dgm:spPr/>
      <dgm:t>
        <a:bodyPr/>
        <a:lstStyle/>
        <a:p>
          <a:endParaRPr lang="en-US">
            <a:solidFill>
              <a:schemeClr val="tx1"/>
            </a:solidFill>
          </a:endParaRPr>
        </a:p>
      </dgm:t>
    </dgm:pt>
    <dgm:pt modelId="{2B4A8452-BE93-4076-980F-D30ED4E83922}" type="sibTrans" cxnId="{5F422C64-926D-43DF-BF56-6411DB5ADAFD}">
      <dgm:prSet/>
      <dgm:spPr/>
      <dgm:t>
        <a:bodyPr/>
        <a:lstStyle/>
        <a:p>
          <a:endParaRPr lang="en-US">
            <a:solidFill>
              <a:schemeClr val="tx1"/>
            </a:solidFill>
          </a:endParaRPr>
        </a:p>
      </dgm:t>
    </dgm:pt>
    <dgm:pt modelId="{036F8A87-FDF7-4195-81C8-C91C9548C99C}">
      <dgm:prSet custT="1"/>
      <dgm:spPr>
        <a:solidFill>
          <a:schemeClr val="accent6">
            <a:lumMod val="40000"/>
            <a:lumOff val="60000"/>
          </a:schemeClr>
        </a:solidFill>
      </dgm:spPr>
      <dgm:t>
        <a:bodyPr/>
        <a:lstStyle/>
        <a:p>
          <a:r>
            <a:rPr lang="cs-CZ" sz="1800" b="1" dirty="0">
              <a:solidFill>
                <a:schemeClr val="tx1"/>
              </a:solidFill>
            </a:rPr>
            <a:t>Sociální vnímavost</a:t>
          </a:r>
          <a:endParaRPr lang="en-US" sz="1800" b="1" dirty="0">
            <a:solidFill>
              <a:schemeClr val="tx1"/>
            </a:solidFill>
          </a:endParaRPr>
        </a:p>
      </dgm:t>
    </dgm:pt>
    <dgm:pt modelId="{38041059-D33D-4342-ABF5-A73415476F62}" type="parTrans" cxnId="{7B26C201-CE04-4F82-A55A-5F086F38D9C4}">
      <dgm:prSet/>
      <dgm:spPr/>
      <dgm:t>
        <a:bodyPr/>
        <a:lstStyle/>
        <a:p>
          <a:endParaRPr lang="en-US">
            <a:solidFill>
              <a:schemeClr val="tx1"/>
            </a:solidFill>
          </a:endParaRPr>
        </a:p>
      </dgm:t>
    </dgm:pt>
    <dgm:pt modelId="{E379FBC7-F8EA-4E1E-B796-7223605415BA}" type="sibTrans" cxnId="{7B26C201-CE04-4F82-A55A-5F086F38D9C4}">
      <dgm:prSet/>
      <dgm:spPr/>
      <dgm:t>
        <a:bodyPr/>
        <a:lstStyle/>
        <a:p>
          <a:endParaRPr lang="en-US">
            <a:solidFill>
              <a:schemeClr val="tx1"/>
            </a:solidFill>
          </a:endParaRPr>
        </a:p>
      </dgm:t>
    </dgm:pt>
    <dgm:pt modelId="{1D20A80E-BD51-484D-A779-CFC48A6DFEDB}">
      <dgm:prSet custT="1"/>
      <dgm:spPr>
        <a:solidFill>
          <a:schemeClr val="accent6">
            <a:lumMod val="40000"/>
            <a:lumOff val="60000"/>
          </a:schemeClr>
        </a:solidFill>
      </dgm:spPr>
      <dgm:t>
        <a:bodyPr/>
        <a:lstStyle/>
        <a:p>
          <a:r>
            <a:rPr lang="cs-CZ" sz="1800" b="1" dirty="0">
              <a:solidFill>
                <a:schemeClr val="tx1"/>
              </a:solidFill>
            </a:rPr>
            <a:t>Behaviorální pružnost (přizpůsobivost chování)</a:t>
          </a:r>
          <a:endParaRPr lang="en-US" sz="1800" b="1" dirty="0">
            <a:solidFill>
              <a:schemeClr val="tx1"/>
            </a:solidFill>
          </a:endParaRPr>
        </a:p>
      </dgm:t>
    </dgm:pt>
    <dgm:pt modelId="{D9C1F9B6-3FCF-49B2-AACC-DFE0A96A5081}" type="parTrans" cxnId="{D8FBE699-D7EA-4F72-B4B0-93FF3DF423DB}">
      <dgm:prSet/>
      <dgm:spPr/>
      <dgm:t>
        <a:bodyPr/>
        <a:lstStyle/>
        <a:p>
          <a:endParaRPr lang="en-US">
            <a:solidFill>
              <a:schemeClr val="tx1"/>
            </a:solidFill>
          </a:endParaRPr>
        </a:p>
      </dgm:t>
    </dgm:pt>
    <dgm:pt modelId="{35F02280-79F5-42C2-B3C0-3AAA84DF30F4}" type="sibTrans" cxnId="{D8FBE699-D7EA-4F72-B4B0-93FF3DF423DB}">
      <dgm:prSet/>
      <dgm:spPr/>
      <dgm:t>
        <a:bodyPr/>
        <a:lstStyle/>
        <a:p>
          <a:endParaRPr lang="en-US">
            <a:solidFill>
              <a:schemeClr val="tx1"/>
            </a:solidFill>
          </a:endParaRPr>
        </a:p>
      </dgm:t>
    </dgm:pt>
    <dgm:pt modelId="{E1CC1B0D-F4FA-41BA-8AF6-60E25650D306}">
      <dgm:prSet custT="1"/>
      <dgm:spPr>
        <a:solidFill>
          <a:schemeClr val="accent6">
            <a:lumMod val="40000"/>
            <a:lumOff val="60000"/>
          </a:schemeClr>
        </a:solidFill>
      </dgm:spPr>
      <dgm:t>
        <a:bodyPr/>
        <a:lstStyle/>
        <a:p>
          <a:r>
            <a:rPr lang="cs-CZ" sz="1800" b="1" i="0" dirty="0">
              <a:solidFill>
                <a:schemeClr val="tx1"/>
              </a:solidFill>
            </a:rPr>
            <a:t>Důvtipnost</a:t>
          </a:r>
          <a:endParaRPr lang="en-US" sz="1800" b="1" i="0" dirty="0">
            <a:solidFill>
              <a:schemeClr val="tx1"/>
            </a:solidFill>
          </a:endParaRPr>
        </a:p>
      </dgm:t>
    </dgm:pt>
    <dgm:pt modelId="{9E59CEEC-1929-4E87-986B-F56C63CE4DF0}" type="parTrans" cxnId="{B93377BE-A024-4D46-9775-9E4B7DC36AB6}">
      <dgm:prSet/>
      <dgm:spPr/>
      <dgm:t>
        <a:bodyPr/>
        <a:lstStyle/>
        <a:p>
          <a:endParaRPr lang="en-US">
            <a:solidFill>
              <a:schemeClr val="tx1"/>
            </a:solidFill>
          </a:endParaRPr>
        </a:p>
      </dgm:t>
    </dgm:pt>
    <dgm:pt modelId="{28C01315-6401-4EB7-9AAC-D158F8CB1836}" type="sibTrans" cxnId="{B93377BE-A024-4D46-9775-9E4B7DC36AB6}">
      <dgm:prSet/>
      <dgm:spPr/>
      <dgm:t>
        <a:bodyPr/>
        <a:lstStyle/>
        <a:p>
          <a:endParaRPr lang="en-US">
            <a:solidFill>
              <a:schemeClr val="tx1"/>
            </a:solidFill>
          </a:endParaRPr>
        </a:p>
      </dgm:t>
    </dgm:pt>
    <dgm:pt modelId="{F62B831E-2EEC-492F-B51A-84E140E601F8}" type="pres">
      <dgm:prSet presAssocID="{45AECD01-9E51-4400-9D69-665445B43BEB}" presName="linearFlow" presStyleCnt="0">
        <dgm:presLayoutVars>
          <dgm:dir/>
          <dgm:resizeHandles val="exact"/>
        </dgm:presLayoutVars>
      </dgm:prSet>
      <dgm:spPr/>
    </dgm:pt>
    <dgm:pt modelId="{9D496A76-A1F1-48DE-8682-DAB9052C639A}" type="pres">
      <dgm:prSet presAssocID="{DB3823E0-74F9-4379-A418-5FCC88491F0C}" presName="composite" presStyleCnt="0"/>
      <dgm:spPr/>
    </dgm:pt>
    <dgm:pt modelId="{B8EBE489-6C77-47E1-9C44-DD1B65D7C80C}" type="pres">
      <dgm:prSet presAssocID="{DB3823E0-74F9-4379-A418-5FCC88491F0C}" presName="imgShp" presStyleLbl="fgImgPlace1" presStyleIdx="0" presStyleCnt="2" custScaleX="99431" custScaleY="94879" custLinFactNeighborX="-34610" custLinFactNeighborY="3336"/>
      <dgm:spPr>
        <a:solidFill>
          <a:schemeClr val="accent6">
            <a:lumMod val="20000"/>
            <a:lumOff val="80000"/>
          </a:schemeClr>
        </a:solidFill>
      </dgm:spPr>
    </dgm:pt>
    <dgm:pt modelId="{C0CEE861-E54A-48D0-8EB7-0880FB4A55F2}" type="pres">
      <dgm:prSet presAssocID="{DB3823E0-74F9-4379-A418-5FCC88491F0C}" presName="txShp" presStyleLbl="node1" presStyleIdx="0" presStyleCnt="2" custScaleX="110238" custScaleY="107271" custLinFactNeighborX="13078" custLinFactNeighborY="5110">
        <dgm:presLayoutVars>
          <dgm:bulletEnabled val="1"/>
        </dgm:presLayoutVars>
      </dgm:prSet>
      <dgm:spPr/>
    </dgm:pt>
    <dgm:pt modelId="{D920FE47-B493-49BE-AB1D-4BED812C7982}" type="pres">
      <dgm:prSet presAssocID="{A0522FDE-DC51-4F1A-922A-5DC069054785}" presName="spacing" presStyleCnt="0"/>
      <dgm:spPr/>
    </dgm:pt>
    <dgm:pt modelId="{58AEA9A0-4BB8-462D-9A10-BD86F8AEE3CA}" type="pres">
      <dgm:prSet presAssocID="{1E3A571A-14D4-4F31-A2C0-A7A10696A234}" presName="composite" presStyleCnt="0"/>
      <dgm:spPr/>
    </dgm:pt>
    <dgm:pt modelId="{DAF9F456-B471-4C5D-BABC-37263613E8FE}" type="pres">
      <dgm:prSet presAssocID="{1E3A571A-14D4-4F31-A2C0-A7A10696A234}" presName="imgShp" presStyleLbl="fgImgPlace1" presStyleIdx="1" presStyleCnt="2" custLinFactNeighborX="-36882" custLinFactNeighborY="-11000"/>
      <dgm:spPr>
        <a:solidFill>
          <a:srgbClr val="FFFF99"/>
        </a:solidFill>
      </dgm:spPr>
    </dgm:pt>
    <dgm:pt modelId="{2BE8201B-888F-48A8-B6DB-39D3C6C03196}" type="pres">
      <dgm:prSet presAssocID="{1E3A571A-14D4-4F31-A2C0-A7A10696A234}" presName="txShp" presStyleLbl="node1" presStyleIdx="1" presStyleCnt="2" custScaleX="106889" custLinFactNeighborX="15115" custLinFactNeighborY="-6986">
        <dgm:presLayoutVars>
          <dgm:bulletEnabled val="1"/>
        </dgm:presLayoutVars>
      </dgm:prSet>
      <dgm:spPr/>
    </dgm:pt>
  </dgm:ptLst>
  <dgm:cxnLst>
    <dgm:cxn modelId="{7B26C201-CE04-4F82-A55A-5F086F38D9C4}" srcId="{1E3A571A-14D4-4F31-A2C0-A7A10696A234}" destId="{036F8A87-FDF7-4195-81C8-C91C9548C99C}" srcOrd="0" destOrd="0" parTransId="{38041059-D33D-4342-ABF5-A73415476F62}" sibTransId="{E379FBC7-F8EA-4E1E-B796-7223605415BA}"/>
    <dgm:cxn modelId="{8717AE06-FA4C-4A2E-85A0-6A941F1007C5}" type="presOf" srcId="{D1755D26-FBA3-41E6-B1A2-3C49AC953533}" destId="{C0CEE861-E54A-48D0-8EB7-0880FB4A55F2}" srcOrd="0" destOrd="2" presId="urn:microsoft.com/office/officeart/2005/8/layout/vList3#6"/>
    <dgm:cxn modelId="{A10DAF17-1E8F-4F13-B36C-56B5CDA3EFB6}" type="presOf" srcId="{EC3B8913-1008-44F5-A647-538A1CD73837}" destId="{C0CEE861-E54A-48D0-8EB7-0880FB4A55F2}" srcOrd="0" destOrd="1" presId="urn:microsoft.com/office/officeart/2005/8/layout/vList3#6"/>
    <dgm:cxn modelId="{FFD7871D-7D7C-47B4-AEA6-E6FD61529D85}" srcId="{DB3823E0-74F9-4379-A418-5FCC88491F0C}" destId="{EC3B8913-1008-44F5-A647-538A1CD73837}" srcOrd="0" destOrd="0" parTransId="{A088DF11-6DD9-4B33-AE68-99FA1D2CE490}" sibTransId="{26720284-1D8D-4639-8100-07A511C80F07}"/>
    <dgm:cxn modelId="{7483492E-0C36-498F-BD7C-4D8A66F474F8}" type="presOf" srcId="{1E3A571A-14D4-4F31-A2C0-A7A10696A234}" destId="{2BE8201B-888F-48A8-B6DB-39D3C6C03196}" srcOrd="0" destOrd="0" presId="urn:microsoft.com/office/officeart/2005/8/layout/vList3#6"/>
    <dgm:cxn modelId="{4244BA31-19F9-4019-BF13-B76EE1D14314}" type="presOf" srcId="{2400E8F7-4BEA-47EB-9C0C-54D833E889A4}" destId="{C0CEE861-E54A-48D0-8EB7-0880FB4A55F2}" srcOrd="0" destOrd="3" presId="urn:microsoft.com/office/officeart/2005/8/layout/vList3#6"/>
    <dgm:cxn modelId="{B566C741-426F-4E2E-A3EC-0DACB49940D8}" type="presOf" srcId="{1D20A80E-BD51-484D-A779-CFC48A6DFEDB}" destId="{2BE8201B-888F-48A8-B6DB-39D3C6C03196}" srcOrd="0" destOrd="2" presId="urn:microsoft.com/office/officeart/2005/8/layout/vList3#6"/>
    <dgm:cxn modelId="{5F422C64-926D-43DF-BF56-6411DB5ADAFD}" srcId="{DB3823E0-74F9-4379-A418-5FCC88491F0C}" destId="{FED06584-ADDE-4F16-BD58-AE179C8796F0}" srcOrd="4" destOrd="0" parTransId="{156D2211-D7BB-49A4-B61D-2A0E890C3D98}" sibTransId="{2B4A8452-BE93-4076-980F-D30ED4E83922}"/>
    <dgm:cxn modelId="{94557B44-E74C-4AB4-8B5B-C72B0B516E35}" srcId="{45AECD01-9E51-4400-9D69-665445B43BEB}" destId="{1E3A571A-14D4-4F31-A2C0-A7A10696A234}" srcOrd="1" destOrd="0" parTransId="{AEA92523-84E2-4559-8E98-F575A194FC6E}" sibTransId="{44162692-3702-4B2E-9F75-8CBBE07A1379}"/>
    <dgm:cxn modelId="{ACDDC549-EE55-462F-95FD-1B5680F946CC}" srcId="{DB3823E0-74F9-4379-A418-5FCC88491F0C}" destId="{D1755D26-FBA3-41E6-B1A2-3C49AC953533}" srcOrd="1" destOrd="0" parTransId="{8C9C2252-1256-493B-A184-6C4066590F0E}" sibTransId="{18D14D7F-30DF-42C9-BD15-7FEE5D63ECAD}"/>
    <dgm:cxn modelId="{C144786D-053F-40E5-BC18-1AABBCB36FCF}" type="presOf" srcId="{DB3823E0-74F9-4379-A418-5FCC88491F0C}" destId="{C0CEE861-E54A-48D0-8EB7-0880FB4A55F2}" srcOrd="0" destOrd="0" presId="urn:microsoft.com/office/officeart/2005/8/layout/vList3#6"/>
    <dgm:cxn modelId="{5565CD7D-8053-43CD-BB0C-41827CCCB76A}" srcId="{DB3823E0-74F9-4379-A418-5FCC88491F0C}" destId="{2400E8F7-4BEA-47EB-9C0C-54D833E889A4}" srcOrd="2" destOrd="0" parTransId="{090390CF-A6C4-452B-B1AC-0190DC39AA64}" sibTransId="{C81E66A9-BED3-4F50-90C9-18431F25B6F3}"/>
    <dgm:cxn modelId="{D7B8AF92-108E-4440-9A8A-E29A8BBD38D8}" type="presOf" srcId="{FED06584-ADDE-4F16-BD58-AE179C8796F0}" destId="{C0CEE861-E54A-48D0-8EB7-0880FB4A55F2}" srcOrd="0" destOrd="5" presId="urn:microsoft.com/office/officeart/2005/8/layout/vList3#6"/>
    <dgm:cxn modelId="{D8FBE699-D7EA-4F72-B4B0-93FF3DF423DB}" srcId="{1E3A571A-14D4-4F31-A2C0-A7A10696A234}" destId="{1D20A80E-BD51-484D-A779-CFC48A6DFEDB}" srcOrd="1" destOrd="0" parTransId="{D9C1F9B6-3FCF-49B2-AACC-DFE0A96A5081}" sibTransId="{35F02280-79F5-42C2-B3C0-3AAA84DF30F4}"/>
    <dgm:cxn modelId="{3CEE8DA1-43D3-471F-8D26-10E5377D7AB7}" srcId="{45AECD01-9E51-4400-9D69-665445B43BEB}" destId="{DB3823E0-74F9-4379-A418-5FCC88491F0C}" srcOrd="0" destOrd="0" parTransId="{CFAC41CD-A988-48F1-9960-90DB383CFC3A}" sibTransId="{A0522FDE-DC51-4F1A-922A-5DC069054785}"/>
    <dgm:cxn modelId="{B93377BE-A024-4D46-9775-9E4B7DC36AB6}" srcId="{1E3A571A-14D4-4F31-A2C0-A7A10696A234}" destId="{E1CC1B0D-F4FA-41BA-8AF6-60E25650D306}" srcOrd="2" destOrd="0" parTransId="{9E59CEEC-1929-4E87-986B-F56C63CE4DF0}" sibTransId="{28C01315-6401-4EB7-9AAC-D158F8CB1836}"/>
    <dgm:cxn modelId="{AC36ACD0-3A01-414A-92B1-8A561030F9C1}" type="presOf" srcId="{45AECD01-9E51-4400-9D69-665445B43BEB}" destId="{F62B831E-2EEC-492F-B51A-84E140E601F8}" srcOrd="0" destOrd="0" presId="urn:microsoft.com/office/officeart/2005/8/layout/vList3#6"/>
    <dgm:cxn modelId="{1422D2E6-66E8-481B-8543-619DB48F0ADA}" srcId="{DB3823E0-74F9-4379-A418-5FCC88491F0C}" destId="{1333EDBB-BD4D-4409-AF2E-3CFA32357CB1}" srcOrd="3" destOrd="0" parTransId="{C1F6C2BF-6F09-4BFC-A74A-2E293D19DFC6}" sibTransId="{334FFECE-CA1C-4B0A-983C-A20AEE17101A}"/>
    <dgm:cxn modelId="{086C10EF-F9C0-47E5-BBA8-2F73A44E3C76}" type="presOf" srcId="{036F8A87-FDF7-4195-81C8-C91C9548C99C}" destId="{2BE8201B-888F-48A8-B6DB-39D3C6C03196}" srcOrd="0" destOrd="1" presId="urn:microsoft.com/office/officeart/2005/8/layout/vList3#6"/>
    <dgm:cxn modelId="{7ACCA5F3-06F4-4822-8BE4-572BE9FAD359}" type="presOf" srcId="{E1CC1B0D-F4FA-41BA-8AF6-60E25650D306}" destId="{2BE8201B-888F-48A8-B6DB-39D3C6C03196}" srcOrd="0" destOrd="3" presId="urn:microsoft.com/office/officeart/2005/8/layout/vList3#6"/>
    <dgm:cxn modelId="{801074FC-9192-459C-B52B-C4FEFD8BDE92}" type="presOf" srcId="{1333EDBB-BD4D-4409-AF2E-3CFA32357CB1}" destId="{C0CEE861-E54A-48D0-8EB7-0880FB4A55F2}" srcOrd="0" destOrd="4" presId="urn:microsoft.com/office/officeart/2005/8/layout/vList3#6"/>
    <dgm:cxn modelId="{826FE327-4263-4627-9A54-0D9488FD19BF}" type="presParOf" srcId="{F62B831E-2EEC-492F-B51A-84E140E601F8}" destId="{9D496A76-A1F1-48DE-8682-DAB9052C639A}" srcOrd="0" destOrd="0" presId="urn:microsoft.com/office/officeart/2005/8/layout/vList3#6"/>
    <dgm:cxn modelId="{A842806A-4BB8-49E1-8CC9-00BDA64A18F4}" type="presParOf" srcId="{9D496A76-A1F1-48DE-8682-DAB9052C639A}" destId="{B8EBE489-6C77-47E1-9C44-DD1B65D7C80C}" srcOrd="0" destOrd="0" presId="urn:microsoft.com/office/officeart/2005/8/layout/vList3#6"/>
    <dgm:cxn modelId="{9517BDD1-047C-4B37-A2F9-2FE06D236D8B}" type="presParOf" srcId="{9D496A76-A1F1-48DE-8682-DAB9052C639A}" destId="{C0CEE861-E54A-48D0-8EB7-0880FB4A55F2}" srcOrd="1" destOrd="0" presId="urn:microsoft.com/office/officeart/2005/8/layout/vList3#6"/>
    <dgm:cxn modelId="{6B17C774-4891-4952-9CE5-0972E1860FDE}" type="presParOf" srcId="{F62B831E-2EEC-492F-B51A-84E140E601F8}" destId="{D920FE47-B493-49BE-AB1D-4BED812C7982}" srcOrd="1" destOrd="0" presId="urn:microsoft.com/office/officeart/2005/8/layout/vList3#6"/>
    <dgm:cxn modelId="{E96B19BE-7A01-4ED9-B7BF-8E2C2A9CF067}" type="presParOf" srcId="{F62B831E-2EEC-492F-B51A-84E140E601F8}" destId="{58AEA9A0-4BB8-462D-9A10-BD86F8AEE3CA}" srcOrd="2" destOrd="0" presId="urn:microsoft.com/office/officeart/2005/8/layout/vList3#6"/>
    <dgm:cxn modelId="{6464E4E6-58B2-45DA-BA55-59E49B6D15D2}" type="presParOf" srcId="{58AEA9A0-4BB8-462D-9A10-BD86F8AEE3CA}" destId="{DAF9F456-B471-4C5D-BABC-37263613E8FE}" srcOrd="0" destOrd="0" presId="urn:microsoft.com/office/officeart/2005/8/layout/vList3#6"/>
    <dgm:cxn modelId="{F6FB787A-C767-4067-8FB5-79F2ECB3E1C6}" type="presParOf" srcId="{58AEA9A0-4BB8-462D-9A10-BD86F8AEE3CA}" destId="{2BE8201B-888F-48A8-B6DB-39D3C6C03196}" srcOrd="1" destOrd="0" presId="urn:microsoft.com/office/officeart/2005/8/layout/vList3#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6AE6AA-0585-44FB-B00E-F1DBB8D30B04}">
      <dsp:nvSpPr>
        <dsp:cNvPr id="0" name=""/>
        <dsp:cNvSpPr/>
      </dsp:nvSpPr>
      <dsp:spPr>
        <a:xfrm>
          <a:off x="1477657" y="-7255"/>
          <a:ext cx="4446378" cy="1658143"/>
        </a:xfrm>
        <a:prstGeom prst="blockArc">
          <a:avLst>
            <a:gd name="adj1" fmla="val 10800539"/>
            <a:gd name="adj2" fmla="val 539"/>
            <a:gd name="adj3" fmla="val 362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B897D1-D5A2-41F4-A0FE-007AEDD41E49}">
      <dsp:nvSpPr>
        <dsp:cNvPr id="0" name=""/>
        <dsp:cNvSpPr/>
      </dsp:nvSpPr>
      <dsp:spPr>
        <a:xfrm>
          <a:off x="236307" y="434185"/>
          <a:ext cx="4539146" cy="3469632"/>
        </a:xfrm>
        <a:prstGeom prst="blockArc">
          <a:avLst>
            <a:gd name="adj1" fmla="val 7546417"/>
            <a:gd name="adj2" fmla="val 13925018"/>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AC69F7-D06E-44D9-8C86-CD1C65F87181}">
      <dsp:nvSpPr>
        <dsp:cNvPr id="0" name=""/>
        <dsp:cNvSpPr/>
      </dsp:nvSpPr>
      <dsp:spPr>
        <a:xfrm>
          <a:off x="1475006" y="2670505"/>
          <a:ext cx="4230624" cy="1757655"/>
        </a:xfrm>
        <a:prstGeom prst="blockArc">
          <a:avLst>
            <a:gd name="adj1" fmla="val 9072"/>
            <a:gd name="adj2" fmla="val 10809072"/>
            <a:gd name="adj3" fmla="val 38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C54FD82-3A08-41EE-8650-E4CBC83334B3}">
      <dsp:nvSpPr>
        <dsp:cNvPr id="0" name=""/>
        <dsp:cNvSpPr/>
      </dsp:nvSpPr>
      <dsp:spPr>
        <a:xfrm>
          <a:off x="2339225" y="398100"/>
          <a:ext cx="4808633" cy="3469632"/>
        </a:xfrm>
        <a:prstGeom prst="blockArc">
          <a:avLst>
            <a:gd name="adj1" fmla="val 18593757"/>
            <a:gd name="adj2" fmla="val 3422651"/>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001660-E784-43F9-A0BF-96CD456BFB17}">
      <dsp:nvSpPr>
        <dsp:cNvPr id="0" name=""/>
        <dsp:cNvSpPr/>
      </dsp:nvSpPr>
      <dsp:spPr>
        <a:xfrm>
          <a:off x="1944300" y="1299945"/>
          <a:ext cx="3277776" cy="1597310"/>
        </a:xfrm>
        <a:prstGeom prst="ellipse">
          <a:avLst/>
        </a:prstGeom>
        <a:solidFill>
          <a:srgbClr val="FFFF00"/>
        </a:solidFill>
        <a:ln w="12700" cap="flat" cmpd="sng" algn="ctr">
          <a:solidFill>
            <a:srgbClr val="C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cs-CZ" sz="3200" b="1" kern="1200" dirty="0">
              <a:solidFill>
                <a:srgbClr val="FF0000"/>
              </a:solidFill>
            </a:rPr>
            <a:t>Manažerské výzvy</a:t>
          </a:r>
          <a:endParaRPr lang="en-US" sz="3200" b="1" kern="1200" dirty="0">
            <a:solidFill>
              <a:srgbClr val="FF0000"/>
            </a:solidFill>
          </a:endParaRPr>
        </a:p>
      </dsp:txBody>
      <dsp:txXfrm>
        <a:off x="2424319" y="1533866"/>
        <a:ext cx="2317738" cy="1129468"/>
      </dsp:txXfrm>
    </dsp:sp>
    <dsp:sp modelId="{AAECC6CD-DBFD-4D8E-AAE4-EDA28D8A0BF5}">
      <dsp:nvSpPr>
        <dsp:cNvPr id="0" name=""/>
        <dsp:cNvSpPr/>
      </dsp:nvSpPr>
      <dsp:spPr>
        <a:xfrm>
          <a:off x="4339094" y="150269"/>
          <a:ext cx="2982666" cy="1365120"/>
        </a:xfrm>
        <a:prstGeom prst="ellipse">
          <a:avLst/>
        </a:prstGeom>
        <a:solidFill>
          <a:srgbClr val="92D050"/>
        </a:solidFill>
        <a:ln w="12700" cap="flat" cmpd="sng" algn="ctr">
          <a:solidFill>
            <a:srgbClr val="C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cs-CZ" sz="2400" b="1" kern="1200" dirty="0">
              <a:solidFill>
                <a:schemeClr val="tx1"/>
              </a:solidFill>
            </a:rPr>
            <a:t>Řídit změny</a:t>
          </a:r>
          <a:endParaRPr lang="en-US" sz="3200" b="1" kern="1200" dirty="0">
            <a:solidFill>
              <a:schemeClr val="tx1"/>
            </a:solidFill>
          </a:endParaRPr>
        </a:p>
      </dsp:txBody>
      <dsp:txXfrm>
        <a:off x="4775895" y="350186"/>
        <a:ext cx="2109064" cy="965286"/>
      </dsp:txXfrm>
    </dsp:sp>
    <dsp:sp modelId="{3D6A03B6-AB40-447B-B7DA-9661DF424307}">
      <dsp:nvSpPr>
        <dsp:cNvPr id="0" name=""/>
        <dsp:cNvSpPr/>
      </dsp:nvSpPr>
      <dsp:spPr>
        <a:xfrm>
          <a:off x="4245279" y="2917867"/>
          <a:ext cx="2840185" cy="1273882"/>
        </a:xfrm>
        <a:prstGeom prst="ellipse">
          <a:avLst/>
        </a:prstGeom>
        <a:solidFill>
          <a:srgbClr val="FF6600"/>
        </a:solidFill>
        <a:ln w="12700" cap="flat" cmpd="sng" algn="ctr">
          <a:solidFill>
            <a:srgbClr val="C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cs-CZ" sz="2400" b="1" kern="1200" dirty="0">
              <a:solidFill>
                <a:schemeClr val="tx1"/>
              </a:solidFill>
            </a:rPr>
            <a:t>Řídit zdroje</a:t>
          </a:r>
          <a:endParaRPr lang="en-US" sz="3200" b="1" kern="1200" dirty="0">
            <a:solidFill>
              <a:schemeClr val="tx1"/>
            </a:solidFill>
          </a:endParaRPr>
        </a:p>
      </dsp:txBody>
      <dsp:txXfrm>
        <a:off x="4661214" y="3104423"/>
        <a:ext cx="2008315" cy="900770"/>
      </dsp:txXfrm>
    </dsp:sp>
    <dsp:sp modelId="{4A03AE4C-298A-497A-8449-C325C63A7F5E}">
      <dsp:nvSpPr>
        <dsp:cNvPr id="0" name=""/>
        <dsp:cNvSpPr/>
      </dsp:nvSpPr>
      <dsp:spPr>
        <a:xfrm>
          <a:off x="154108" y="2871466"/>
          <a:ext cx="2722313" cy="1344781"/>
        </a:xfrm>
        <a:prstGeom prst="ellipse">
          <a:avLst/>
        </a:prstGeom>
        <a:solidFill>
          <a:schemeClr val="accent3">
            <a:lumMod val="60000"/>
            <a:lumOff val="40000"/>
          </a:schemeClr>
        </a:solidFill>
        <a:ln w="12700" cap="flat" cmpd="sng" algn="ctr">
          <a:solidFill>
            <a:srgbClr val="C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cs-CZ" sz="2400" b="1" kern="1200" dirty="0">
              <a:solidFill>
                <a:schemeClr val="tx1"/>
              </a:solidFill>
            </a:rPr>
            <a:t>Řídit podnikavě</a:t>
          </a:r>
          <a:endParaRPr lang="en-US" sz="3200" b="1" kern="1200" dirty="0">
            <a:solidFill>
              <a:schemeClr val="tx1"/>
            </a:solidFill>
          </a:endParaRPr>
        </a:p>
      </dsp:txBody>
      <dsp:txXfrm>
        <a:off x="552782" y="3068405"/>
        <a:ext cx="1924965" cy="950903"/>
      </dsp:txXfrm>
    </dsp:sp>
    <dsp:sp modelId="{828BF2FB-CF79-4D2B-BA12-5C5D16190ECB}">
      <dsp:nvSpPr>
        <dsp:cNvPr id="0" name=""/>
        <dsp:cNvSpPr/>
      </dsp:nvSpPr>
      <dsp:spPr>
        <a:xfrm>
          <a:off x="34509" y="123163"/>
          <a:ext cx="2860087" cy="1417962"/>
        </a:xfrm>
        <a:prstGeom prst="ellipse">
          <a:avLst/>
        </a:prstGeom>
        <a:solidFill>
          <a:srgbClr val="FFFF99"/>
        </a:solidFill>
        <a:ln w="12700" cap="flat" cmpd="sng" algn="ctr">
          <a:solidFill>
            <a:srgbClr val="C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cs-CZ" sz="2400" b="1" kern="1200" dirty="0">
              <a:solidFill>
                <a:schemeClr val="tx1"/>
              </a:solidFill>
            </a:rPr>
            <a:t>Řídit strategicky</a:t>
          </a:r>
          <a:endParaRPr lang="en-US" sz="3200" b="1" kern="1200" dirty="0">
            <a:solidFill>
              <a:schemeClr val="tx1"/>
            </a:solidFill>
          </a:endParaRPr>
        </a:p>
      </dsp:txBody>
      <dsp:txXfrm>
        <a:off x="453359" y="330819"/>
        <a:ext cx="2022387" cy="1002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CEE861-E54A-48D0-8EB7-0880FB4A55F2}">
      <dsp:nvSpPr>
        <dsp:cNvPr id="0" name=""/>
        <dsp:cNvSpPr/>
      </dsp:nvSpPr>
      <dsp:spPr>
        <a:xfrm rot="10800000">
          <a:off x="2094651" y="94881"/>
          <a:ext cx="5889245" cy="1987572"/>
        </a:xfrm>
        <a:prstGeom prst="homePlat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7056" tIns="91440" rIns="170688" bIns="91440" numCol="1" spcCol="1270" anchor="t" anchorCtr="0">
          <a:noAutofit/>
        </a:bodyPr>
        <a:lstStyle/>
        <a:p>
          <a:pPr marL="0" lvl="0" indent="0" algn="l" defTabSz="1066800">
            <a:lnSpc>
              <a:spcPct val="90000"/>
            </a:lnSpc>
            <a:spcBef>
              <a:spcPct val="0"/>
            </a:spcBef>
            <a:spcAft>
              <a:spcPct val="35000"/>
            </a:spcAft>
            <a:buNone/>
          </a:pPr>
          <a:r>
            <a:rPr lang="cs-CZ" sz="2400" kern="1200" dirty="0">
              <a:solidFill>
                <a:srgbClr val="C00000"/>
              </a:solidFill>
            </a:rPr>
            <a:t>Emociální </a:t>
          </a:r>
          <a:r>
            <a:rPr lang="en-US" sz="2400" kern="1200" dirty="0">
              <a:solidFill>
                <a:srgbClr val="C00000"/>
              </a:solidFill>
            </a:rPr>
            <a:t>Inteligence</a:t>
          </a:r>
        </a:p>
        <a:p>
          <a:pPr marL="171450" lvl="1" indent="-171450" algn="l" defTabSz="800100">
            <a:lnSpc>
              <a:spcPct val="90000"/>
            </a:lnSpc>
            <a:spcBef>
              <a:spcPct val="0"/>
            </a:spcBef>
            <a:spcAft>
              <a:spcPct val="15000"/>
            </a:spcAft>
            <a:buChar char="•"/>
          </a:pPr>
          <a:r>
            <a:rPr lang="cs-CZ" sz="1800" b="1" kern="1200" dirty="0">
              <a:solidFill>
                <a:schemeClr val="tx1"/>
              </a:solidFill>
            </a:rPr>
            <a:t>Sebevědomí</a:t>
          </a:r>
          <a:endParaRPr lang="en-US" sz="1800" b="1" kern="1200" dirty="0">
            <a:solidFill>
              <a:schemeClr val="tx1"/>
            </a:solidFill>
          </a:endParaRPr>
        </a:p>
        <a:p>
          <a:pPr marL="171450" lvl="1" indent="-171450" algn="l" defTabSz="800100">
            <a:lnSpc>
              <a:spcPct val="90000"/>
            </a:lnSpc>
            <a:spcBef>
              <a:spcPct val="0"/>
            </a:spcBef>
            <a:spcAft>
              <a:spcPct val="15000"/>
            </a:spcAft>
            <a:buChar char="•"/>
          </a:pPr>
          <a:r>
            <a:rPr lang="cs-CZ" sz="1800" b="1" kern="1200" dirty="0">
              <a:solidFill>
                <a:schemeClr val="tx1"/>
              </a:solidFill>
            </a:rPr>
            <a:t>Sebeovládání</a:t>
          </a:r>
          <a:endParaRPr lang="en-US" sz="1800" b="1" kern="1200" dirty="0">
            <a:solidFill>
              <a:schemeClr val="tx1"/>
            </a:solidFill>
          </a:endParaRPr>
        </a:p>
        <a:p>
          <a:pPr marL="171450" lvl="1" indent="-171450" algn="l" defTabSz="800100">
            <a:lnSpc>
              <a:spcPct val="90000"/>
            </a:lnSpc>
            <a:spcBef>
              <a:spcPct val="0"/>
            </a:spcBef>
            <a:spcAft>
              <a:spcPct val="15000"/>
            </a:spcAft>
            <a:buChar char="•"/>
          </a:pPr>
          <a:r>
            <a:rPr lang="cs-CZ" sz="1800" b="1" kern="1200" dirty="0">
              <a:solidFill>
                <a:schemeClr val="tx1"/>
              </a:solidFill>
            </a:rPr>
            <a:t>Motivace</a:t>
          </a:r>
          <a:endParaRPr lang="en-US" sz="1800" b="1" kern="1200" dirty="0">
            <a:solidFill>
              <a:schemeClr val="tx1"/>
            </a:solidFill>
          </a:endParaRPr>
        </a:p>
        <a:p>
          <a:pPr marL="171450" lvl="1" indent="-171450" algn="l" defTabSz="800100">
            <a:lnSpc>
              <a:spcPct val="90000"/>
            </a:lnSpc>
            <a:spcBef>
              <a:spcPct val="0"/>
            </a:spcBef>
            <a:spcAft>
              <a:spcPct val="15000"/>
            </a:spcAft>
            <a:buChar char="•"/>
          </a:pPr>
          <a:r>
            <a:rPr lang="cs-CZ" sz="1800" b="1" kern="1200" dirty="0">
              <a:solidFill>
                <a:schemeClr val="tx1"/>
              </a:solidFill>
            </a:rPr>
            <a:t>Empatie</a:t>
          </a:r>
          <a:endParaRPr lang="en-US" sz="1800" b="1" kern="1200" dirty="0">
            <a:solidFill>
              <a:schemeClr val="tx1"/>
            </a:solidFill>
          </a:endParaRPr>
        </a:p>
        <a:p>
          <a:pPr marL="171450" lvl="1" indent="-171450" algn="l" defTabSz="800100">
            <a:lnSpc>
              <a:spcPct val="90000"/>
            </a:lnSpc>
            <a:spcBef>
              <a:spcPct val="0"/>
            </a:spcBef>
            <a:spcAft>
              <a:spcPct val="15000"/>
            </a:spcAft>
            <a:buChar char="•"/>
          </a:pPr>
          <a:r>
            <a:rPr lang="cs-CZ" sz="1800" b="1" kern="1200" dirty="0">
              <a:solidFill>
                <a:schemeClr val="tx1"/>
              </a:solidFill>
            </a:rPr>
            <a:t>Sociální dovednosti</a:t>
          </a:r>
          <a:endParaRPr lang="en-US" sz="1800" b="1" kern="1200" dirty="0">
            <a:solidFill>
              <a:schemeClr val="tx1"/>
            </a:solidFill>
          </a:endParaRPr>
        </a:p>
      </dsp:txBody>
      <dsp:txXfrm rot="10800000">
        <a:off x="2591544" y="94881"/>
        <a:ext cx="5392352" cy="1987572"/>
      </dsp:txXfrm>
    </dsp:sp>
    <dsp:sp modelId="{B8EBE489-6C77-47E1-9C44-DD1B65D7C80C}">
      <dsp:nvSpPr>
        <dsp:cNvPr id="0" name=""/>
        <dsp:cNvSpPr/>
      </dsp:nvSpPr>
      <dsp:spPr>
        <a:xfrm>
          <a:off x="107031" y="176814"/>
          <a:ext cx="1842308" cy="1757967"/>
        </a:xfrm>
        <a:prstGeom prst="ellipse">
          <a:avLst/>
        </a:prstGeom>
        <a:solidFill>
          <a:schemeClr val="accent6">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BE8201B-888F-48A8-B6DB-39D3C6C03196}">
      <dsp:nvSpPr>
        <dsp:cNvPr id="0" name=""/>
        <dsp:cNvSpPr/>
      </dsp:nvSpPr>
      <dsp:spPr>
        <a:xfrm rot="10800000">
          <a:off x="2323203" y="2411422"/>
          <a:ext cx="5710331" cy="1852851"/>
        </a:xfrm>
        <a:prstGeom prst="homePlate">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7056" tIns="91440" rIns="170688" bIns="91440" numCol="1" spcCol="1270" anchor="t" anchorCtr="0">
          <a:noAutofit/>
        </a:bodyPr>
        <a:lstStyle/>
        <a:p>
          <a:pPr marL="0" lvl="0" indent="0" algn="l" defTabSz="1066800">
            <a:lnSpc>
              <a:spcPct val="90000"/>
            </a:lnSpc>
            <a:spcBef>
              <a:spcPct val="0"/>
            </a:spcBef>
            <a:spcAft>
              <a:spcPct val="35000"/>
            </a:spcAft>
            <a:buNone/>
          </a:pPr>
          <a:r>
            <a:rPr lang="en-US" sz="2400" b="0" kern="1200" dirty="0">
              <a:solidFill>
                <a:srgbClr val="C00000"/>
              </a:solidFill>
            </a:rPr>
            <a:t>Soci</a:t>
          </a:r>
          <a:r>
            <a:rPr lang="cs-CZ" sz="2400" b="0" kern="1200" dirty="0">
              <a:solidFill>
                <a:srgbClr val="C00000"/>
              </a:solidFill>
            </a:rPr>
            <a:t>ální </a:t>
          </a:r>
          <a:r>
            <a:rPr lang="en-US" sz="2400" b="0" kern="1200" dirty="0">
              <a:solidFill>
                <a:srgbClr val="C00000"/>
              </a:solidFill>
            </a:rPr>
            <a:t>Inteligence</a:t>
          </a:r>
        </a:p>
        <a:p>
          <a:pPr marL="171450" lvl="1" indent="-171450" algn="l" defTabSz="800100">
            <a:lnSpc>
              <a:spcPct val="90000"/>
            </a:lnSpc>
            <a:spcBef>
              <a:spcPct val="0"/>
            </a:spcBef>
            <a:spcAft>
              <a:spcPct val="15000"/>
            </a:spcAft>
            <a:buChar char="•"/>
          </a:pPr>
          <a:r>
            <a:rPr lang="cs-CZ" sz="1800" b="1" kern="1200" dirty="0">
              <a:solidFill>
                <a:schemeClr val="tx1"/>
              </a:solidFill>
            </a:rPr>
            <a:t>Sociální vnímavost</a:t>
          </a:r>
          <a:endParaRPr lang="en-US" sz="1800" b="1" kern="1200" dirty="0">
            <a:solidFill>
              <a:schemeClr val="tx1"/>
            </a:solidFill>
          </a:endParaRPr>
        </a:p>
        <a:p>
          <a:pPr marL="171450" lvl="1" indent="-171450" algn="l" defTabSz="800100">
            <a:lnSpc>
              <a:spcPct val="90000"/>
            </a:lnSpc>
            <a:spcBef>
              <a:spcPct val="0"/>
            </a:spcBef>
            <a:spcAft>
              <a:spcPct val="15000"/>
            </a:spcAft>
            <a:buChar char="•"/>
          </a:pPr>
          <a:r>
            <a:rPr lang="cs-CZ" sz="1800" b="1" kern="1200" dirty="0">
              <a:solidFill>
                <a:schemeClr val="tx1"/>
              </a:solidFill>
            </a:rPr>
            <a:t>Behaviorální pružnost (přizpůsobivost chování)</a:t>
          </a:r>
          <a:endParaRPr lang="en-US" sz="1800" b="1" kern="1200" dirty="0">
            <a:solidFill>
              <a:schemeClr val="tx1"/>
            </a:solidFill>
          </a:endParaRPr>
        </a:p>
        <a:p>
          <a:pPr marL="171450" lvl="1" indent="-171450" algn="l" defTabSz="800100">
            <a:lnSpc>
              <a:spcPct val="90000"/>
            </a:lnSpc>
            <a:spcBef>
              <a:spcPct val="0"/>
            </a:spcBef>
            <a:spcAft>
              <a:spcPct val="15000"/>
            </a:spcAft>
            <a:buChar char="•"/>
          </a:pPr>
          <a:r>
            <a:rPr lang="cs-CZ" sz="1800" b="1" i="0" kern="1200" dirty="0">
              <a:solidFill>
                <a:schemeClr val="tx1"/>
              </a:solidFill>
            </a:rPr>
            <a:t>Důvtipnost</a:t>
          </a:r>
          <a:endParaRPr lang="en-US" sz="1800" b="1" i="0" kern="1200" dirty="0">
            <a:solidFill>
              <a:schemeClr val="tx1"/>
            </a:solidFill>
          </a:endParaRPr>
        </a:p>
      </dsp:txBody>
      <dsp:txXfrm rot="10800000">
        <a:off x="2786416" y="2411422"/>
        <a:ext cx="5247118" cy="1852851"/>
      </dsp:txXfrm>
    </dsp:sp>
    <dsp:sp modelId="{DAF9F456-B471-4C5D-BABC-37263613E8FE}">
      <dsp:nvSpPr>
        <dsp:cNvPr id="0" name=""/>
        <dsp:cNvSpPr/>
      </dsp:nvSpPr>
      <dsp:spPr>
        <a:xfrm>
          <a:off x="107027" y="2337049"/>
          <a:ext cx="1852851" cy="1852851"/>
        </a:xfrm>
        <a:prstGeom prst="ellipse">
          <a:avLst/>
        </a:prstGeom>
        <a:solidFill>
          <a:srgbClr val="FFFF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6">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BA824-12C1-4D2A-8701-A8D9592850D3}" type="datetimeFigureOut">
              <a:rPr lang="cs-CZ" smtClean="0"/>
              <a:t>08.10.2021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15905E-F08C-4E22-BC16-58B332AD2767}" type="slidenum">
              <a:rPr lang="cs-CZ" smtClean="0"/>
              <a:t>‹#›</a:t>
            </a:fld>
            <a:endParaRPr lang="cs-CZ"/>
          </a:p>
        </p:txBody>
      </p:sp>
    </p:spTree>
    <p:extLst>
      <p:ext uri="{BB962C8B-B14F-4D97-AF65-F5344CB8AC3E}">
        <p14:creationId xmlns:p14="http://schemas.microsoft.com/office/powerpoint/2010/main" val="68022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a:t>
            </a:fld>
            <a:endParaRPr lang="cs-CZ"/>
          </a:p>
        </p:txBody>
      </p:sp>
    </p:spTree>
    <p:extLst>
      <p:ext uri="{BB962C8B-B14F-4D97-AF65-F5344CB8AC3E}">
        <p14:creationId xmlns:p14="http://schemas.microsoft.com/office/powerpoint/2010/main" val="17204980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A </a:t>
            </a:r>
            <a:r>
              <a:rPr lang="en-US" b="1" dirty="0"/>
              <a:t>manager </a:t>
            </a:r>
            <a:r>
              <a:rPr lang="en-US" dirty="0"/>
              <a:t>is an individual who makes plans; organizes and controls people, production, and services; and who regulates or deploys resources. A </a:t>
            </a:r>
            <a:r>
              <a:rPr lang="en-US" b="1" dirty="0"/>
              <a:t>leader </a:t>
            </a:r>
            <a:r>
              <a:rPr lang="en-US" dirty="0"/>
              <a:t>is a person who influences and inspires people to follow. There is no reason whatsoever that a manager can’t be a leader, or that a leader can’t manage. In fact, the political, social, and technological changes of recent years require all of us to do both (see Exhibit 1.3 in the text).</a:t>
            </a:r>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A3B526-C97B-45C2-885D-1F19E4B425F8}" type="slidenum">
              <a:rPr lang="en-GB" smtClean="0">
                <a:cs typeface="Arial" charset="0"/>
              </a:rPr>
              <a:pPr fontAlgn="base">
                <a:spcBef>
                  <a:spcPct val="0"/>
                </a:spcBef>
                <a:spcAft>
                  <a:spcPct val="0"/>
                </a:spcAft>
              </a:pPr>
              <a:t>48</a:t>
            </a:fld>
            <a:endParaRPr lang="en-GB" dirty="0">
              <a:cs typeface="Arial" charset="0"/>
            </a:endParaRPr>
          </a:p>
        </p:txBody>
      </p:sp>
    </p:spTree>
    <p:extLst>
      <p:ext uri="{BB962C8B-B14F-4D97-AF65-F5344CB8AC3E}">
        <p14:creationId xmlns:p14="http://schemas.microsoft.com/office/powerpoint/2010/main" val="1753083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dirty="0">
                <a:latin typeface="Arial" charset="0"/>
              </a:rPr>
              <a:t>In the last 15 years or so, two other sets of skills or competencies have become increasingly prominent in research relating to influence processes—“emotional intelligence” and “social intelligence.”  The first of these, emotional intelligence, has probably received the most attention to date. One of its chief proponents has even gone so far as to say it is “the </a:t>
            </a:r>
            <a:r>
              <a:rPr lang="en-US" altLang="cs-CZ" i="1" dirty="0">
                <a:latin typeface="Arial" charset="0"/>
              </a:rPr>
              <a:t>sine qua non </a:t>
            </a:r>
            <a:r>
              <a:rPr lang="en-US" altLang="cs-CZ" dirty="0">
                <a:latin typeface="Arial" charset="0"/>
              </a:rPr>
              <a:t>[</a:t>
            </a:r>
            <a:r>
              <a:rPr lang="en-US" altLang="cs-CZ" i="1" dirty="0">
                <a:latin typeface="Arial" charset="0"/>
              </a:rPr>
              <a:t>indispensable </a:t>
            </a:r>
            <a:r>
              <a:rPr lang="en-US" altLang="cs-CZ" dirty="0">
                <a:latin typeface="Arial" charset="0"/>
              </a:rPr>
              <a:t>ingredient] of leadership.” The essence of emotional intelligence, as the name implies, is an awareness of others’ feelings and a sensitivity to one’s own emotions and the ability to control them. These features are especially prominent in two major contemporary approaches to leadership that we will discuss later in this chapter—transformational leadership and authentic leadership.</a:t>
            </a:r>
          </a:p>
          <a:p>
            <a:pPr eaLnBrk="1" hangingPunct="1"/>
            <a:r>
              <a:rPr lang="en-US" altLang="cs-CZ" dirty="0">
                <a:latin typeface="Arial" charset="0"/>
              </a:rPr>
              <a:t>As shown in Exhibit 8.9, emotional intelligence has been conceptualized as having five key components: self-awareness, self-regulation, motivation, empathy, and social skill. Three aspects of emotional intelligence seem particularly important for a manager to consider: (1) it is distinct from IQ or cognitive intelligence; (2) although in part determined genetically, it probably can be learned or improved by training, coaching, practice, and—especially—effort; and (3) it seems obviously relevant to a leader’s performance in an organizational setting.</a:t>
            </a:r>
          </a:p>
          <a:p>
            <a:pPr eaLnBrk="1" hangingPunct="1"/>
            <a:r>
              <a:rPr lang="en-US" altLang="cs-CZ" dirty="0">
                <a:latin typeface="Arial" charset="0"/>
              </a:rPr>
              <a:t>Although social intelligence is somewhat similar to emotional intelligence, the two also differ. Whereas, major components of emotional intelligence involve self-awareness and self-regulation, social intelligence focuses more on being able to “read” other people and their intentions. A person who is socially intelligent is someone who has considerable tacit knowledge or</a:t>
            </a:r>
            <a:r>
              <a:rPr lang="en-US" altLang="cs-CZ" i="1" dirty="0">
                <a:latin typeface="Arial" charset="0"/>
              </a:rPr>
              <a:t> </a:t>
            </a:r>
            <a:r>
              <a:rPr lang="en-US" altLang="cs-CZ" dirty="0">
                <a:latin typeface="Arial" charset="0"/>
              </a:rPr>
              <a:t>savvy. </a:t>
            </a:r>
            <a:endParaRPr lang="en-US" altLang="cs-CZ" b="1" dirty="0">
              <a:latin typeface="Arial" charset="0"/>
            </a:endParaRPr>
          </a:p>
          <a:p>
            <a:pPr eaLnBrk="1" hangingPunct="1"/>
            <a:endParaRPr lang="en-US" altLang="cs-CZ" dirty="0">
              <a:latin typeface="Arial" charset="0"/>
            </a:endParaRPr>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1FEF73-A491-476A-BECA-B66DE64D0496}" type="slidenum">
              <a:rPr lang="en-US" altLang="cs-CZ" smtClean="0"/>
              <a:pPr eaLnBrk="1" hangingPunct="1"/>
              <a:t>50</a:t>
            </a:fld>
            <a:endParaRPr lang="en-US" altLang="cs-CZ" dirty="0"/>
          </a:p>
        </p:txBody>
      </p:sp>
    </p:spTree>
    <p:extLst>
      <p:ext uri="{BB962C8B-B14F-4D97-AF65-F5344CB8AC3E}">
        <p14:creationId xmlns:p14="http://schemas.microsoft.com/office/powerpoint/2010/main" val="669382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54</a:t>
            </a:fld>
            <a:endParaRPr lang="cs-CZ"/>
          </a:p>
        </p:txBody>
      </p:sp>
    </p:spTree>
    <p:extLst>
      <p:ext uri="{BB962C8B-B14F-4D97-AF65-F5344CB8AC3E}">
        <p14:creationId xmlns:p14="http://schemas.microsoft.com/office/powerpoint/2010/main" val="4112873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6</a:t>
            </a:fld>
            <a:endParaRPr lang="cs-CZ"/>
          </a:p>
        </p:txBody>
      </p:sp>
    </p:spTree>
    <p:extLst>
      <p:ext uri="{BB962C8B-B14F-4D97-AF65-F5344CB8AC3E}">
        <p14:creationId xmlns:p14="http://schemas.microsoft.com/office/powerpoint/2010/main" val="1419619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7</a:t>
            </a:fld>
            <a:endParaRPr lang="cs-CZ"/>
          </a:p>
        </p:txBody>
      </p:sp>
    </p:spTree>
    <p:extLst>
      <p:ext uri="{BB962C8B-B14F-4D97-AF65-F5344CB8AC3E}">
        <p14:creationId xmlns:p14="http://schemas.microsoft.com/office/powerpoint/2010/main" val="2168620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cs-CZ" dirty="0">
                <a:ea typeface="ＭＳ Ｐゴシック" pitchFamily="34" charset="-128"/>
              </a:rPr>
              <a:t>Members of an organization can be divided into two categories:   </a:t>
            </a:r>
          </a:p>
          <a:p>
            <a:pPr eaLnBrk="1" hangingPunct="1">
              <a:spcBef>
                <a:spcPct val="0"/>
              </a:spcBef>
              <a:buFont typeface="Calibri" pitchFamily="34" charset="0"/>
              <a:buAutoNum type="arabicPeriod"/>
            </a:pPr>
            <a:r>
              <a:rPr lang="en-US" altLang="cs-CZ" b="1" dirty="0">
                <a:ea typeface="ＭＳ Ｐゴシック" pitchFamily="34" charset="-128"/>
              </a:rPr>
              <a:t> Nonmanagerial employees</a:t>
            </a:r>
            <a:r>
              <a:rPr lang="en-US" altLang="cs-CZ" dirty="0">
                <a:ea typeface="ＭＳ Ｐゴシック" pitchFamily="34" charset="-128"/>
              </a:rPr>
              <a:t> work directly on a task and do </a:t>
            </a:r>
            <a:r>
              <a:rPr lang="en-US" altLang="cs-CZ" i="1" dirty="0">
                <a:ea typeface="ＭＳ Ｐゴシック" pitchFamily="34" charset="-128"/>
              </a:rPr>
              <a:t>not</a:t>
            </a:r>
            <a:r>
              <a:rPr lang="en-US" altLang="cs-CZ" dirty="0">
                <a:ea typeface="ＭＳ Ｐゴシック" pitchFamily="34" charset="-128"/>
              </a:rPr>
              <a:t> oversee the work of others. Examples include a cashier in a department store or someone who processes your course registration at the registrar's office. They may be called associates, team members, or contributors. </a:t>
            </a:r>
          </a:p>
          <a:p>
            <a:pPr eaLnBrk="1" hangingPunct="1">
              <a:spcBef>
                <a:spcPct val="0"/>
              </a:spcBef>
              <a:buFont typeface="Calibri" pitchFamily="34" charset="0"/>
              <a:buAutoNum type="arabicPeriod"/>
            </a:pPr>
            <a:r>
              <a:rPr lang="en-US" altLang="cs-CZ" b="1" dirty="0">
                <a:ea typeface="ＭＳ Ｐゴシック" pitchFamily="34" charset="-128"/>
              </a:rPr>
              <a:t> Managers</a:t>
            </a:r>
            <a:r>
              <a:rPr lang="en-US" altLang="cs-CZ" dirty="0">
                <a:ea typeface="ＭＳ Ｐゴシック" pitchFamily="34" charset="-128"/>
              </a:rPr>
              <a:t>, who direct and oversee the activities of the people in the organization. A manager’s job isn’t about personal  achievement—it’s about helping others do their work. This distinction doesn’t mean, however, that managers don’t ever work directly on tasks.</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007FEA46-12D8-41D3-A77A-063D83502197}" type="slidenum">
              <a:rPr lang="en-US" altLang="cs-CZ" smtClean="0">
                <a:latin typeface="Calibri" pitchFamily="34" charset="0"/>
              </a:rPr>
              <a:pPr/>
              <a:t>14</a:t>
            </a:fld>
            <a:endParaRPr lang="en-US" altLang="cs-CZ" dirty="0">
              <a:latin typeface="Calibri" pitchFamily="34" charset="0"/>
            </a:endParaRPr>
          </a:p>
        </p:txBody>
      </p:sp>
    </p:spTree>
    <p:extLst>
      <p:ext uri="{BB962C8B-B14F-4D97-AF65-F5344CB8AC3E}">
        <p14:creationId xmlns:p14="http://schemas.microsoft.com/office/powerpoint/2010/main" val="1748429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cs-CZ" b="1" dirty="0">
                <a:ea typeface="ＭＳ Ｐゴシック" pitchFamily="34" charset="-128"/>
              </a:rPr>
              <a:t>Top managers </a:t>
            </a:r>
            <a:r>
              <a:rPr lang="en-US" altLang="cs-CZ" dirty="0">
                <a:ea typeface="ＭＳ Ｐゴシック" pitchFamily="34" charset="-128"/>
              </a:rPr>
              <a:t>are those at or near the top of an organization who make decisions about the direction of the organization and establishes policies and philosophies that affect all organizational members. Titles include: president, vice president, chancellor, managing director, or chief executive officer.</a:t>
            </a:r>
          </a:p>
          <a:p>
            <a:endParaRPr lang="en-US" altLang="cs-CZ" dirty="0">
              <a:ea typeface="ＭＳ Ｐゴシック" pitchFamily="34" charset="-128"/>
            </a:endParaRPr>
          </a:p>
          <a:p>
            <a:r>
              <a:rPr lang="en-US" altLang="cs-CZ" b="1" dirty="0">
                <a:ea typeface="ＭＳ Ｐゴシック" pitchFamily="34" charset="-128"/>
              </a:rPr>
              <a:t>Middle managers </a:t>
            </a:r>
            <a:r>
              <a:rPr lang="en-US" altLang="cs-CZ" dirty="0">
                <a:ea typeface="ＭＳ Ｐゴシック" pitchFamily="34" charset="-128"/>
              </a:rPr>
              <a:t>fall between the lowest and highest levels of the organization. They often manage other managers and sometimes nonmanagerial employees, and are responsible for translating the goals set by top managers into specific detailed tasks that lower-level managers oversee. Titles include: agency head, unit chief, division manager, or project leader.</a:t>
            </a:r>
          </a:p>
          <a:p>
            <a:endParaRPr lang="en-US" altLang="cs-CZ" dirty="0">
              <a:ea typeface="ＭＳ Ｐゴシック" pitchFamily="34" charset="-128"/>
            </a:endParaRPr>
          </a:p>
          <a:p>
            <a:r>
              <a:rPr lang="en-US" altLang="cs-CZ" b="1" dirty="0">
                <a:ea typeface="ＭＳ Ｐゴシック" pitchFamily="34" charset="-128"/>
              </a:rPr>
              <a:t>First-line managers </a:t>
            </a:r>
            <a:r>
              <a:rPr lang="en-US" altLang="cs-CZ" dirty="0">
                <a:ea typeface="ＭＳ Ｐゴシック" pitchFamily="34" charset="-128"/>
              </a:rPr>
              <a:t>are responsible for directing the day-to-day activities of nonmanagerial employees. Titles include: supervisor, shift manager, or unit coordinator.</a:t>
            </a:r>
          </a:p>
          <a:p>
            <a:endParaRPr lang="en-US" altLang="cs-CZ" dirty="0">
              <a:ea typeface="ＭＳ Ｐゴシック" pitchFamily="34" charset="-128"/>
            </a:endParaRPr>
          </a:p>
          <a:p>
            <a:r>
              <a:rPr lang="en-US" altLang="cs-CZ" b="1" dirty="0">
                <a:ea typeface="ＭＳ Ｐゴシック" pitchFamily="34" charset="-128"/>
              </a:rPr>
              <a:t>Team leaders </a:t>
            </a:r>
            <a:r>
              <a:rPr lang="en-US" altLang="cs-CZ" dirty="0">
                <a:ea typeface="ＭＳ Ｐゴシック" pitchFamily="34" charset="-128"/>
              </a:rPr>
              <a:t>are a special category of lower-level managers that have become more common as organizations have moved to using employee work teams to do work. They typically report to a first line manager.</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7ECA788A-3B3A-45F8-BD7F-27E79B808387}" type="slidenum">
              <a:rPr lang="en-US" altLang="cs-CZ" smtClean="0">
                <a:latin typeface="Calibri" pitchFamily="34" charset="0"/>
              </a:rPr>
              <a:pPr/>
              <a:t>15</a:t>
            </a:fld>
            <a:endParaRPr lang="en-US" altLang="cs-CZ" dirty="0">
              <a:latin typeface="Calibri" pitchFamily="34" charset="0"/>
            </a:endParaRPr>
          </a:p>
        </p:txBody>
      </p:sp>
    </p:spTree>
    <p:extLst>
      <p:ext uri="{BB962C8B-B14F-4D97-AF65-F5344CB8AC3E}">
        <p14:creationId xmlns:p14="http://schemas.microsoft.com/office/powerpoint/2010/main" val="1042864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ADAB0A-5C11-45B9-B9FB-1F2FF0819F05}" type="slidenum">
              <a:rPr lang="en-US"/>
              <a:pPr/>
              <a:t>23</a:t>
            </a:fld>
            <a:endParaRPr lang="en-US" dirty="0"/>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cs-CZ" dirty="0"/>
          </a:p>
        </p:txBody>
      </p:sp>
    </p:spTree>
    <p:extLst>
      <p:ext uri="{BB962C8B-B14F-4D97-AF65-F5344CB8AC3E}">
        <p14:creationId xmlns:p14="http://schemas.microsoft.com/office/powerpoint/2010/main" val="3676147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dirty="0"/>
          </a:p>
        </p:txBody>
      </p:sp>
      <p:sp>
        <p:nvSpPr>
          <p:cNvPr id="2867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F0748C2-6E6F-49D9-894B-87DFBA72E5FE}" type="slidenum">
              <a:rPr lang="cs-CZ" altLang="cs-CZ" smtClean="0">
                <a:latin typeface="Arial" panose="020B0604020202020204" pitchFamily="34" charset="0"/>
              </a:rPr>
              <a:pPr>
                <a:spcBef>
                  <a:spcPct val="0"/>
                </a:spcBef>
              </a:pPr>
              <a:t>33</a:t>
            </a:fld>
            <a:endParaRPr lang="cs-CZ" altLang="cs-CZ" dirty="0">
              <a:latin typeface="Arial" panose="020B0604020202020204" pitchFamily="34" charset="0"/>
            </a:endParaRPr>
          </a:p>
        </p:txBody>
      </p:sp>
    </p:spTree>
    <p:extLst>
      <p:ext uri="{BB962C8B-B14F-4D97-AF65-F5344CB8AC3E}">
        <p14:creationId xmlns:p14="http://schemas.microsoft.com/office/powerpoint/2010/main" val="1874092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E749D3-71CA-4110-84BD-1C394E5986BF}" type="slidenum">
              <a:rPr lang="en-US"/>
              <a:pPr/>
              <a:t>46</a:t>
            </a:fld>
            <a:endParaRPr lang="en-US" dirty="0"/>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cs-CZ" dirty="0"/>
          </a:p>
        </p:txBody>
      </p:sp>
    </p:spTree>
    <p:extLst>
      <p:ext uri="{BB962C8B-B14F-4D97-AF65-F5344CB8AC3E}">
        <p14:creationId xmlns:p14="http://schemas.microsoft.com/office/powerpoint/2010/main" val="3933034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You will be called on to respond ethically, positively, and powerfully to the many transformations that are occurring in our world. This requires you to know your own values as well as your organization’s ethical code and to make good decisions—often very quickly and without complete information. To do so, you must engage in analytical thinking and rely on your intuition. </a:t>
            </a:r>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06EAF1-1F78-4969-AAD7-0854546863B4}" type="slidenum">
              <a:rPr lang="en-GB" smtClean="0">
                <a:cs typeface="Arial" charset="0"/>
              </a:rPr>
              <a:pPr fontAlgn="base">
                <a:spcBef>
                  <a:spcPct val="0"/>
                </a:spcBef>
                <a:spcAft>
                  <a:spcPct val="0"/>
                </a:spcAft>
              </a:pPr>
              <a:t>47</a:t>
            </a:fld>
            <a:endParaRPr lang="en-GB" dirty="0">
              <a:cs typeface="Arial" charset="0"/>
            </a:endParaRPr>
          </a:p>
        </p:txBody>
      </p:sp>
    </p:spTree>
    <p:extLst>
      <p:ext uri="{BB962C8B-B14F-4D97-AF65-F5344CB8AC3E}">
        <p14:creationId xmlns:p14="http://schemas.microsoft.com/office/powerpoint/2010/main" val="3754074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Numbered">
    <p:spTree>
      <p:nvGrpSpPr>
        <p:cNvPr id="1" name=""/>
        <p:cNvGrpSpPr/>
        <p:nvPr/>
      </p:nvGrpSpPr>
      <p:grpSpPr>
        <a:xfrm>
          <a:off x="0" y="0"/>
          <a:ext cx="0" cy="0"/>
          <a:chOff x="0" y="0"/>
          <a:chExt cx="0" cy="0"/>
        </a:xfrm>
      </p:grpSpPr>
      <p:sp>
        <p:nvSpPr>
          <p:cNvPr id="2" name="Title 1"/>
          <p:cNvSpPr>
            <a:spLocks noGrp="1"/>
          </p:cNvSpPr>
          <p:nvPr>
            <p:ph type="title"/>
          </p:nvPr>
        </p:nvSpPr>
        <p:spPr>
          <a:xfrm>
            <a:off x="621455" y="44624"/>
            <a:ext cx="10972800" cy="1154430"/>
          </a:xfrm>
          <a:noFill/>
          <a:ln w="9525">
            <a:noFill/>
            <a:miter lim="800000"/>
            <a:headEnd/>
            <a:tailEnd/>
          </a:ln>
        </p:spPr>
        <p:txBody>
          <a:bodyPr>
            <a:normAutofit/>
          </a:bodyPr>
          <a:lstStyle>
            <a:lvl1pPr marL="457200" indent="-457200">
              <a:buClr>
                <a:srgbClr val="C00000"/>
              </a:buClr>
              <a:buFontTx/>
              <a:buNone/>
              <a:defRPr lang="en-GB" dirty="0"/>
            </a:lvl1pPr>
          </a:lstStyle>
          <a:p>
            <a:pPr lvl="0"/>
            <a:r>
              <a:rPr lang="en-US" dirty="0"/>
              <a:t>Click to edit Master title style</a:t>
            </a:r>
            <a:endParaRPr lang="en-GB" dirty="0"/>
          </a:p>
        </p:txBody>
      </p:sp>
      <p:sp>
        <p:nvSpPr>
          <p:cNvPr id="3" name="Content Placeholder 2"/>
          <p:cNvSpPr>
            <a:spLocks noGrp="1"/>
          </p:cNvSpPr>
          <p:nvPr>
            <p:ph idx="1"/>
          </p:nvPr>
        </p:nvSpPr>
        <p:spPr>
          <a:xfrm>
            <a:off x="621455" y="2327414"/>
            <a:ext cx="10972800" cy="4125923"/>
          </a:xfrm>
          <a:noFill/>
          <a:ln w="9525">
            <a:noFill/>
            <a:miter lim="800000"/>
            <a:headEnd/>
            <a:tailEnd/>
          </a:ln>
        </p:spPr>
        <p:txBody>
          <a:bodyPr>
            <a:normAutofit/>
          </a:bodyPr>
          <a:lstStyle>
            <a:lvl1pPr>
              <a:defRPr lang="en-US" dirty="0" smtClean="0"/>
            </a:lvl1pPr>
            <a:lvl2pPr>
              <a:defRPr lang="en-US" dirty="0" smtClean="0"/>
            </a:lvl2pPr>
            <a:lvl3pPr>
              <a:defRPr lang="en-US" dirty="0" smtClean="0"/>
            </a:lvl3pPr>
          </a:lstStyle>
          <a:p>
            <a:pPr lvl="0"/>
            <a:r>
              <a:rPr lang="en-US" dirty="0"/>
              <a:t>Click to edit Master text styles</a:t>
            </a:r>
          </a:p>
          <a:p>
            <a:pPr lvl="1"/>
            <a:r>
              <a:rPr lang="en-US" dirty="0"/>
              <a:t>Second level</a:t>
            </a:r>
          </a:p>
          <a:p>
            <a:pPr lvl="2"/>
            <a:r>
              <a:rPr lang="en-US" dirty="0"/>
              <a:t>Third level</a:t>
            </a:r>
          </a:p>
        </p:txBody>
      </p:sp>
      <p:sp>
        <p:nvSpPr>
          <p:cNvPr id="8" name="Text Placeholder 7"/>
          <p:cNvSpPr>
            <a:spLocks noGrp="1"/>
          </p:cNvSpPr>
          <p:nvPr>
            <p:ph type="body" sz="quarter" idx="13"/>
          </p:nvPr>
        </p:nvSpPr>
        <p:spPr>
          <a:xfrm>
            <a:off x="621455" y="1628800"/>
            <a:ext cx="10972800" cy="571500"/>
          </a:xfrm>
        </p:spPr>
        <p:txBody>
          <a:bodyPr>
            <a:normAutofit/>
          </a:bodyPr>
          <a:lstStyle>
            <a:lvl1pPr>
              <a:buNone/>
              <a:defRPr sz="2800" b="1">
                <a:solidFill>
                  <a:srgbClr val="0077A2"/>
                </a:solidFill>
              </a:defRPr>
            </a:lvl1pPr>
            <a:lvl2pPr>
              <a:buNone/>
              <a:defRPr>
                <a:solidFill>
                  <a:srgbClr val="0077A2"/>
                </a:solidFill>
              </a:defRPr>
            </a:lvl2pPr>
            <a:lvl3pPr>
              <a:buNone/>
              <a:defRPr>
                <a:solidFill>
                  <a:srgbClr val="0077A2"/>
                </a:solidFill>
              </a:defRPr>
            </a:lvl3pPr>
            <a:lvl4pPr>
              <a:buNone/>
              <a:defRPr>
                <a:solidFill>
                  <a:srgbClr val="0077A2"/>
                </a:solidFill>
              </a:defRPr>
            </a:lvl4pPr>
            <a:lvl5pPr>
              <a:buNone/>
              <a:defRPr>
                <a:solidFill>
                  <a:srgbClr val="0077A2"/>
                </a:solidFill>
              </a:defRPr>
            </a:lvl5pPr>
          </a:lstStyle>
          <a:p>
            <a:pPr lvl="0"/>
            <a:r>
              <a:rPr lang="en-US" dirty="0"/>
              <a:t>Click to edit Master text styles</a:t>
            </a:r>
            <a:endParaRPr lang="en-GB" dirty="0"/>
          </a:p>
        </p:txBody>
      </p:sp>
      <p:sp>
        <p:nvSpPr>
          <p:cNvPr id="5" name="Slide Number Placeholder 1"/>
          <p:cNvSpPr>
            <a:spLocks noGrp="1"/>
          </p:cNvSpPr>
          <p:nvPr>
            <p:ph type="sldNum" sz="quarter" idx="14"/>
          </p:nvPr>
        </p:nvSpPr>
        <p:spPr/>
        <p:txBody>
          <a:bodyPr/>
          <a:lstStyle>
            <a:lvl1pPr>
              <a:defRPr/>
            </a:lvl1pPr>
          </a:lstStyle>
          <a:p>
            <a:pPr>
              <a:defRPr/>
            </a:pPr>
            <a:r>
              <a:rPr lang="en-GB" dirty="0"/>
              <a:t>1–</a:t>
            </a:r>
            <a:fld id="{A9A76879-6E86-4AF3-A33E-79AA5503C7C7}" type="slidenum">
              <a:rPr lang="en-US"/>
              <a:pPr>
                <a:defRPr/>
              </a:pPr>
              <a:t>‹#›</a:t>
            </a:fld>
            <a:endParaRPr lang="en-US" dirty="0"/>
          </a:p>
        </p:txBody>
      </p:sp>
    </p:spTree>
    <p:extLst>
      <p:ext uri="{BB962C8B-B14F-4D97-AF65-F5344CB8AC3E}">
        <p14:creationId xmlns:p14="http://schemas.microsoft.com/office/powerpoint/2010/main" val="1859055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1455" y="2212307"/>
            <a:ext cx="10972800" cy="1752186"/>
          </a:xfrm>
          <a:noFill/>
          <a:ln w="9525">
            <a:noFill/>
            <a:miter lim="800000"/>
            <a:headEnd/>
            <a:tailEnd/>
          </a:ln>
        </p:spPr>
        <p:txBody>
          <a:bodyPr>
            <a:normAutofit/>
          </a:bodyPr>
          <a:lstStyle>
            <a:lvl1pPr>
              <a:defRPr lang="en-US" dirty="0" smtClean="0"/>
            </a:lvl1pPr>
            <a:lvl2pPr>
              <a:defRPr lang="en-US" dirty="0" smtClean="0"/>
            </a:lvl2pPr>
            <a:lvl3pPr>
              <a:defRPr lang="en-US" dirty="0" smtClean="0"/>
            </a:lvl3pPr>
          </a:lstStyle>
          <a:p>
            <a:pPr lvl="0"/>
            <a:r>
              <a:rPr lang="en-US" dirty="0"/>
              <a:t>Click to edit Master text styles</a:t>
            </a:r>
          </a:p>
          <a:p>
            <a:pPr lvl="1"/>
            <a:r>
              <a:rPr lang="en-US" dirty="0"/>
              <a:t>Second level</a:t>
            </a:r>
          </a:p>
          <a:p>
            <a:pPr lvl="2"/>
            <a:r>
              <a:rPr lang="en-US" dirty="0"/>
              <a:t>Third level</a:t>
            </a:r>
          </a:p>
        </p:txBody>
      </p:sp>
      <p:sp>
        <p:nvSpPr>
          <p:cNvPr id="8" name="Text Placeholder 7"/>
          <p:cNvSpPr>
            <a:spLocks noGrp="1"/>
          </p:cNvSpPr>
          <p:nvPr>
            <p:ph type="body" sz="quarter" idx="13"/>
          </p:nvPr>
        </p:nvSpPr>
        <p:spPr>
          <a:xfrm>
            <a:off x="621455" y="1628290"/>
            <a:ext cx="10972800" cy="571500"/>
          </a:xfrm>
        </p:spPr>
        <p:txBody>
          <a:bodyPr>
            <a:normAutofit/>
          </a:bodyPr>
          <a:lstStyle>
            <a:lvl1pPr>
              <a:buNone/>
              <a:defRPr sz="2400" b="1">
                <a:solidFill>
                  <a:srgbClr val="0077A2"/>
                </a:solidFill>
              </a:defRPr>
            </a:lvl1pPr>
            <a:lvl2pPr>
              <a:buNone/>
              <a:defRPr>
                <a:solidFill>
                  <a:srgbClr val="0077A2"/>
                </a:solidFill>
              </a:defRPr>
            </a:lvl2pPr>
            <a:lvl3pPr>
              <a:buNone/>
              <a:defRPr>
                <a:solidFill>
                  <a:srgbClr val="0077A2"/>
                </a:solidFill>
              </a:defRPr>
            </a:lvl3pPr>
            <a:lvl4pPr>
              <a:buNone/>
              <a:defRPr>
                <a:solidFill>
                  <a:srgbClr val="0077A2"/>
                </a:solidFill>
              </a:defRPr>
            </a:lvl4pPr>
            <a:lvl5pPr>
              <a:buNone/>
              <a:defRPr>
                <a:solidFill>
                  <a:srgbClr val="0077A2"/>
                </a:solidFill>
              </a:defRPr>
            </a:lvl5pPr>
          </a:lstStyle>
          <a:p>
            <a:pPr lvl="0"/>
            <a:r>
              <a:rPr lang="en-US" dirty="0"/>
              <a:t>Click to edit Master text styles</a:t>
            </a:r>
            <a:endParaRPr lang="en-GB" dirty="0"/>
          </a:p>
        </p:txBody>
      </p:sp>
      <p:sp>
        <p:nvSpPr>
          <p:cNvPr id="9" name="Text Placeholder 7"/>
          <p:cNvSpPr>
            <a:spLocks noGrp="1"/>
          </p:cNvSpPr>
          <p:nvPr>
            <p:ph type="body" sz="quarter" idx="14"/>
          </p:nvPr>
        </p:nvSpPr>
        <p:spPr>
          <a:xfrm>
            <a:off x="621565" y="3976922"/>
            <a:ext cx="10972800" cy="571500"/>
          </a:xfrm>
        </p:spPr>
        <p:txBody>
          <a:bodyPr>
            <a:normAutofit/>
          </a:bodyPr>
          <a:lstStyle>
            <a:lvl1pPr>
              <a:buNone/>
              <a:defRPr sz="2400" b="1">
                <a:solidFill>
                  <a:srgbClr val="0077A2"/>
                </a:solidFill>
              </a:defRPr>
            </a:lvl1pPr>
            <a:lvl2pPr>
              <a:buNone/>
              <a:defRPr>
                <a:solidFill>
                  <a:srgbClr val="0077A2"/>
                </a:solidFill>
              </a:defRPr>
            </a:lvl2pPr>
            <a:lvl3pPr>
              <a:buNone/>
              <a:defRPr>
                <a:solidFill>
                  <a:srgbClr val="0077A2"/>
                </a:solidFill>
              </a:defRPr>
            </a:lvl3pPr>
            <a:lvl4pPr>
              <a:buNone/>
              <a:defRPr>
                <a:solidFill>
                  <a:srgbClr val="0077A2"/>
                </a:solidFill>
              </a:defRPr>
            </a:lvl4pPr>
            <a:lvl5pPr>
              <a:buNone/>
              <a:defRPr>
                <a:solidFill>
                  <a:srgbClr val="0077A2"/>
                </a:solidFill>
              </a:defRPr>
            </a:lvl5pPr>
          </a:lstStyle>
          <a:p>
            <a:pPr lvl="0"/>
            <a:r>
              <a:rPr lang="en-US" dirty="0"/>
              <a:t>Click to edit Master text styles</a:t>
            </a:r>
            <a:endParaRPr lang="en-GB" dirty="0"/>
          </a:p>
        </p:txBody>
      </p:sp>
      <p:sp>
        <p:nvSpPr>
          <p:cNvPr id="10" name="Content Placeholder 2"/>
          <p:cNvSpPr>
            <a:spLocks noGrp="1"/>
          </p:cNvSpPr>
          <p:nvPr>
            <p:ph idx="15"/>
          </p:nvPr>
        </p:nvSpPr>
        <p:spPr>
          <a:xfrm>
            <a:off x="621565" y="4555292"/>
            <a:ext cx="10972800" cy="1754028"/>
          </a:xfrm>
          <a:noFill/>
          <a:ln w="9525">
            <a:noFill/>
            <a:miter lim="800000"/>
            <a:headEnd/>
            <a:tailEnd/>
          </a:ln>
        </p:spPr>
        <p:txBody>
          <a:bodyPr>
            <a:normAutofit/>
          </a:bodyPr>
          <a:lstStyle>
            <a:lvl1pPr>
              <a:defRPr lang="en-US" dirty="0" smtClean="0"/>
            </a:lvl1pPr>
            <a:lvl2pPr>
              <a:defRPr lang="en-US" dirty="0" smtClean="0"/>
            </a:lvl2pPr>
            <a:lvl3pPr>
              <a:defRPr lang="en-US" dirty="0" smtClean="0"/>
            </a:lvl3pPr>
          </a:lstStyle>
          <a:p>
            <a:pPr lvl="0"/>
            <a:r>
              <a:rPr lang="en-US" dirty="0"/>
              <a:t>Click to edit Master text styles</a:t>
            </a:r>
          </a:p>
          <a:p>
            <a:pPr lvl="1"/>
            <a:r>
              <a:rPr lang="en-US" dirty="0"/>
              <a:t>Second level</a:t>
            </a:r>
          </a:p>
          <a:p>
            <a:pPr lvl="2"/>
            <a:r>
              <a:rPr lang="en-US" dirty="0"/>
              <a:t>Third level</a:t>
            </a:r>
          </a:p>
        </p:txBody>
      </p:sp>
      <p:sp>
        <p:nvSpPr>
          <p:cNvPr id="11" name="Title 1"/>
          <p:cNvSpPr>
            <a:spLocks noGrp="1"/>
          </p:cNvSpPr>
          <p:nvPr>
            <p:ph type="title"/>
          </p:nvPr>
        </p:nvSpPr>
        <p:spPr>
          <a:xfrm>
            <a:off x="621455" y="44624"/>
            <a:ext cx="10972800" cy="1154430"/>
          </a:xfrm>
          <a:noFill/>
          <a:ln w="9525">
            <a:noFill/>
            <a:miter lim="800000"/>
            <a:headEnd/>
            <a:tailEnd/>
          </a:ln>
        </p:spPr>
        <p:txBody>
          <a:bodyPr>
            <a:normAutofit/>
          </a:bodyPr>
          <a:lstStyle>
            <a:lvl1pPr marL="457200" indent="-457200">
              <a:buClr>
                <a:srgbClr val="C00000"/>
              </a:buClr>
              <a:buFontTx/>
              <a:buNone/>
              <a:defRPr lang="en-GB" dirty="0"/>
            </a:lvl1pPr>
          </a:lstStyle>
          <a:p>
            <a:pPr lvl="0"/>
            <a:r>
              <a:rPr lang="en-US" dirty="0"/>
              <a:t>Click to edit Master title style</a:t>
            </a:r>
            <a:endParaRPr lang="en-GB" dirty="0"/>
          </a:p>
        </p:txBody>
      </p:sp>
      <p:sp>
        <p:nvSpPr>
          <p:cNvPr id="7" name="Slide Number Placeholder 1"/>
          <p:cNvSpPr>
            <a:spLocks noGrp="1"/>
          </p:cNvSpPr>
          <p:nvPr>
            <p:ph type="sldNum" sz="quarter" idx="16"/>
          </p:nvPr>
        </p:nvSpPr>
        <p:spPr/>
        <p:txBody>
          <a:bodyPr/>
          <a:lstStyle>
            <a:lvl1pPr>
              <a:defRPr/>
            </a:lvl1pPr>
          </a:lstStyle>
          <a:p>
            <a:pPr>
              <a:defRPr/>
            </a:pPr>
            <a:r>
              <a:rPr lang="en-GB" dirty="0"/>
              <a:t>1–</a:t>
            </a:r>
            <a:fld id="{15F80A37-1361-4868-9C03-9DDB567E5A2B}" type="slidenum">
              <a:rPr lang="en-US"/>
              <a:pPr>
                <a:defRPr/>
              </a:pPr>
              <a:t>‹#›</a:t>
            </a:fld>
            <a:endParaRPr lang="en-US" dirty="0"/>
          </a:p>
        </p:txBody>
      </p:sp>
    </p:spTree>
    <p:extLst>
      <p:ext uri="{BB962C8B-B14F-4D97-AF65-F5344CB8AC3E}">
        <p14:creationId xmlns:p14="http://schemas.microsoft.com/office/powerpoint/2010/main" val="20790761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5" name="TextBox 5"/>
          <p:cNvSpPr txBox="1">
            <a:spLocks noChangeArrowheads="1"/>
          </p:cNvSpPr>
          <p:nvPr userDrawn="1"/>
        </p:nvSpPr>
        <p:spPr bwMode="auto">
          <a:xfrm>
            <a:off x="3729568" y="6611938"/>
            <a:ext cx="58568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000" dirty="0">
                <a:solidFill>
                  <a:srgbClr val="007399"/>
                </a:solidFill>
              </a:rPr>
              <a:t>Copyright © 2012 Pearson Education, Inc. publishing as Prentice Hall</a:t>
            </a:r>
          </a:p>
        </p:txBody>
      </p:sp>
      <p:sp>
        <p:nvSpPr>
          <p:cNvPr id="2" name="Title 1"/>
          <p:cNvSpPr>
            <a:spLocks noGrp="1"/>
          </p:cNvSpPr>
          <p:nvPr>
            <p:ph type="title"/>
          </p:nvPr>
        </p:nvSpPr>
        <p:spPr>
          <a:xfrm>
            <a:off x="508000" y="228600"/>
            <a:ext cx="11074400" cy="838200"/>
          </a:xfrm>
        </p:spPr>
        <p:txBody>
          <a:bodyPr/>
          <a:lstStyle>
            <a:lvl1pPr>
              <a:defRPr>
                <a:solidFill>
                  <a:schemeClr val="accent1"/>
                </a:solidFill>
              </a:defRPr>
            </a:lvl1pPr>
          </a:lstStyle>
          <a:p>
            <a:r>
              <a:rPr lang="en-US" dirty="0"/>
              <a:t>Click to edit Master title style</a:t>
            </a:r>
          </a:p>
        </p:txBody>
      </p:sp>
      <p:sp>
        <p:nvSpPr>
          <p:cNvPr id="3" name="ClipArt Placeholder 2"/>
          <p:cNvSpPr>
            <a:spLocks noGrp="1"/>
          </p:cNvSpPr>
          <p:nvPr>
            <p:ph type="clipArt" sz="half" idx="1"/>
          </p:nvPr>
        </p:nvSpPr>
        <p:spPr>
          <a:xfrm>
            <a:off x="508000" y="1524000"/>
            <a:ext cx="5435600" cy="4800600"/>
          </a:xfrm>
        </p:spPr>
        <p:txBody>
          <a:bodyPr>
            <a:normAutofit/>
          </a:bodyPr>
          <a:lstStyle/>
          <a:p>
            <a:pPr lvl="0"/>
            <a:endParaRPr lang="en-US" noProof="0" dirty="0"/>
          </a:p>
        </p:txBody>
      </p:sp>
      <p:sp>
        <p:nvSpPr>
          <p:cNvPr id="4" name="Text Placeholder 3"/>
          <p:cNvSpPr>
            <a:spLocks noGrp="1"/>
          </p:cNvSpPr>
          <p:nvPr>
            <p:ph type="body" sz="half" idx="2"/>
          </p:nvPr>
        </p:nvSpPr>
        <p:spPr>
          <a:xfrm>
            <a:off x="6146800" y="1524000"/>
            <a:ext cx="5435600" cy="4800600"/>
          </a:xfrm>
        </p:spPr>
        <p:txBody>
          <a:bodyPr/>
          <a:lstStyle>
            <a:lvl1pPr>
              <a:defRPr>
                <a:solidFill>
                  <a:srgbClr val="EAEAEA"/>
                </a:solidFill>
              </a:defRPr>
            </a:lvl1pPr>
            <a:lvl3pPr>
              <a:defRPr>
                <a:solidFill>
                  <a:srgbClr val="FF9900"/>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10"/>
          </p:nvPr>
        </p:nvSpPr>
        <p:spPr>
          <a:xfrm>
            <a:off x="10966451" y="6661150"/>
            <a:ext cx="609600" cy="196850"/>
          </a:xfrm>
        </p:spPr>
        <p:txBody>
          <a:bodyPr/>
          <a:lstStyle>
            <a:lvl1pPr>
              <a:defRPr dirty="0"/>
            </a:lvl1pPr>
          </a:lstStyle>
          <a:p>
            <a:pPr>
              <a:defRPr/>
            </a:pPr>
            <a:r>
              <a:rPr lang="en-US" dirty="0"/>
              <a:t>8-</a:t>
            </a:r>
            <a:fld id="{9A88A861-53D5-4067-A11A-56508DC46A79}" type="slidenum">
              <a:rPr lang="en-US"/>
              <a:pPr>
                <a:defRPr/>
              </a:pPr>
              <a:t>‹#›</a:t>
            </a:fld>
            <a:endParaRPr lang="en-US" dirty="0"/>
          </a:p>
        </p:txBody>
      </p:sp>
    </p:spTree>
    <p:extLst>
      <p:ext uri="{BB962C8B-B14F-4D97-AF65-F5344CB8AC3E}">
        <p14:creationId xmlns:p14="http://schemas.microsoft.com/office/powerpoint/2010/main" val="1207713531"/>
      </p:ext>
    </p:extLst>
  </p:cSld>
  <p:clrMapOvr>
    <a:masterClrMapping/>
  </p:clrMapOvr>
  <p:transition>
    <p:fade/>
  </p:transition>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08.10.2021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08.10.2021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08.10.2021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4" r:id="rId13"/>
    <p:sldLayoutId id="2147483665" r:id="rId14"/>
    <p:sldLayoutId id="2147483666"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1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fontScale="90000"/>
          </a:bodyPr>
          <a:lstStyle/>
          <a:p>
            <a:pPr algn="ctr"/>
            <a:br>
              <a:rPr lang="cs-CZ" sz="5400" dirty="0"/>
            </a:br>
            <a:br>
              <a:rPr lang="cs-CZ" sz="5400" dirty="0"/>
            </a:br>
            <a:r>
              <a:rPr lang="cs-CZ" sz="5400" b="1" dirty="0"/>
              <a:t>Teorie a praxe managementu</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Metody strategického řízení</a:t>
            </a:r>
          </a:p>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3" name="TextovéPole 2"/>
          <p:cNvSpPr txBox="1"/>
          <p:nvPr/>
        </p:nvSpPr>
        <p:spPr>
          <a:xfrm>
            <a:off x="1281659" y="529414"/>
            <a:ext cx="8027234" cy="523220"/>
          </a:xfrm>
          <a:prstGeom prst="rect">
            <a:avLst/>
          </a:prstGeom>
          <a:solidFill>
            <a:schemeClr val="bg1"/>
          </a:solidFill>
        </p:spPr>
        <p:txBody>
          <a:bodyPr wrap="square" rtlCol="0">
            <a:spAutoFit/>
          </a:bodyPr>
          <a:lstStyle/>
          <a:p>
            <a:pPr algn="ctr"/>
            <a:r>
              <a:rPr lang="cs-CZ" sz="2800" b="1" dirty="0">
                <a:solidFill>
                  <a:srgbClr val="008080"/>
                </a:solidFill>
              </a:rPr>
              <a:t>Definice managementu, jeho funkce a pojetí</a:t>
            </a:r>
          </a:p>
        </p:txBody>
      </p:sp>
      <p:sp>
        <p:nvSpPr>
          <p:cNvPr id="11" name="Zástupný symbol pro obsah 2"/>
          <p:cNvSpPr txBox="1">
            <a:spLocks/>
          </p:cNvSpPr>
          <p:nvPr/>
        </p:nvSpPr>
        <p:spPr>
          <a:xfrm>
            <a:off x="1281659" y="1402080"/>
            <a:ext cx="8229600" cy="5028700"/>
          </a:xfrm>
          <a:prstGeom prst="rect">
            <a:avLst/>
          </a:prstGeom>
          <a:solidFill>
            <a:schemeClr val="accent6">
              <a:lumMod val="20000"/>
              <a:lumOff val="80000"/>
            </a:schemeClr>
          </a:solidFill>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cs-CZ" sz="3100" i="1" dirty="0"/>
              <a:t>„</a:t>
            </a:r>
            <a:r>
              <a:rPr lang="cs-CZ" sz="3100" b="1" i="1" dirty="0"/>
              <a:t>Management je </a:t>
            </a:r>
            <a:r>
              <a:rPr lang="cs-CZ" sz="3100" b="1" i="1" dirty="0">
                <a:solidFill>
                  <a:srgbClr val="FF0000"/>
                </a:solidFill>
              </a:rPr>
              <a:t>proces plánování</a:t>
            </a:r>
            <a:r>
              <a:rPr lang="cs-CZ" sz="3100" b="1" i="1" dirty="0"/>
              <a:t>, rozhodování, organizování, vedení a kontrolování lidských, finančních, fyzických, informačních zdrojů za účelem dosažení organizačních cílů účelným a účinným způsobem“ (</a:t>
            </a:r>
            <a:r>
              <a:rPr lang="cs-CZ" sz="3100" b="1" dirty="0" err="1"/>
              <a:t>Griffin</a:t>
            </a:r>
            <a:r>
              <a:rPr lang="cs-CZ" sz="3100" b="1" dirty="0"/>
              <a:t> 1987)</a:t>
            </a:r>
          </a:p>
          <a:p>
            <a:endParaRPr lang="cs-CZ" sz="3100" dirty="0"/>
          </a:p>
          <a:p>
            <a:r>
              <a:rPr lang="cs-CZ" sz="3100" b="1" i="1" dirty="0"/>
              <a:t>„Management je </a:t>
            </a:r>
            <a:r>
              <a:rPr lang="cs-CZ" sz="3100" b="1" i="1" dirty="0">
                <a:solidFill>
                  <a:srgbClr val="FF0000"/>
                </a:solidFill>
              </a:rPr>
              <a:t>proces tvorby a udržování prostředí</a:t>
            </a:r>
            <a:r>
              <a:rPr lang="cs-CZ" sz="3100" b="1" i="1" dirty="0"/>
              <a:t>, ve kterém jednotlivci pracují společně ve skupinách a účinně dosahují vybraných cílů“ (</a:t>
            </a:r>
            <a:r>
              <a:rPr lang="cs-CZ" sz="3100" b="1" dirty="0" err="1"/>
              <a:t>Koontz</a:t>
            </a:r>
            <a:r>
              <a:rPr lang="cs-CZ" sz="3100" b="1" dirty="0"/>
              <a:t>, </a:t>
            </a:r>
            <a:r>
              <a:rPr lang="cs-CZ" sz="3100" b="1" dirty="0" err="1"/>
              <a:t>Weihrich</a:t>
            </a:r>
            <a:r>
              <a:rPr lang="cs-CZ" sz="3100" b="1" dirty="0"/>
              <a:t> 1993)</a:t>
            </a:r>
          </a:p>
          <a:p>
            <a:endParaRPr lang="cs-CZ" sz="3100" i="1" dirty="0"/>
          </a:p>
          <a:p>
            <a:r>
              <a:rPr lang="cs-CZ" sz="3100" b="1" i="1" dirty="0"/>
              <a:t>Management je </a:t>
            </a:r>
            <a:r>
              <a:rPr lang="cs-CZ" sz="3100" b="1" i="1" dirty="0">
                <a:solidFill>
                  <a:srgbClr val="FF0000"/>
                </a:solidFill>
              </a:rPr>
              <a:t>dosahování cílů </a:t>
            </a:r>
            <a:r>
              <a:rPr lang="cs-CZ" sz="3100" b="1" i="1" dirty="0"/>
              <a:t>organizace prostřednictvím jiných (</a:t>
            </a:r>
            <a:r>
              <a:rPr lang="cs-CZ" sz="3100" b="1" i="1" dirty="0" err="1"/>
              <a:t>AmManAss</a:t>
            </a:r>
            <a:r>
              <a:rPr lang="cs-CZ" sz="3100" b="1" i="1" dirty="0"/>
              <a:t>)</a:t>
            </a:r>
          </a:p>
          <a:p>
            <a:endParaRPr lang="cs-CZ" sz="3100" b="1" i="1" dirty="0"/>
          </a:p>
          <a:p>
            <a:r>
              <a:rPr lang="cs-CZ" sz="3100" b="1" dirty="0"/>
              <a:t>Management je </a:t>
            </a:r>
            <a:r>
              <a:rPr lang="cs-CZ" sz="3100" b="1" dirty="0">
                <a:solidFill>
                  <a:srgbClr val="FF0000"/>
                </a:solidFill>
              </a:rPr>
              <a:t>procesem shromažďování a využívání zdrojů, </a:t>
            </a:r>
            <a:r>
              <a:rPr lang="cs-CZ" sz="3100" b="1" dirty="0"/>
              <a:t>způsobem zaměřeným na určitý cíl tak, aby mohlo být dosaženo splnění úkolů v určité organizaci (</a:t>
            </a:r>
            <a:r>
              <a:rPr lang="cs-CZ" sz="3100" b="1" dirty="0" err="1"/>
              <a:t>Hitt</a:t>
            </a:r>
            <a:r>
              <a:rPr lang="cs-CZ" sz="3100" b="1" dirty="0"/>
              <a:t>, M. et al., 2014)</a:t>
            </a:r>
          </a:p>
          <a:p>
            <a:pPr>
              <a:defRPr/>
            </a:pPr>
            <a:endParaRPr lang="cs-CZ" altLang="cs-CZ" dirty="0">
              <a:solidFill>
                <a:srgbClr val="C00000"/>
              </a:solidFill>
            </a:endParaRPr>
          </a:p>
        </p:txBody>
      </p:sp>
    </p:spTree>
    <p:extLst>
      <p:ext uri="{BB962C8B-B14F-4D97-AF65-F5344CB8AC3E}">
        <p14:creationId xmlns:p14="http://schemas.microsoft.com/office/powerpoint/2010/main" val="3840994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8095938" cy="759137"/>
          </a:xfrm>
          <a:solidFill>
            <a:schemeClr val="accent6">
              <a:lumMod val="20000"/>
              <a:lumOff val="80000"/>
            </a:schemeClr>
          </a:solidFill>
        </p:spPr>
        <p:txBody>
          <a:bodyPr>
            <a:normAutofit fontScale="90000"/>
          </a:bodyPr>
          <a:lstStyle/>
          <a:p>
            <a:pPr algn="ctr"/>
            <a:br>
              <a:rPr lang="cs-CZ" sz="3200" b="1" dirty="0">
                <a:solidFill>
                  <a:srgbClr val="008080"/>
                </a:solidFill>
              </a:rPr>
            </a:br>
            <a:r>
              <a:rPr lang="cs-CZ" sz="3200" b="1" dirty="0">
                <a:solidFill>
                  <a:srgbClr val="008080"/>
                </a:solidFill>
              </a:rPr>
              <a:t>Pojetí managementu (řízení)</a:t>
            </a:r>
            <a:br>
              <a:rPr lang="cs-CZ" sz="3200" b="1" dirty="0">
                <a:solidFill>
                  <a:srgbClr val="008080"/>
                </a:solidFill>
              </a:rPr>
            </a:br>
            <a:endParaRPr lang="cs-CZ" sz="3200" dirty="0">
              <a:solidFill>
                <a:srgbClr val="008080"/>
              </a:solidFill>
            </a:endParaRPr>
          </a:p>
        </p:txBody>
      </p:sp>
      <p:sp>
        <p:nvSpPr>
          <p:cNvPr id="3" name="Zástupný symbol pro obsah 2"/>
          <p:cNvSpPr>
            <a:spLocks noGrp="1"/>
          </p:cNvSpPr>
          <p:nvPr>
            <p:ph idx="1"/>
          </p:nvPr>
        </p:nvSpPr>
        <p:spPr>
          <a:xfrm>
            <a:off x="838200" y="1870595"/>
            <a:ext cx="10515600" cy="4351338"/>
          </a:xfrm>
          <a:solidFill>
            <a:schemeClr val="accent6">
              <a:lumMod val="40000"/>
              <a:lumOff val="60000"/>
            </a:schemeClr>
          </a:solidFill>
        </p:spPr>
        <p:txBody>
          <a:bodyPr>
            <a:normAutofit/>
          </a:bodyPr>
          <a:lstStyle/>
          <a:p>
            <a:pPr marL="514350" indent="-514350">
              <a:buFont typeface="+mj-lt"/>
              <a:buAutoNum type="arabicPeriod"/>
            </a:pPr>
            <a:r>
              <a:rPr lang="cs-CZ" b="1" dirty="0"/>
              <a:t>Management jako </a:t>
            </a:r>
            <a:r>
              <a:rPr lang="cs-CZ" b="1" dirty="0">
                <a:solidFill>
                  <a:srgbClr val="FF0000"/>
                </a:solidFill>
              </a:rPr>
              <a:t>soustava procesů </a:t>
            </a:r>
            <a:r>
              <a:rPr lang="cs-CZ" b="1" dirty="0"/>
              <a:t>(činností), prostřednictvím nichž se realizuje funkce managementu. </a:t>
            </a:r>
          </a:p>
          <a:p>
            <a:pPr marL="514350" indent="-514350">
              <a:buFont typeface="+mj-lt"/>
              <a:buAutoNum type="arabicPeriod"/>
            </a:pPr>
            <a:r>
              <a:rPr lang="cs-CZ" b="1" dirty="0"/>
              <a:t>Management jako </a:t>
            </a:r>
            <a:r>
              <a:rPr lang="cs-CZ" b="1" dirty="0">
                <a:solidFill>
                  <a:srgbClr val="FF0000"/>
                </a:solidFill>
              </a:rPr>
              <a:t>systém řízení v organizaci </a:t>
            </a:r>
            <a:r>
              <a:rPr lang="cs-CZ" b="1" dirty="0"/>
              <a:t>nebo způsob jednání individua. </a:t>
            </a:r>
          </a:p>
          <a:p>
            <a:pPr marL="514350" indent="-514350">
              <a:buFont typeface="+mj-lt"/>
              <a:buAutoNum type="arabicPeriod"/>
            </a:pPr>
            <a:r>
              <a:rPr lang="cs-CZ" b="1" dirty="0"/>
              <a:t>Management jako </a:t>
            </a:r>
            <a:r>
              <a:rPr lang="cs-CZ" b="1" dirty="0">
                <a:solidFill>
                  <a:srgbClr val="FF0000"/>
                </a:solidFill>
              </a:rPr>
              <a:t>struktura,</a:t>
            </a:r>
            <a:r>
              <a:rPr lang="cs-CZ" dirty="0">
                <a:solidFill>
                  <a:srgbClr val="FF0000"/>
                </a:solidFill>
              </a:rPr>
              <a:t> </a:t>
            </a:r>
            <a:r>
              <a:rPr lang="cs-CZ" b="1" dirty="0"/>
              <a:t>kvantita a kvalita manažerů v organizaci. </a:t>
            </a:r>
          </a:p>
          <a:p>
            <a:pPr marL="514350" indent="-514350">
              <a:buFont typeface="+mj-lt"/>
              <a:buAutoNum type="arabicPeriod"/>
            </a:pPr>
            <a:r>
              <a:rPr lang="cs-CZ" b="1" dirty="0"/>
              <a:t>Management jako </a:t>
            </a:r>
            <a:r>
              <a:rPr lang="cs-CZ" b="1" dirty="0">
                <a:solidFill>
                  <a:srgbClr val="FF0000"/>
                </a:solidFill>
              </a:rPr>
              <a:t>vědní disciplína</a:t>
            </a:r>
            <a:r>
              <a:rPr lang="cs-CZ" dirty="0"/>
              <a:t>, </a:t>
            </a:r>
            <a:r>
              <a:rPr lang="cs-CZ" b="1" dirty="0"/>
              <a:t>tj. uspořádaná soustava teoretických poznatků o managementu.</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11</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847186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5" name="TextovéPole 4"/>
          <p:cNvSpPr txBox="1"/>
          <p:nvPr/>
        </p:nvSpPr>
        <p:spPr>
          <a:xfrm>
            <a:off x="137201" y="229819"/>
            <a:ext cx="8011796" cy="523220"/>
          </a:xfrm>
          <a:prstGeom prst="rect">
            <a:avLst/>
          </a:prstGeom>
          <a:solidFill>
            <a:schemeClr val="accent6">
              <a:lumMod val="20000"/>
              <a:lumOff val="80000"/>
            </a:schemeClr>
          </a:solidFill>
        </p:spPr>
        <p:txBody>
          <a:bodyPr wrap="square" rtlCol="0">
            <a:spAutoFit/>
          </a:bodyPr>
          <a:lstStyle/>
          <a:p>
            <a:pPr algn="ctr"/>
            <a:r>
              <a:rPr lang="cs-CZ" sz="2800" dirty="0">
                <a:solidFill>
                  <a:srgbClr val="008080"/>
                </a:solidFill>
              </a:rPr>
              <a:t>Management jako aktivita nebo proces</a:t>
            </a:r>
            <a:endParaRPr lang="cs-CZ" sz="2800" b="1" dirty="0">
              <a:solidFill>
                <a:srgbClr val="008080"/>
              </a:solidFill>
              <a:latin typeface="Arial" panose="020B0604020202020204" pitchFamily="34" charset="0"/>
              <a:cs typeface="Arial" panose="020B0604020202020204" pitchFamily="34" charset="0"/>
            </a:endParaRPr>
          </a:p>
        </p:txBody>
      </p:sp>
      <p:sp>
        <p:nvSpPr>
          <p:cNvPr id="21" name="Veselý obličej 20"/>
          <p:cNvSpPr/>
          <p:nvPr/>
        </p:nvSpPr>
        <p:spPr>
          <a:xfrm>
            <a:off x="8409482" y="649336"/>
            <a:ext cx="1420001" cy="1029562"/>
          </a:xfrm>
          <a:prstGeom prst="smileyFac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Šipka dolů 1"/>
          <p:cNvSpPr/>
          <p:nvPr/>
        </p:nvSpPr>
        <p:spPr>
          <a:xfrm>
            <a:off x="10520381" y="2650254"/>
            <a:ext cx="719528" cy="677563"/>
          </a:xfrm>
          <a:prstGeom prst="downArrow">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Rectangle 6"/>
          <p:cNvSpPr txBox="1">
            <a:spLocks noChangeArrowheads="1"/>
          </p:cNvSpPr>
          <p:nvPr/>
        </p:nvSpPr>
        <p:spPr>
          <a:xfrm>
            <a:off x="251520" y="1851785"/>
            <a:ext cx="9342880" cy="4668936"/>
          </a:xfrm>
          <a:prstGeom prst="rect">
            <a:avLst/>
          </a:prstGeom>
          <a:solidFill>
            <a:srgbClr val="FFFFCC"/>
          </a:solidFill>
          <a:ln w="38100">
            <a:solidFill>
              <a:schemeClr val="folHlink"/>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b="1" dirty="0">
                <a:solidFill>
                  <a:schemeClr val="bg2"/>
                </a:solidFill>
              </a:rPr>
              <a:t>   </a:t>
            </a:r>
            <a:r>
              <a:rPr lang="cs-CZ" sz="2800" b="1" dirty="0"/>
              <a:t>Management jako proces zahrnuje soubor aktivit a operací jako jsou </a:t>
            </a:r>
            <a:r>
              <a:rPr lang="cs-CZ" sz="2800" b="1" dirty="0">
                <a:solidFill>
                  <a:srgbClr val="FF0000"/>
                </a:solidFill>
              </a:rPr>
              <a:t>plánování, rozhodování, hodnocení</a:t>
            </a:r>
            <a:r>
              <a:rPr lang="cs-CZ" sz="2800" dirty="0">
                <a:solidFill>
                  <a:srgbClr val="FF0000"/>
                </a:solidFill>
              </a:rPr>
              <a:t>.</a:t>
            </a:r>
          </a:p>
          <a:p>
            <a:r>
              <a:rPr lang="cs-CZ" sz="2800" b="1" dirty="0"/>
              <a:t>Management zajišťuje </a:t>
            </a:r>
            <a:r>
              <a:rPr lang="cs-CZ" sz="2800" b="1" dirty="0">
                <a:solidFill>
                  <a:srgbClr val="FF0000"/>
                </a:solidFill>
              </a:rPr>
              <a:t>shromáždění různých zdrojů</a:t>
            </a:r>
            <a:r>
              <a:rPr lang="cs-CZ" sz="2800" dirty="0">
                <a:solidFill>
                  <a:srgbClr val="FF0000"/>
                </a:solidFill>
              </a:rPr>
              <a:t>, </a:t>
            </a:r>
            <a:r>
              <a:rPr lang="cs-CZ" sz="2800" b="1" dirty="0"/>
              <a:t>např. lidské, finanční, materiálové, informační.</a:t>
            </a:r>
          </a:p>
          <a:p>
            <a:r>
              <a:rPr lang="cs-CZ" sz="2800" b="1" dirty="0"/>
              <a:t>Management zahrnuje </a:t>
            </a:r>
            <a:r>
              <a:rPr lang="cs-CZ" sz="2800" b="1" dirty="0">
                <a:solidFill>
                  <a:srgbClr val="FF0000"/>
                </a:solidFill>
              </a:rPr>
              <a:t>provádění aktivit cíleným, tj. na cíl zaměřeným způsobem</a:t>
            </a:r>
            <a:r>
              <a:rPr lang="cs-CZ" sz="2800" dirty="0"/>
              <a:t>, </a:t>
            </a:r>
            <a:r>
              <a:rPr lang="cs-CZ" sz="2800" b="1" dirty="0"/>
              <a:t>které mají splnit nějaký účel a něčeho dosáhnout (cíl).</a:t>
            </a:r>
          </a:p>
          <a:p>
            <a:r>
              <a:rPr lang="cs-CZ" sz="2800" b="1" dirty="0"/>
              <a:t>Management zahrnuje </a:t>
            </a:r>
            <a:r>
              <a:rPr lang="cs-CZ" sz="2800" b="1" dirty="0">
                <a:solidFill>
                  <a:srgbClr val="FF0000"/>
                </a:solidFill>
              </a:rPr>
              <a:t>aktivity prováděné v organizaci </a:t>
            </a:r>
            <a:r>
              <a:rPr lang="cs-CZ" sz="2800" b="1" dirty="0"/>
              <a:t>lidmi v různých funkcích úmyslně strukturovaných a koordinovaných k dosažení společného účelu a cílů</a:t>
            </a:r>
            <a:r>
              <a:rPr lang="cs-CZ" sz="2800" dirty="0"/>
              <a:t>.</a:t>
            </a:r>
          </a:p>
        </p:txBody>
      </p:sp>
    </p:spTree>
    <p:extLst>
      <p:ext uri="{BB962C8B-B14F-4D97-AF65-F5344CB8AC3E}">
        <p14:creationId xmlns:p14="http://schemas.microsoft.com/office/powerpoint/2010/main" val="112028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5" name="TextovéPole 4"/>
          <p:cNvSpPr txBox="1"/>
          <p:nvPr/>
        </p:nvSpPr>
        <p:spPr>
          <a:xfrm>
            <a:off x="631877" y="274187"/>
            <a:ext cx="8011796" cy="584775"/>
          </a:xfrm>
          <a:prstGeom prst="rect">
            <a:avLst/>
          </a:prstGeom>
          <a:solidFill>
            <a:schemeClr val="accent6">
              <a:lumMod val="20000"/>
              <a:lumOff val="80000"/>
            </a:schemeClr>
          </a:solidFill>
        </p:spPr>
        <p:txBody>
          <a:bodyPr wrap="square" rtlCol="0">
            <a:spAutoFit/>
          </a:bodyPr>
          <a:lstStyle/>
          <a:p>
            <a:pPr algn="ctr"/>
            <a:r>
              <a:rPr lang="cs-CZ" altLang="cs-CZ" sz="3200" dirty="0">
                <a:solidFill>
                  <a:srgbClr val="008080"/>
                </a:solidFill>
                <a:ea typeface="ＭＳ Ｐゴシック" pitchFamily="34" charset="-128"/>
                <a:cs typeface="Arial" pitchFamily="34" charset="0"/>
              </a:rPr>
              <a:t>Management a organizace</a:t>
            </a:r>
            <a:endParaRPr lang="cs-CZ" sz="3200" b="1" dirty="0">
              <a:solidFill>
                <a:srgbClr val="008080"/>
              </a:solidFill>
              <a:latin typeface="Arial" panose="020B0604020202020204" pitchFamily="34" charset="0"/>
              <a:cs typeface="Arial" panose="020B0604020202020204" pitchFamily="34" charset="0"/>
            </a:endParaRPr>
          </a:p>
        </p:txBody>
      </p:sp>
      <p:sp>
        <p:nvSpPr>
          <p:cNvPr id="21" name="Veselý obličej 20"/>
          <p:cNvSpPr/>
          <p:nvPr/>
        </p:nvSpPr>
        <p:spPr>
          <a:xfrm>
            <a:off x="9143999" y="833657"/>
            <a:ext cx="614149" cy="640406"/>
          </a:xfrm>
          <a:prstGeom prst="smileyFac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2" name="Zástupný symbol pro obsah 2"/>
          <p:cNvSpPr txBox="1">
            <a:spLocks/>
          </p:cNvSpPr>
          <p:nvPr/>
        </p:nvSpPr>
        <p:spPr>
          <a:xfrm>
            <a:off x="745500" y="1703930"/>
            <a:ext cx="8893175" cy="4383087"/>
          </a:xfrm>
          <a:prstGeom prst="rect">
            <a:avLst/>
          </a:prstGeom>
          <a:solidFill>
            <a:srgbClr val="FFFF99"/>
          </a:solidFill>
          <a:ln>
            <a:solidFill>
              <a:schemeClr val="accent1">
                <a:lumMod val="75000"/>
              </a:schemeClr>
            </a:solidFill>
          </a:ln>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altLang="cs-CZ" sz="3000" b="1" dirty="0">
                <a:solidFill>
                  <a:srgbClr val="FF0000"/>
                </a:solidFill>
                <a:ea typeface="ＭＳ Ｐゴシック" pitchFamily="34" charset="-128"/>
              </a:rPr>
              <a:t>Organizace je </a:t>
            </a:r>
            <a:r>
              <a:rPr lang="cs-CZ" altLang="cs-CZ" sz="3000" b="1" dirty="0">
                <a:ea typeface="ＭＳ Ｐゴシック" pitchFamily="34" charset="-128"/>
              </a:rPr>
              <a:t>záměrné </a:t>
            </a:r>
            <a:r>
              <a:rPr lang="cs-CZ" altLang="cs-CZ" sz="3000" b="1" dirty="0">
                <a:solidFill>
                  <a:srgbClr val="FF0000"/>
                </a:solidFill>
                <a:ea typeface="ＭＳ Ｐゴシック" pitchFamily="34" charset="-128"/>
              </a:rPr>
              <a:t>uspořádání lidí </a:t>
            </a:r>
            <a:r>
              <a:rPr lang="cs-CZ" altLang="cs-CZ" sz="3000" b="1" dirty="0">
                <a:ea typeface="ＭＳ Ｐゴシック" pitchFamily="34" charset="-128"/>
              </a:rPr>
              <a:t>spojených dohromady proto, aby dosáhli určitého účelu.</a:t>
            </a:r>
          </a:p>
          <a:p>
            <a:r>
              <a:rPr lang="cs-CZ" altLang="cs-CZ" sz="3000" b="1" dirty="0">
                <a:ea typeface="ＭＳ Ｐゴシック" pitchFamily="34" charset="-128"/>
              </a:rPr>
              <a:t>Je to propojený </a:t>
            </a:r>
            <a:r>
              <a:rPr lang="cs-CZ" altLang="cs-CZ" sz="3000" b="1" dirty="0">
                <a:solidFill>
                  <a:srgbClr val="FF0000"/>
                </a:solidFill>
                <a:ea typeface="ＭＳ Ｐゴシック" pitchFamily="34" charset="-128"/>
              </a:rPr>
              <a:t>soubor jednotlivců a skupin</a:t>
            </a:r>
            <a:r>
              <a:rPr lang="cs-CZ" altLang="cs-CZ" sz="3000" b="1" dirty="0">
                <a:ea typeface="ＭＳ Ｐゴシック" pitchFamily="34" charset="-128"/>
              </a:rPr>
              <a:t>, </a:t>
            </a:r>
          </a:p>
          <a:p>
            <a:r>
              <a:rPr lang="cs-CZ" altLang="cs-CZ" sz="3000" b="1" dirty="0">
                <a:ea typeface="ＭＳ Ｐゴシック" pitchFamily="34" charset="-128"/>
              </a:rPr>
              <a:t>     kteří se pokoušejí dosáhnout společných </a:t>
            </a:r>
            <a:r>
              <a:rPr lang="cs-CZ" altLang="cs-CZ" sz="3000" b="1" dirty="0">
                <a:solidFill>
                  <a:srgbClr val="FF0000"/>
                </a:solidFill>
                <a:ea typeface="ＭＳ Ｐゴシック" pitchFamily="34" charset="-128"/>
              </a:rPr>
              <a:t>cílů </a:t>
            </a:r>
          </a:p>
          <a:p>
            <a:r>
              <a:rPr lang="cs-CZ" altLang="cs-CZ" sz="3000" b="1" dirty="0">
                <a:ea typeface="ＭＳ Ｐゴシック" pitchFamily="34" charset="-128"/>
              </a:rPr>
              <a:t>prostřednictvím </a:t>
            </a:r>
            <a:r>
              <a:rPr lang="cs-CZ" altLang="cs-CZ" sz="3000" b="1" dirty="0">
                <a:solidFill>
                  <a:srgbClr val="FF0000"/>
                </a:solidFill>
                <a:ea typeface="ＭＳ Ｐゴシック" pitchFamily="34" charset="-128"/>
              </a:rPr>
              <a:t>rozlišených funkcí a jejich koordinací</a:t>
            </a:r>
            <a:r>
              <a:rPr lang="cs-CZ" altLang="cs-CZ" sz="3000" b="1" dirty="0">
                <a:ea typeface="ＭＳ Ｐゴシック" pitchFamily="34" charset="-128"/>
              </a:rPr>
              <a:t>.</a:t>
            </a:r>
          </a:p>
          <a:p>
            <a:pPr lvl="1"/>
            <a:endParaRPr lang="en-US" altLang="cs-CZ" sz="3000" dirty="0">
              <a:ea typeface="ＭＳ Ｐゴシック" pitchFamily="34" charset="-128"/>
            </a:endParaRPr>
          </a:p>
          <a:p>
            <a:r>
              <a:rPr lang="cs-CZ" altLang="cs-CZ" sz="3000" b="1" dirty="0">
                <a:solidFill>
                  <a:srgbClr val="FF0000"/>
                </a:solidFill>
                <a:ea typeface="ＭＳ Ｐゴシック" pitchFamily="34" charset="-128"/>
              </a:rPr>
              <a:t>Společné charakteristiky organizací</a:t>
            </a:r>
          </a:p>
          <a:p>
            <a:r>
              <a:rPr lang="cs-CZ" altLang="cs-CZ" sz="3000" b="1" dirty="0">
                <a:ea typeface="ＭＳ Ｐゴシック" pitchFamily="34" charset="-128"/>
              </a:rPr>
              <a:t>Cíle,</a:t>
            </a:r>
          </a:p>
          <a:p>
            <a:r>
              <a:rPr lang="cs-CZ" altLang="cs-CZ" sz="3000" b="1" dirty="0">
                <a:ea typeface="ＭＳ Ｐゴシック" pitchFamily="34" charset="-128"/>
              </a:rPr>
              <a:t>Lidé,</a:t>
            </a:r>
          </a:p>
          <a:p>
            <a:r>
              <a:rPr lang="cs-CZ" altLang="cs-CZ" sz="3000" b="1" dirty="0">
                <a:ea typeface="ＭＳ Ｐゴシック" pitchFamily="34" charset="-128"/>
              </a:rPr>
              <a:t>Struktura.</a:t>
            </a:r>
          </a:p>
          <a:p>
            <a:r>
              <a:rPr lang="cs-CZ" altLang="cs-CZ" sz="3000" b="1" dirty="0">
                <a:ea typeface="ＭＳ Ｐゴシック" pitchFamily="34" charset="-128"/>
              </a:rPr>
              <a:t>Organizace zaměstnávají manažery a </a:t>
            </a:r>
            <a:r>
              <a:rPr lang="cs-CZ" altLang="cs-CZ" sz="3000" b="1" dirty="0" err="1">
                <a:ea typeface="ＭＳ Ｐゴシック" pitchFamily="34" charset="-128"/>
              </a:rPr>
              <a:t>nemanažerské</a:t>
            </a:r>
            <a:r>
              <a:rPr lang="cs-CZ" altLang="cs-CZ" sz="3000" b="1" dirty="0">
                <a:ea typeface="ＭＳ Ｐゴシック" pitchFamily="34" charset="-128"/>
              </a:rPr>
              <a:t> pracovníky.</a:t>
            </a:r>
          </a:p>
        </p:txBody>
      </p:sp>
    </p:spTree>
    <p:extLst>
      <p:ext uri="{BB962C8B-B14F-4D97-AF65-F5344CB8AC3E}">
        <p14:creationId xmlns:p14="http://schemas.microsoft.com/office/powerpoint/2010/main" val="12529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04342" y="201304"/>
            <a:ext cx="7644984" cy="1219200"/>
          </a:xfrm>
          <a:solidFill>
            <a:schemeClr val="accent6">
              <a:lumMod val="20000"/>
              <a:lumOff val="80000"/>
            </a:schemeClr>
          </a:solidFill>
        </p:spPr>
        <p:txBody>
          <a:bodyPr>
            <a:normAutofit/>
          </a:bodyPr>
          <a:lstStyle/>
          <a:p>
            <a:pPr eaLnBrk="1" hangingPunct="1"/>
            <a:r>
              <a:rPr lang="cs-CZ" altLang="cs-CZ" sz="3200" b="1" dirty="0">
                <a:solidFill>
                  <a:srgbClr val="008080"/>
                </a:solidFill>
                <a:ea typeface="ＭＳ Ｐゴシック" pitchFamily="34" charset="-128"/>
                <a:cs typeface="Arial" pitchFamily="34" charset="0"/>
              </a:rPr>
              <a:t>      Management jako struktura manažerů</a:t>
            </a:r>
            <a:endParaRPr lang="en-US" altLang="cs-CZ" sz="3200" b="1" dirty="0">
              <a:solidFill>
                <a:srgbClr val="008080"/>
              </a:solidFill>
              <a:ea typeface="ＭＳ Ｐゴシック" pitchFamily="34" charset="-128"/>
              <a:cs typeface="Arial" pitchFamily="34" charset="0"/>
            </a:endParaRPr>
          </a:p>
        </p:txBody>
      </p:sp>
      <p:sp>
        <p:nvSpPr>
          <p:cNvPr id="15363" name="Content Placeholder 2"/>
          <p:cNvSpPr>
            <a:spLocks noGrp="1"/>
          </p:cNvSpPr>
          <p:nvPr>
            <p:ph idx="1"/>
          </p:nvPr>
        </p:nvSpPr>
        <p:spPr>
          <a:xfrm>
            <a:off x="1004341" y="1601788"/>
            <a:ext cx="9500147" cy="4265612"/>
          </a:xfrm>
          <a:solidFill>
            <a:srgbClr val="FFFF99"/>
          </a:solidFill>
        </p:spPr>
        <p:txBody>
          <a:bodyPr>
            <a:normAutofit/>
          </a:bodyPr>
          <a:lstStyle/>
          <a:p>
            <a:pPr eaLnBrk="1" hangingPunct="1">
              <a:buFont typeface="Arial" pitchFamily="34" charset="0"/>
              <a:buNone/>
            </a:pPr>
            <a:r>
              <a:rPr lang="cs-CZ" altLang="cs-CZ" b="1" dirty="0">
                <a:solidFill>
                  <a:srgbClr val="FF0000"/>
                </a:solidFill>
                <a:ea typeface="ＭＳ Ｐゴシック" pitchFamily="34" charset="-128"/>
              </a:rPr>
              <a:t>Nemanažerští zaměstnanci:</a:t>
            </a:r>
            <a:endParaRPr lang="en-US" altLang="cs-CZ" b="1" dirty="0">
              <a:solidFill>
                <a:srgbClr val="FF0000"/>
              </a:solidFill>
              <a:ea typeface="ＭＳ Ｐゴシック" pitchFamily="34" charset="-128"/>
            </a:endParaRPr>
          </a:p>
          <a:p>
            <a:pPr marL="457200" lvl="1" indent="-457200"/>
            <a:r>
              <a:rPr lang="cs-CZ" altLang="cs-CZ" sz="2800" b="1" dirty="0">
                <a:ea typeface="ＭＳ Ｐゴシック" pitchFamily="34" charset="-128"/>
              </a:rPr>
              <a:t>Pracují přímo na úkolech.</a:t>
            </a:r>
          </a:p>
          <a:p>
            <a:pPr marL="457200" lvl="1" indent="-457200"/>
            <a:r>
              <a:rPr lang="cs-CZ" altLang="cs-CZ" sz="2800" b="1" dirty="0">
                <a:ea typeface="ＭＳ Ｐゴシック" pitchFamily="34" charset="-128"/>
              </a:rPr>
              <a:t>Nejsou zodpovědní za dohlížení nad práci jiných.</a:t>
            </a:r>
          </a:p>
          <a:p>
            <a:pPr eaLnBrk="1" hangingPunct="1">
              <a:buFont typeface="Arial" pitchFamily="34" charset="0"/>
              <a:buNone/>
            </a:pPr>
            <a:endParaRPr lang="cs-CZ" altLang="cs-CZ" b="1" dirty="0">
              <a:ea typeface="ＭＳ Ｐゴシック" pitchFamily="34" charset="-128"/>
            </a:endParaRPr>
          </a:p>
          <a:p>
            <a:pPr eaLnBrk="1" hangingPunct="1">
              <a:buFont typeface="Arial" pitchFamily="34" charset="0"/>
              <a:buNone/>
            </a:pPr>
            <a:r>
              <a:rPr lang="cs-CZ" altLang="cs-CZ" b="1" dirty="0">
                <a:solidFill>
                  <a:srgbClr val="FF0000"/>
                </a:solidFill>
                <a:ea typeface="ＭＳ Ｐゴシック" pitchFamily="34" charset="-128"/>
              </a:rPr>
              <a:t>Manažeři</a:t>
            </a:r>
            <a:r>
              <a:rPr lang="en-US" altLang="cs-CZ" dirty="0">
                <a:solidFill>
                  <a:srgbClr val="FF0000"/>
                </a:solidFill>
                <a:ea typeface="ＭＳ Ｐゴシック" pitchFamily="34" charset="-128"/>
              </a:rPr>
              <a:t> </a:t>
            </a:r>
          </a:p>
          <a:p>
            <a:pPr marL="457200" lvl="1" indent="-457200"/>
            <a:r>
              <a:rPr lang="cs-CZ" altLang="cs-CZ" sz="2800" b="1" dirty="0">
                <a:ea typeface="ＭＳ Ｐゴシック" pitchFamily="34" charset="-128"/>
              </a:rPr>
              <a:t>Řídí a dohlížejí na aktivity jiných.</a:t>
            </a:r>
          </a:p>
          <a:p>
            <a:pPr marL="457200" lvl="1" indent="-457200"/>
            <a:r>
              <a:rPr lang="cs-CZ" altLang="cs-CZ" sz="2800" b="1" dirty="0">
                <a:ea typeface="ＭＳ Ｐゴシック" pitchFamily="34" charset="-128"/>
              </a:rPr>
              <a:t>Mohou však mít pracovní povinnosti, které nesouvisí s dohlížením na jiné.</a:t>
            </a:r>
            <a:endParaRPr lang="en-US" altLang="cs-CZ" sz="2800" b="1" dirty="0">
              <a:ea typeface="ＭＳ Ｐゴシック" pitchFamily="34" charset="-128"/>
            </a:endParaRPr>
          </a:p>
        </p:txBody>
      </p:sp>
      <p:sp>
        <p:nvSpPr>
          <p:cNvPr id="1536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altLang="cs-CZ" dirty="0">
                <a:latin typeface="Calibri" pitchFamily="34" charset="0"/>
              </a:rPr>
              <a:t>1-</a:t>
            </a:r>
            <a:fld id="{E9552FD2-0933-49B3-A78F-25E8B4600298}" type="slidenum">
              <a:rPr lang="en-US" altLang="cs-CZ" smtClean="0">
                <a:latin typeface="Calibri" pitchFamily="34" charset="0"/>
              </a:rPr>
              <a:pPr/>
              <a:t>14</a:t>
            </a:fld>
            <a:endParaRPr lang="en-US" altLang="cs-CZ" dirty="0">
              <a:latin typeface="Calibri" pitchFamily="34"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30426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989351" y="215677"/>
            <a:ext cx="9015769" cy="922114"/>
          </a:xfrm>
          <a:solidFill>
            <a:schemeClr val="accent6">
              <a:lumMod val="20000"/>
              <a:lumOff val="80000"/>
            </a:schemeClr>
          </a:solidFill>
        </p:spPr>
        <p:txBody>
          <a:bodyPr>
            <a:normAutofit/>
          </a:bodyPr>
          <a:lstStyle/>
          <a:p>
            <a:pPr algn="ctr" eaLnBrk="1" hangingPunct="1"/>
            <a:r>
              <a:rPr lang="cs-CZ" altLang="cs-CZ" sz="3200" b="1" dirty="0">
                <a:solidFill>
                  <a:srgbClr val="008080"/>
                </a:solidFill>
                <a:ea typeface="ＭＳ Ｐゴシック" pitchFamily="34" charset="-128"/>
                <a:cs typeface="Arial" pitchFamily="34" charset="0"/>
              </a:rPr>
              <a:t>Struktura manažerů a jejich postavení</a:t>
            </a:r>
            <a:endParaRPr lang="en-US" altLang="cs-CZ" sz="3200" b="1" dirty="0">
              <a:solidFill>
                <a:srgbClr val="008080"/>
              </a:solidFill>
              <a:ea typeface="ＭＳ Ｐゴシック" pitchFamily="34" charset="-128"/>
              <a:cs typeface="Arial" pitchFamily="34" charset="0"/>
            </a:endParaRPr>
          </a:p>
        </p:txBody>
      </p:sp>
      <p:sp>
        <p:nvSpPr>
          <p:cNvPr id="17411" name="Content Placeholder 2"/>
          <p:cNvSpPr>
            <a:spLocks noGrp="1"/>
          </p:cNvSpPr>
          <p:nvPr>
            <p:ph idx="1"/>
          </p:nvPr>
        </p:nvSpPr>
        <p:spPr>
          <a:xfrm>
            <a:off x="989351" y="1509527"/>
            <a:ext cx="9015769" cy="4497363"/>
          </a:xfrm>
          <a:solidFill>
            <a:srgbClr val="FFFF99"/>
          </a:solidFill>
        </p:spPr>
        <p:txBody>
          <a:bodyPr>
            <a:normAutofit lnSpcReduction="10000"/>
          </a:bodyPr>
          <a:lstStyle/>
          <a:p>
            <a:pPr eaLnBrk="1" hangingPunct="1">
              <a:lnSpc>
                <a:spcPct val="80000"/>
              </a:lnSpc>
              <a:buFont typeface="Arial" pitchFamily="34" charset="0"/>
              <a:buNone/>
            </a:pPr>
            <a:r>
              <a:rPr lang="cs-CZ" altLang="cs-CZ" sz="2700" b="1" dirty="0">
                <a:solidFill>
                  <a:srgbClr val="FF0000"/>
                </a:solidFill>
                <a:ea typeface="ＭＳ Ｐゴシック" pitchFamily="34" charset="-128"/>
              </a:rPr>
              <a:t>Vrcholoví  manažeři (</a:t>
            </a:r>
            <a:r>
              <a:rPr lang="en-US" altLang="cs-CZ" sz="2700" b="1" dirty="0">
                <a:solidFill>
                  <a:srgbClr val="FF0000"/>
                </a:solidFill>
                <a:ea typeface="ＭＳ Ｐゴシック" pitchFamily="34" charset="-128"/>
              </a:rPr>
              <a:t>Top Managers</a:t>
            </a:r>
            <a:r>
              <a:rPr lang="cs-CZ" altLang="cs-CZ" sz="2700" b="1" dirty="0">
                <a:solidFill>
                  <a:srgbClr val="FF0000"/>
                </a:solidFill>
                <a:ea typeface="ＭＳ Ｐゴシック" pitchFamily="34" charset="-128"/>
              </a:rPr>
              <a:t>)</a:t>
            </a:r>
            <a:endParaRPr lang="en-US" altLang="cs-CZ" sz="2700" dirty="0">
              <a:solidFill>
                <a:srgbClr val="FF0000"/>
              </a:solidFill>
              <a:ea typeface="ＭＳ Ｐゴシック" pitchFamily="34" charset="-128"/>
            </a:endParaRPr>
          </a:p>
          <a:p>
            <a:pPr lvl="1" eaLnBrk="1" hangingPunct="1">
              <a:lnSpc>
                <a:spcPct val="80000"/>
              </a:lnSpc>
            </a:pPr>
            <a:r>
              <a:rPr lang="cs-CZ" altLang="cs-CZ" sz="2700" b="1" dirty="0">
                <a:ea typeface="ＭＳ Ｐゴシック" pitchFamily="34" charset="-128"/>
              </a:rPr>
              <a:t>Rozhodují o směřování organizace</a:t>
            </a:r>
          </a:p>
          <a:p>
            <a:pPr lvl="1" eaLnBrk="1" hangingPunct="1">
              <a:lnSpc>
                <a:spcPct val="80000"/>
              </a:lnSpc>
            </a:pPr>
            <a:endParaRPr lang="en-US" altLang="cs-CZ" sz="2700" dirty="0">
              <a:solidFill>
                <a:srgbClr val="FF0000"/>
              </a:solidFill>
              <a:ea typeface="ＭＳ Ｐゴシック" pitchFamily="34" charset="-128"/>
            </a:endParaRPr>
          </a:p>
          <a:p>
            <a:pPr eaLnBrk="1" hangingPunct="1">
              <a:lnSpc>
                <a:spcPct val="80000"/>
              </a:lnSpc>
              <a:buFont typeface="Arial" pitchFamily="34" charset="0"/>
              <a:buNone/>
            </a:pPr>
            <a:r>
              <a:rPr lang="cs-CZ" altLang="cs-CZ" sz="2700" b="1" dirty="0">
                <a:solidFill>
                  <a:srgbClr val="FF0000"/>
                </a:solidFill>
                <a:ea typeface="ＭＳ Ｐゴシック" pitchFamily="34" charset="-128"/>
              </a:rPr>
              <a:t>Střední manažeři (</a:t>
            </a:r>
            <a:r>
              <a:rPr lang="en-US" altLang="cs-CZ" sz="2700" b="1" dirty="0">
                <a:solidFill>
                  <a:srgbClr val="FF0000"/>
                </a:solidFill>
                <a:ea typeface="ＭＳ Ｐゴシック" pitchFamily="34" charset="-128"/>
              </a:rPr>
              <a:t>Middle Managers</a:t>
            </a:r>
            <a:r>
              <a:rPr lang="cs-CZ" altLang="cs-CZ" sz="2700" b="1" dirty="0">
                <a:solidFill>
                  <a:srgbClr val="FF0000"/>
                </a:solidFill>
                <a:ea typeface="ＭＳ Ｐゴシック" pitchFamily="34" charset="-128"/>
              </a:rPr>
              <a:t>)</a:t>
            </a:r>
            <a:endParaRPr lang="en-US" altLang="cs-CZ" sz="2700" b="1" dirty="0">
              <a:solidFill>
                <a:srgbClr val="FF0000"/>
              </a:solidFill>
              <a:ea typeface="ＭＳ Ｐゴシック" pitchFamily="34" charset="-128"/>
            </a:endParaRPr>
          </a:p>
          <a:p>
            <a:pPr lvl="1" eaLnBrk="1" hangingPunct="1">
              <a:lnSpc>
                <a:spcPct val="80000"/>
              </a:lnSpc>
            </a:pPr>
            <a:r>
              <a:rPr lang="cs-CZ" altLang="cs-CZ" sz="2700" b="1" dirty="0">
                <a:ea typeface="ＭＳ Ｐゴシック" pitchFamily="34" charset="-128"/>
              </a:rPr>
              <a:t>Řídí ostatní manažery</a:t>
            </a:r>
            <a:r>
              <a:rPr lang="en-US" altLang="cs-CZ" sz="2700" b="1" dirty="0">
                <a:ea typeface="ＭＳ Ｐゴシック" pitchFamily="34" charset="-128"/>
              </a:rPr>
              <a:t> </a:t>
            </a:r>
          </a:p>
          <a:p>
            <a:pPr lvl="1" eaLnBrk="1" hangingPunct="1">
              <a:lnSpc>
                <a:spcPct val="80000"/>
              </a:lnSpc>
            </a:pPr>
            <a:endParaRPr lang="en-US" altLang="cs-CZ" sz="2700" dirty="0">
              <a:solidFill>
                <a:srgbClr val="FF0000"/>
              </a:solidFill>
              <a:ea typeface="ＭＳ Ｐゴシック" pitchFamily="34" charset="-128"/>
            </a:endParaRPr>
          </a:p>
          <a:p>
            <a:pPr eaLnBrk="1" hangingPunct="1">
              <a:lnSpc>
                <a:spcPct val="80000"/>
              </a:lnSpc>
              <a:buFont typeface="Arial" pitchFamily="34" charset="0"/>
              <a:buNone/>
            </a:pPr>
            <a:r>
              <a:rPr lang="cs-CZ" altLang="cs-CZ" sz="2700" b="1" dirty="0">
                <a:solidFill>
                  <a:srgbClr val="FF0000"/>
                </a:solidFill>
                <a:ea typeface="ＭＳ Ｐゴシック" pitchFamily="34" charset="-128"/>
              </a:rPr>
              <a:t>Manažeři první linie (linioví) (</a:t>
            </a:r>
            <a:r>
              <a:rPr lang="en-US" altLang="cs-CZ" sz="2700" b="1" dirty="0">
                <a:solidFill>
                  <a:srgbClr val="FF0000"/>
                </a:solidFill>
                <a:ea typeface="ＭＳ Ｐゴシック" pitchFamily="34" charset="-128"/>
              </a:rPr>
              <a:t>First-line Managers</a:t>
            </a:r>
            <a:r>
              <a:rPr lang="cs-CZ" altLang="cs-CZ" sz="2700" b="1" dirty="0">
                <a:solidFill>
                  <a:srgbClr val="FF0000"/>
                </a:solidFill>
                <a:ea typeface="ＭＳ Ｐゴシック" pitchFamily="34" charset="-128"/>
              </a:rPr>
              <a:t>)</a:t>
            </a:r>
            <a:endParaRPr lang="en-US" altLang="cs-CZ" sz="2700" dirty="0">
              <a:solidFill>
                <a:srgbClr val="FF0000"/>
              </a:solidFill>
              <a:ea typeface="ＭＳ Ｐゴシック" pitchFamily="34" charset="-128"/>
            </a:endParaRPr>
          </a:p>
          <a:p>
            <a:pPr lvl="1" eaLnBrk="1" hangingPunct="1">
              <a:lnSpc>
                <a:spcPct val="80000"/>
              </a:lnSpc>
            </a:pPr>
            <a:r>
              <a:rPr lang="cs-CZ" altLang="cs-CZ" sz="2700" b="1" dirty="0">
                <a:ea typeface="ＭＳ Ｐゴシック" pitchFamily="34" charset="-128"/>
              </a:rPr>
              <a:t>Řídí nemanažerské zaměstnance</a:t>
            </a:r>
            <a:endParaRPr lang="en-US" altLang="cs-CZ" sz="2700" b="1" dirty="0">
              <a:ea typeface="ＭＳ Ｐゴシック" pitchFamily="34" charset="-128"/>
            </a:endParaRPr>
          </a:p>
          <a:p>
            <a:pPr eaLnBrk="1" hangingPunct="1">
              <a:lnSpc>
                <a:spcPct val="80000"/>
              </a:lnSpc>
              <a:buFont typeface="Arial" pitchFamily="34" charset="0"/>
              <a:buNone/>
            </a:pPr>
            <a:endParaRPr lang="cs-CZ" altLang="cs-CZ" sz="2700" b="1" dirty="0">
              <a:ea typeface="ＭＳ Ｐゴシック" pitchFamily="34" charset="-128"/>
            </a:endParaRPr>
          </a:p>
          <a:p>
            <a:pPr eaLnBrk="1" hangingPunct="1">
              <a:lnSpc>
                <a:spcPct val="80000"/>
              </a:lnSpc>
              <a:buFont typeface="Arial" pitchFamily="34" charset="0"/>
              <a:buNone/>
            </a:pPr>
            <a:r>
              <a:rPr lang="cs-CZ" altLang="cs-CZ" sz="2700" b="1" dirty="0">
                <a:solidFill>
                  <a:srgbClr val="FF0000"/>
                </a:solidFill>
                <a:ea typeface="ＭＳ Ｐゴシック" pitchFamily="34" charset="-128"/>
              </a:rPr>
              <a:t>(Vedoucí týmů -</a:t>
            </a:r>
            <a:r>
              <a:rPr lang="en-US" altLang="cs-CZ" sz="2700" b="1" dirty="0">
                <a:solidFill>
                  <a:srgbClr val="FF0000"/>
                </a:solidFill>
                <a:ea typeface="ＭＳ Ｐゴシック" pitchFamily="34" charset="-128"/>
              </a:rPr>
              <a:t>Team Leaders </a:t>
            </a:r>
            <a:r>
              <a:rPr lang="cs-CZ" altLang="cs-CZ" sz="2700" b="1" dirty="0">
                <a:solidFill>
                  <a:srgbClr val="FF0000"/>
                </a:solidFill>
                <a:ea typeface="ＭＳ Ｐゴシック" pitchFamily="34" charset="-128"/>
              </a:rPr>
              <a:t>) </a:t>
            </a:r>
          </a:p>
          <a:p>
            <a:pPr lvl="1">
              <a:lnSpc>
                <a:spcPct val="80000"/>
              </a:lnSpc>
            </a:pPr>
            <a:r>
              <a:rPr lang="cs-CZ" altLang="cs-CZ" sz="2300" b="1" dirty="0">
                <a:ea typeface="ＭＳ Ｐゴシック" pitchFamily="34" charset="-128"/>
              </a:rPr>
              <a:t>Řídí aktivity pracovního týmu</a:t>
            </a:r>
            <a:endParaRPr lang="en-US" altLang="cs-CZ" sz="2300" b="1" dirty="0">
              <a:ea typeface="ＭＳ Ｐゴシック" pitchFamily="34" charset="-128"/>
            </a:endParaRPr>
          </a:p>
        </p:txBody>
      </p:sp>
      <p:sp>
        <p:nvSpPr>
          <p:cNvPr id="2" name="Šipka dolů 1"/>
          <p:cNvSpPr/>
          <p:nvPr/>
        </p:nvSpPr>
        <p:spPr>
          <a:xfrm>
            <a:off x="432567" y="1606934"/>
            <a:ext cx="216024" cy="4392488"/>
          </a:xfrm>
          <a:prstGeom prst="downArrow">
            <a:avLst/>
          </a:prstGeom>
          <a:ln>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661713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03470" y="945067"/>
            <a:ext cx="4330824" cy="647730"/>
          </a:xfrm>
          <a:solidFill>
            <a:schemeClr val="accent6">
              <a:lumMod val="20000"/>
              <a:lumOff val="80000"/>
            </a:schemeClr>
          </a:solidFill>
        </p:spPr>
        <p:txBody>
          <a:bodyPr>
            <a:normAutofit/>
          </a:bodyPr>
          <a:lstStyle/>
          <a:p>
            <a:r>
              <a:rPr lang="cs-CZ" sz="3200" b="1" dirty="0">
                <a:solidFill>
                  <a:srgbClr val="008080"/>
                </a:solidFill>
              </a:rPr>
              <a:t>Tři úrovně manažerů</a:t>
            </a:r>
          </a:p>
        </p:txBody>
      </p:sp>
      <p:sp>
        <p:nvSpPr>
          <p:cNvPr id="3" name="Zástupný symbol pro obsah 2"/>
          <p:cNvSpPr>
            <a:spLocks noGrp="1"/>
          </p:cNvSpPr>
          <p:nvPr>
            <p:ph idx="1"/>
          </p:nvPr>
        </p:nvSpPr>
        <p:spPr>
          <a:xfrm>
            <a:off x="959370" y="3068961"/>
            <a:ext cx="9251430" cy="3057203"/>
          </a:xfrm>
          <a:solidFill>
            <a:srgbClr val="FFFF99"/>
          </a:solidFill>
        </p:spPr>
        <p:txBody>
          <a:bodyPr>
            <a:normAutofit fontScale="92500" lnSpcReduction="10000"/>
          </a:bodyPr>
          <a:lstStyle/>
          <a:p>
            <a:pPr marL="0" indent="0">
              <a:buNone/>
            </a:pPr>
            <a:endParaRPr lang="cs-CZ" sz="2400" dirty="0"/>
          </a:p>
          <a:p>
            <a:pPr marL="0" indent="0">
              <a:buNone/>
            </a:pPr>
            <a:r>
              <a:rPr lang="cs-CZ" sz="2600" dirty="0"/>
              <a:t>1. </a:t>
            </a:r>
            <a:r>
              <a:rPr lang="cs-CZ" sz="2600" b="1" dirty="0">
                <a:solidFill>
                  <a:srgbClr val="FF0000"/>
                </a:solidFill>
              </a:rPr>
              <a:t>Vrcholoví manažeři</a:t>
            </a:r>
            <a:r>
              <a:rPr lang="cs-CZ" sz="2600" dirty="0">
                <a:solidFill>
                  <a:srgbClr val="FF0000"/>
                </a:solidFill>
              </a:rPr>
              <a:t>, </a:t>
            </a:r>
            <a:r>
              <a:rPr lang="cs-CZ" sz="2600" b="1" dirty="0"/>
              <a:t>kteří usměrňují a koordinují všechny činnosti, formují dlouhodobé strategie organizace.</a:t>
            </a:r>
          </a:p>
          <a:p>
            <a:pPr marL="0" indent="0">
              <a:buNone/>
            </a:pPr>
            <a:r>
              <a:rPr lang="cs-CZ" sz="2600" dirty="0"/>
              <a:t>2. </a:t>
            </a:r>
            <a:r>
              <a:rPr lang="cs-CZ" sz="2600" b="1" dirty="0">
                <a:solidFill>
                  <a:srgbClr val="FF0000"/>
                </a:solidFill>
              </a:rPr>
              <a:t>Střední manažeři</a:t>
            </a:r>
            <a:r>
              <a:rPr lang="cs-CZ" sz="2600" dirty="0">
                <a:solidFill>
                  <a:srgbClr val="FF0000"/>
                </a:solidFill>
              </a:rPr>
              <a:t>, </a:t>
            </a:r>
            <a:r>
              <a:rPr lang="cs-CZ" sz="2600" b="1" dirty="0"/>
              <a:t>kteří představují velmi početnou a rozmanitou skupinu řídících pracovníků. V činnosti středních manažerů zaujímá největší podíl poskytování a získávání informací.</a:t>
            </a:r>
          </a:p>
          <a:p>
            <a:pPr marL="0" indent="0">
              <a:buNone/>
            </a:pPr>
            <a:r>
              <a:rPr lang="cs-CZ" sz="2600" dirty="0"/>
              <a:t>3. </a:t>
            </a:r>
            <a:r>
              <a:rPr lang="cs-CZ" sz="2600" b="1" dirty="0">
                <a:solidFill>
                  <a:srgbClr val="FF0000"/>
                </a:solidFill>
              </a:rPr>
              <a:t>Manažeři první linie  </a:t>
            </a:r>
            <a:r>
              <a:rPr lang="cs-CZ" sz="2600" b="1" dirty="0"/>
              <a:t>- manažeři na základních stupních řízení.</a:t>
            </a:r>
          </a:p>
          <a:p>
            <a:pPr marL="0" indent="0">
              <a:buNone/>
            </a:pPr>
            <a:r>
              <a:rPr lang="cs-CZ" sz="2600" b="1" dirty="0"/>
              <a:t>Někdy - Vedoucí týmů</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16</a:t>
            </a:fld>
            <a:endParaRPr lang="cs-CZ"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0598" y="0"/>
            <a:ext cx="3433012" cy="3092808"/>
          </a:xfrm>
          <a:prstGeom prst="rect">
            <a:avLst/>
          </a:prstGeom>
          <a:solidFill>
            <a:schemeClr val="accent6">
              <a:lumMod val="20000"/>
              <a:lumOff val="80000"/>
            </a:schemeClr>
          </a:solidFill>
          <a:ln>
            <a:noFill/>
          </a:ln>
          <a:extLst/>
        </p:spPr>
      </p:pic>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1165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60990"/>
            <a:ext cx="8229600" cy="1143000"/>
          </a:xfrm>
          <a:solidFill>
            <a:schemeClr val="accent6">
              <a:lumMod val="20000"/>
              <a:lumOff val="80000"/>
            </a:schemeClr>
          </a:solidFill>
        </p:spPr>
        <p:txBody>
          <a:bodyPr>
            <a:normAutofit/>
          </a:bodyPr>
          <a:lstStyle/>
          <a:p>
            <a:pPr algn="ctr"/>
            <a:r>
              <a:rPr lang="cs-CZ" sz="3200" b="1" dirty="0">
                <a:solidFill>
                  <a:srgbClr val="008080"/>
                </a:solidFill>
              </a:rPr>
              <a:t>Manažerské výzvy</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17</a:t>
            </a:fld>
            <a:endParaRPr lang="cs-CZ" dirty="0"/>
          </a:p>
        </p:txBody>
      </p:sp>
      <p:graphicFrame>
        <p:nvGraphicFramePr>
          <p:cNvPr id="5" name="Diagram 4"/>
          <p:cNvGraphicFramePr/>
          <p:nvPr>
            <p:extLst>
              <p:ext uri="{D42A27DB-BD31-4B8C-83A1-F6EECF244321}">
                <p14:modId xmlns:p14="http://schemas.microsoft.com/office/powerpoint/2010/main" val="303267143"/>
              </p:ext>
            </p:extLst>
          </p:nvPr>
        </p:nvGraphicFramePr>
        <p:xfrm>
          <a:off x="1991476" y="1624993"/>
          <a:ext cx="8219325" cy="4510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Obrázek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520380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21829" y="259080"/>
            <a:ext cx="8229600" cy="1143000"/>
          </a:xfrm>
          <a:solidFill>
            <a:schemeClr val="accent6">
              <a:lumMod val="20000"/>
              <a:lumOff val="80000"/>
            </a:schemeClr>
          </a:solidFill>
        </p:spPr>
        <p:txBody>
          <a:bodyPr>
            <a:normAutofit/>
          </a:bodyPr>
          <a:lstStyle/>
          <a:p>
            <a:pPr algn="ctr"/>
            <a:r>
              <a:rPr lang="cs-CZ" sz="3200" b="1" dirty="0">
                <a:solidFill>
                  <a:srgbClr val="008080"/>
                </a:solidFill>
              </a:rPr>
              <a:t>Řídit strategicky</a:t>
            </a: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pPr>
              <a:spcBef>
                <a:spcPct val="0"/>
              </a:spcBef>
              <a:buSzPct val="130000"/>
              <a:buFont typeface="Arial" charset="0"/>
              <a:buChar char="•"/>
            </a:pPr>
            <a:r>
              <a:rPr lang="cs-CZ" altLang="cs-CZ" b="1" dirty="0">
                <a:latin typeface="Arial" charset="0"/>
              </a:rPr>
              <a:t>Stanovit </a:t>
            </a:r>
            <a:r>
              <a:rPr lang="cs-CZ" altLang="cs-CZ" b="1" dirty="0">
                <a:solidFill>
                  <a:srgbClr val="FF0000"/>
                </a:solidFill>
                <a:latin typeface="Arial" charset="0"/>
              </a:rPr>
              <a:t>cíle</a:t>
            </a:r>
            <a:r>
              <a:rPr lang="cs-CZ" altLang="cs-CZ" b="1" dirty="0">
                <a:latin typeface="Arial" charset="0"/>
              </a:rPr>
              <a:t> a formulovat </a:t>
            </a:r>
            <a:r>
              <a:rPr lang="cs-CZ" altLang="cs-CZ" b="1" dirty="0">
                <a:solidFill>
                  <a:srgbClr val="FF0000"/>
                </a:solidFill>
                <a:latin typeface="Arial" charset="0"/>
              </a:rPr>
              <a:t>strategie </a:t>
            </a:r>
            <a:r>
              <a:rPr lang="cs-CZ" altLang="cs-CZ" b="1" dirty="0">
                <a:latin typeface="Arial" charset="0"/>
              </a:rPr>
              <a:t>k dosažení cílů organizace.</a:t>
            </a:r>
          </a:p>
          <a:p>
            <a:pPr>
              <a:spcBef>
                <a:spcPct val="0"/>
              </a:spcBef>
              <a:buSzPct val="130000"/>
              <a:buFont typeface="Arial" charset="0"/>
              <a:buChar char="•"/>
            </a:pPr>
            <a:endParaRPr lang="en-US" altLang="cs-CZ" b="1" dirty="0">
              <a:latin typeface="Arial" charset="0"/>
            </a:endParaRPr>
          </a:p>
          <a:p>
            <a:pPr>
              <a:spcBef>
                <a:spcPct val="0"/>
              </a:spcBef>
              <a:buSzPct val="130000"/>
              <a:buFont typeface="Arial" charset="0"/>
              <a:buChar char="•"/>
            </a:pPr>
            <a:r>
              <a:rPr lang="cs-CZ" altLang="cs-CZ" b="1" dirty="0">
                <a:solidFill>
                  <a:srgbClr val="FF0000"/>
                </a:solidFill>
                <a:latin typeface="Arial" charset="0"/>
              </a:rPr>
              <a:t>Implementovat strategie </a:t>
            </a:r>
            <a:r>
              <a:rPr lang="cs-CZ" altLang="cs-CZ" b="1" dirty="0">
                <a:latin typeface="Arial" charset="0"/>
              </a:rPr>
              <a:t>dosažením cílů, které přispívají ke konečné výkonnosti organizace.</a:t>
            </a:r>
          </a:p>
          <a:p>
            <a:pPr>
              <a:spcBef>
                <a:spcPct val="0"/>
              </a:spcBef>
              <a:buSzPct val="130000"/>
              <a:buFont typeface="Arial" charset="0"/>
              <a:buChar char="•"/>
            </a:pPr>
            <a:endParaRPr lang="en-US" altLang="cs-CZ" b="1" dirty="0">
              <a:latin typeface="Arial" charset="0"/>
            </a:endParaRPr>
          </a:p>
          <a:p>
            <a:pPr>
              <a:spcBef>
                <a:spcPct val="0"/>
              </a:spcBef>
              <a:buSzPct val="130000"/>
              <a:buFont typeface="Arial" charset="0"/>
              <a:buChar char="•"/>
            </a:pPr>
            <a:r>
              <a:rPr lang="cs-CZ" altLang="cs-CZ" b="1" dirty="0">
                <a:latin typeface="Arial" charset="0"/>
              </a:rPr>
              <a:t>Vybudovat schopnosti a kapacity organizace a přeměnit je k </a:t>
            </a:r>
            <a:r>
              <a:rPr lang="cs-CZ" altLang="cs-CZ" b="1" dirty="0">
                <a:solidFill>
                  <a:srgbClr val="FF0000"/>
                </a:solidFill>
                <a:latin typeface="Arial" charset="0"/>
              </a:rPr>
              <a:t>získání konkurenční výhody</a:t>
            </a:r>
            <a:r>
              <a:rPr lang="cs-CZ" altLang="cs-CZ" b="1" dirty="0">
                <a:latin typeface="Arial" charset="0"/>
              </a:rPr>
              <a:t>.</a:t>
            </a:r>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18</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4241373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9469" y="260990"/>
            <a:ext cx="9401331" cy="1143000"/>
          </a:xfrm>
          <a:solidFill>
            <a:schemeClr val="accent6">
              <a:lumMod val="20000"/>
              <a:lumOff val="80000"/>
            </a:schemeClr>
          </a:solidFill>
        </p:spPr>
        <p:txBody>
          <a:bodyPr>
            <a:normAutofit/>
          </a:bodyPr>
          <a:lstStyle/>
          <a:p>
            <a:pPr algn="ctr"/>
            <a:r>
              <a:rPr lang="cs-CZ" altLang="cs-CZ" sz="3200" dirty="0">
                <a:solidFill>
                  <a:srgbClr val="008080"/>
                </a:solidFill>
                <a:latin typeface="Arial" charset="0"/>
              </a:rPr>
              <a:t>Řídit změny</a:t>
            </a:r>
            <a:endParaRPr lang="cs-CZ" sz="3200" dirty="0">
              <a:solidFill>
                <a:srgbClr val="008080"/>
              </a:solidFill>
            </a:endParaRPr>
          </a:p>
        </p:txBody>
      </p:sp>
      <p:sp>
        <p:nvSpPr>
          <p:cNvPr id="3" name="Zástupný symbol pro obsah 2"/>
          <p:cNvSpPr>
            <a:spLocks noGrp="1"/>
          </p:cNvSpPr>
          <p:nvPr>
            <p:ph idx="1"/>
          </p:nvPr>
        </p:nvSpPr>
        <p:spPr>
          <a:xfrm>
            <a:off x="809469" y="1600200"/>
            <a:ext cx="10544331" cy="4925144"/>
          </a:xfrm>
          <a:solidFill>
            <a:schemeClr val="accent6">
              <a:lumMod val="40000"/>
              <a:lumOff val="60000"/>
            </a:schemeClr>
          </a:solidFill>
        </p:spPr>
        <p:txBody>
          <a:bodyPr>
            <a:normAutofit fontScale="92500" lnSpcReduction="10000"/>
          </a:bodyPr>
          <a:lstStyle/>
          <a:p>
            <a:r>
              <a:rPr lang="cs-CZ" altLang="cs-CZ" b="1" dirty="0">
                <a:solidFill>
                  <a:srgbClr val="FF0000"/>
                </a:solidFill>
                <a:latin typeface="Arial" charset="0"/>
              </a:rPr>
              <a:t>Je nejnaléhavější, vše prostupující a nejmocnější výzva.</a:t>
            </a:r>
            <a:r>
              <a:rPr lang="en-US" altLang="cs-CZ" dirty="0">
                <a:solidFill>
                  <a:srgbClr val="FF0000"/>
                </a:solidFill>
                <a:latin typeface="Arial" charset="0"/>
              </a:rPr>
              <a:t> </a:t>
            </a:r>
            <a:endParaRPr lang="cs-CZ" altLang="cs-CZ" dirty="0">
              <a:solidFill>
                <a:srgbClr val="FF0000"/>
              </a:solidFill>
              <a:latin typeface="Arial" charset="0"/>
            </a:endParaRPr>
          </a:p>
          <a:p>
            <a:pPr marL="0" indent="0">
              <a:buNone/>
            </a:pPr>
            <a:r>
              <a:rPr lang="cs-CZ" altLang="cs-CZ" b="1" dirty="0">
                <a:latin typeface="Arial" charset="0"/>
              </a:rPr>
              <a:t>Lidé odolávají změně, takže manažeři musí najít cesty, jak získat zaměstnance, aby změny přijali.</a:t>
            </a:r>
          </a:p>
          <a:p>
            <a:pPr marL="0" indent="0">
              <a:buNone/>
            </a:pPr>
            <a:endParaRPr lang="cs-CZ" altLang="cs-CZ" dirty="0">
              <a:latin typeface="Arial" charset="0"/>
            </a:endParaRPr>
          </a:p>
          <a:p>
            <a:pPr marL="0" indent="0">
              <a:buNone/>
            </a:pPr>
            <a:r>
              <a:rPr lang="cs-CZ" altLang="cs-CZ" b="1" dirty="0">
                <a:solidFill>
                  <a:srgbClr val="FF0000"/>
                </a:solidFill>
                <a:latin typeface="Arial" charset="0"/>
              </a:rPr>
              <a:t>Dvě hlavní příčiny </a:t>
            </a:r>
            <a:r>
              <a:rPr lang="cs-CZ" altLang="cs-CZ" b="1" dirty="0">
                <a:latin typeface="Arial" charset="0"/>
              </a:rPr>
              <a:t>změn jsou technologie a globalizace.</a:t>
            </a:r>
          </a:p>
          <a:p>
            <a:pPr>
              <a:buFontTx/>
              <a:buChar char="•"/>
            </a:pPr>
            <a:endParaRPr lang="cs-CZ" altLang="cs-CZ" b="1" dirty="0">
              <a:latin typeface="Arial" charset="0"/>
            </a:endParaRPr>
          </a:p>
          <a:p>
            <a:pPr>
              <a:buFontTx/>
              <a:buChar char="•"/>
            </a:pPr>
            <a:r>
              <a:rPr lang="en-US" altLang="cs-CZ" b="1" dirty="0">
                <a:solidFill>
                  <a:srgbClr val="FF0000"/>
                </a:solidFill>
                <a:latin typeface="Arial" charset="0"/>
              </a:rPr>
              <a:t>Technolog</a:t>
            </a:r>
            <a:r>
              <a:rPr lang="cs-CZ" altLang="cs-CZ" b="1" dirty="0">
                <a:solidFill>
                  <a:srgbClr val="FF0000"/>
                </a:solidFill>
                <a:latin typeface="Arial" charset="0"/>
              </a:rPr>
              <a:t>ie</a:t>
            </a:r>
            <a:r>
              <a:rPr lang="en-US" altLang="cs-CZ" b="1" dirty="0">
                <a:solidFill>
                  <a:srgbClr val="FF0000"/>
                </a:solidFill>
                <a:latin typeface="Arial" charset="0"/>
              </a:rPr>
              <a:t>: </a:t>
            </a:r>
            <a:r>
              <a:rPr lang="cs-CZ" altLang="cs-CZ" b="1" dirty="0">
                <a:latin typeface="Arial" charset="0"/>
              </a:rPr>
              <a:t>Zavedení nových technologií vede k vývoji nových výrobků a/nebo procesů, které se musí zaměstnanci naučit.</a:t>
            </a:r>
          </a:p>
          <a:p>
            <a:pPr>
              <a:buFontTx/>
              <a:buChar char="•"/>
            </a:pPr>
            <a:endParaRPr lang="cs-CZ" altLang="cs-CZ" b="1" dirty="0">
              <a:latin typeface="Arial" charset="0"/>
            </a:endParaRPr>
          </a:p>
          <a:p>
            <a:pPr>
              <a:buFontTx/>
              <a:buChar char="•"/>
            </a:pPr>
            <a:r>
              <a:rPr lang="en-US" altLang="cs-CZ" b="1" dirty="0">
                <a:solidFill>
                  <a:srgbClr val="FF0000"/>
                </a:solidFill>
                <a:latin typeface="Arial" charset="0"/>
              </a:rPr>
              <a:t>Globaliza</a:t>
            </a:r>
            <a:r>
              <a:rPr lang="cs-CZ" altLang="cs-CZ" b="1" dirty="0">
                <a:solidFill>
                  <a:srgbClr val="FF0000"/>
                </a:solidFill>
                <a:latin typeface="Arial" charset="0"/>
              </a:rPr>
              <a:t>ce: </a:t>
            </a:r>
            <a:r>
              <a:rPr lang="cs-CZ" altLang="cs-CZ" b="1" dirty="0">
                <a:latin typeface="Arial" charset="0"/>
              </a:rPr>
              <a:t>Podporuje větší začlenění do mezinárodních trhů a vyžaduje vyšší úroveň dovedností a znalostí, které se musí zaměstnanci snažit osvojit.</a:t>
            </a:r>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19</a:t>
            </a:fld>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38920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51520" y="449337"/>
            <a:ext cx="286168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b="1" kern="0" dirty="0">
                <a:solidFill>
                  <a:srgbClr val="307871"/>
                </a:solidFill>
                <a:latin typeface="Times New Roman"/>
                <a:ea typeface="+mj-ea"/>
                <a:cs typeface="+mj-cs"/>
              </a:rPr>
              <a:t>Struktura předmětu</a:t>
            </a:r>
            <a:endParaRPr kumimoji="0" lang="en-GB" sz="1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1080795"/>
            <a:ext cx="11515759" cy="5320005"/>
          </a:xfrm>
          <a:prstGeom prst="rect">
            <a:avLst/>
          </a:prstGeom>
          <a:solidFill>
            <a:schemeClr val="accent6">
              <a:lumMod val="40000"/>
              <a:lumOff val="6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Tx/>
              <a:buAutoNum type="arabicPeriod"/>
              <a:defRPr/>
            </a:pPr>
            <a:r>
              <a:rPr lang="cs-CZ" altLang="cs-CZ" sz="2000" b="1" dirty="0">
                <a:solidFill>
                  <a:srgbClr val="002060"/>
                </a:solidFill>
                <a:latin typeface="Arial" charset="0"/>
              </a:rPr>
              <a:t>Teorie a praxe managementu</a:t>
            </a:r>
          </a:p>
          <a:p>
            <a:pPr marL="457200" indent="-457200">
              <a:buFontTx/>
              <a:buAutoNum type="arabicPeriod"/>
              <a:defRPr/>
            </a:pPr>
            <a:r>
              <a:rPr lang="cs-CZ" altLang="cs-CZ" sz="2000" b="1" dirty="0">
                <a:solidFill>
                  <a:srgbClr val="002060"/>
                </a:solidFill>
                <a:latin typeface="Arial" charset="0"/>
              </a:rPr>
              <a:t>Základní pojmy strategického managementu</a:t>
            </a:r>
          </a:p>
          <a:p>
            <a:pPr marL="457200" indent="-457200">
              <a:buFontTx/>
              <a:buAutoNum type="arabicPeriod"/>
              <a:defRPr/>
            </a:pPr>
            <a:r>
              <a:rPr lang="cs-CZ" altLang="cs-CZ" sz="2000" b="1" dirty="0">
                <a:solidFill>
                  <a:srgbClr val="002060"/>
                </a:solidFill>
                <a:latin typeface="Arial" charset="0"/>
              </a:rPr>
              <a:t>Modely procesů tvorby strategií </a:t>
            </a:r>
          </a:p>
          <a:p>
            <a:pPr marL="457200" indent="-457200">
              <a:buFontTx/>
              <a:buAutoNum type="arabicPeriod"/>
              <a:defRPr/>
            </a:pPr>
            <a:r>
              <a:rPr lang="cs-CZ" altLang="cs-CZ" sz="2000" b="1" dirty="0">
                <a:solidFill>
                  <a:srgbClr val="002060"/>
                </a:solidFill>
                <a:latin typeface="Arial" charset="0"/>
              </a:rPr>
              <a:t>Strategický záměr a jeho složky</a:t>
            </a:r>
          </a:p>
          <a:p>
            <a:pPr marL="457200" indent="-457200">
              <a:buFontTx/>
              <a:buAutoNum type="arabicPeriod"/>
              <a:defRPr/>
            </a:pPr>
            <a:r>
              <a:rPr lang="cs-CZ" altLang="cs-CZ" sz="2000" b="1" dirty="0">
                <a:solidFill>
                  <a:srgbClr val="002060"/>
                </a:solidFill>
                <a:latin typeface="Arial" charset="0"/>
              </a:rPr>
              <a:t>Analýza vnějšího prostředí podniku</a:t>
            </a:r>
          </a:p>
          <a:p>
            <a:pPr marL="457200" indent="-457200">
              <a:buFontTx/>
              <a:buAutoNum type="arabicPeriod"/>
              <a:defRPr/>
            </a:pPr>
            <a:r>
              <a:rPr lang="cs-CZ" altLang="cs-CZ" sz="2000" b="1" dirty="0">
                <a:solidFill>
                  <a:srgbClr val="002060"/>
                </a:solidFill>
                <a:latin typeface="Arial" charset="0"/>
              </a:rPr>
              <a:t>Analýza vnitřního prostředí podniku</a:t>
            </a:r>
          </a:p>
          <a:p>
            <a:pPr marL="457200" indent="-457200">
              <a:buFontTx/>
              <a:buAutoNum type="arabicPeriod"/>
              <a:defRPr/>
            </a:pPr>
            <a:r>
              <a:rPr lang="cs-CZ" altLang="cs-CZ" sz="2000" b="1" dirty="0">
                <a:solidFill>
                  <a:srgbClr val="002060"/>
                </a:solidFill>
                <a:latin typeface="Arial" charset="0"/>
              </a:rPr>
              <a:t>Volby a typy strategií </a:t>
            </a:r>
          </a:p>
          <a:p>
            <a:pPr marL="457200" indent="-457200">
              <a:buFontTx/>
              <a:buAutoNum type="arabicPeriod"/>
              <a:defRPr/>
            </a:pPr>
            <a:r>
              <a:rPr lang="cs-CZ" altLang="cs-CZ" sz="2000" b="1" dirty="0">
                <a:solidFill>
                  <a:srgbClr val="002060"/>
                </a:solidFill>
                <a:latin typeface="Arial" charset="0"/>
              </a:rPr>
              <a:t>Podnikatelské a funkční strategie</a:t>
            </a:r>
          </a:p>
          <a:p>
            <a:pPr marL="457200" indent="-457200">
              <a:buFontTx/>
              <a:buAutoNum type="arabicPeriod"/>
              <a:defRPr/>
            </a:pPr>
            <a:r>
              <a:rPr lang="cs-CZ" altLang="cs-CZ" sz="2000" b="1" dirty="0">
                <a:solidFill>
                  <a:srgbClr val="002060"/>
                </a:solidFill>
                <a:latin typeface="Arial" charset="0"/>
              </a:rPr>
              <a:t>Implementace strategie</a:t>
            </a:r>
          </a:p>
          <a:p>
            <a:pPr marL="457200" indent="-457200">
              <a:buFontTx/>
              <a:buAutoNum type="arabicPeriod"/>
              <a:defRPr/>
            </a:pPr>
            <a:r>
              <a:rPr lang="cs-CZ" altLang="cs-CZ" sz="2000" b="1" dirty="0">
                <a:solidFill>
                  <a:srgbClr val="002060"/>
                </a:solidFill>
                <a:latin typeface="Arial" charset="0"/>
              </a:rPr>
              <a:t>Strategie v mezinárodním kontextu</a:t>
            </a:r>
          </a:p>
          <a:p>
            <a:pPr marL="457200" indent="-457200">
              <a:buFontTx/>
              <a:buAutoNum type="arabicPeriod"/>
              <a:defRPr/>
            </a:pPr>
            <a:r>
              <a:rPr lang="cs-CZ" altLang="cs-CZ" sz="2000" b="1" dirty="0">
                <a:solidFill>
                  <a:srgbClr val="002060"/>
                </a:solidFill>
                <a:latin typeface="Arial" charset="0"/>
              </a:rPr>
              <a:t>Strategie mimopodnikové</a:t>
            </a:r>
          </a:p>
          <a:p>
            <a:pPr marL="457200" indent="-457200">
              <a:buFontTx/>
              <a:buAutoNum type="arabicPeriod"/>
              <a:defRPr/>
            </a:pPr>
            <a:r>
              <a:rPr lang="cs-CZ" altLang="cs-CZ" sz="2000" b="1" dirty="0">
                <a:solidFill>
                  <a:srgbClr val="002060"/>
                </a:solidFill>
                <a:latin typeface="Arial" charset="0"/>
              </a:rPr>
              <a:t>Přístup logického rámce v řízení strategií a projektů</a:t>
            </a:r>
          </a:p>
          <a:p>
            <a:pPr marL="457200" indent="-457200">
              <a:buFontTx/>
              <a:buAutoNum type="arabicPeriod"/>
              <a:defRPr/>
            </a:pPr>
            <a:r>
              <a:rPr lang="cs-CZ" altLang="cs-CZ" sz="2000" b="1" dirty="0">
                <a:solidFill>
                  <a:srgbClr val="002060"/>
                </a:solidFill>
                <a:latin typeface="Arial" charset="0"/>
              </a:rPr>
              <a:t>Projektové řízení při implementaci strategií</a:t>
            </a:r>
          </a:p>
          <a:p>
            <a:pPr marL="0" indent="0">
              <a:buNone/>
            </a:pPr>
            <a:endParaRPr lang="cs-CZ" sz="2000" b="1" dirty="0">
              <a:cs typeface="Arial" panose="020B0604020202020204" pitchFamily="34"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16505" y="274187"/>
            <a:ext cx="8229600" cy="1143000"/>
          </a:xfrm>
          <a:solidFill>
            <a:schemeClr val="accent6">
              <a:lumMod val="20000"/>
              <a:lumOff val="80000"/>
            </a:schemeClr>
          </a:solidFill>
        </p:spPr>
        <p:txBody>
          <a:bodyPr>
            <a:normAutofit/>
          </a:bodyPr>
          <a:lstStyle/>
          <a:p>
            <a:pPr algn="ctr"/>
            <a:r>
              <a:rPr lang="cs-CZ" sz="3200" b="1" dirty="0">
                <a:solidFill>
                  <a:srgbClr val="008080"/>
                </a:solidFill>
              </a:rPr>
              <a:t>Řídit zdroje</a:t>
            </a:r>
          </a:p>
        </p:txBody>
      </p:sp>
      <p:sp>
        <p:nvSpPr>
          <p:cNvPr id="3" name="Zástupný symbol pro obsah 2"/>
          <p:cNvSpPr>
            <a:spLocks noGrp="1"/>
          </p:cNvSpPr>
          <p:nvPr>
            <p:ph idx="1"/>
          </p:nvPr>
        </p:nvSpPr>
        <p:spPr>
          <a:xfrm>
            <a:off x="838200" y="1960536"/>
            <a:ext cx="10515600" cy="3570835"/>
          </a:xfrm>
          <a:solidFill>
            <a:schemeClr val="accent6">
              <a:lumMod val="40000"/>
              <a:lumOff val="60000"/>
            </a:schemeClr>
          </a:solidFill>
        </p:spPr>
        <p:txBody>
          <a:bodyPr>
            <a:normAutofit/>
          </a:bodyPr>
          <a:lstStyle/>
          <a:p>
            <a:pPr marL="0" indent="0">
              <a:buNone/>
            </a:pPr>
            <a:r>
              <a:rPr lang="cs-CZ" altLang="cs-CZ" b="1" dirty="0">
                <a:latin typeface="Arial" charset="0"/>
              </a:rPr>
              <a:t>Zahrnuje</a:t>
            </a:r>
            <a:r>
              <a:rPr lang="cs-CZ" altLang="cs-CZ" dirty="0">
                <a:latin typeface="Arial" charset="0"/>
              </a:rPr>
              <a:t> </a:t>
            </a:r>
            <a:r>
              <a:rPr lang="cs-CZ" altLang="cs-CZ" b="1" dirty="0">
                <a:solidFill>
                  <a:srgbClr val="FF0000"/>
                </a:solidFill>
                <a:latin typeface="Arial" charset="0"/>
              </a:rPr>
              <a:t>finanční kapitál, lidský kapitál, fyzické zdroje a technologie, informační zdroje</a:t>
            </a:r>
            <a:r>
              <a:rPr lang="cs-CZ" altLang="cs-CZ" dirty="0">
                <a:solidFill>
                  <a:srgbClr val="FF0000"/>
                </a:solidFill>
                <a:latin typeface="Arial" charset="0"/>
              </a:rPr>
              <a:t>.</a:t>
            </a:r>
          </a:p>
          <a:p>
            <a:endParaRPr lang="cs-CZ" altLang="cs-CZ" dirty="0">
              <a:latin typeface="Arial" charset="0"/>
            </a:endParaRPr>
          </a:p>
          <a:p>
            <a:pPr marL="0" indent="0">
              <a:buNone/>
            </a:pPr>
            <a:r>
              <a:rPr lang="cs-CZ" altLang="cs-CZ" b="1" dirty="0">
                <a:solidFill>
                  <a:srgbClr val="FF0000"/>
                </a:solidFill>
                <a:latin typeface="Arial" charset="0"/>
              </a:rPr>
              <a:t>Manažeři je musí </a:t>
            </a:r>
          </a:p>
          <a:p>
            <a:r>
              <a:rPr lang="cs-CZ" altLang="cs-CZ" b="1" dirty="0">
                <a:latin typeface="Arial" charset="0"/>
              </a:rPr>
              <a:t>sehnat a shromáždit,</a:t>
            </a:r>
          </a:p>
          <a:p>
            <a:r>
              <a:rPr lang="cs-CZ" altLang="cs-CZ" b="1" dirty="0">
                <a:latin typeface="Arial" charset="0"/>
              </a:rPr>
              <a:t>dát zdroje do užívání, aby bylo dosaženo cílů organizace.</a:t>
            </a:r>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20</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043171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67197" y="410368"/>
            <a:ext cx="7091597" cy="1325563"/>
          </a:xfrm>
          <a:solidFill>
            <a:schemeClr val="accent6">
              <a:lumMod val="20000"/>
              <a:lumOff val="80000"/>
            </a:schemeClr>
          </a:solidFill>
        </p:spPr>
        <p:txBody>
          <a:bodyPr>
            <a:normAutofit/>
          </a:bodyPr>
          <a:lstStyle/>
          <a:p>
            <a:pPr algn="ctr"/>
            <a:r>
              <a:rPr lang="cs-CZ" sz="3200" b="1" dirty="0">
                <a:solidFill>
                  <a:srgbClr val="008080"/>
                </a:solidFill>
              </a:rPr>
              <a:t>Řídit podnikavě</a:t>
            </a: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r>
              <a:rPr lang="cs-CZ" altLang="cs-CZ" b="1" dirty="0">
                <a:latin typeface="Arial" charset="0"/>
              </a:rPr>
              <a:t>Manažeři hledají </a:t>
            </a:r>
            <a:r>
              <a:rPr lang="cs-CZ" altLang="cs-CZ" b="1" dirty="0">
                <a:solidFill>
                  <a:srgbClr val="FF0000"/>
                </a:solidFill>
                <a:latin typeface="Arial" charset="0"/>
              </a:rPr>
              <a:t>nové příležitosti </a:t>
            </a:r>
            <a:r>
              <a:rPr lang="cs-CZ" altLang="cs-CZ" b="1" dirty="0">
                <a:latin typeface="Arial" charset="0"/>
              </a:rPr>
              <a:t>a identifikují nové myšlenky pro </a:t>
            </a:r>
            <a:r>
              <a:rPr lang="cs-CZ" altLang="cs-CZ" b="1" dirty="0">
                <a:solidFill>
                  <a:srgbClr val="FF0000"/>
                </a:solidFill>
                <a:latin typeface="Arial" charset="0"/>
              </a:rPr>
              <a:t>nové trhy</a:t>
            </a:r>
            <a:r>
              <a:rPr lang="cs-CZ" altLang="cs-CZ" b="1" dirty="0">
                <a:latin typeface="Arial" charset="0"/>
              </a:rPr>
              <a:t>.</a:t>
            </a:r>
          </a:p>
          <a:p>
            <a:endParaRPr lang="cs-CZ" altLang="cs-CZ" b="1" dirty="0">
              <a:solidFill>
                <a:srgbClr val="FF0000"/>
              </a:solidFill>
              <a:latin typeface="Arial" charset="0"/>
            </a:endParaRPr>
          </a:p>
          <a:p>
            <a:r>
              <a:rPr lang="cs-CZ" altLang="cs-CZ" b="1" dirty="0">
                <a:solidFill>
                  <a:srgbClr val="FF0000"/>
                </a:solidFill>
                <a:latin typeface="Arial" charset="0"/>
              </a:rPr>
              <a:t>Identifikace nových příležitostí </a:t>
            </a:r>
            <a:r>
              <a:rPr lang="cs-CZ" altLang="cs-CZ" b="1" dirty="0">
                <a:latin typeface="Arial" charset="0"/>
              </a:rPr>
              <a:t>a jejich využití je obsahem podnikání.</a:t>
            </a:r>
          </a:p>
          <a:p>
            <a:endParaRPr lang="cs-CZ" altLang="cs-CZ" b="1" dirty="0">
              <a:latin typeface="Arial" charset="0"/>
            </a:endParaRPr>
          </a:p>
          <a:p>
            <a:r>
              <a:rPr lang="cs-CZ" altLang="cs-CZ" b="1" dirty="0">
                <a:latin typeface="Arial" charset="0"/>
              </a:rPr>
              <a:t>Manažeři musí </a:t>
            </a:r>
            <a:r>
              <a:rPr lang="cs-CZ" altLang="cs-CZ" b="1" dirty="0">
                <a:solidFill>
                  <a:srgbClr val="FF0000"/>
                </a:solidFill>
                <a:latin typeface="Arial" charset="0"/>
              </a:rPr>
              <a:t>rozvíjet podnikatelské myšlení </a:t>
            </a:r>
            <a:r>
              <a:rPr lang="cs-CZ" altLang="cs-CZ" b="1" dirty="0">
                <a:latin typeface="Arial" charset="0"/>
              </a:rPr>
              <a:t>nebo způsob přemýšlení o podnikání, které zdůrazňuje akce pro využití nejistoty.</a:t>
            </a:r>
          </a:p>
          <a:p>
            <a:endParaRPr lang="cs-CZ" altLang="cs-CZ" dirty="0">
              <a:latin typeface="Arial" charset="0"/>
            </a:endParaRPr>
          </a:p>
          <a:p>
            <a:endParaRPr lang="en-US" altLang="cs-CZ" b="1" dirty="0">
              <a:latin typeface="Arial" charset="0"/>
            </a:endParaRPr>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21</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57820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8560633" cy="1325563"/>
          </a:xfrm>
          <a:solidFill>
            <a:schemeClr val="accent6">
              <a:lumMod val="20000"/>
              <a:lumOff val="80000"/>
            </a:schemeClr>
          </a:solidFill>
        </p:spPr>
        <p:txBody>
          <a:bodyPr>
            <a:normAutofit/>
          </a:bodyPr>
          <a:lstStyle/>
          <a:p>
            <a:r>
              <a:rPr lang="cs-CZ" sz="3200" dirty="0">
                <a:solidFill>
                  <a:srgbClr val="008080"/>
                </a:solidFill>
              </a:rPr>
              <a:t>       </a:t>
            </a:r>
            <a:r>
              <a:rPr lang="cs-CZ" sz="3200" b="1" dirty="0">
                <a:solidFill>
                  <a:srgbClr val="008080"/>
                </a:solidFill>
              </a:rPr>
              <a:t>2. Vývojové etapy manažerského myšlení</a:t>
            </a:r>
            <a:br>
              <a:rPr lang="cs-CZ" sz="3200" b="1" dirty="0">
                <a:solidFill>
                  <a:srgbClr val="008080"/>
                </a:solidFill>
              </a:rPr>
            </a:br>
            <a:r>
              <a:rPr lang="cs-CZ" sz="3200" b="1" dirty="0">
                <a:solidFill>
                  <a:srgbClr val="008080"/>
                </a:solidFill>
              </a:rPr>
              <a:t>                                   (</a:t>
            </a:r>
            <a:r>
              <a:rPr lang="cs-CZ" sz="3200" dirty="0">
                <a:solidFill>
                  <a:srgbClr val="008080"/>
                </a:solidFill>
              </a:rPr>
              <a:t>různé přístupy)</a:t>
            </a:r>
            <a:endParaRPr lang="cs-CZ" sz="3200" b="1" dirty="0">
              <a:solidFill>
                <a:srgbClr val="008080"/>
              </a:solidFill>
            </a:endParaRP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pPr marL="457200" indent="-457200">
              <a:buAutoNum type="arabicPeriod"/>
            </a:pPr>
            <a:r>
              <a:rPr lang="cs-CZ" sz="2400" b="1" dirty="0">
                <a:solidFill>
                  <a:srgbClr val="FF0000"/>
                </a:solidFill>
              </a:rPr>
              <a:t>Klasická manažerská teorie </a:t>
            </a:r>
            <a:r>
              <a:rPr lang="cs-CZ" sz="2400" b="1" dirty="0"/>
              <a:t>(vědecké řízení) 1890-1930, Zakladatel F.W. Taylor (1856-1915)</a:t>
            </a:r>
          </a:p>
          <a:p>
            <a:pPr marL="457200" indent="-457200">
              <a:buAutoNum type="arabicPeriod"/>
            </a:pPr>
            <a:endParaRPr lang="cs-CZ" sz="2400" b="1" dirty="0"/>
          </a:p>
          <a:p>
            <a:pPr marL="269875" indent="-269875">
              <a:buNone/>
            </a:pPr>
            <a:r>
              <a:rPr lang="cs-CZ" sz="2400" b="1" dirty="0"/>
              <a:t>2. </a:t>
            </a:r>
            <a:r>
              <a:rPr lang="cs-CZ" sz="2400" b="1" dirty="0">
                <a:solidFill>
                  <a:srgbClr val="FF0000"/>
                </a:solidFill>
              </a:rPr>
              <a:t>Behaviorální škola managementu </a:t>
            </a:r>
            <a:r>
              <a:rPr lang="cs-CZ" sz="2400" b="1" dirty="0"/>
              <a:t>(1930-1950) Zakladatel E. Mayo ( 1880-1949)</a:t>
            </a:r>
          </a:p>
          <a:p>
            <a:pPr marL="0" indent="0">
              <a:buNone/>
            </a:pPr>
            <a:endParaRPr lang="cs-CZ" sz="2400" b="1" dirty="0"/>
          </a:p>
          <a:p>
            <a:pPr marL="355600" indent="-355600">
              <a:buNone/>
            </a:pPr>
            <a:r>
              <a:rPr lang="fr-FR" sz="2400" b="1" dirty="0"/>
              <a:t>3. </a:t>
            </a:r>
            <a:r>
              <a:rPr lang="fr-FR" sz="2400" b="1" dirty="0">
                <a:solidFill>
                  <a:srgbClr val="FF0000"/>
                </a:solidFill>
              </a:rPr>
              <a:t>Systémová škola managementu </a:t>
            </a:r>
            <a:r>
              <a:rPr lang="fr-FR" sz="2400" b="1" dirty="0"/>
              <a:t>(1960-1980)</a:t>
            </a:r>
            <a:r>
              <a:rPr lang="cs-CZ" sz="2400" b="1" dirty="0"/>
              <a:t> Zakladatel Ch. Bernard (1886-1961)</a:t>
            </a:r>
          </a:p>
          <a:p>
            <a:pPr marL="0" indent="0">
              <a:buNone/>
            </a:pPr>
            <a:endParaRPr lang="cs-CZ" sz="2400" b="1" dirty="0"/>
          </a:p>
          <a:p>
            <a:pPr marL="269875" indent="-269875">
              <a:buNone/>
            </a:pPr>
            <a:r>
              <a:rPr lang="fr-FR" sz="2400" b="1" dirty="0"/>
              <a:t>4. </a:t>
            </a:r>
            <a:r>
              <a:rPr lang="fr-FR" sz="2400" b="1" dirty="0">
                <a:solidFill>
                  <a:srgbClr val="FF0000"/>
                </a:solidFill>
              </a:rPr>
              <a:t>Současný moderní management </a:t>
            </a:r>
            <a:r>
              <a:rPr lang="fr-FR" sz="2400" b="1" dirty="0"/>
              <a:t>(1990-dosud)</a:t>
            </a:r>
            <a:r>
              <a:rPr lang="cs-CZ" sz="2400" b="1" dirty="0"/>
              <a:t> K hlavním představitelům patří P. F. Drucker, T. Peters, W. Ouchi, M., Porter aj.</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22</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793762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r>
              <a:rPr lang="en-US" dirty="0"/>
              <a:t>1-</a:t>
            </a:r>
            <a:fld id="{FCA747CE-FE26-4420-A36F-9D135E19CE99}" type="slidenum">
              <a:rPr lang="en-US"/>
              <a:pPr/>
              <a:t>23</a:t>
            </a:fld>
            <a:endParaRPr lang="en-US" dirty="0"/>
          </a:p>
        </p:txBody>
      </p:sp>
      <p:sp>
        <p:nvSpPr>
          <p:cNvPr id="38914" name="Rectangle 2"/>
          <p:cNvSpPr>
            <a:spLocks noGrp="1" noChangeArrowheads="1"/>
          </p:cNvSpPr>
          <p:nvPr>
            <p:ph type="title"/>
          </p:nvPr>
        </p:nvSpPr>
        <p:spPr>
          <a:xfrm>
            <a:off x="1752600" y="440653"/>
            <a:ext cx="8229600" cy="1143000"/>
          </a:xfrm>
          <a:solidFill>
            <a:schemeClr val="accent6">
              <a:lumMod val="20000"/>
              <a:lumOff val="80000"/>
            </a:schemeClr>
          </a:solidFill>
        </p:spPr>
        <p:txBody>
          <a:bodyPr>
            <a:normAutofit/>
          </a:bodyPr>
          <a:lstStyle/>
          <a:p>
            <a:pPr algn="ctr"/>
            <a:r>
              <a:rPr lang="cs-CZ" sz="3200" b="1" dirty="0">
                <a:solidFill>
                  <a:srgbClr val="008080"/>
                </a:solidFill>
              </a:rPr>
              <a:t>Nové perspektivní směry</a:t>
            </a:r>
            <a:endParaRPr lang="en-US" sz="3200" b="1" dirty="0">
              <a:solidFill>
                <a:srgbClr val="008080"/>
              </a:solidFill>
            </a:endParaRPr>
          </a:p>
        </p:txBody>
      </p:sp>
      <p:sp>
        <p:nvSpPr>
          <p:cNvPr id="38915" name="Rectangle 3"/>
          <p:cNvSpPr>
            <a:spLocks noGrp="1" noChangeArrowheads="1"/>
          </p:cNvSpPr>
          <p:nvPr>
            <p:ph type="body" idx="1"/>
          </p:nvPr>
        </p:nvSpPr>
        <p:spPr>
          <a:xfrm>
            <a:off x="1752600" y="2105818"/>
            <a:ext cx="8396536" cy="3341112"/>
          </a:xfrm>
          <a:solidFill>
            <a:schemeClr val="accent6">
              <a:lumMod val="40000"/>
              <a:lumOff val="60000"/>
            </a:schemeClr>
          </a:solidFill>
        </p:spPr>
        <p:txBody>
          <a:bodyPr/>
          <a:lstStyle/>
          <a:p>
            <a:r>
              <a:rPr lang="cs-CZ" b="1" dirty="0">
                <a:solidFill>
                  <a:srgbClr val="FF0000"/>
                </a:solidFill>
              </a:rPr>
              <a:t>Modulární organizace </a:t>
            </a:r>
          </a:p>
          <a:p>
            <a:pPr lvl="1"/>
            <a:r>
              <a:rPr lang="cs-CZ" b="1" dirty="0"/>
              <a:t>Outsourcovat všechny nepodstatné  podnikové funkce</a:t>
            </a:r>
          </a:p>
          <a:p>
            <a:endParaRPr lang="cs-CZ" dirty="0"/>
          </a:p>
          <a:p>
            <a:r>
              <a:rPr lang="cs-CZ" b="1" dirty="0">
                <a:solidFill>
                  <a:srgbClr val="FF0000"/>
                </a:solidFill>
              </a:rPr>
              <a:t>Nehmotná  organizace </a:t>
            </a:r>
          </a:p>
          <a:p>
            <a:pPr lvl="1"/>
            <a:r>
              <a:rPr lang="cs-CZ" b="1" dirty="0"/>
              <a:t>Investice do</a:t>
            </a:r>
            <a:r>
              <a:rPr lang="cs-CZ" b="1" dirty="0">
                <a:solidFill>
                  <a:srgbClr val="FF0000"/>
                </a:solidFill>
              </a:rPr>
              <a:t> know-hnow </a:t>
            </a:r>
            <a:r>
              <a:rPr lang="cs-CZ" b="1" dirty="0"/>
              <a:t>a designu produktu místo do zařízení a výrobních závodů</a:t>
            </a:r>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557780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440076"/>
            <a:ext cx="8185879" cy="1325563"/>
          </a:xfrm>
          <a:solidFill>
            <a:schemeClr val="accent6">
              <a:lumMod val="20000"/>
              <a:lumOff val="80000"/>
            </a:schemeClr>
          </a:solidFill>
        </p:spPr>
        <p:txBody>
          <a:bodyPr>
            <a:normAutofit/>
          </a:bodyPr>
          <a:lstStyle/>
          <a:p>
            <a:pPr algn="ctr"/>
            <a:r>
              <a:rPr lang="cs-CZ" sz="3200" dirty="0">
                <a:solidFill>
                  <a:srgbClr val="008080"/>
                </a:solidFill>
              </a:rPr>
              <a:t>3. Co manažeři dělají a jak? </a:t>
            </a:r>
            <a:br>
              <a:rPr lang="cs-CZ" sz="3200" dirty="0">
                <a:solidFill>
                  <a:srgbClr val="008080"/>
                </a:solidFill>
              </a:rPr>
            </a:br>
            <a:r>
              <a:rPr lang="cs-CZ" sz="3200" dirty="0">
                <a:solidFill>
                  <a:srgbClr val="008080"/>
                </a:solidFill>
              </a:rPr>
              <a:t>(Manažer jako profese)</a:t>
            </a:r>
          </a:p>
        </p:txBody>
      </p:sp>
      <p:sp>
        <p:nvSpPr>
          <p:cNvPr id="3" name="Zástupný symbol pro obsah 2"/>
          <p:cNvSpPr>
            <a:spLocks noGrp="1"/>
          </p:cNvSpPr>
          <p:nvPr>
            <p:ph idx="1"/>
          </p:nvPr>
        </p:nvSpPr>
        <p:spPr>
          <a:xfrm>
            <a:off x="1981200" y="1988840"/>
            <a:ext cx="8229600" cy="3629000"/>
          </a:xfrm>
          <a:solidFill>
            <a:schemeClr val="accent6">
              <a:lumMod val="40000"/>
              <a:lumOff val="60000"/>
            </a:schemeClr>
          </a:solidFill>
        </p:spPr>
        <p:txBody>
          <a:bodyPr>
            <a:normAutofit/>
          </a:bodyPr>
          <a:lstStyle/>
          <a:p>
            <a:pPr marL="514350" indent="-514350">
              <a:buFont typeface="+mj-lt"/>
              <a:buAutoNum type="arabicPeriod"/>
            </a:pPr>
            <a:r>
              <a:rPr lang="cs-CZ" sz="3200" b="1" dirty="0"/>
              <a:t>Funkce managementu a manažera</a:t>
            </a:r>
          </a:p>
          <a:p>
            <a:pPr marL="514350" indent="-514350">
              <a:buFont typeface="+mj-lt"/>
              <a:buAutoNum type="arabicPeriod"/>
            </a:pPr>
            <a:r>
              <a:rPr lang="cs-CZ" sz="3200" b="1" dirty="0"/>
              <a:t>Manažerské role</a:t>
            </a:r>
          </a:p>
          <a:p>
            <a:pPr marL="514350" indent="-514350">
              <a:buFont typeface="+mj-lt"/>
              <a:buAutoNum type="arabicPeriod"/>
            </a:pPr>
            <a:r>
              <a:rPr lang="cs-CZ" sz="3200" b="1" dirty="0"/>
              <a:t>Manažerské dovednosti a kompetence (kvalifikace)</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24</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067217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7453" y="410368"/>
            <a:ext cx="7121577" cy="1325563"/>
          </a:xfrm>
          <a:solidFill>
            <a:schemeClr val="accent6">
              <a:lumMod val="20000"/>
              <a:lumOff val="80000"/>
            </a:schemeClr>
          </a:solidFill>
        </p:spPr>
        <p:txBody>
          <a:bodyPr>
            <a:normAutofit/>
          </a:bodyPr>
          <a:lstStyle/>
          <a:p>
            <a:r>
              <a:rPr lang="cs-CZ" sz="3200" b="1" dirty="0">
                <a:solidFill>
                  <a:srgbClr val="008080"/>
                </a:solidFill>
              </a:rPr>
              <a:t>3. 1 Funkce</a:t>
            </a:r>
            <a:r>
              <a:rPr lang="cs-CZ" b="1" dirty="0">
                <a:solidFill>
                  <a:srgbClr val="008080"/>
                </a:solidFill>
              </a:rPr>
              <a:t> </a:t>
            </a:r>
            <a:r>
              <a:rPr lang="cs-CZ" sz="3200" b="1" dirty="0">
                <a:solidFill>
                  <a:srgbClr val="008080"/>
                </a:solidFill>
              </a:rPr>
              <a:t>managementu a manažera</a:t>
            </a:r>
            <a:endParaRPr lang="cs-CZ" dirty="0">
              <a:solidFill>
                <a:srgbClr val="008080"/>
              </a:solidFill>
            </a:endParaRPr>
          </a:p>
        </p:txBody>
      </p:sp>
      <p:sp>
        <p:nvSpPr>
          <p:cNvPr id="3" name="Zástupný symbol pro obsah 2"/>
          <p:cNvSpPr>
            <a:spLocks noGrp="1"/>
          </p:cNvSpPr>
          <p:nvPr>
            <p:ph idx="1"/>
          </p:nvPr>
        </p:nvSpPr>
        <p:spPr>
          <a:xfrm>
            <a:off x="838200" y="2411932"/>
            <a:ext cx="10515600" cy="4351338"/>
          </a:xfrm>
          <a:solidFill>
            <a:schemeClr val="accent6">
              <a:lumMod val="40000"/>
              <a:lumOff val="60000"/>
            </a:schemeClr>
          </a:solidFill>
        </p:spPr>
        <p:txBody>
          <a:bodyPr>
            <a:normAutofit/>
          </a:bodyPr>
          <a:lstStyle/>
          <a:p>
            <a:r>
              <a:rPr lang="cs-CZ" b="1" dirty="0"/>
              <a:t>Smyslem managementu je formulace a dosahování cílů řízení.</a:t>
            </a:r>
          </a:p>
          <a:p>
            <a:r>
              <a:rPr lang="cs-CZ" b="1" dirty="0"/>
              <a:t>Podstata úspěchu managementu a manažera spočívá v tom, jak se mu tuto funkci daří realizovat. K tomu slouží </a:t>
            </a:r>
            <a:r>
              <a:rPr lang="cs-CZ" b="1" u="sng" dirty="0">
                <a:solidFill>
                  <a:srgbClr val="FF0000"/>
                </a:solidFill>
              </a:rPr>
              <a:t>dvě hodnotící kritéria</a:t>
            </a:r>
            <a:r>
              <a:rPr lang="cs-CZ" dirty="0">
                <a:solidFill>
                  <a:srgbClr val="FF0000"/>
                </a:solidFill>
              </a:rPr>
              <a:t>:</a:t>
            </a:r>
          </a:p>
          <a:p>
            <a:pPr lvl="1"/>
            <a:r>
              <a:rPr lang="cs-CZ" b="1" dirty="0">
                <a:solidFill>
                  <a:srgbClr val="FF0000"/>
                </a:solidFill>
              </a:rPr>
              <a:t>Účelnost</a:t>
            </a:r>
            <a:r>
              <a:rPr lang="cs-CZ" dirty="0"/>
              <a:t> – </a:t>
            </a:r>
            <a:r>
              <a:rPr lang="cs-CZ" b="1" dirty="0"/>
              <a:t>dosažením právě toho co bylo očekáváno a žádáno (předem stanovené cíle) </a:t>
            </a:r>
            <a:endParaRPr lang="cs-CZ" dirty="0"/>
          </a:p>
          <a:p>
            <a:pPr lvl="1"/>
            <a:r>
              <a:rPr lang="cs-CZ" b="1" dirty="0">
                <a:solidFill>
                  <a:srgbClr val="FF0000"/>
                </a:solidFill>
              </a:rPr>
              <a:t>Efektivnost</a:t>
            </a:r>
            <a:r>
              <a:rPr lang="cs-CZ" dirty="0">
                <a:solidFill>
                  <a:srgbClr val="FF0000"/>
                </a:solidFill>
              </a:rPr>
              <a:t> </a:t>
            </a:r>
            <a:r>
              <a:rPr lang="cs-CZ" b="1" dirty="0"/>
              <a:t>(účinnost) – dosažení cílů řízení s minimálními náklady, časovými aj. nároky </a:t>
            </a:r>
            <a:endParaRPr lang="cs-CZ" b="1" dirty="0">
              <a:solidFill>
                <a:srgbClr val="0000CC"/>
              </a:solidFill>
            </a:endParaRP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25</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47531" y="410368"/>
            <a:ext cx="1464833" cy="1127893"/>
          </a:xfrm>
          <a:prstGeom prst="rect">
            <a:avLst/>
          </a:prstGeom>
        </p:spPr>
      </p:pic>
    </p:spTree>
    <p:extLst>
      <p:ext uri="{BB962C8B-B14F-4D97-AF65-F5344CB8AC3E}">
        <p14:creationId xmlns:p14="http://schemas.microsoft.com/office/powerpoint/2010/main" val="509030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35967" y="530017"/>
            <a:ext cx="7646233" cy="954009"/>
          </a:xfrm>
          <a:solidFill>
            <a:schemeClr val="accent6">
              <a:lumMod val="20000"/>
              <a:lumOff val="80000"/>
            </a:schemeClr>
          </a:solidFill>
        </p:spPr>
        <p:txBody>
          <a:bodyPr>
            <a:normAutofit/>
          </a:bodyPr>
          <a:lstStyle/>
          <a:p>
            <a:r>
              <a:rPr lang="cs-CZ" sz="3200" b="1" dirty="0">
                <a:solidFill>
                  <a:srgbClr val="008080"/>
                </a:solidFill>
              </a:rPr>
              <a:t>Manažerské procesy a funkce managementu</a:t>
            </a:r>
            <a:endParaRPr lang="cs-CZ" sz="3200" dirty="0">
              <a:solidFill>
                <a:srgbClr val="008080"/>
              </a:solidFill>
            </a:endParaRP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r>
              <a:rPr lang="cs-CZ" sz="2400" b="1" dirty="0"/>
              <a:t>Funkce managementu se realizuje prostřednictvím manažerských procesů (činností). Nejčastěji se uvádějí 4 </a:t>
            </a:r>
            <a:r>
              <a:rPr lang="cs-CZ" sz="2400" b="1" dirty="0">
                <a:solidFill>
                  <a:srgbClr val="FF0000"/>
                </a:solidFill>
              </a:rPr>
              <a:t>základní procesy (manažerské funkce)</a:t>
            </a:r>
            <a:r>
              <a:rPr lang="cs-CZ" sz="2400" dirty="0"/>
              <a:t>:</a:t>
            </a:r>
          </a:p>
          <a:p>
            <a:pPr lvl="1"/>
            <a:r>
              <a:rPr lang="cs-CZ" b="1" dirty="0">
                <a:solidFill>
                  <a:srgbClr val="FF0000"/>
                </a:solidFill>
              </a:rPr>
              <a:t>Plánování  </a:t>
            </a:r>
            <a:r>
              <a:rPr lang="cs-CZ" sz="2000" dirty="0"/>
              <a:t>– </a:t>
            </a:r>
            <a:r>
              <a:rPr lang="cs-CZ" sz="2000" b="1" dirty="0"/>
              <a:t>stanovování cílů řízení, bilance a zajištění potřebných zdrojů a nebo účinného postupu realizace cílů řízení,</a:t>
            </a:r>
          </a:p>
          <a:p>
            <a:pPr lvl="1"/>
            <a:r>
              <a:rPr lang="cs-CZ" b="1" dirty="0">
                <a:solidFill>
                  <a:srgbClr val="FF0000"/>
                </a:solidFill>
              </a:rPr>
              <a:t>Organizování </a:t>
            </a:r>
            <a:r>
              <a:rPr lang="cs-CZ" sz="2000" dirty="0">
                <a:solidFill>
                  <a:srgbClr val="FF0000"/>
                </a:solidFill>
              </a:rPr>
              <a:t> </a:t>
            </a:r>
            <a:r>
              <a:rPr lang="cs-CZ" sz="2000" dirty="0"/>
              <a:t>- </a:t>
            </a:r>
            <a:r>
              <a:rPr lang="cs-CZ" sz="2000" b="1" dirty="0"/>
              <a:t>kvalitativní a kvantitativní uspořádání zdrojů, vztahů a procesů s ohledem na stanovení cíle řízení,</a:t>
            </a:r>
          </a:p>
          <a:p>
            <a:pPr lvl="1"/>
            <a:r>
              <a:rPr lang="cs-CZ" b="1" dirty="0">
                <a:solidFill>
                  <a:srgbClr val="FF0000"/>
                </a:solidFill>
              </a:rPr>
              <a:t>Vedení lidí  </a:t>
            </a:r>
            <a:r>
              <a:rPr lang="cs-CZ" sz="2000" dirty="0"/>
              <a:t>– </a:t>
            </a:r>
            <a:r>
              <a:rPr lang="cs-CZ" sz="2000" b="1" dirty="0"/>
              <a:t>působení na lidi tak, aby se chovali podle základních vzorců chování,</a:t>
            </a:r>
          </a:p>
          <a:p>
            <a:pPr lvl="1"/>
            <a:r>
              <a:rPr lang="cs-CZ" b="1" dirty="0">
                <a:solidFill>
                  <a:srgbClr val="FF0000"/>
                </a:solidFill>
              </a:rPr>
              <a:t>Kontrola </a:t>
            </a:r>
            <a:r>
              <a:rPr lang="cs-CZ" sz="2000" dirty="0">
                <a:solidFill>
                  <a:srgbClr val="FF0000"/>
                </a:solidFill>
              </a:rPr>
              <a:t> </a:t>
            </a:r>
            <a:r>
              <a:rPr lang="cs-CZ" sz="2000" dirty="0"/>
              <a:t>– </a:t>
            </a:r>
            <a:r>
              <a:rPr lang="cs-CZ" sz="2000" b="1" dirty="0"/>
              <a:t>plní funkci zpětné vazby, tj. zjišťování a případná korekce odchylek řízení.</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26</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7571" y="356133"/>
            <a:ext cx="1464833" cy="1127893"/>
          </a:xfrm>
          <a:prstGeom prst="rect">
            <a:avLst/>
          </a:prstGeom>
        </p:spPr>
      </p:pic>
    </p:spTree>
    <p:extLst>
      <p:ext uri="{BB962C8B-B14F-4D97-AF65-F5344CB8AC3E}">
        <p14:creationId xmlns:p14="http://schemas.microsoft.com/office/powerpoint/2010/main" val="2415112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1770" y="658802"/>
            <a:ext cx="8229600" cy="1143000"/>
          </a:xfrm>
          <a:solidFill>
            <a:schemeClr val="accent6">
              <a:lumMod val="20000"/>
              <a:lumOff val="80000"/>
            </a:schemeClr>
          </a:solidFill>
        </p:spPr>
        <p:txBody>
          <a:bodyPr>
            <a:normAutofit/>
          </a:bodyPr>
          <a:lstStyle/>
          <a:p>
            <a:pPr algn="ctr"/>
            <a:r>
              <a:rPr lang="cs-CZ" sz="3200" b="1" dirty="0">
                <a:solidFill>
                  <a:srgbClr val="008080"/>
                </a:solidFill>
              </a:rPr>
              <a:t>3. 2 Manažerské role</a:t>
            </a:r>
            <a:br>
              <a:rPr lang="cs-CZ" sz="3200" b="1" dirty="0">
                <a:solidFill>
                  <a:srgbClr val="008080"/>
                </a:solidFill>
              </a:rPr>
            </a:br>
            <a:r>
              <a:rPr lang="cs-CZ" sz="3200" dirty="0">
                <a:solidFill>
                  <a:srgbClr val="008080"/>
                </a:solidFill>
              </a:rPr>
              <a:t>(Manažer jako profese)</a:t>
            </a:r>
          </a:p>
        </p:txBody>
      </p:sp>
      <p:sp>
        <p:nvSpPr>
          <p:cNvPr id="3" name="Zástupný symbol pro obsah 2"/>
          <p:cNvSpPr>
            <a:spLocks noGrp="1"/>
          </p:cNvSpPr>
          <p:nvPr>
            <p:ph idx="1"/>
          </p:nvPr>
        </p:nvSpPr>
        <p:spPr>
          <a:xfrm>
            <a:off x="838200" y="2776162"/>
            <a:ext cx="10515600" cy="3264873"/>
          </a:xfrm>
          <a:solidFill>
            <a:schemeClr val="accent6">
              <a:lumMod val="40000"/>
              <a:lumOff val="60000"/>
            </a:schemeClr>
          </a:solidFill>
        </p:spPr>
        <p:txBody>
          <a:bodyPr>
            <a:normAutofit/>
          </a:bodyPr>
          <a:lstStyle/>
          <a:p>
            <a:pPr marL="0" indent="0">
              <a:buNone/>
            </a:pPr>
            <a:r>
              <a:rPr lang="cs-CZ" b="1" dirty="0"/>
              <a:t>Poprvé popsal roli manažera H. Fayol (1841-1925) a toto „klasické“ členění se v poněkud pozměněné formě používá dodnes:</a:t>
            </a:r>
          </a:p>
          <a:p>
            <a:r>
              <a:rPr lang="cs-CZ" b="1" dirty="0"/>
              <a:t>role</a:t>
            </a:r>
            <a:r>
              <a:rPr lang="cs-CZ" b="1" dirty="0">
                <a:solidFill>
                  <a:srgbClr val="FF0000"/>
                </a:solidFill>
              </a:rPr>
              <a:t> plánovače </a:t>
            </a:r>
            <a:r>
              <a:rPr lang="cs-CZ" b="1" dirty="0"/>
              <a:t>(předvídat a plánovat)</a:t>
            </a:r>
          </a:p>
          <a:p>
            <a:r>
              <a:rPr lang="cs-CZ" b="1" dirty="0"/>
              <a:t>role </a:t>
            </a:r>
            <a:r>
              <a:rPr lang="cs-CZ" b="1" dirty="0">
                <a:solidFill>
                  <a:srgbClr val="FF0000"/>
                </a:solidFill>
              </a:rPr>
              <a:t>organizátora </a:t>
            </a:r>
            <a:r>
              <a:rPr lang="cs-CZ" b="1" dirty="0"/>
              <a:t>(organizovat)</a:t>
            </a:r>
          </a:p>
          <a:p>
            <a:r>
              <a:rPr lang="cs-CZ" b="1" dirty="0"/>
              <a:t>role</a:t>
            </a:r>
            <a:r>
              <a:rPr lang="cs-CZ" b="1" dirty="0">
                <a:solidFill>
                  <a:srgbClr val="FF0000"/>
                </a:solidFill>
              </a:rPr>
              <a:t> vedoucího </a:t>
            </a:r>
            <a:r>
              <a:rPr lang="cs-CZ" b="1" dirty="0"/>
              <a:t>(přikazovat a koordinovat)</a:t>
            </a:r>
          </a:p>
          <a:p>
            <a:r>
              <a:rPr lang="cs-CZ" b="1" dirty="0"/>
              <a:t>role </a:t>
            </a:r>
            <a:r>
              <a:rPr lang="cs-CZ" b="1" dirty="0">
                <a:solidFill>
                  <a:srgbClr val="FF0000"/>
                </a:solidFill>
              </a:rPr>
              <a:t>kontrolora</a:t>
            </a:r>
            <a:r>
              <a:rPr lang="cs-CZ" b="1" dirty="0"/>
              <a:t> (kontrolovat)</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27</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1383" y="44092"/>
            <a:ext cx="1464833" cy="1127893"/>
          </a:xfrm>
          <a:prstGeom prst="rect">
            <a:avLst/>
          </a:prstGeom>
        </p:spPr>
      </p:pic>
    </p:spTree>
    <p:extLst>
      <p:ext uri="{BB962C8B-B14F-4D97-AF65-F5344CB8AC3E}">
        <p14:creationId xmlns:p14="http://schemas.microsoft.com/office/powerpoint/2010/main" val="2865042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46176" y="914400"/>
            <a:ext cx="8229600" cy="1143000"/>
          </a:xfrm>
          <a:solidFill>
            <a:schemeClr val="accent6">
              <a:lumMod val="20000"/>
              <a:lumOff val="80000"/>
            </a:schemeClr>
          </a:solidFill>
        </p:spPr>
        <p:txBody>
          <a:bodyPr>
            <a:normAutofit/>
          </a:bodyPr>
          <a:lstStyle/>
          <a:p>
            <a:pPr algn="ctr">
              <a:defRPr/>
            </a:pPr>
            <a:r>
              <a:rPr lang="cs-CZ" sz="3200" b="1" dirty="0">
                <a:solidFill>
                  <a:srgbClr val="008080"/>
                </a:solidFill>
              </a:rPr>
              <a:t>Manažer</a:t>
            </a:r>
            <a:r>
              <a:rPr lang="cs-CZ" sz="3200" b="1" dirty="0">
                <a:solidFill>
                  <a:srgbClr val="C00000"/>
                </a:solidFill>
              </a:rPr>
              <a:t> = </a:t>
            </a:r>
            <a:r>
              <a:rPr lang="cs-CZ" sz="3200" b="1" dirty="0">
                <a:solidFill>
                  <a:srgbClr val="008080"/>
                </a:solidFill>
              </a:rPr>
              <a:t>vedoucí</a:t>
            </a:r>
          </a:p>
        </p:txBody>
      </p:sp>
      <p:sp>
        <p:nvSpPr>
          <p:cNvPr id="15362" name="Zástupný symbol pro obsah 2"/>
          <p:cNvSpPr>
            <a:spLocks noGrp="1"/>
          </p:cNvSpPr>
          <p:nvPr>
            <p:ph sz="quarter" idx="1"/>
          </p:nvPr>
        </p:nvSpPr>
        <p:spPr>
          <a:xfrm>
            <a:off x="1911152" y="2429197"/>
            <a:ext cx="8299648" cy="3744416"/>
          </a:xfrm>
          <a:solidFill>
            <a:schemeClr val="accent6">
              <a:lumMod val="40000"/>
              <a:lumOff val="60000"/>
            </a:schemeClr>
          </a:solidFill>
        </p:spPr>
        <p:txBody>
          <a:bodyPr>
            <a:normAutofit/>
          </a:bodyPr>
          <a:lstStyle/>
          <a:p>
            <a:pPr marL="0" indent="0">
              <a:buNone/>
            </a:pPr>
            <a:r>
              <a:rPr lang="cs-CZ" b="1" dirty="0">
                <a:solidFill>
                  <a:srgbClr val="FF0000"/>
                </a:solidFill>
              </a:rPr>
              <a:t>Charakteristiky práce manažera:</a:t>
            </a:r>
          </a:p>
          <a:p>
            <a:pPr lvl="1">
              <a:buFont typeface="Arial" pitchFamily="34" charset="0"/>
              <a:buChar char="•"/>
            </a:pPr>
            <a:r>
              <a:rPr lang="cs-CZ" b="1" dirty="0"/>
              <a:t>Závislost na ostatních</a:t>
            </a:r>
          </a:p>
          <a:p>
            <a:pPr lvl="1">
              <a:buFont typeface="Arial" pitchFamily="34" charset="0"/>
              <a:buChar char="•"/>
            </a:pPr>
            <a:r>
              <a:rPr lang="cs-CZ" b="1" dirty="0"/>
              <a:t>Odpovědnost za pracovní prostředí</a:t>
            </a:r>
          </a:p>
          <a:p>
            <a:pPr lvl="1">
              <a:buFont typeface="Arial" pitchFamily="34" charset="0"/>
              <a:buChar char="•"/>
            </a:pPr>
            <a:r>
              <a:rPr lang="cs-CZ" b="1" dirty="0"/>
              <a:t>Přijímání a předávání informací</a:t>
            </a:r>
          </a:p>
          <a:p>
            <a:pPr lvl="1">
              <a:buFont typeface="Arial" pitchFamily="34" charset="0"/>
              <a:buChar char="•"/>
            </a:pPr>
            <a:r>
              <a:rPr lang="cs-CZ" b="1" dirty="0"/>
              <a:t>Rozhodování</a:t>
            </a:r>
          </a:p>
          <a:p>
            <a:pPr lvl="1">
              <a:buFont typeface="Arial" pitchFamily="34" charset="0"/>
              <a:buChar char="•"/>
            </a:pPr>
            <a:r>
              <a:rPr lang="cs-CZ" b="1" dirty="0"/>
              <a:t>Řízení vlastního času </a:t>
            </a:r>
            <a:r>
              <a:rPr lang="cs-CZ" b="1" dirty="0">
                <a:solidFill>
                  <a:srgbClr val="FF0000"/>
                </a:solidFill>
              </a:rPr>
              <a:t>(autosnímek pracovního dne</a:t>
            </a:r>
            <a:r>
              <a:rPr lang="cs-CZ" b="1" dirty="0"/>
              <a:t>)</a:t>
            </a:r>
          </a:p>
          <a:p>
            <a:pPr lvl="1">
              <a:buFont typeface="Arial" pitchFamily="34" charset="0"/>
              <a:buChar char="•"/>
            </a:pPr>
            <a:r>
              <a:rPr lang="cs-CZ" b="1" dirty="0"/>
              <a:t>Věcná znalost oboru a orientace na výsledek</a:t>
            </a:r>
          </a:p>
          <a:p>
            <a:pPr lvl="1">
              <a:buFont typeface="Arial" pitchFamily="34" charset="0"/>
              <a:buChar char="•"/>
            </a:pPr>
            <a:endParaRPr lang="cs-CZ" dirty="0"/>
          </a:p>
        </p:txBody>
      </p:sp>
      <p:sp>
        <p:nvSpPr>
          <p:cNvPr id="3" name="Zástupný symbol pro číslo snímku 2"/>
          <p:cNvSpPr>
            <a:spLocks noGrp="1"/>
          </p:cNvSpPr>
          <p:nvPr>
            <p:ph type="sldNum" sz="quarter" idx="12"/>
          </p:nvPr>
        </p:nvSpPr>
        <p:spPr/>
        <p:txBody>
          <a:bodyPr/>
          <a:lstStyle/>
          <a:p>
            <a:fld id="{396DB57A-26B0-4650-A680-4957D520A7B5}" type="slidenum">
              <a:rPr lang="cs-CZ" smtClean="0"/>
              <a:t>28</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1383" y="15107"/>
            <a:ext cx="1464833" cy="1127893"/>
          </a:xfrm>
          <a:prstGeom prst="rect">
            <a:avLst/>
          </a:prstGeom>
        </p:spPr>
      </p:pic>
    </p:spTree>
    <p:extLst>
      <p:ext uri="{BB962C8B-B14F-4D97-AF65-F5344CB8AC3E}">
        <p14:creationId xmlns:p14="http://schemas.microsoft.com/office/powerpoint/2010/main" val="3301357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1599410" y="245658"/>
            <a:ext cx="6624637" cy="830263"/>
          </a:xfrm>
          <a:prstGeom prst="rect">
            <a:avLst/>
          </a:prstGeom>
          <a:solidFill>
            <a:schemeClr val="accent6">
              <a:lumMod val="20000"/>
              <a:lumOff val="80000"/>
            </a:schemeClr>
          </a:solidFill>
          <a:ln w="76200">
            <a:solidFill>
              <a:srgbClr val="FFCC00"/>
            </a:solidFill>
            <a:miter lim="800000"/>
            <a:headEnd/>
            <a:tailEnd/>
          </a:ln>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sz="2400" b="1" dirty="0">
                <a:solidFill>
                  <a:srgbClr val="C00000"/>
                </a:solidFill>
              </a:rPr>
              <a:t>Časové studie: Snímek pracovního dne- autosnímek</a:t>
            </a:r>
          </a:p>
        </p:txBody>
      </p:sp>
      <p:graphicFrame>
        <p:nvGraphicFramePr>
          <p:cNvPr id="60473" name="Group 57"/>
          <p:cNvGraphicFramePr>
            <a:graphicFrameLocks noGrp="1"/>
          </p:cNvGraphicFramePr>
          <p:nvPr>
            <p:extLst>
              <p:ext uri="{D42A27DB-BD31-4B8C-83A1-F6EECF244321}">
                <p14:modId xmlns:p14="http://schemas.microsoft.com/office/powerpoint/2010/main" val="1374464974"/>
              </p:ext>
            </p:extLst>
          </p:nvPr>
        </p:nvGraphicFramePr>
        <p:xfrm>
          <a:off x="1107309" y="1427866"/>
          <a:ext cx="7608837" cy="5242069"/>
        </p:xfrm>
        <a:graphic>
          <a:graphicData uri="http://schemas.openxmlformats.org/drawingml/2006/table">
            <a:tbl>
              <a:tblPr/>
              <a:tblGrid>
                <a:gridCol w="1527711">
                  <a:extLst>
                    <a:ext uri="{9D8B030D-6E8A-4147-A177-3AD203B41FA5}">
                      <a16:colId xmlns:a16="http://schemas.microsoft.com/office/drawing/2014/main" val="20000"/>
                    </a:ext>
                  </a:extLst>
                </a:gridCol>
                <a:gridCol w="1797192">
                  <a:extLst>
                    <a:ext uri="{9D8B030D-6E8A-4147-A177-3AD203B41FA5}">
                      <a16:colId xmlns:a16="http://schemas.microsoft.com/office/drawing/2014/main" val="20001"/>
                    </a:ext>
                  </a:extLst>
                </a:gridCol>
                <a:gridCol w="1438546">
                  <a:extLst>
                    <a:ext uri="{9D8B030D-6E8A-4147-A177-3AD203B41FA5}">
                      <a16:colId xmlns:a16="http://schemas.microsoft.com/office/drawing/2014/main" val="20002"/>
                    </a:ext>
                  </a:extLst>
                </a:gridCol>
                <a:gridCol w="2845388">
                  <a:extLst>
                    <a:ext uri="{9D8B030D-6E8A-4147-A177-3AD203B41FA5}">
                      <a16:colId xmlns:a16="http://schemas.microsoft.com/office/drawing/2014/main" val="20003"/>
                    </a:ext>
                  </a:extLst>
                </a:gridCol>
              </a:tblGrid>
              <a:tr h="82284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400" b="0" i="0" u="none" strike="noStrike" cap="none" normalizeH="0" baseline="0" dirty="0">
                          <a:ln>
                            <a:noFill/>
                          </a:ln>
                          <a:solidFill>
                            <a:schemeClr val="tx1"/>
                          </a:solidFill>
                          <a:effectLst>
                            <a:outerShdw blurRad="38100" dist="38100" dir="2700000" algn="tl">
                              <a:srgbClr val="000000"/>
                            </a:outerShdw>
                          </a:effectLst>
                          <a:latin typeface="Arial" charset="0"/>
                        </a:rPr>
                        <a:t>Postup času</a:t>
                      </a:r>
                    </a:p>
                  </a:txBody>
                  <a:tcPr marT="45696" marB="456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400" b="0" i="0" u="none" strike="noStrike" cap="none" normalizeH="0" baseline="0" dirty="0">
                          <a:ln>
                            <a:noFill/>
                          </a:ln>
                          <a:solidFill>
                            <a:schemeClr val="tx1"/>
                          </a:solidFill>
                          <a:effectLst>
                            <a:outerShdw blurRad="38100" dist="38100" dir="2700000" algn="tl">
                              <a:srgbClr val="000000"/>
                            </a:outerShdw>
                          </a:effectLst>
                          <a:latin typeface="Arial" charset="0"/>
                        </a:rPr>
                        <a:t>Hod. spotřeba</a:t>
                      </a:r>
                    </a:p>
                  </a:txBody>
                  <a:tcPr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400" b="0" i="0" u="none" strike="noStrike" cap="none" normalizeH="0" baseline="0" dirty="0">
                          <a:ln>
                            <a:noFill/>
                          </a:ln>
                          <a:solidFill>
                            <a:schemeClr val="tx1"/>
                          </a:solidFill>
                          <a:effectLst>
                            <a:outerShdw blurRad="38100" dist="38100" dir="2700000" algn="tl">
                              <a:srgbClr val="000000"/>
                            </a:outerShdw>
                          </a:effectLst>
                          <a:latin typeface="Arial" charset="0"/>
                        </a:rPr>
                        <a:t>index</a:t>
                      </a:r>
                    </a:p>
                  </a:txBody>
                  <a:tcPr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400" b="0" i="0" u="none" strike="noStrike" cap="none" normalizeH="0" baseline="0" dirty="0">
                          <a:ln>
                            <a:noFill/>
                          </a:ln>
                          <a:solidFill>
                            <a:schemeClr val="tx1"/>
                          </a:solidFill>
                          <a:effectLst>
                            <a:outerShdw blurRad="38100" dist="38100" dir="2700000" algn="tl">
                              <a:srgbClr val="000000"/>
                            </a:outerShdw>
                          </a:effectLst>
                          <a:latin typeface="Arial" charset="0"/>
                        </a:rPr>
                        <a:t>činnosti</a:t>
                      </a:r>
                    </a:p>
                  </a:txBody>
                  <a:tcPr marT="45696" marB="456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338293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rPr>
                        <a:t>0….</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rPr>
                        <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rPr>
                        <a:t>24</a:t>
                      </a:r>
                    </a:p>
                  </a:txBody>
                  <a:tcPr marT="45696" marB="456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rPr>
                        <a:t>1…n</a:t>
                      </a:r>
                    </a:p>
                  </a:txBody>
                  <a:tcPr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2400" b="0" i="0" u="none" strike="noStrike" cap="none" normalizeH="0" baseline="0" dirty="0">
                          <a:ln>
                            <a:noFill/>
                          </a:ln>
                          <a:solidFill>
                            <a:schemeClr val="tx1"/>
                          </a:solidFill>
                          <a:effectLst>
                            <a:outerShdw blurRad="38100" dist="38100" dir="2700000" algn="tl">
                              <a:srgbClr val="000000"/>
                            </a:outerShdw>
                          </a:effectLst>
                          <a:latin typeface="Arial" charset="0"/>
                        </a:rPr>
                        <a:t>Spánek, cesta do práce, čtení tisku, administrativní práce, porada, příprava materiálů, jídlo, studium, rodina, TV …</a:t>
                      </a:r>
                    </a:p>
                  </a:txBody>
                  <a:tcPr marT="45696" marB="456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5180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marT="45696" marB="456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marT="45696" marB="456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r h="5180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marT="45696" marB="456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800" b="0"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marT="45696" marB="456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3"/>
                  </a:ext>
                </a:extLst>
              </a:tr>
            </a:tbl>
          </a:graphicData>
        </a:graphic>
      </p:graphicFrame>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2" y="245658"/>
            <a:ext cx="1464833" cy="1127893"/>
          </a:xfrm>
          <a:prstGeom prst="rect">
            <a:avLst/>
          </a:prstGeom>
        </p:spPr>
      </p:pic>
    </p:spTree>
    <p:extLst>
      <p:ext uri="{BB962C8B-B14F-4D97-AF65-F5344CB8AC3E}">
        <p14:creationId xmlns:p14="http://schemas.microsoft.com/office/powerpoint/2010/main" val="58706712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913043" y="1273796"/>
            <a:ext cx="5971507" cy="58477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3200" b="1" kern="0" dirty="0">
                <a:solidFill>
                  <a:srgbClr val="008080"/>
                </a:solidFill>
                <a:latin typeface="Times New Roman"/>
                <a:ea typeface="+mj-ea"/>
                <a:cs typeface="+mj-cs"/>
              </a:rPr>
              <a:t>Podmínky absolvování předmětu</a:t>
            </a:r>
            <a:endParaRPr kumimoji="0" lang="en-GB" sz="3200" b="1" i="0" u="none" strike="noStrike" kern="0" cap="none" spc="0" normalizeH="0" baseline="0" dirty="0">
              <a:ln>
                <a:noFill/>
              </a:ln>
              <a:solidFill>
                <a:srgbClr val="008080"/>
              </a:solidFill>
              <a:effectLst/>
              <a:uLnTx/>
              <a:uFillTx/>
            </a:endParaRPr>
          </a:p>
        </p:txBody>
      </p:sp>
      <p:sp>
        <p:nvSpPr>
          <p:cNvPr id="8" name="Zástupný symbol pro obsah 2"/>
          <p:cNvSpPr txBox="1">
            <a:spLocks/>
          </p:cNvSpPr>
          <p:nvPr/>
        </p:nvSpPr>
        <p:spPr>
          <a:xfrm>
            <a:off x="1765527" y="2579812"/>
            <a:ext cx="8502737" cy="2052149"/>
          </a:xfrm>
          <a:prstGeom prst="rect">
            <a:avLst/>
          </a:prstGeom>
          <a:solidFill>
            <a:schemeClr val="accent6">
              <a:lumMod val="40000"/>
              <a:lumOff val="6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defRPr/>
            </a:pPr>
            <a:r>
              <a:rPr lang="cs-CZ" sz="3200" b="1" dirty="0">
                <a:solidFill>
                  <a:srgbClr val="008080"/>
                </a:solidFill>
              </a:rPr>
              <a:t>Zpracování seminární práce a její obhájení u zkoušky (podrobnosti samostatný dokument)</a:t>
            </a:r>
          </a:p>
          <a:p>
            <a:pPr marL="609600" indent="-609600">
              <a:defRPr/>
            </a:pPr>
            <a:r>
              <a:rPr lang="cs-CZ" sz="3200" b="1" dirty="0">
                <a:solidFill>
                  <a:srgbClr val="008080"/>
                </a:solidFill>
              </a:rPr>
              <a:t>Ústní zkouška</a:t>
            </a:r>
          </a:p>
          <a:p>
            <a:pPr marL="0" indent="0">
              <a:buNone/>
            </a:pPr>
            <a:endParaRPr lang="cs-CZ" sz="2000" b="1" dirty="0">
              <a:cs typeface="Arial" panose="020B0604020202020204" pitchFamily="34" charset="0"/>
            </a:endParaRPr>
          </a:p>
        </p:txBody>
      </p:sp>
    </p:spTree>
    <p:extLst>
      <p:ext uri="{BB962C8B-B14F-4D97-AF65-F5344CB8AC3E}">
        <p14:creationId xmlns:p14="http://schemas.microsoft.com/office/powerpoint/2010/main" val="27218521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21633" y="200002"/>
            <a:ext cx="8229600" cy="1143000"/>
          </a:xfrm>
          <a:solidFill>
            <a:schemeClr val="accent6">
              <a:lumMod val="20000"/>
              <a:lumOff val="80000"/>
            </a:schemeClr>
          </a:solidFill>
        </p:spPr>
        <p:txBody>
          <a:bodyPr>
            <a:normAutofit/>
          </a:bodyPr>
          <a:lstStyle/>
          <a:p>
            <a:r>
              <a:rPr lang="cs-CZ" sz="3200" b="1" dirty="0">
                <a:solidFill>
                  <a:srgbClr val="008080"/>
                </a:solidFill>
              </a:rPr>
              <a:t>Mintzbergovo členění rolí manažera</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754" y="1556793"/>
            <a:ext cx="9802709" cy="4371975"/>
          </a:xfrm>
          <a:prstGeom prst="rect">
            <a:avLst/>
          </a:prstGeom>
          <a:solidFill>
            <a:srgbClr val="FFFF99"/>
          </a:solidFill>
          <a:ln>
            <a:noFill/>
          </a:ln>
          <a:extLst/>
        </p:spPr>
      </p:pic>
      <p:sp>
        <p:nvSpPr>
          <p:cNvPr id="4" name="TextovéPole 3"/>
          <p:cNvSpPr txBox="1"/>
          <p:nvPr/>
        </p:nvSpPr>
        <p:spPr>
          <a:xfrm>
            <a:off x="2279576" y="6237313"/>
            <a:ext cx="1296144" cy="307777"/>
          </a:xfrm>
          <a:prstGeom prst="rect">
            <a:avLst/>
          </a:prstGeom>
          <a:noFill/>
        </p:spPr>
        <p:txBody>
          <a:bodyPr wrap="square" rtlCol="0">
            <a:spAutoFit/>
          </a:bodyPr>
          <a:lstStyle/>
          <a:p>
            <a:r>
              <a:rPr lang="cs-CZ" sz="1400" dirty="0"/>
              <a:t>Hitt, 2014</a:t>
            </a:r>
          </a:p>
        </p:txBody>
      </p:sp>
      <p:sp>
        <p:nvSpPr>
          <p:cNvPr id="5" name="Zástupný symbol pro číslo snímku 4"/>
          <p:cNvSpPr>
            <a:spLocks noGrp="1"/>
          </p:cNvSpPr>
          <p:nvPr>
            <p:ph type="sldNum" sz="quarter" idx="12"/>
          </p:nvPr>
        </p:nvSpPr>
        <p:spPr/>
        <p:txBody>
          <a:bodyPr/>
          <a:lstStyle/>
          <a:p>
            <a:fld id="{396DB57A-26B0-4650-A680-4957D520A7B5}" type="slidenum">
              <a:rPr lang="cs-CZ" smtClean="0"/>
              <a:t>30</a:t>
            </a:fld>
            <a:endParaRPr lang="cs-CZ"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3335682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60990"/>
            <a:ext cx="8229600" cy="1143000"/>
          </a:xfrm>
          <a:solidFill>
            <a:schemeClr val="accent6">
              <a:lumMod val="20000"/>
              <a:lumOff val="80000"/>
            </a:schemeClr>
          </a:solidFill>
        </p:spPr>
        <p:txBody>
          <a:bodyPr>
            <a:normAutofit/>
          </a:bodyPr>
          <a:lstStyle/>
          <a:p>
            <a:pPr algn="ctr"/>
            <a:r>
              <a:rPr lang="cs-CZ" sz="3200" b="1" dirty="0">
                <a:solidFill>
                  <a:srgbClr val="008080"/>
                </a:solidFill>
              </a:rPr>
              <a:t>3.3 Manažerské dovednosti </a:t>
            </a: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pPr marL="0" indent="0">
              <a:buNone/>
            </a:pPr>
            <a:r>
              <a:rPr lang="cs-CZ" b="1" dirty="0">
                <a:solidFill>
                  <a:srgbClr val="FF0000"/>
                </a:solidFill>
              </a:rPr>
              <a:t>Identifikoval a popsal Katz (1974):</a:t>
            </a:r>
          </a:p>
          <a:p>
            <a:r>
              <a:rPr lang="cs-CZ" b="1" dirty="0"/>
              <a:t>technické dovednosti</a:t>
            </a:r>
          </a:p>
          <a:p>
            <a:r>
              <a:rPr lang="cs-CZ" b="1" dirty="0"/>
              <a:t>interpersonální dovednosti</a:t>
            </a:r>
          </a:p>
          <a:p>
            <a:r>
              <a:rPr lang="cs-CZ" b="1" dirty="0"/>
              <a:t>koncepční dovednosti</a:t>
            </a:r>
          </a:p>
          <a:p>
            <a:r>
              <a:rPr lang="cs-CZ" b="1" dirty="0"/>
              <a:t>politické dovednosti</a:t>
            </a:r>
          </a:p>
          <a:p>
            <a:pPr marL="0" indent="0">
              <a:buNone/>
            </a:pPr>
            <a:endParaRPr lang="cs-CZ" dirty="0"/>
          </a:p>
          <a:p>
            <a:pPr marL="0" indent="0">
              <a:buNone/>
            </a:pPr>
            <a:r>
              <a:rPr lang="cs-CZ" b="1" dirty="0"/>
              <a:t>Žádný člověk se nerodí jako úspěšný manažer. Může přijít s dobrými vrozenými předpoklady, ale rozhodně musí projít nejlépe plánovanou manažerskou přípravou (management  development).</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31</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518933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95314" y="342107"/>
            <a:ext cx="8229600" cy="1143000"/>
          </a:xfrm>
          <a:solidFill>
            <a:schemeClr val="accent6">
              <a:lumMod val="20000"/>
              <a:lumOff val="80000"/>
            </a:schemeClr>
          </a:solidFill>
        </p:spPr>
        <p:txBody>
          <a:bodyPr>
            <a:normAutofit/>
          </a:bodyPr>
          <a:lstStyle/>
          <a:p>
            <a:pPr algn="ctr"/>
            <a:r>
              <a:rPr lang="cs-CZ" sz="3200" b="1" dirty="0">
                <a:solidFill>
                  <a:srgbClr val="008080"/>
                </a:solidFill>
              </a:rPr>
              <a:t>Základní manažerské dovednosti</a:t>
            </a:r>
            <a:endParaRPr lang="cs-CZ" sz="3200" dirty="0">
              <a:solidFill>
                <a:srgbClr val="00808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763" y="1557997"/>
            <a:ext cx="10852879" cy="4863793"/>
          </a:xfrm>
          <a:prstGeom prst="rect">
            <a:avLst/>
          </a:prstGeom>
          <a:solidFill>
            <a:srgbClr val="FFC000"/>
          </a:solidFill>
          <a:ln>
            <a:noFill/>
          </a:ln>
          <a:extLst/>
        </p:spPr>
      </p:pic>
      <p:sp>
        <p:nvSpPr>
          <p:cNvPr id="4" name="TextovéPole 3"/>
          <p:cNvSpPr txBox="1"/>
          <p:nvPr/>
        </p:nvSpPr>
        <p:spPr>
          <a:xfrm>
            <a:off x="1847528" y="6453336"/>
            <a:ext cx="1872208" cy="369332"/>
          </a:xfrm>
          <a:prstGeom prst="rect">
            <a:avLst/>
          </a:prstGeom>
          <a:noFill/>
        </p:spPr>
        <p:txBody>
          <a:bodyPr wrap="square" rtlCol="0">
            <a:spAutoFit/>
          </a:bodyPr>
          <a:lstStyle/>
          <a:p>
            <a:r>
              <a:rPr lang="cs-CZ" dirty="0"/>
              <a:t>Fiala, 2008</a:t>
            </a:r>
          </a:p>
        </p:txBody>
      </p:sp>
      <p:sp>
        <p:nvSpPr>
          <p:cNvPr id="5" name="Zástupný symbol pro číslo snímku 4"/>
          <p:cNvSpPr>
            <a:spLocks noGrp="1"/>
          </p:cNvSpPr>
          <p:nvPr>
            <p:ph type="sldNum" sz="quarter" idx="12"/>
          </p:nvPr>
        </p:nvSpPr>
        <p:spPr/>
        <p:txBody>
          <a:bodyPr/>
          <a:lstStyle/>
          <a:p>
            <a:fld id="{396DB57A-26B0-4650-A680-4957D520A7B5}" type="slidenum">
              <a:rPr lang="cs-CZ" smtClean="0"/>
              <a:t>32</a:t>
            </a:fld>
            <a:endParaRPr lang="cs-CZ" dirty="0"/>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9643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4"/>
          <p:cNvSpPr>
            <a:spLocks noChangeArrowheads="1"/>
          </p:cNvSpPr>
          <p:nvPr/>
        </p:nvSpPr>
        <p:spPr bwMode="auto">
          <a:xfrm>
            <a:off x="3863976" y="1125539"/>
            <a:ext cx="4773613" cy="3868737"/>
          </a:xfrm>
          <a:prstGeom prst="triangle">
            <a:avLst>
              <a:gd name="adj" fmla="val 50000"/>
            </a:avLst>
          </a:prstGeom>
          <a:solidFill>
            <a:srgbClr val="FFFFFF"/>
          </a:solidFill>
          <a:ln w="38100">
            <a:solidFill>
              <a:srgbClr val="993366"/>
            </a:solidFill>
            <a:miter lim="800000"/>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2400" dirty="0"/>
          </a:p>
        </p:txBody>
      </p:sp>
      <p:grpSp>
        <p:nvGrpSpPr>
          <p:cNvPr id="27651" name="Group 5"/>
          <p:cNvGrpSpPr>
            <a:grpSpLocks/>
          </p:cNvGrpSpPr>
          <p:nvPr/>
        </p:nvGrpSpPr>
        <p:grpSpPr bwMode="auto">
          <a:xfrm>
            <a:off x="2927350" y="306079"/>
            <a:ext cx="6629400" cy="5113338"/>
            <a:chOff x="1248" y="240"/>
            <a:chExt cx="4176" cy="3600"/>
          </a:xfrm>
        </p:grpSpPr>
        <p:sp>
          <p:nvSpPr>
            <p:cNvPr id="27659" name="Pyr1"/>
            <p:cNvSpPr>
              <a:spLocks noEditPoints="1" noChangeArrowheads="1"/>
            </p:cNvSpPr>
            <p:nvPr/>
          </p:nvSpPr>
          <p:spPr bwMode="auto">
            <a:xfrm>
              <a:off x="2873" y="240"/>
              <a:ext cx="936" cy="79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5400 w 21600"/>
                <a:gd name="T10" fmla="*/ 11802 h 21600"/>
                <a:gd name="T11" fmla="*/ 16200 w 21600"/>
                <a:gd name="T12" fmla="*/ 20598 h 21600"/>
              </a:gdLst>
              <a:ahLst/>
              <a:cxnLst>
                <a:cxn ang="T6">
                  <a:pos x="T0" y="T1"/>
                </a:cxn>
                <a:cxn ang="T7">
                  <a:pos x="T2" y="T3"/>
                </a:cxn>
                <a:cxn ang="T8">
                  <a:pos x="T4" y="T5"/>
                </a:cxn>
              </a:cxnLst>
              <a:rect l="T9" t="T10" r="T11" b="T12"/>
              <a:pathLst>
                <a:path w="21600" h="21600">
                  <a:moveTo>
                    <a:pt x="10800" y="0"/>
                  </a:moveTo>
                  <a:lnTo>
                    <a:pt x="21600" y="21600"/>
                  </a:lnTo>
                  <a:lnTo>
                    <a:pt x="0" y="21600"/>
                  </a:lnTo>
                  <a:lnTo>
                    <a:pt x="10800" y="0"/>
                  </a:lnTo>
                  <a:close/>
                </a:path>
              </a:pathLst>
            </a:custGeom>
            <a:solidFill>
              <a:srgbClr val="D8EBB3"/>
            </a:solidFill>
            <a:ln w="9525">
              <a:solidFill>
                <a:srgbClr val="000000"/>
              </a:solidFill>
              <a:miter lim="800000"/>
              <a:headEnd/>
              <a:tailEnd/>
            </a:ln>
          </p:spPr>
          <p:txBody>
            <a:bodyPr/>
            <a:lstStyle/>
            <a:p>
              <a:endParaRPr lang="cs-CZ" dirty="0"/>
            </a:p>
          </p:txBody>
        </p:sp>
        <p:sp>
          <p:nvSpPr>
            <p:cNvPr id="27660" name="Pyr2"/>
            <p:cNvSpPr>
              <a:spLocks noEditPoints="1" noChangeArrowheads="1"/>
            </p:cNvSpPr>
            <p:nvPr/>
          </p:nvSpPr>
          <p:spPr bwMode="auto">
            <a:xfrm>
              <a:off x="2331" y="1038"/>
              <a:ext cx="2015" cy="93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789 w 21600"/>
                <a:gd name="T13" fmla="*/ 508 h 21600"/>
                <a:gd name="T14" fmla="*/ 15811 w 21600"/>
                <a:gd name="T15" fmla="*/ 21092 h 21600"/>
              </a:gdLst>
              <a:ahLst/>
              <a:cxnLst>
                <a:cxn ang="T8">
                  <a:pos x="T0" y="T1"/>
                </a:cxn>
                <a:cxn ang="T9">
                  <a:pos x="T2" y="T3"/>
                </a:cxn>
                <a:cxn ang="T10">
                  <a:pos x="T4" y="T5"/>
                </a:cxn>
                <a:cxn ang="T11">
                  <a:pos x="T6" y="T7"/>
                </a:cxn>
              </a:cxnLst>
              <a:rect l="T12" t="T13" r="T14" b="T15"/>
              <a:pathLst>
                <a:path w="21600" h="21600">
                  <a:moveTo>
                    <a:pt x="5787" y="0"/>
                  </a:moveTo>
                  <a:lnTo>
                    <a:pt x="15812" y="0"/>
                  </a:lnTo>
                  <a:lnTo>
                    <a:pt x="21600" y="21600"/>
                  </a:lnTo>
                  <a:lnTo>
                    <a:pt x="0" y="21600"/>
                  </a:lnTo>
                  <a:lnTo>
                    <a:pt x="5787" y="0"/>
                  </a:lnTo>
                  <a:close/>
                </a:path>
              </a:pathLst>
            </a:custGeom>
            <a:solidFill>
              <a:srgbClr val="CCCCFF"/>
            </a:solidFill>
            <a:ln w="9525">
              <a:solidFill>
                <a:srgbClr val="000000"/>
              </a:solidFill>
              <a:miter lim="800000"/>
              <a:headEnd/>
              <a:tailEnd/>
            </a:ln>
          </p:spPr>
          <p:txBody>
            <a:bodyPr/>
            <a:lstStyle/>
            <a:p>
              <a:endParaRPr lang="cs-CZ" dirty="0"/>
            </a:p>
          </p:txBody>
        </p:sp>
        <p:sp>
          <p:nvSpPr>
            <p:cNvPr id="27661" name="Pyr3"/>
            <p:cNvSpPr>
              <a:spLocks noEditPoints="1" noChangeArrowheads="1"/>
            </p:cNvSpPr>
            <p:nvPr/>
          </p:nvSpPr>
          <p:spPr bwMode="auto">
            <a:xfrm>
              <a:off x="1795" y="1974"/>
              <a:ext cx="3087" cy="93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290 w 21600"/>
                <a:gd name="T13" fmla="*/ 508 h 21600"/>
                <a:gd name="T14" fmla="*/ 16310 w 21600"/>
                <a:gd name="T15" fmla="*/ 21092 h 21600"/>
              </a:gdLst>
              <a:ahLst/>
              <a:cxnLst>
                <a:cxn ang="T8">
                  <a:pos x="T0" y="T1"/>
                </a:cxn>
                <a:cxn ang="T9">
                  <a:pos x="T2" y="T3"/>
                </a:cxn>
                <a:cxn ang="T10">
                  <a:pos x="T4" y="T5"/>
                </a:cxn>
                <a:cxn ang="T11">
                  <a:pos x="T6" y="T7"/>
                </a:cxn>
              </a:cxnLst>
              <a:rect l="T12" t="T13" r="T14" b="T15"/>
              <a:pathLst>
                <a:path w="21600" h="21600">
                  <a:moveTo>
                    <a:pt x="3768" y="0"/>
                  </a:moveTo>
                  <a:lnTo>
                    <a:pt x="17831" y="0"/>
                  </a:lnTo>
                  <a:lnTo>
                    <a:pt x="21600" y="21600"/>
                  </a:lnTo>
                  <a:lnTo>
                    <a:pt x="0" y="21600"/>
                  </a:lnTo>
                  <a:lnTo>
                    <a:pt x="3768" y="0"/>
                  </a:lnTo>
                  <a:close/>
                </a:path>
              </a:pathLst>
            </a:custGeom>
            <a:solidFill>
              <a:srgbClr val="FFBE7D"/>
            </a:solidFill>
            <a:ln w="9525">
              <a:solidFill>
                <a:srgbClr val="000000"/>
              </a:solidFill>
              <a:miter lim="800000"/>
              <a:headEnd/>
              <a:tailEnd/>
            </a:ln>
          </p:spPr>
          <p:txBody>
            <a:bodyPr/>
            <a:lstStyle/>
            <a:p>
              <a:endParaRPr lang="cs-CZ" dirty="0"/>
            </a:p>
          </p:txBody>
        </p:sp>
        <p:sp>
          <p:nvSpPr>
            <p:cNvPr id="27662" name="Pyr4"/>
            <p:cNvSpPr>
              <a:spLocks noEditPoints="1" noChangeArrowheads="1"/>
            </p:cNvSpPr>
            <p:nvPr/>
          </p:nvSpPr>
          <p:spPr bwMode="auto">
            <a:xfrm>
              <a:off x="1248" y="2904"/>
              <a:ext cx="4176" cy="93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284 w 21600"/>
                <a:gd name="T13" fmla="*/ 508 h 21600"/>
                <a:gd name="T14" fmla="*/ 17312 w 21600"/>
                <a:gd name="T15" fmla="*/ 21092 h 21600"/>
              </a:gdLst>
              <a:ahLst/>
              <a:cxnLst>
                <a:cxn ang="T8">
                  <a:pos x="T0" y="T1"/>
                </a:cxn>
                <a:cxn ang="T9">
                  <a:pos x="T2" y="T3"/>
                </a:cxn>
                <a:cxn ang="T10">
                  <a:pos x="T4" y="T5"/>
                </a:cxn>
                <a:cxn ang="T11">
                  <a:pos x="T6" y="T7"/>
                </a:cxn>
              </a:cxnLst>
              <a:rect l="T12" t="T13" r="T14" b="T15"/>
              <a:pathLst>
                <a:path w="21600" h="21600">
                  <a:moveTo>
                    <a:pt x="2793" y="0"/>
                  </a:moveTo>
                  <a:lnTo>
                    <a:pt x="18806" y="0"/>
                  </a:lnTo>
                  <a:lnTo>
                    <a:pt x="21600" y="21600"/>
                  </a:lnTo>
                  <a:lnTo>
                    <a:pt x="0" y="21600"/>
                  </a:lnTo>
                  <a:lnTo>
                    <a:pt x="2793" y="0"/>
                  </a:lnTo>
                  <a:close/>
                </a:path>
              </a:pathLst>
            </a:custGeom>
            <a:solidFill>
              <a:srgbClr val="FFFFCC"/>
            </a:solidFill>
            <a:ln w="9525">
              <a:solidFill>
                <a:srgbClr val="000000"/>
              </a:solidFill>
              <a:miter lim="800000"/>
              <a:headEnd/>
              <a:tailEnd/>
            </a:ln>
          </p:spPr>
          <p:txBody>
            <a:bodyPr/>
            <a:lstStyle/>
            <a:p>
              <a:endParaRPr lang="cs-CZ" dirty="0"/>
            </a:p>
          </p:txBody>
        </p:sp>
      </p:grpSp>
      <p:sp>
        <p:nvSpPr>
          <p:cNvPr id="27652" name="AutoShape 10"/>
          <p:cNvSpPr>
            <a:spLocks noChangeArrowheads="1"/>
          </p:cNvSpPr>
          <p:nvPr/>
        </p:nvSpPr>
        <p:spPr bwMode="auto">
          <a:xfrm>
            <a:off x="2640013" y="620713"/>
            <a:ext cx="457200" cy="3200400"/>
          </a:xfrm>
          <a:prstGeom prst="upArrow">
            <a:avLst>
              <a:gd name="adj1" fmla="val 50000"/>
              <a:gd name="adj2" fmla="val 175000"/>
            </a:avLst>
          </a:prstGeom>
          <a:solidFill>
            <a:srgbClr val="008080"/>
          </a:solidFill>
          <a:ln w="9525">
            <a:solidFill>
              <a:srgbClr val="339966"/>
            </a:solidFill>
            <a:miter lim="800000"/>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2400" dirty="0"/>
          </a:p>
        </p:txBody>
      </p:sp>
      <p:sp>
        <p:nvSpPr>
          <p:cNvPr id="27653" name="AutoShape 11"/>
          <p:cNvSpPr>
            <a:spLocks noChangeArrowheads="1"/>
          </p:cNvSpPr>
          <p:nvPr/>
        </p:nvSpPr>
        <p:spPr bwMode="auto">
          <a:xfrm>
            <a:off x="9336088" y="620713"/>
            <a:ext cx="457200" cy="3086100"/>
          </a:xfrm>
          <a:prstGeom prst="downArrow">
            <a:avLst>
              <a:gd name="adj1" fmla="val 50000"/>
              <a:gd name="adj2" fmla="val 168750"/>
            </a:avLst>
          </a:prstGeom>
          <a:solidFill>
            <a:srgbClr val="008080"/>
          </a:solidFill>
          <a:ln w="9525">
            <a:solidFill>
              <a:srgbClr val="000000"/>
            </a:solidFill>
            <a:miter lim="800000"/>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2400" dirty="0"/>
          </a:p>
        </p:txBody>
      </p:sp>
      <p:sp>
        <p:nvSpPr>
          <p:cNvPr id="27654" name="Text Box 12"/>
          <p:cNvSpPr txBox="1">
            <a:spLocks noChangeArrowheads="1"/>
          </p:cNvSpPr>
          <p:nvPr/>
        </p:nvSpPr>
        <p:spPr bwMode="auto">
          <a:xfrm>
            <a:off x="1847850" y="5661025"/>
            <a:ext cx="2286000" cy="1028700"/>
          </a:xfrm>
          <a:prstGeom prst="rect">
            <a:avLst/>
          </a:prstGeom>
          <a:solidFill>
            <a:schemeClr val="accent6">
              <a:lumMod val="20000"/>
              <a:lumOff val="80000"/>
            </a:schemeClr>
          </a:solidFill>
          <a:ln w="57150" cap="rnd">
            <a:solidFill>
              <a:srgbClr val="FF9999"/>
            </a:solidFill>
            <a:prstDash val="sysDot"/>
            <a:miter lim="800000"/>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b="1" dirty="0"/>
              <a:t>Růst významu univerzálních znalostí</a:t>
            </a:r>
            <a:endParaRPr lang="cs-CZ" altLang="cs-CZ" sz="2000" dirty="0"/>
          </a:p>
        </p:txBody>
      </p:sp>
      <p:sp>
        <p:nvSpPr>
          <p:cNvPr id="27655" name="Text Box 13"/>
          <p:cNvSpPr txBox="1">
            <a:spLocks noChangeArrowheads="1"/>
          </p:cNvSpPr>
          <p:nvPr/>
        </p:nvSpPr>
        <p:spPr bwMode="auto">
          <a:xfrm>
            <a:off x="7824789" y="5589588"/>
            <a:ext cx="2592387" cy="1079500"/>
          </a:xfrm>
          <a:prstGeom prst="rect">
            <a:avLst/>
          </a:prstGeom>
          <a:solidFill>
            <a:schemeClr val="accent6">
              <a:lumMod val="20000"/>
              <a:lumOff val="80000"/>
            </a:schemeClr>
          </a:solidFill>
          <a:ln w="57150">
            <a:solidFill>
              <a:srgbClr val="FF9999"/>
            </a:solidFill>
            <a:prstDash val="sysDot"/>
            <a:miter lim="800000"/>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b="1" dirty="0"/>
              <a:t>Růst významu specifických odborných znalostí</a:t>
            </a:r>
            <a:endParaRPr lang="cs-CZ" altLang="cs-CZ" sz="2000" dirty="0"/>
          </a:p>
        </p:txBody>
      </p:sp>
      <p:sp>
        <p:nvSpPr>
          <p:cNvPr id="27656" name="Text Box 14"/>
          <p:cNvSpPr txBox="1">
            <a:spLocks noChangeArrowheads="1"/>
          </p:cNvSpPr>
          <p:nvPr/>
        </p:nvSpPr>
        <p:spPr bwMode="auto">
          <a:xfrm>
            <a:off x="6311900" y="1268413"/>
            <a:ext cx="10287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dirty="0"/>
              <a:t>TOP</a:t>
            </a:r>
            <a:endParaRPr lang="cs-CZ" altLang="cs-CZ" sz="1800" dirty="0"/>
          </a:p>
        </p:txBody>
      </p:sp>
      <p:sp>
        <p:nvSpPr>
          <p:cNvPr id="27657" name="Text Box 15"/>
          <p:cNvSpPr txBox="1">
            <a:spLocks noChangeArrowheads="1"/>
          </p:cNvSpPr>
          <p:nvPr/>
        </p:nvSpPr>
        <p:spPr bwMode="auto">
          <a:xfrm>
            <a:off x="6672263" y="2636838"/>
            <a:ext cx="1371600" cy="571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600" b="1" dirty="0"/>
              <a:t>Střední stupeň</a:t>
            </a:r>
            <a:endParaRPr lang="cs-CZ" altLang="cs-CZ" sz="1800" dirty="0"/>
          </a:p>
        </p:txBody>
      </p:sp>
      <p:sp>
        <p:nvSpPr>
          <p:cNvPr id="27658" name="Text Box 16"/>
          <p:cNvSpPr txBox="1">
            <a:spLocks noChangeArrowheads="1"/>
          </p:cNvSpPr>
          <p:nvPr/>
        </p:nvSpPr>
        <p:spPr bwMode="auto">
          <a:xfrm>
            <a:off x="7680325" y="3860800"/>
            <a:ext cx="11430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600" b="1" dirty="0"/>
              <a:t>Základní stupeň</a:t>
            </a:r>
            <a:endParaRPr lang="cs-CZ" altLang="cs-CZ" sz="1800" dirty="0"/>
          </a:p>
        </p:txBody>
      </p:sp>
      <p:pic>
        <p:nvPicPr>
          <p:cNvPr id="15" name="Obrázek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pic>
        <p:nvPicPr>
          <p:cNvPr id="16" name="Obrázek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4980" y="352402"/>
            <a:ext cx="1464833" cy="1127893"/>
          </a:xfrm>
          <a:prstGeom prst="rect">
            <a:avLst/>
          </a:prstGeom>
        </p:spPr>
      </p:pic>
    </p:spTree>
    <p:extLst>
      <p:ext uri="{BB962C8B-B14F-4D97-AF65-F5344CB8AC3E}">
        <p14:creationId xmlns:p14="http://schemas.microsoft.com/office/powerpoint/2010/main" val="1034819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6342089" cy="962770"/>
          </a:xfrm>
          <a:solidFill>
            <a:schemeClr val="accent6">
              <a:lumMod val="20000"/>
              <a:lumOff val="80000"/>
            </a:schemeClr>
          </a:solidFill>
        </p:spPr>
        <p:txBody>
          <a:bodyPr>
            <a:normAutofit/>
          </a:bodyPr>
          <a:lstStyle/>
          <a:p>
            <a:pPr algn="ctr"/>
            <a:r>
              <a:rPr lang="cs-CZ" sz="3200" b="1" dirty="0">
                <a:solidFill>
                  <a:srgbClr val="008080"/>
                </a:solidFill>
              </a:rPr>
              <a:t>Manažer jako povolání</a:t>
            </a:r>
            <a:endParaRPr lang="cs-CZ" sz="3200" dirty="0">
              <a:solidFill>
                <a:srgbClr val="008080"/>
              </a:solidFill>
            </a:endParaRP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pPr marL="0" indent="0">
              <a:buNone/>
            </a:pPr>
            <a:r>
              <a:rPr lang="cs-CZ" b="1" dirty="0">
                <a:solidFill>
                  <a:srgbClr val="FF0000"/>
                </a:solidFill>
              </a:rPr>
              <a:t>Struktura manažerské kvalifikace:</a:t>
            </a:r>
          </a:p>
          <a:p>
            <a:r>
              <a:rPr lang="cs-CZ" b="1" dirty="0">
                <a:solidFill>
                  <a:srgbClr val="FF0000"/>
                </a:solidFill>
              </a:rPr>
              <a:t>Odborná manažerská způsobilost, </a:t>
            </a:r>
            <a:r>
              <a:rPr lang="cs-CZ" b="1" dirty="0"/>
              <a:t>tj. předpoklady k výkonu jednotlivých manažerských rolí</a:t>
            </a:r>
          </a:p>
          <a:p>
            <a:r>
              <a:rPr lang="cs-CZ" b="1" dirty="0">
                <a:solidFill>
                  <a:srgbClr val="FF0000"/>
                </a:solidFill>
              </a:rPr>
              <a:t>Kompetence</a:t>
            </a:r>
            <a:r>
              <a:rPr lang="cs-CZ" dirty="0">
                <a:solidFill>
                  <a:srgbClr val="FF0000"/>
                </a:solidFill>
              </a:rPr>
              <a:t>, </a:t>
            </a:r>
            <a:r>
              <a:rPr lang="cs-CZ" b="1" dirty="0"/>
              <a:t>tj. požadované charakteristiky chování, jako je např. pozitivní myšlení, podnikavost, sociabilita aj.</a:t>
            </a:r>
          </a:p>
          <a:p>
            <a:r>
              <a:rPr lang="cs-CZ" b="1" dirty="0">
                <a:solidFill>
                  <a:srgbClr val="FF0000"/>
                </a:solidFill>
              </a:rPr>
              <a:t>Hodnoty,</a:t>
            </a:r>
            <a:r>
              <a:rPr lang="cs-CZ" dirty="0">
                <a:solidFill>
                  <a:srgbClr val="FF0000"/>
                </a:solidFill>
              </a:rPr>
              <a:t> </a:t>
            </a:r>
            <a:r>
              <a:rPr lang="cs-CZ" dirty="0"/>
              <a:t>tj. </a:t>
            </a:r>
            <a:r>
              <a:rPr lang="cs-CZ" b="1" dirty="0">
                <a:solidFill>
                  <a:srgbClr val="0000CC"/>
                </a:solidFill>
              </a:rPr>
              <a:t>manažerská etika, sociální odpovědnost managementu </a:t>
            </a:r>
            <a:r>
              <a:rPr lang="cs-CZ" b="1" dirty="0"/>
              <a:t>apod.</a:t>
            </a:r>
          </a:p>
          <a:p>
            <a:endParaRPr lang="cs-CZ" b="1"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34</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678574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4511676" y="476250"/>
            <a:ext cx="3529013" cy="865188"/>
          </a:xfrm>
          <a:prstGeom prst="rect">
            <a:avLst/>
          </a:prstGeom>
          <a:solidFill>
            <a:schemeClr val="accent6">
              <a:lumMod val="20000"/>
              <a:lumOff val="80000"/>
            </a:schemeClr>
          </a:solidFill>
          <a:ln w="57150">
            <a:solidFill>
              <a:srgbClr val="C00000"/>
            </a:solidFill>
            <a:miter lim="800000"/>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2400" b="1" dirty="0">
                <a:solidFill>
                  <a:srgbClr val="A50021"/>
                </a:solidFill>
              </a:rPr>
              <a:t>Kvalifikace manažera</a:t>
            </a:r>
            <a:endParaRPr lang="cs-CZ" altLang="cs-CZ" sz="2400" dirty="0">
              <a:solidFill>
                <a:srgbClr val="A50021"/>
              </a:solidFill>
            </a:endParaRPr>
          </a:p>
        </p:txBody>
      </p:sp>
      <p:sp>
        <p:nvSpPr>
          <p:cNvPr id="25603" name="Text Box 5"/>
          <p:cNvSpPr txBox="1">
            <a:spLocks noChangeArrowheads="1"/>
          </p:cNvSpPr>
          <p:nvPr/>
        </p:nvSpPr>
        <p:spPr bwMode="auto">
          <a:xfrm>
            <a:off x="2279651" y="2060574"/>
            <a:ext cx="2663825" cy="1068567"/>
          </a:xfrm>
          <a:prstGeom prst="rect">
            <a:avLst/>
          </a:prstGeom>
          <a:solidFill>
            <a:schemeClr val="accent6">
              <a:lumMod val="20000"/>
              <a:lumOff val="80000"/>
            </a:schemeClr>
          </a:solidFill>
          <a:ln w="38100">
            <a:solidFill>
              <a:srgbClr val="C00000"/>
            </a:solidFill>
            <a:miter lim="800000"/>
            <a:headEnd/>
            <a:tailEnd/>
          </a:ln>
        </p:spPr>
        <p:txBody>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2400" b="1" dirty="0">
                <a:solidFill>
                  <a:srgbClr val="008080"/>
                </a:solidFill>
              </a:rPr>
              <a:t>Manažérské vlastnosti</a:t>
            </a:r>
            <a:endParaRPr lang="cs-CZ" altLang="cs-CZ" sz="2400" dirty="0">
              <a:solidFill>
                <a:srgbClr val="008080"/>
              </a:solidFill>
            </a:endParaRPr>
          </a:p>
        </p:txBody>
      </p:sp>
      <p:sp>
        <p:nvSpPr>
          <p:cNvPr id="25604" name="Text Box 6"/>
          <p:cNvSpPr txBox="1">
            <a:spLocks noChangeArrowheads="1"/>
          </p:cNvSpPr>
          <p:nvPr/>
        </p:nvSpPr>
        <p:spPr bwMode="auto">
          <a:xfrm>
            <a:off x="7175501" y="4365625"/>
            <a:ext cx="4486847" cy="1727200"/>
          </a:xfrm>
          <a:prstGeom prst="rect">
            <a:avLst/>
          </a:prstGeom>
          <a:solidFill>
            <a:schemeClr val="accent6">
              <a:lumMod val="20000"/>
              <a:lumOff val="80000"/>
            </a:schemeClr>
          </a:solidFill>
          <a:ln w="57150">
            <a:solidFill>
              <a:srgbClr val="C00000"/>
            </a:solidFill>
            <a:miter lim="800000"/>
            <a:headEnd/>
            <a:tailEnd/>
          </a:ln>
        </p:spPr>
        <p:txBody>
          <a:bodyPr/>
          <a:lstStyle>
            <a:lvl1pPr marL="342900" indent="-342900">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lvl="1" eaLnBrk="1" hangingPunct="1">
              <a:spcBef>
                <a:spcPct val="0"/>
              </a:spcBef>
              <a:buClrTx/>
              <a:buSzTx/>
              <a:buFontTx/>
              <a:buNone/>
            </a:pPr>
            <a:r>
              <a:rPr lang="cs-CZ" altLang="cs-CZ" sz="2400" b="1" dirty="0">
                <a:solidFill>
                  <a:srgbClr val="008080"/>
                </a:solidFill>
              </a:rPr>
              <a:t>Získané znalosti a dovednosti (vzdělání </a:t>
            </a:r>
          </a:p>
          <a:p>
            <a:pPr lvl="1" eaLnBrk="1" hangingPunct="1">
              <a:spcBef>
                <a:spcPct val="0"/>
              </a:spcBef>
              <a:buClrTx/>
              <a:buSzTx/>
              <a:buFontTx/>
              <a:buNone/>
            </a:pPr>
            <a:r>
              <a:rPr lang="cs-CZ" altLang="cs-CZ" sz="2400" b="1" dirty="0">
                <a:solidFill>
                  <a:srgbClr val="008080"/>
                </a:solidFill>
              </a:rPr>
              <a:t>a schopnost využít znalosti v praxi)</a:t>
            </a:r>
            <a:endParaRPr lang="cs-CZ" altLang="cs-CZ" sz="2400" dirty="0">
              <a:solidFill>
                <a:srgbClr val="008080"/>
              </a:solidFill>
            </a:endParaRPr>
          </a:p>
        </p:txBody>
      </p:sp>
      <p:sp>
        <p:nvSpPr>
          <p:cNvPr id="25605" name="Text Box 8"/>
          <p:cNvSpPr txBox="1">
            <a:spLocks noChangeArrowheads="1"/>
          </p:cNvSpPr>
          <p:nvPr/>
        </p:nvSpPr>
        <p:spPr bwMode="auto">
          <a:xfrm>
            <a:off x="5810250" y="1928813"/>
            <a:ext cx="4103688" cy="1200329"/>
          </a:xfrm>
          <a:prstGeom prst="rect">
            <a:avLst/>
          </a:prstGeom>
          <a:solidFill>
            <a:schemeClr val="accent6">
              <a:lumMod val="20000"/>
              <a:lumOff val="80000"/>
            </a:schemeClr>
          </a:solidFill>
          <a:ln w="76200" cmpd="tri">
            <a:solidFill>
              <a:srgbClr val="C00000"/>
            </a:solidFill>
            <a:miter lim="800000"/>
            <a:headEnd/>
            <a:tailEnd/>
          </a:ln>
        </p:spPr>
        <p:txBody>
          <a:bodyPr>
            <a:spAutoFit/>
          </a:bodyP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just" eaLnBrk="1" hangingPunct="1">
              <a:spcBef>
                <a:spcPct val="0"/>
              </a:spcBef>
              <a:buClrTx/>
              <a:buSzTx/>
              <a:buFontTx/>
              <a:buNone/>
            </a:pPr>
            <a:r>
              <a:rPr lang="cs-CZ" altLang="cs-CZ" sz="2400" b="1" dirty="0">
                <a:solidFill>
                  <a:srgbClr val="008080"/>
                </a:solidFill>
              </a:rPr>
              <a:t>Universální vlastnosti, </a:t>
            </a:r>
          </a:p>
          <a:p>
            <a:pPr eaLnBrk="1" hangingPunct="1">
              <a:spcBef>
                <a:spcPct val="0"/>
              </a:spcBef>
              <a:buClrTx/>
              <a:buSzTx/>
              <a:buFontTx/>
              <a:buNone/>
            </a:pPr>
            <a:r>
              <a:rPr lang="cs-CZ" altLang="cs-CZ" sz="2400" b="1" dirty="0">
                <a:solidFill>
                  <a:srgbClr val="008080"/>
                </a:solidFill>
              </a:rPr>
              <a:t>umění využít znalostí odborníků:</a:t>
            </a:r>
            <a:endParaRPr lang="cs-CZ" altLang="cs-CZ" sz="2400" dirty="0">
              <a:solidFill>
                <a:srgbClr val="008080"/>
              </a:solidFill>
            </a:endParaRPr>
          </a:p>
        </p:txBody>
      </p:sp>
      <p:sp>
        <p:nvSpPr>
          <p:cNvPr id="25606" name="Text Box 9"/>
          <p:cNvSpPr txBox="1">
            <a:spLocks noChangeArrowheads="1"/>
          </p:cNvSpPr>
          <p:nvPr/>
        </p:nvSpPr>
        <p:spPr bwMode="auto">
          <a:xfrm>
            <a:off x="764498" y="4572001"/>
            <a:ext cx="4210727" cy="1569660"/>
          </a:xfrm>
          <a:prstGeom prst="rect">
            <a:avLst/>
          </a:prstGeom>
          <a:solidFill>
            <a:schemeClr val="accent6">
              <a:lumMod val="20000"/>
              <a:lumOff val="80000"/>
            </a:schemeClr>
          </a:solidFill>
          <a:ln w="57150">
            <a:solidFill>
              <a:srgbClr val="C00000"/>
            </a:solidFill>
            <a:miter lim="800000"/>
            <a:headEnd/>
            <a:tailEnd/>
          </a:ln>
        </p:spPr>
        <p:txBody>
          <a:bodyPr wrap="square">
            <a:spAutoFit/>
          </a:bodyPr>
          <a:lstStyle>
            <a:lvl1pPr marL="342900" indent="-342900">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lvl="1" eaLnBrk="1" hangingPunct="1">
              <a:spcBef>
                <a:spcPct val="0"/>
              </a:spcBef>
              <a:buClr>
                <a:srgbClr val="993366"/>
              </a:buClr>
              <a:buSzTx/>
              <a:buFont typeface="Symbol" panose="05050102010706020507" pitchFamily="18" charset="2"/>
              <a:buNone/>
            </a:pPr>
            <a:r>
              <a:rPr lang="cs-CZ" altLang="cs-CZ" sz="2400" b="1" dirty="0">
                <a:solidFill>
                  <a:srgbClr val="008080"/>
                </a:solidFill>
              </a:rPr>
              <a:t>Vrozené (potřeba řídit a umění vcítit se do potřeb spolupracovníků…</a:t>
            </a:r>
            <a:endParaRPr lang="cs-CZ" altLang="cs-CZ" sz="2400" dirty="0">
              <a:solidFill>
                <a:srgbClr val="008080"/>
              </a:solidFill>
            </a:endParaRPr>
          </a:p>
        </p:txBody>
      </p:sp>
      <p:sp>
        <p:nvSpPr>
          <p:cNvPr id="25607" name="Line 10"/>
          <p:cNvSpPr>
            <a:spLocks noChangeShapeType="1"/>
          </p:cNvSpPr>
          <p:nvPr/>
        </p:nvSpPr>
        <p:spPr bwMode="auto">
          <a:xfrm flipH="1">
            <a:off x="4583113" y="3429000"/>
            <a:ext cx="1873250" cy="647700"/>
          </a:xfrm>
          <a:prstGeom prst="line">
            <a:avLst/>
          </a:prstGeom>
          <a:noFill/>
          <a:ln w="76200" cap="rnd">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cs-CZ" dirty="0"/>
          </a:p>
        </p:txBody>
      </p:sp>
      <p:sp>
        <p:nvSpPr>
          <p:cNvPr id="25608" name="Line 11"/>
          <p:cNvSpPr>
            <a:spLocks noChangeShapeType="1"/>
          </p:cNvSpPr>
          <p:nvPr/>
        </p:nvSpPr>
        <p:spPr bwMode="auto">
          <a:xfrm>
            <a:off x="7248526" y="3429001"/>
            <a:ext cx="1655763" cy="576263"/>
          </a:xfrm>
          <a:prstGeom prst="line">
            <a:avLst/>
          </a:prstGeom>
          <a:noFill/>
          <a:ln w="762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cs-CZ" dirty="0"/>
          </a:p>
        </p:txBody>
      </p:sp>
      <p:pic>
        <p:nvPicPr>
          <p:cNvPr id="25609" name="Picture 14" descr="j028399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087939" y="4221163"/>
            <a:ext cx="2016125"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6018271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29668"/>
            <a:ext cx="8229600" cy="778098"/>
          </a:xfrm>
          <a:solidFill>
            <a:schemeClr val="accent6">
              <a:lumMod val="20000"/>
              <a:lumOff val="80000"/>
            </a:schemeClr>
          </a:solidFill>
        </p:spPr>
        <p:txBody>
          <a:bodyPr>
            <a:normAutofit/>
          </a:bodyPr>
          <a:lstStyle/>
          <a:p>
            <a:pPr algn="ctr"/>
            <a:r>
              <a:rPr lang="cs-CZ" sz="3200" b="1" dirty="0">
                <a:solidFill>
                  <a:srgbClr val="008080"/>
                </a:solidFill>
              </a:rPr>
              <a:t>Styl manažerské práce</a:t>
            </a:r>
          </a:p>
        </p:txBody>
      </p:sp>
      <p:sp>
        <p:nvSpPr>
          <p:cNvPr id="3" name="Zástupný symbol pro obsah 2"/>
          <p:cNvSpPr>
            <a:spLocks noGrp="1"/>
          </p:cNvSpPr>
          <p:nvPr>
            <p:ph idx="1"/>
          </p:nvPr>
        </p:nvSpPr>
        <p:spPr>
          <a:xfrm>
            <a:off x="824459" y="1465485"/>
            <a:ext cx="9386341" cy="5073427"/>
          </a:xfrm>
          <a:solidFill>
            <a:schemeClr val="accent6">
              <a:lumMod val="40000"/>
              <a:lumOff val="60000"/>
            </a:schemeClr>
          </a:solidFill>
        </p:spPr>
        <p:txBody>
          <a:bodyPr>
            <a:normAutofit/>
          </a:bodyPr>
          <a:lstStyle/>
          <a:p>
            <a:pPr marL="0" indent="0">
              <a:buNone/>
            </a:pPr>
            <a:r>
              <a:rPr lang="cs-CZ" sz="2400" b="1" dirty="0"/>
              <a:t>Představuje způsob činnosti manažera, zejména  postupy jeho rozhodování a zvolené metody dosahování vytýčených cílů v konkrétních podmínkách v závislosti na moci a spolupráci.</a:t>
            </a:r>
          </a:p>
          <a:p>
            <a:r>
              <a:rPr lang="cs-CZ" sz="2400" b="1" dirty="0">
                <a:solidFill>
                  <a:srgbClr val="FF0000"/>
                </a:solidFill>
              </a:rPr>
              <a:t>Byrokratický styl </a:t>
            </a:r>
            <a:r>
              <a:rPr lang="cs-CZ" sz="2400" b="1" dirty="0"/>
              <a:t>– manažer svou řídící činnost opírá o směrnice a nařízení „shora“, jež rozpracovává a kontroluje</a:t>
            </a:r>
          </a:p>
          <a:p>
            <a:r>
              <a:rPr lang="cs-CZ" sz="2400" b="1" dirty="0">
                <a:solidFill>
                  <a:srgbClr val="FF0000"/>
                </a:solidFill>
              </a:rPr>
              <a:t>Autoritativní styl </a:t>
            </a:r>
            <a:r>
              <a:rPr lang="cs-CZ" sz="2400" b="1" dirty="0"/>
              <a:t>– je založen na příkazech a jejich bezpodmínečném dodržování.</a:t>
            </a:r>
          </a:p>
          <a:p>
            <a:r>
              <a:rPr lang="cs-CZ" sz="2400" b="1" dirty="0">
                <a:solidFill>
                  <a:srgbClr val="FF0000"/>
                </a:solidFill>
              </a:rPr>
              <a:t>Demokratický styl </a:t>
            </a:r>
            <a:r>
              <a:rPr lang="cs-CZ" sz="2400" b="1" dirty="0"/>
              <a:t>– vedoucí spolupracuje s podřízenými, má přirozenou autoritu, ponechává si však prostor pro přijetí vlastních rozhodnutí.</a:t>
            </a:r>
          </a:p>
          <a:p>
            <a:r>
              <a:rPr lang="cs-CZ" sz="2400" b="1" dirty="0">
                <a:solidFill>
                  <a:srgbClr val="FF0000"/>
                </a:solidFill>
              </a:rPr>
              <a:t>Liberální styl </a:t>
            </a:r>
            <a:r>
              <a:rPr lang="cs-CZ" sz="2400" b="1" dirty="0"/>
              <a:t>– činnost podřízených se manažer snaží ovlivňovat co nejméně, vyhýbá se nepopulárním zásahům, kritice, sankcím, riziku. </a:t>
            </a:r>
          </a:p>
          <a:p>
            <a:endParaRPr lang="cs-CZ" sz="2400" dirty="0"/>
          </a:p>
          <a:p>
            <a:endParaRPr lang="cs-CZ" sz="2400" dirty="0"/>
          </a:p>
          <a:p>
            <a:endParaRPr lang="cs-CZ" dirty="0"/>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36</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1970815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8500672" cy="1073931"/>
          </a:xfrm>
          <a:solidFill>
            <a:schemeClr val="accent6">
              <a:lumMod val="20000"/>
              <a:lumOff val="80000"/>
            </a:schemeClr>
          </a:solidFill>
        </p:spPr>
        <p:txBody>
          <a:bodyPr>
            <a:normAutofit/>
          </a:bodyPr>
          <a:lstStyle/>
          <a:p>
            <a:r>
              <a:rPr lang="cs-CZ" sz="3200" b="1" dirty="0">
                <a:solidFill>
                  <a:srgbClr val="008080"/>
                </a:solidFill>
              </a:rPr>
              <a:t>4. Společenská odpovědnost  a manažerská etika</a:t>
            </a:r>
          </a:p>
        </p:txBody>
      </p:sp>
      <p:sp>
        <p:nvSpPr>
          <p:cNvPr id="3" name="Zástupný symbol pro obsah 2"/>
          <p:cNvSpPr>
            <a:spLocks noGrp="1"/>
          </p:cNvSpPr>
          <p:nvPr>
            <p:ph idx="1"/>
          </p:nvPr>
        </p:nvSpPr>
        <p:spPr>
          <a:solidFill>
            <a:schemeClr val="accent6">
              <a:lumMod val="40000"/>
              <a:lumOff val="60000"/>
            </a:schemeClr>
          </a:solidFill>
        </p:spPr>
        <p:txBody>
          <a:bodyPr>
            <a:normAutofit fontScale="92500" lnSpcReduction="10000"/>
          </a:bodyPr>
          <a:lstStyle/>
          <a:p>
            <a:pPr marL="0" indent="0">
              <a:buNone/>
            </a:pPr>
            <a:r>
              <a:rPr lang="cs-CZ" b="1" dirty="0">
                <a:solidFill>
                  <a:srgbClr val="FF0000"/>
                </a:solidFill>
              </a:rPr>
              <a:t>Obecně</a:t>
            </a:r>
          </a:p>
          <a:p>
            <a:r>
              <a:rPr lang="cs-CZ" b="1" dirty="0"/>
              <a:t>Společenská odpovědnost je míra, v níž činnost organizace směřuje k ochraně nebo zlepšení společenských podmínek, aniž by tato činnost přímo souvisela s ekonomickými, technickými nebo jinými zájmy organizace</a:t>
            </a:r>
            <a:r>
              <a:rPr lang="cs-CZ" dirty="0"/>
              <a:t>.</a:t>
            </a:r>
          </a:p>
          <a:p>
            <a:pPr marL="0" indent="0">
              <a:buNone/>
            </a:pPr>
            <a:r>
              <a:rPr lang="cs-CZ" b="1" dirty="0">
                <a:solidFill>
                  <a:srgbClr val="FF0000"/>
                </a:solidFill>
              </a:rPr>
              <a:t>Klasický názor</a:t>
            </a:r>
          </a:p>
          <a:p>
            <a:r>
              <a:rPr lang="cs-CZ" sz="2400" b="1" dirty="0"/>
              <a:t>Podnik by neměl přijímat žádnou jinou odpovědnost, než</a:t>
            </a:r>
            <a:r>
              <a:rPr lang="cs-CZ" sz="2400" b="1" dirty="0">
                <a:solidFill>
                  <a:srgbClr val="FF0000"/>
                </a:solidFill>
              </a:rPr>
              <a:t> generování zisku. </a:t>
            </a:r>
            <a:r>
              <a:rPr lang="cs-CZ" sz="2400" b="1" dirty="0"/>
              <a:t>Manažery podniku zaměstnávají vlastníci a manažeři jsou tudíž </a:t>
            </a:r>
            <a:r>
              <a:rPr lang="cs-CZ" sz="2400" b="1" dirty="0">
                <a:solidFill>
                  <a:srgbClr val="FF0000"/>
                </a:solidFill>
              </a:rPr>
              <a:t>odpovědní pouze vůči nim</a:t>
            </a:r>
            <a:r>
              <a:rPr lang="cs-CZ" sz="2400" dirty="0">
                <a:solidFill>
                  <a:srgbClr val="FF0000"/>
                </a:solidFill>
              </a:rPr>
              <a:t>. </a:t>
            </a:r>
            <a:endParaRPr lang="cs-CZ" dirty="0">
              <a:solidFill>
                <a:srgbClr val="FF0000"/>
              </a:solidFill>
            </a:endParaRPr>
          </a:p>
          <a:p>
            <a:r>
              <a:rPr lang="cs-CZ" b="1" dirty="0"/>
              <a:t>Friedman tvrdí, že </a:t>
            </a:r>
            <a:r>
              <a:rPr lang="cs-CZ" b="1" dirty="0">
                <a:solidFill>
                  <a:srgbClr val="0000CC"/>
                </a:solidFill>
              </a:rPr>
              <a:t>společenskou odpovědností podniku je využití zdrojů podniku ke zvyšování zisku v rámci daných pravidel hry, tzn. účastnit se otevřené, volné soutěže bez klamání a podvodů</a:t>
            </a:r>
            <a:r>
              <a:rPr lang="cs-CZ" dirty="0"/>
              <a:t>. </a:t>
            </a:r>
            <a:r>
              <a:rPr lang="cs-CZ" b="1" dirty="0"/>
              <a:t>Realizace zisku za respektování zákonů a způsobem, který nepoškozuje ostatní. </a:t>
            </a:r>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37</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065735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61410" y="320676"/>
            <a:ext cx="8320790" cy="1007220"/>
          </a:xfrm>
          <a:solidFill>
            <a:schemeClr val="accent6">
              <a:lumMod val="20000"/>
              <a:lumOff val="80000"/>
            </a:schemeClr>
          </a:solidFill>
        </p:spPr>
        <p:txBody>
          <a:bodyPr>
            <a:normAutofit/>
          </a:bodyPr>
          <a:lstStyle/>
          <a:p>
            <a:r>
              <a:rPr lang="cs-CZ" sz="3200" b="1" dirty="0">
                <a:solidFill>
                  <a:srgbClr val="008080"/>
                </a:solidFill>
              </a:rPr>
              <a:t>Společenská odpovědnost organizací nebo firem</a:t>
            </a: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r>
              <a:rPr lang="cs-CZ" b="1" dirty="0"/>
              <a:t>Společenská odpovědnost organizací nebo firem (Corporate Social Responsibility, dále jen CSR) představuje </a:t>
            </a:r>
            <a:r>
              <a:rPr lang="cs-CZ" dirty="0">
                <a:solidFill>
                  <a:srgbClr val="0000CC"/>
                </a:solidFill>
              </a:rPr>
              <a:t>nový způsob JAK </a:t>
            </a:r>
            <a:r>
              <a:rPr lang="cs-CZ" dirty="0"/>
              <a:t>„</a:t>
            </a:r>
            <a:r>
              <a:rPr lang="cs-CZ" b="1" dirty="0"/>
              <a:t>dělat business“. </a:t>
            </a:r>
          </a:p>
          <a:p>
            <a:r>
              <a:rPr lang="cs-CZ" b="1" dirty="0"/>
              <a:t>Společenská odpovědnost firem </a:t>
            </a:r>
            <a:r>
              <a:rPr lang="cs-CZ" dirty="0"/>
              <a:t>je </a:t>
            </a:r>
            <a:r>
              <a:rPr lang="cs-CZ" dirty="0">
                <a:solidFill>
                  <a:srgbClr val="0000CC"/>
                </a:solidFill>
              </a:rPr>
              <a:t>trendem, který apeluje na změnu orientace firem </a:t>
            </a:r>
            <a:r>
              <a:rPr lang="cs-CZ" dirty="0"/>
              <a:t>z krátkodobých na </a:t>
            </a:r>
            <a:r>
              <a:rPr lang="cs-CZ" dirty="0">
                <a:solidFill>
                  <a:srgbClr val="0000CC"/>
                </a:solidFill>
              </a:rPr>
              <a:t>dlouhodobé cíle</a:t>
            </a:r>
            <a:r>
              <a:rPr lang="cs-CZ" dirty="0"/>
              <a:t>, </a:t>
            </a:r>
            <a:r>
              <a:rPr lang="cs-CZ" b="1" dirty="0">
                <a:solidFill>
                  <a:srgbClr val="FF0000"/>
                </a:solidFill>
              </a:rPr>
              <a:t>z maximálního na </a:t>
            </a:r>
            <a:r>
              <a:rPr lang="cs-CZ" dirty="0">
                <a:solidFill>
                  <a:srgbClr val="0000CC"/>
                </a:solidFill>
              </a:rPr>
              <a:t>optimální zisk</a:t>
            </a:r>
            <a:r>
              <a:rPr lang="cs-CZ" dirty="0"/>
              <a:t>.</a:t>
            </a:r>
          </a:p>
          <a:p>
            <a:r>
              <a:rPr lang="cs-CZ" b="1" dirty="0"/>
              <a:t>Společenská odpovědnost firem je považována za </a:t>
            </a:r>
            <a:r>
              <a:rPr lang="cs-CZ" dirty="0">
                <a:solidFill>
                  <a:srgbClr val="0000CC"/>
                </a:solidFill>
              </a:rPr>
              <a:t>součást konceptu udržitelného rozvoje </a:t>
            </a:r>
            <a:r>
              <a:rPr lang="cs-CZ" b="1" dirty="0"/>
              <a:t>a je mezinárodně podporována ze strany OSN, EU, OECD.</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38</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7472393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72490" y="200002"/>
            <a:ext cx="6447020" cy="962770"/>
          </a:xfrm>
          <a:solidFill>
            <a:schemeClr val="accent6">
              <a:lumMod val="20000"/>
              <a:lumOff val="80000"/>
            </a:schemeClr>
          </a:solidFill>
        </p:spPr>
        <p:txBody>
          <a:bodyPr>
            <a:normAutofit/>
          </a:bodyPr>
          <a:lstStyle/>
          <a:p>
            <a:pPr algn="ctr"/>
            <a:r>
              <a:rPr lang="cs-CZ" sz="3200" b="1" dirty="0">
                <a:solidFill>
                  <a:srgbClr val="008080"/>
                </a:solidFill>
              </a:rPr>
              <a:t>Definice CSR</a:t>
            </a:r>
          </a:p>
        </p:txBody>
      </p:sp>
      <p:sp>
        <p:nvSpPr>
          <p:cNvPr id="3" name="Zástupný symbol pro obsah 2"/>
          <p:cNvSpPr>
            <a:spLocks noGrp="1"/>
          </p:cNvSpPr>
          <p:nvPr>
            <p:ph idx="1"/>
          </p:nvPr>
        </p:nvSpPr>
        <p:spPr>
          <a:solidFill>
            <a:schemeClr val="accent6">
              <a:lumMod val="40000"/>
              <a:lumOff val="60000"/>
            </a:schemeClr>
          </a:solidFill>
        </p:spPr>
        <p:txBody>
          <a:bodyPr/>
          <a:lstStyle/>
          <a:p>
            <a:r>
              <a:rPr lang="cs-CZ" b="1" i="1" dirty="0"/>
              <a:t>„CSR je koncept, kde firmy integrují na dobrovolné bázi sociální a environmentální hlediska do svých podnikatelských činností a do vztahů se svými stakeholders“. </a:t>
            </a:r>
            <a:r>
              <a:rPr lang="cs-CZ" sz="1100" b="1" i="1" dirty="0"/>
              <a:t>(EU)</a:t>
            </a:r>
            <a:endParaRPr lang="cs-CZ" b="1" i="1" dirty="0"/>
          </a:p>
          <a:p>
            <a:r>
              <a:rPr lang="cs-CZ" b="1" i="1" dirty="0"/>
              <a:t>„CSR je kontinuální závazek korporací chovat se eticky a přispívat k ekonomickému růstu a zároveň se zasazovat o zlepšování kvality života zaměstnanců a jejich rodin, stejně jako lokální komunity a společnosti jako celku“. </a:t>
            </a:r>
            <a:r>
              <a:rPr lang="cs-CZ" sz="1100" i="1" dirty="0"/>
              <a:t>(WBC for CSR) </a:t>
            </a:r>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39</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105944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92931" y="1539647"/>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r>
              <a:rPr lang="cs-CZ" sz="4000" b="1" dirty="0"/>
              <a:t>Teorie a praxe managementu</a:t>
            </a:r>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2361452"/>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cs-CZ" sz="2400" b="1" dirty="0"/>
              <a:t>Cílem kapitoly je zopakovat si základní pojmy managementu, prostudovat vývojové etapy manažerského myšlení a pozici manažera a současně společenskou odpovědnost firem</a:t>
            </a:r>
          </a:p>
          <a:p>
            <a:pPr marL="0" indent="0" algn="ctr">
              <a:buNone/>
            </a:pPr>
            <a:endParaRPr lang="cs-CZ" sz="2400" b="1" i="1" dirty="0">
              <a:solidFill>
                <a:srgbClr val="002060"/>
              </a:solidFill>
            </a:endParaRPr>
          </a:p>
          <a:p>
            <a:pPr marL="0" indent="0" algn="ctr">
              <a:buNone/>
            </a:pPr>
            <a:endParaRPr lang="cs-CZ" sz="2400" b="1" i="1" dirty="0">
              <a:solidFill>
                <a:srgbClr val="002060"/>
              </a:solidFill>
            </a:endParaRPr>
          </a:p>
          <a:p>
            <a:pPr marL="0" indent="0" algn="ctr">
              <a:buNone/>
            </a:pPr>
            <a:r>
              <a:rPr lang="cs-CZ" sz="2400" b="1" i="1" dirty="0">
                <a:solidFill>
                  <a:srgbClr val="002060"/>
                </a:solidFill>
              </a:rPr>
              <a:t> </a:t>
            </a:r>
            <a:endParaRPr lang="en-GB" sz="2400" dirty="0">
              <a:solidFill>
                <a:schemeClr val="bg1"/>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p:txBody>
      </p:sp>
    </p:spTree>
    <p:extLst>
      <p:ext uri="{BB962C8B-B14F-4D97-AF65-F5344CB8AC3E}">
        <p14:creationId xmlns:p14="http://schemas.microsoft.com/office/powerpoint/2010/main" val="11185848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47472" y="412888"/>
            <a:ext cx="7772400" cy="1163872"/>
          </a:xfrm>
          <a:solidFill>
            <a:schemeClr val="accent6">
              <a:lumMod val="20000"/>
              <a:lumOff val="80000"/>
            </a:schemeClr>
          </a:solidFill>
        </p:spPr>
        <p:txBody>
          <a:bodyPr>
            <a:noAutofit/>
          </a:bodyPr>
          <a:lstStyle/>
          <a:p>
            <a:r>
              <a:rPr lang="cs-CZ" sz="3200" b="1" dirty="0">
                <a:solidFill>
                  <a:srgbClr val="008080"/>
                </a:solidFill>
              </a:rPr>
              <a:t>Soudobý názor na společenskou odpovědnost </a:t>
            </a: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r>
              <a:rPr lang="cs-CZ" sz="2600" b="1" i="1" dirty="0">
                <a:solidFill>
                  <a:srgbClr val="FF0000"/>
                </a:solidFill>
              </a:rPr>
              <a:t>Podnik má společenskou odpovědnost</a:t>
            </a:r>
            <a:r>
              <a:rPr lang="cs-CZ" sz="2400" dirty="0"/>
              <a:t>, </a:t>
            </a:r>
            <a:r>
              <a:rPr lang="cs-CZ" sz="2400" b="1" dirty="0"/>
              <a:t>protože každý podnik má společenský vliv a ovlivňuje společenské problémy jako zaměstnanost, životní prostředí.</a:t>
            </a:r>
          </a:p>
          <a:p>
            <a:pPr marL="0" indent="0">
              <a:buNone/>
            </a:pPr>
            <a:r>
              <a:rPr lang="cs-CZ" sz="2400" dirty="0"/>
              <a:t> </a:t>
            </a:r>
          </a:p>
          <a:p>
            <a:r>
              <a:rPr lang="cs-CZ" sz="2400" b="1" dirty="0"/>
              <a:t>Podnik má fungovat jako </a:t>
            </a:r>
            <a:r>
              <a:rPr lang="cs-CZ" sz="2400" b="1" dirty="0">
                <a:solidFill>
                  <a:srgbClr val="FF0000"/>
                </a:solidFill>
              </a:rPr>
              <a:t>otevřený systém </a:t>
            </a:r>
            <a:r>
              <a:rPr lang="cs-CZ" sz="2400" b="1" dirty="0"/>
              <a:t>s oboustrannou výměnnou informací v prostředí, tzn. že podnik by měl poskytovat informace svému okolí a i naopak tyto informace přijímat. Podnik by</a:t>
            </a:r>
            <a:r>
              <a:rPr lang="cs-CZ" sz="2400" dirty="0"/>
              <a:t> se </a:t>
            </a:r>
            <a:r>
              <a:rPr lang="cs-CZ" sz="2400" b="1" dirty="0">
                <a:solidFill>
                  <a:srgbClr val="FF0000"/>
                </a:solidFill>
              </a:rPr>
              <a:t>neměl ohlížet pouze na ekonomické důsledky </a:t>
            </a:r>
            <a:r>
              <a:rPr lang="cs-CZ" sz="2400" b="1" dirty="0"/>
              <a:t>svojí činnosti a že i podnik by měl nést určitou odpovědnost za společenské problémy. </a:t>
            </a:r>
          </a:p>
          <a:p>
            <a:endParaRPr lang="cs-CZ" sz="2400" dirty="0"/>
          </a:p>
          <a:p>
            <a:r>
              <a:rPr lang="cs-CZ" sz="2400" b="1" dirty="0"/>
              <a:t>CSR má tedy 3  dimenze (pilíře): ekonomickou, sociální a enviromentální</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40</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377179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66607" y="320676"/>
            <a:ext cx="5037944" cy="1007220"/>
          </a:xfrm>
          <a:solidFill>
            <a:schemeClr val="accent6">
              <a:lumMod val="20000"/>
              <a:lumOff val="80000"/>
            </a:schemeClr>
          </a:solidFill>
        </p:spPr>
        <p:txBody>
          <a:bodyPr>
            <a:normAutofit/>
          </a:bodyPr>
          <a:lstStyle/>
          <a:p>
            <a:pPr algn="ctr"/>
            <a:r>
              <a:rPr lang="cs-CZ" sz="3200" b="1" dirty="0">
                <a:solidFill>
                  <a:srgbClr val="008080"/>
                </a:solidFill>
              </a:rPr>
              <a:t>Podnikatelská etika</a:t>
            </a: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r>
              <a:rPr lang="cs-CZ" b="1" dirty="0"/>
              <a:t>Etika jako vědní disciplína se zabývá teorií mravnosti a morálky, podstatou morálního vědomí a jednání jedince.</a:t>
            </a:r>
          </a:p>
          <a:p>
            <a:r>
              <a:rPr lang="cs-CZ" b="1" dirty="0">
                <a:solidFill>
                  <a:srgbClr val="0000CC"/>
                </a:solidFill>
              </a:rPr>
              <a:t>Podnikatelská etika </a:t>
            </a:r>
            <a:r>
              <a:rPr lang="cs-CZ" b="1" dirty="0"/>
              <a:t>obsahuje morální principy, standardy, kodexy a další návody k jednání, chování a vystupování, kterými by se mělo podnikání řídit, a které by nemělo vybočovat z obecného rámce přijatého ve společnosti.</a:t>
            </a:r>
          </a:p>
          <a:p>
            <a:r>
              <a:rPr lang="cs-CZ" b="1" dirty="0">
                <a:solidFill>
                  <a:srgbClr val="FF0000"/>
                </a:solidFill>
              </a:rPr>
              <a:t>Podnikatelská etika se týká společnosti, podniku i jednotlivce.</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41</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1494347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47275" y="365125"/>
            <a:ext cx="7181538" cy="962770"/>
          </a:xfrm>
          <a:solidFill>
            <a:schemeClr val="accent6">
              <a:lumMod val="20000"/>
              <a:lumOff val="80000"/>
            </a:schemeClr>
          </a:solidFill>
        </p:spPr>
        <p:txBody>
          <a:bodyPr>
            <a:normAutofit/>
          </a:bodyPr>
          <a:lstStyle/>
          <a:p>
            <a:pPr algn="ctr"/>
            <a:r>
              <a:rPr lang="cs-CZ" sz="3200" b="1" dirty="0">
                <a:solidFill>
                  <a:srgbClr val="008080"/>
                </a:solidFill>
              </a:rPr>
              <a:t>Manažerská etika</a:t>
            </a:r>
          </a:p>
        </p:txBody>
      </p:sp>
      <p:sp>
        <p:nvSpPr>
          <p:cNvPr id="3" name="Zástupný symbol pro obsah 2"/>
          <p:cNvSpPr>
            <a:spLocks noGrp="1"/>
          </p:cNvSpPr>
          <p:nvPr>
            <p:ph idx="1"/>
          </p:nvPr>
        </p:nvSpPr>
        <p:spPr>
          <a:solidFill>
            <a:schemeClr val="accent6">
              <a:lumMod val="40000"/>
              <a:lumOff val="60000"/>
            </a:schemeClr>
          </a:solidFill>
        </p:spPr>
        <p:txBody>
          <a:bodyPr>
            <a:normAutofit/>
          </a:bodyPr>
          <a:lstStyle/>
          <a:p>
            <a:r>
              <a:rPr lang="cs-CZ" b="1" dirty="0">
                <a:solidFill>
                  <a:srgbClr val="FF0000"/>
                </a:solidFill>
              </a:rPr>
              <a:t>Manažerská etika </a:t>
            </a:r>
            <a:r>
              <a:rPr lang="cs-CZ" b="1" dirty="0"/>
              <a:t>se týká morálky a standardů podnikatelského chování, zejména mezi jednotlivci.</a:t>
            </a:r>
          </a:p>
          <a:p>
            <a:r>
              <a:rPr lang="cs-CZ" b="1" dirty="0"/>
              <a:t>Manažerská etika začíná na vrcholovém stupni organizace – u top manažerů.</a:t>
            </a:r>
          </a:p>
          <a:p>
            <a:r>
              <a:rPr lang="cs-CZ" b="1" dirty="0"/>
              <a:t>Aby etické rozhodování a praxe pronikly do firmy, musí vrcholové vedení budovat kulturu založenou na těchto hodnotách.</a:t>
            </a:r>
          </a:p>
          <a:p>
            <a:r>
              <a:rPr lang="cs-CZ" b="1" dirty="0"/>
              <a:t>To znamená definovat </a:t>
            </a:r>
            <a:r>
              <a:rPr lang="cs-CZ" b="1" dirty="0">
                <a:solidFill>
                  <a:srgbClr val="FF0000"/>
                </a:solidFill>
              </a:rPr>
              <a:t>etický kodex </a:t>
            </a:r>
            <a:r>
              <a:rPr lang="cs-CZ" b="1" dirty="0"/>
              <a:t>organizace, provádět školení zaměstnanců v této oblasti, odměňovat etické chování, atd.</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42</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6725479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300990" y="320675"/>
            <a:ext cx="6423285" cy="1133371"/>
          </a:xfrm>
          <a:solidFill>
            <a:schemeClr val="accent6">
              <a:lumMod val="20000"/>
              <a:lumOff val="80000"/>
            </a:schemeClr>
          </a:solidFill>
        </p:spPr>
        <p:txBody>
          <a:bodyPr>
            <a:normAutofit/>
          </a:bodyPr>
          <a:lstStyle/>
          <a:p>
            <a:pPr algn="ctr"/>
            <a:r>
              <a:rPr lang="cs-CZ" sz="3200" b="1" dirty="0">
                <a:solidFill>
                  <a:srgbClr val="008080"/>
                </a:solidFill>
              </a:rPr>
              <a:t>Zásady podnikatelské etiky </a:t>
            </a:r>
          </a:p>
        </p:txBody>
      </p:sp>
      <p:sp>
        <p:nvSpPr>
          <p:cNvPr id="3" name="Zástupný symbol pro obsah 2"/>
          <p:cNvSpPr>
            <a:spLocks noGrp="1"/>
          </p:cNvSpPr>
          <p:nvPr>
            <p:ph idx="1"/>
          </p:nvPr>
        </p:nvSpPr>
        <p:spPr>
          <a:solidFill>
            <a:schemeClr val="accent6">
              <a:lumMod val="40000"/>
              <a:lumOff val="60000"/>
            </a:schemeClr>
          </a:solidFill>
        </p:spPr>
        <p:txBody>
          <a:bodyPr>
            <a:normAutofit fontScale="85000" lnSpcReduction="20000"/>
          </a:bodyPr>
          <a:lstStyle/>
          <a:p>
            <a:pPr marL="0" indent="0">
              <a:buNone/>
            </a:pPr>
            <a:r>
              <a:rPr lang="cs-CZ" dirty="0"/>
              <a:t>1. </a:t>
            </a:r>
            <a:r>
              <a:rPr lang="cs-CZ" b="1" i="1" dirty="0">
                <a:solidFill>
                  <a:srgbClr val="FF0000"/>
                </a:solidFill>
              </a:rPr>
              <a:t>Dobrovolně dodržovat zákony </a:t>
            </a:r>
            <a:r>
              <a:rPr lang="cs-CZ" b="1" dirty="0"/>
              <a:t>bez donucování a respektování úmyslu zákonodárce, </a:t>
            </a:r>
          </a:p>
          <a:p>
            <a:pPr marL="0" indent="0">
              <a:buNone/>
            </a:pPr>
            <a:r>
              <a:rPr lang="cs-CZ" dirty="0"/>
              <a:t>2. </a:t>
            </a:r>
            <a:r>
              <a:rPr lang="cs-CZ" b="1" i="1" dirty="0">
                <a:solidFill>
                  <a:srgbClr val="FF0000"/>
                </a:solidFill>
              </a:rPr>
              <a:t>Zachovávat důvěryhodnost </a:t>
            </a:r>
            <a:r>
              <a:rPr lang="cs-CZ" b="1" dirty="0"/>
              <a:t>- jedná se o udržení informací důvěrného charakteru v tajnosti, </a:t>
            </a:r>
          </a:p>
          <a:p>
            <a:pPr marL="0" indent="0">
              <a:buNone/>
            </a:pPr>
            <a:r>
              <a:rPr lang="cs-CZ" dirty="0"/>
              <a:t>3. </a:t>
            </a:r>
            <a:r>
              <a:rPr lang="cs-CZ" b="1" i="1" dirty="0">
                <a:solidFill>
                  <a:srgbClr val="FF0000"/>
                </a:solidFill>
              </a:rPr>
              <a:t>Vyhýbat se střetům zájmu </a:t>
            </a:r>
            <a:r>
              <a:rPr lang="cs-CZ" dirty="0"/>
              <a:t>- </a:t>
            </a:r>
            <a:r>
              <a:rPr lang="cs-CZ" b="1" dirty="0"/>
              <a:t>předcházet rozporu mezi osobním zájmem zaměstnance a zájmem podniku, </a:t>
            </a:r>
          </a:p>
          <a:p>
            <a:pPr marL="0" indent="0">
              <a:buNone/>
            </a:pPr>
            <a:r>
              <a:rPr lang="cs-CZ" dirty="0"/>
              <a:t>4. </a:t>
            </a:r>
            <a:r>
              <a:rPr lang="cs-CZ" b="1" i="1" dirty="0">
                <a:solidFill>
                  <a:srgbClr val="FF0000"/>
                </a:solidFill>
              </a:rPr>
              <a:t>Věnovat práci potřebnou péči </a:t>
            </a:r>
            <a:r>
              <a:rPr lang="cs-CZ" b="1" dirty="0"/>
              <a:t>- vykonávat pracovní povinnosti na profesionální úrovni, </a:t>
            </a:r>
          </a:p>
          <a:p>
            <a:pPr marL="0" indent="0">
              <a:buNone/>
            </a:pPr>
            <a:r>
              <a:rPr lang="cs-CZ" dirty="0"/>
              <a:t>5. </a:t>
            </a:r>
            <a:r>
              <a:rPr lang="cs-CZ" b="1" i="1" dirty="0">
                <a:solidFill>
                  <a:srgbClr val="FF0000"/>
                </a:solidFill>
              </a:rPr>
              <a:t>Jednat v dobré víře </a:t>
            </a:r>
            <a:r>
              <a:rPr lang="cs-CZ" dirty="0"/>
              <a:t>- </a:t>
            </a:r>
            <a:r>
              <a:rPr lang="cs-CZ" b="1" dirty="0"/>
              <a:t>dodržet sliby, plnit smlouvy, používat poctivé obchodní praktiky, </a:t>
            </a:r>
          </a:p>
          <a:p>
            <a:pPr marL="0" indent="0">
              <a:buNone/>
            </a:pPr>
            <a:r>
              <a:rPr lang="cs-CZ" dirty="0">
                <a:solidFill>
                  <a:srgbClr val="FF0000"/>
                </a:solidFill>
              </a:rPr>
              <a:t>6. </a:t>
            </a:r>
            <a:r>
              <a:rPr lang="cs-CZ" b="1" i="1" dirty="0">
                <a:solidFill>
                  <a:srgbClr val="FF0000"/>
                </a:solidFill>
              </a:rPr>
              <a:t>Být si vědom odpovědnosti </a:t>
            </a:r>
            <a:r>
              <a:rPr lang="cs-CZ" dirty="0"/>
              <a:t>- </a:t>
            </a:r>
            <a:r>
              <a:rPr lang="cs-CZ" b="1" dirty="0"/>
              <a:t>pečovat řádně o svěřené prostředky a plnit pečlivě zadané úkoly. </a:t>
            </a:r>
          </a:p>
          <a:p>
            <a:pPr marL="0"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43</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8096445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637020" y="251198"/>
            <a:ext cx="6252148" cy="1076698"/>
          </a:xfrm>
          <a:solidFill>
            <a:schemeClr val="accent6">
              <a:lumMod val="20000"/>
              <a:lumOff val="80000"/>
            </a:schemeClr>
          </a:solidFill>
        </p:spPr>
        <p:txBody>
          <a:bodyPr>
            <a:normAutofit/>
          </a:bodyPr>
          <a:lstStyle/>
          <a:p>
            <a:pPr algn="ctr"/>
            <a:r>
              <a:rPr lang="cs-CZ" sz="3200" b="1" dirty="0">
                <a:solidFill>
                  <a:srgbClr val="008080"/>
                </a:solidFill>
              </a:rPr>
              <a:t>Etický kodex</a:t>
            </a:r>
          </a:p>
        </p:txBody>
      </p:sp>
      <p:sp>
        <p:nvSpPr>
          <p:cNvPr id="3" name="Zástupný symbol pro obsah 2"/>
          <p:cNvSpPr>
            <a:spLocks noGrp="1"/>
          </p:cNvSpPr>
          <p:nvPr>
            <p:ph idx="1"/>
          </p:nvPr>
        </p:nvSpPr>
        <p:spPr>
          <a:solidFill>
            <a:schemeClr val="accent6">
              <a:lumMod val="40000"/>
              <a:lumOff val="60000"/>
            </a:schemeClr>
          </a:solidFill>
        </p:spPr>
        <p:txBody>
          <a:bodyPr>
            <a:normAutofit fontScale="92500" lnSpcReduction="20000"/>
          </a:bodyPr>
          <a:lstStyle/>
          <a:p>
            <a:pPr marL="0" indent="0">
              <a:buNone/>
            </a:pPr>
            <a:r>
              <a:rPr lang="cs-CZ" b="1" dirty="0">
                <a:solidFill>
                  <a:srgbClr val="FF0000"/>
                </a:solidFill>
              </a:rPr>
              <a:t>Etický kodex </a:t>
            </a:r>
            <a:r>
              <a:rPr lang="cs-CZ" b="1" dirty="0"/>
              <a:t>představuje soubor pravidel a zásad, které posilují odpovědné, střídmé a pospolité chování a představují minimální práh přijatelného chování při výkonu zaměstnání, neboť jsou směřovány k dodržování následujících idejí: 	</a:t>
            </a:r>
          </a:p>
          <a:p>
            <a:endParaRPr lang="cs-CZ" b="1" dirty="0"/>
          </a:p>
          <a:p>
            <a:r>
              <a:rPr lang="cs-CZ" b="1" dirty="0"/>
              <a:t>vždy se chovat způsobem prospívajícím důvěryhodnosti, </a:t>
            </a:r>
          </a:p>
          <a:p>
            <a:r>
              <a:rPr lang="cs-CZ" b="1" dirty="0"/>
              <a:t>není dovoleno činit přímo to, co je přímo zakázáno, </a:t>
            </a:r>
          </a:p>
          <a:p>
            <a:r>
              <a:rPr lang="cs-CZ" b="1" dirty="0"/>
              <a:t>nutno zabránit nekorektnosti. </a:t>
            </a:r>
          </a:p>
          <a:p>
            <a:pPr marL="0" indent="0">
              <a:buNone/>
            </a:pPr>
            <a:endParaRPr lang="cs-CZ" b="1" dirty="0"/>
          </a:p>
          <a:p>
            <a:pPr marL="0" indent="0">
              <a:buNone/>
            </a:pPr>
            <a:r>
              <a:rPr lang="cs-CZ" b="1" dirty="0"/>
              <a:t>Řada firem v zahraničí i v ČR má vypracované etické kodexy.	</a:t>
            </a:r>
          </a:p>
          <a:p>
            <a:pPr marL="0"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44</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6988015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91852" y="365125"/>
            <a:ext cx="6896725" cy="962770"/>
          </a:xfrm>
          <a:solidFill>
            <a:schemeClr val="accent6">
              <a:lumMod val="20000"/>
              <a:lumOff val="80000"/>
            </a:schemeClr>
          </a:solidFill>
        </p:spPr>
        <p:txBody>
          <a:bodyPr>
            <a:normAutofit/>
          </a:bodyPr>
          <a:lstStyle/>
          <a:p>
            <a:r>
              <a:rPr lang="cs-CZ" sz="3200" dirty="0">
                <a:solidFill>
                  <a:srgbClr val="008080"/>
                </a:solidFill>
              </a:rPr>
              <a:t>Obsah etických kodexů</a:t>
            </a:r>
          </a:p>
        </p:txBody>
      </p:sp>
      <p:sp>
        <p:nvSpPr>
          <p:cNvPr id="3" name="Zástupný symbol pro obsah 2"/>
          <p:cNvSpPr>
            <a:spLocks noGrp="1"/>
          </p:cNvSpPr>
          <p:nvPr>
            <p:ph idx="1"/>
          </p:nvPr>
        </p:nvSpPr>
        <p:spPr>
          <a:xfrm>
            <a:off x="1304144" y="1600200"/>
            <a:ext cx="8906656" cy="4781128"/>
          </a:xfrm>
          <a:solidFill>
            <a:schemeClr val="accent6">
              <a:lumMod val="40000"/>
              <a:lumOff val="60000"/>
            </a:schemeClr>
          </a:solidFill>
        </p:spPr>
        <p:txBody>
          <a:bodyPr>
            <a:normAutofit fontScale="85000" lnSpcReduction="20000"/>
          </a:bodyPr>
          <a:lstStyle/>
          <a:p>
            <a:r>
              <a:rPr lang="cs-CZ" b="1" dirty="0">
                <a:solidFill>
                  <a:srgbClr val="0000CC"/>
                </a:solidFill>
              </a:rPr>
              <a:t>Spravedlnost</a:t>
            </a:r>
            <a:r>
              <a:rPr lang="cs-CZ" b="1" dirty="0"/>
              <a:t> a poctivost na všech úrovních činnosti podniku uvnitř i ve vztahu k prostředí, kde podnik působí, </a:t>
            </a:r>
          </a:p>
          <a:p>
            <a:r>
              <a:rPr lang="cs-CZ" b="1" dirty="0">
                <a:solidFill>
                  <a:srgbClr val="0000CC"/>
                </a:solidFill>
              </a:rPr>
              <a:t>zamezení obohacování se </a:t>
            </a:r>
            <a:r>
              <a:rPr lang="cs-CZ" b="1" dirty="0"/>
              <a:t>na úkor podniku, spolupracovníků a partnerů mimo podnik, </a:t>
            </a:r>
          </a:p>
          <a:p>
            <a:r>
              <a:rPr lang="cs-CZ" b="1" dirty="0">
                <a:solidFill>
                  <a:srgbClr val="0000CC"/>
                </a:solidFill>
              </a:rPr>
              <a:t>poctivý vztah </a:t>
            </a:r>
            <a:r>
              <a:rPr lang="cs-CZ" b="1" dirty="0"/>
              <a:t>k zákazníkům, </a:t>
            </a:r>
          </a:p>
          <a:p>
            <a:r>
              <a:rPr lang="cs-CZ" b="1" dirty="0">
                <a:solidFill>
                  <a:srgbClr val="0000CC"/>
                </a:solidFill>
              </a:rPr>
              <a:t>seriózní vztah </a:t>
            </a:r>
            <a:r>
              <a:rPr lang="cs-CZ" b="1" dirty="0"/>
              <a:t>k regionálním orgánům a ke státu, </a:t>
            </a:r>
          </a:p>
          <a:p>
            <a:r>
              <a:rPr lang="cs-CZ" b="1" dirty="0"/>
              <a:t>seriózní vztahy k investorům, </a:t>
            </a:r>
          </a:p>
          <a:p>
            <a:r>
              <a:rPr lang="cs-CZ" b="1" dirty="0">
                <a:solidFill>
                  <a:srgbClr val="0000CC"/>
                </a:solidFill>
              </a:rPr>
              <a:t>ochrana a tvorba životního prostředí</a:t>
            </a:r>
            <a:r>
              <a:rPr lang="cs-CZ" b="1" dirty="0"/>
              <a:t>, </a:t>
            </a:r>
          </a:p>
          <a:p>
            <a:r>
              <a:rPr lang="cs-CZ" b="1" dirty="0"/>
              <a:t>ochrana </a:t>
            </a:r>
            <a:r>
              <a:rPr lang="cs-CZ" b="1" dirty="0">
                <a:solidFill>
                  <a:srgbClr val="0000CC"/>
                </a:solidFill>
              </a:rPr>
              <a:t>bezpečnosti a zdraví </a:t>
            </a:r>
            <a:r>
              <a:rPr lang="cs-CZ" b="1" dirty="0"/>
              <a:t>zaměstnanců při práci, </a:t>
            </a:r>
          </a:p>
          <a:p>
            <a:r>
              <a:rPr lang="cs-CZ" b="1" dirty="0"/>
              <a:t>jakost a bezpečnost výrobků, </a:t>
            </a:r>
          </a:p>
          <a:p>
            <a:r>
              <a:rPr lang="cs-CZ" b="1" dirty="0">
                <a:solidFill>
                  <a:srgbClr val="0000CC"/>
                </a:solidFill>
              </a:rPr>
              <a:t>pravdivost evidence</a:t>
            </a:r>
            <a:r>
              <a:rPr lang="cs-CZ" b="1" dirty="0"/>
              <a:t>, hlášení a zpráv, </a:t>
            </a:r>
          </a:p>
          <a:p>
            <a:r>
              <a:rPr lang="cs-CZ" b="1" dirty="0"/>
              <a:t>trvalé udržování </a:t>
            </a:r>
            <a:r>
              <a:rPr lang="cs-CZ" b="1" dirty="0">
                <a:solidFill>
                  <a:srgbClr val="0070C0"/>
                </a:solidFill>
              </a:rPr>
              <a:t>image</a:t>
            </a:r>
            <a:r>
              <a:rPr lang="cs-CZ" b="1" dirty="0"/>
              <a:t> podniku, </a:t>
            </a:r>
          </a:p>
          <a:p>
            <a:r>
              <a:rPr lang="cs-CZ" b="1" dirty="0"/>
              <a:t>pravdivá a působivá činnost Public Relations podniku. 	</a:t>
            </a:r>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45</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2587150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1782581" y="613990"/>
            <a:ext cx="8215859" cy="962770"/>
          </a:xfrm>
          <a:solidFill>
            <a:schemeClr val="accent6">
              <a:lumMod val="20000"/>
              <a:lumOff val="80000"/>
            </a:schemeClr>
          </a:solidFill>
        </p:spPr>
        <p:txBody>
          <a:bodyPr>
            <a:normAutofit/>
          </a:bodyPr>
          <a:lstStyle/>
          <a:p>
            <a:pPr algn="ctr"/>
            <a:r>
              <a:rPr lang="cs-CZ" sz="3200" b="1" dirty="0">
                <a:solidFill>
                  <a:srgbClr val="008080"/>
                </a:solidFill>
              </a:rPr>
              <a:t>5. Management a Leadership (vůdcovství)</a:t>
            </a:r>
            <a:endParaRPr lang="en-GB" sz="3200" b="1" dirty="0">
              <a:solidFill>
                <a:srgbClr val="008080"/>
              </a:solidFill>
            </a:endParaRPr>
          </a:p>
        </p:txBody>
      </p:sp>
      <p:sp>
        <p:nvSpPr>
          <p:cNvPr id="177155" name="Rectangle 3"/>
          <p:cNvSpPr>
            <a:spLocks noGrp="1" noChangeArrowheads="1"/>
          </p:cNvSpPr>
          <p:nvPr>
            <p:ph type="body" idx="1"/>
          </p:nvPr>
        </p:nvSpPr>
        <p:spPr>
          <a:solidFill>
            <a:schemeClr val="accent6">
              <a:lumMod val="40000"/>
              <a:lumOff val="60000"/>
            </a:schemeClr>
          </a:solidFill>
        </p:spPr>
        <p:txBody>
          <a:bodyPr>
            <a:normAutofit fontScale="85000" lnSpcReduction="20000"/>
          </a:bodyPr>
          <a:lstStyle/>
          <a:p>
            <a:pPr marL="0" indent="0">
              <a:buNone/>
            </a:pPr>
            <a:r>
              <a:rPr lang="en-US" b="1" dirty="0">
                <a:solidFill>
                  <a:srgbClr val="FF0000"/>
                </a:solidFill>
              </a:rPr>
              <a:t>Leadership</a:t>
            </a:r>
            <a:r>
              <a:rPr lang="en-US" dirty="0">
                <a:solidFill>
                  <a:srgbClr val="FF0000"/>
                </a:solidFill>
              </a:rPr>
              <a:t> </a:t>
            </a:r>
          </a:p>
          <a:p>
            <a:pPr marL="342900" lvl="1" indent="-342900"/>
            <a:r>
              <a:rPr lang="cs-CZ" sz="2800" b="1" dirty="0">
                <a:solidFill>
                  <a:srgbClr val="0000CC"/>
                </a:solidFill>
              </a:rPr>
              <a:t>Proces ovlivnění jiných</a:t>
            </a:r>
            <a:r>
              <a:rPr lang="cs-CZ" sz="2800" b="1" dirty="0"/>
              <a:t>, aby pochopili a souhlasili s tím, co je zapotřebí udělat a jak to udělat. </a:t>
            </a:r>
          </a:p>
          <a:p>
            <a:pPr marL="342900" lvl="1" indent="-342900"/>
            <a:r>
              <a:rPr lang="cs-CZ" sz="2800" b="1" dirty="0"/>
              <a:t>Proces usnadnění individuálního a kolektivního úsilí pro dosažení sdílených cílů.</a:t>
            </a:r>
          </a:p>
          <a:p>
            <a:pPr marL="342900" lvl="1" indent="-342900"/>
            <a:endParaRPr lang="cs-CZ" sz="2800" dirty="0"/>
          </a:p>
          <a:p>
            <a:pPr marL="342900" lvl="1" indent="-342900"/>
            <a:r>
              <a:rPr lang="en-US" sz="2800" b="1" dirty="0"/>
              <a:t>Form</a:t>
            </a:r>
            <a:r>
              <a:rPr lang="cs-CZ" sz="2800" b="1" dirty="0"/>
              <a:t>ální a neformální </a:t>
            </a:r>
            <a:r>
              <a:rPr lang="en-US" sz="2800" b="1" dirty="0"/>
              <a:t>leadership</a:t>
            </a:r>
            <a:r>
              <a:rPr lang="cs-CZ" sz="2800" b="1" dirty="0"/>
              <a:t>.</a:t>
            </a:r>
            <a:endParaRPr lang="en-US" sz="2800" b="1" dirty="0"/>
          </a:p>
          <a:p>
            <a:endParaRPr lang="cs-CZ" dirty="0"/>
          </a:p>
          <a:p>
            <a:pPr marL="0" indent="0">
              <a:buNone/>
            </a:pPr>
            <a:r>
              <a:rPr lang="en-US" b="1" dirty="0">
                <a:solidFill>
                  <a:srgbClr val="FF0000"/>
                </a:solidFill>
              </a:rPr>
              <a:t>Role </a:t>
            </a:r>
            <a:r>
              <a:rPr lang="en-US" b="1" i="1" dirty="0">
                <a:solidFill>
                  <a:srgbClr val="FF0000"/>
                </a:solidFill>
              </a:rPr>
              <a:t>management</a:t>
            </a:r>
            <a:r>
              <a:rPr lang="cs-CZ" b="1" i="1" dirty="0">
                <a:solidFill>
                  <a:srgbClr val="FF0000"/>
                </a:solidFill>
              </a:rPr>
              <a:t>u </a:t>
            </a:r>
            <a:r>
              <a:rPr lang="cs-CZ" b="1" i="1" dirty="0"/>
              <a:t>je podporovat stabilitu nebo umožnit organizaci, aby bezproblémově a hladce fungovala.</a:t>
            </a:r>
          </a:p>
          <a:p>
            <a:pPr marL="0" indent="0">
              <a:buNone/>
            </a:pPr>
            <a:endParaRPr lang="cs-CZ" b="1" i="1" dirty="0"/>
          </a:p>
          <a:p>
            <a:pPr marL="0" indent="0">
              <a:buNone/>
            </a:pPr>
            <a:r>
              <a:rPr lang="cs-CZ" b="1" i="1" dirty="0">
                <a:solidFill>
                  <a:srgbClr val="FF0000"/>
                </a:solidFill>
              </a:rPr>
              <a:t>Role vůdcovství </a:t>
            </a:r>
            <a:r>
              <a:rPr lang="cs-CZ" b="1" i="1" dirty="0"/>
              <a:t>(leadershipu) je podporovat adaptivní a užitečné změny.</a:t>
            </a:r>
          </a:p>
          <a:p>
            <a:endParaRPr lang="cs-CZ" i="1" dirty="0"/>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381675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5"/>
          <p:cNvSpPr>
            <a:spLocks noGrp="1"/>
          </p:cNvSpPr>
          <p:nvPr>
            <p:ph type="title"/>
          </p:nvPr>
        </p:nvSpPr>
        <p:spPr>
          <a:xfrm>
            <a:off x="1092134" y="356752"/>
            <a:ext cx="8229600" cy="1154113"/>
          </a:xfrm>
          <a:solidFill>
            <a:schemeClr val="accent6">
              <a:lumMod val="20000"/>
              <a:lumOff val="80000"/>
            </a:schemeClr>
          </a:solidFill>
        </p:spPr>
        <p:txBody>
          <a:bodyPr>
            <a:normAutofit/>
          </a:bodyPr>
          <a:lstStyle/>
          <a:p>
            <a:pPr algn="ctr"/>
            <a:r>
              <a:rPr lang="cs-CZ" sz="3200" b="1" dirty="0">
                <a:solidFill>
                  <a:srgbClr val="008080"/>
                </a:solidFill>
              </a:rPr>
              <a:t>Proč mají být manažéři lídry</a:t>
            </a:r>
            <a:endParaRPr sz="3200" b="1" dirty="0">
              <a:solidFill>
                <a:srgbClr val="008080"/>
              </a:solidFill>
            </a:endParaRPr>
          </a:p>
        </p:txBody>
      </p:sp>
      <p:sp>
        <p:nvSpPr>
          <p:cNvPr id="18434" name="Content Placeholder 6"/>
          <p:cNvSpPr>
            <a:spLocks noGrp="1"/>
          </p:cNvSpPr>
          <p:nvPr>
            <p:ph idx="1"/>
          </p:nvPr>
        </p:nvSpPr>
        <p:spPr>
          <a:xfrm>
            <a:off x="734518" y="1970632"/>
            <a:ext cx="9500797" cy="3995453"/>
          </a:xfrm>
          <a:solidFill>
            <a:schemeClr val="accent6">
              <a:lumMod val="40000"/>
              <a:lumOff val="60000"/>
            </a:schemeClr>
          </a:solidFill>
        </p:spPr>
        <p:txBody>
          <a:bodyPr>
            <a:normAutofit/>
          </a:bodyPr>
          <a:lstStyle/>
          <a:p>
            <a:pPr marL="0" indent="0">
              <a:buNone/>
            </a:pPr>
            <a:r>
              <a:rPr lang="cs-CZ" b="1" dirty="0">
                <a:solidFill>
                  <a:srgbClr val="FF0000"/>
                </a:solidFill>
              </a:rPr>
              <a:t>Co znamená být lídrem?</a:t>
            </a:r>
            <a:endParaRPr lang="en-GB" b="1" dirty="0">
              <a:solidFill>
                <a:srgbClr val="FF0000"/>
              </a:solidFill>
            </a:endParaRPr>
          </a:p>
          <a:p>
            <a:r>
              <a:rPr lang="cs-CZ" b="1" dirty="0"/>
              <a:t>Znát své vlastní hodnoty</a:t>
            </a:r>
          </a:p>
          <a:p>
            <a:r>
              <a:rPr lang="cs-CZ" b="1" dirty="0"/>
              <a:t>Znát etický kodex vlastní organizace</a:t>
            </a:r>
          </a:p>
          <a:p>
            <a:r>
              <a:rPr lang="cs-CZ" b="1" dirty="0"/>
              <a:t>Myslet analyticky, synteticky a systémově</a:t>
            </a:r>
          </a:p>
          <a:p>
            <a:r>
              <a:rPr lang="cs-CZ" b="1" dirty="0"/>
              <a:t>Budovat silné a důvěryhodné vztahy</a:t>
            </a:r>
          </a:p>
          <a:p>
            <a:pPr lvl="2"/>
            <a:r>
              <a:rPr lang="cs-CZ" b="1" dirty="0"/>
              <a:t>Komunikovat přes různé organizační úrovně</a:t>
            </a:r>
          </a:p>
          <a:p>
            <a:pPr lvl="2"/>
            <a:r>
              <a:rPr lang="cs-CZ" b="1" dirty="0"/>
              <a:t>Rozvíjet sebevědomí, empatii a řídit stresové situace</a:t>
            </a:r>
            <a:r>
              <a:rPr lang="cs-CZ" sz="1800" b="1" dirty="0"/>
              <a:t>.</a:t>
            </a:r>
          </a:p>
          <a:p>
            <a:pPr lvl="2"/>
            <a:r>
              <a:rPr lang="cs-CZ" b="1" dirty="0"/>
              <a:t>Rozumět  a řídit vlastní pocity a pocity jiných (EI)</a:t>
            </a:r>
          </a:p>
          <a:p>
            <a:endParaRPr lang="cs-CZ" dirty="0"/>
          </a:p>
          <a:p>
            <a:pPr lvl="1"/>
            <a:endParaRPr dirty="0"/>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473868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10"/>
          <p:cNvSpPr>
            <a:spLocks noGrp="1"/>
          </p:cNvSpPr>
          <p:nvPr>
            <p:ph idx="1"/>
          </p:nvPr>
        </p:nvSpPr>
        <p:spPr>
          <a:xfrm>
            <a:off x="794479" y="2212976"/>
            <a:ext cx="9425846" cy="1751013"/>
          </a:xfrm>
          <a:solidFill>
            <a:schemeClr val="accent6">
              <a:lumMod val="40000"/>
              <a:lumOff val="60000"/>
            </a:schemeClr>
          </a:solidFill>
        </p:spPr>
        <p:txBody>
          <a:bodyPr/>
          <a:lstStyle/>
          <a:p>
            <a:r>
              <a:rPr lang="cs-CZ" b="1" dirty="0"/>
              <a:t>Plánuje</a:t>
            </a:r>
            <a:endParaRPr b="1" dirty="0"/>
          </a:p>
          <a:p>
            <a:r>
              <a:rPr lang="cs-CZ" b="1" dirty="0"/>
              <a:t>Organizuje a kontroluje</a:t>
            </a:r>
            <a:endParaRPr b="1" dirty="0"/>
          </a:p>
          <a:p>
            <a:r>
              <a:rPr lang="cs-CZ" b="1" dirty="0"/>
              <a:t>Reguluje zdroje</a:t>
            </a:r>
            <a:endParaRPr b="1" dirty="0"/>
          </a:p>
        </p:txBody>
      </p:sp>
      <p:sp>
        <p:nvSpPr>
          <p:cNvPr id="26626" name="Text Placeholder 11"/>
          <p:cNvSpPr>
            <a:spLocks noGrp="1"/>
          </p:cNvSpPr>
          <p:nvPr>
            <p:ph type="body" sz="quarter" idx="13"/>
          </p:nvPr>
        </p:nvSpPr>
        <p:spPr>
          <a:xfrm>
            <a:off x="1990725" y="1628775"/>
            <a:ext cx="8229600" cy="571500"/>
          </a:xfrm>
        </p:spPr>
        <p:txBody>
          <a:bodyPr>
            <a:noAutofit/>
          </a:bodyPr>
          <a:lstStyle/>
          <a:p>
            <a:r>
              <a:rPr lang="cs-CZ" sz="3200" dirty="0">
                <a:solidFill>
                  <a:srgbClr val="FF0000"/>
                </a:solidFill>
              </a:rPr>
              <a:t>Manažér</a:t>
            </a:r>
            <a:r>
              <a:rPr lang="en-GB" sz="3200" dirty="0">
                <a:solidFill>
                  <a:srgbClr val="FF0000"/>
                </a:solidFill>
              </a:rPr>
              <a:t>…</a:t>
            </a:r>
            <a:endParaRPr sz="3200" dirty="0">
              <a:solidFill>
                <a:srgbClr val="FF0000"/>
              </a:solidFill>
            </a:endParaRPr>
          </a:p>
        </p:txBody>
      </p:sp>
      <p:sp>
        <p:nvSpPr>
          <p:cNvPr id="26627" name="Text Placeholder 5"/>
          <p:cNvSpPr>
            <a:spLocks noGrp="1"/>
          </p:cNvSpPr>
          <p:nvPr>
            <p:ph type="body" sz="quarter" idx="14"/>
          </p:nvPr>
        </p:nvSpPr>
        <p:spPr>
          <a:xfrm>
            <a:off x="1990725" y="3976688"/>
            <a:ext cx="8229600" cy="571500"/>
          </a:xfrm>
        </p:spPr>
        <p:txBody>
          <a:bodyPr>
            <a:normAutofit/>
          </a:bodyPr>
          <a:lstStyle/>
          <a:p>
            <a:r>
              <a:rPr lang="cs-CZ" sz="3200" dirty="0">
                <a:solidFill>
                  <a:srgbClr val="FF0000"/>
                </a:solidFill>
              </a:rPr>
              <a:t>Vůdce (</a:t>
            </a:r>
            <a:r>
              <a:rPr lang="en-GB" sz="3200" dirty="0">
                <a:solidFill>
                  <a:srgbClr val="FF0000"/>
                </a:solidFill>
              </a:rPr>
              <a:t>Leader</a:t>
            </a:r>
            <a:r>
              <a:rPr lang="cs-CZ" sz="3200" dirty="0">
                <a:solidFill>
                  <a:srgbClr val="FF0000"/>
                </a:solidFill>
              </a:rPr>
              <a:t>)</a:t>
            </a:r>
            <a:r>
              <a:rPr lang="en-GB" sz="3200" dirty="0">
                <a:solidFill>
                  <a:srgbClr val="FF0000"/>
                </a:solidFill>
              </a:rPr>
              <a:t> …</a:t>
            </a:r>
            <a:endParaRPr sz="3200" dirty="0">
              <a:solidFill>
                <a:srgbClr val="FF0000"/>
              </a:solidFill>
            </a:endParaRPr>
          </a:p>
          <a:p>
            <a:endParaRPr dirty="0"/>
          </a:p>
        </p:txBody>
      </p:sp>
      <p:sp>
        <p:nvSpPr>
          <p:cNvPr id="26628" name="Content Placeholder 6"/>
          <p:cNvSpPr>
            <a:spLocks noGrp="1"/>
          </p:cNvSpPr>
          <p:nvPr>
            <p:ph idx="15"/>
          </p:nvPr>
        </p:nvSpPr>
        <p:spPr>
          <a:xfrm>
            <a:off x="794479" y="4554539"/>
            <a:ext cx="9425846" cy="1754187"/>
          </a:xfrm>
          <a:solidFill>
            <a:schemeClr val="accent6">
              <a:lumMod val="40000"/>
              <a:lumOff val="60000"/>
            </a:schemeClr>
          </a:solidFill>
        </p:spPr>
        <p:txBody>
          <a:bodyPr>
            <a:normAutofit/>
          </a:bodyPr>
          <a:lstStyle/>
          <a:p>
            <a:r>
              <a:rPr lang="cs-CZ" b="1" dirty="0"/>
              <a:t>Stojí vpředu</a:t>
            </a:r>
            <a:endParaRPr b="1" dirty="0"/>
          </a:p>
          <a:p>
            <a:r>
              <a:rPr lang="cs-CZ" b="1" dirty="0"/>
              <a:t>Ovlivňuje</a:t>
            </a:r>
            <a:endParaRPr b="1" dirty="0"/>
          </a:p>
          <a:p>
            <a:r>
              <a:rPr lang="cs-CZ" b="1" dirty="0"/>
              <a:t>Inspiruje lidi, aby ho následovali</a:t>
            </a:r>
            <a:endParaRPr b="1" dirty="0"/>
          </a:p>
        </p:txBody>
      </p:sp>
      <p:sp>
        <p:nvSpPr>
          <p:cNvPr id="26629" name="Title 5"/>
          <p:cNvSpPr>
            <a:spLocks noGrp="1"/>
          </p:cNvSpPr>
          <p:nvPr>
            <p:ph type="title"/>
          </p:nvPr>
        </p:nvSpPr>
        <p:spPr>
          <a:xfrm>
            <a:off x="1775520" y="215677"/>
            <a:ext cx="8229600" cy="901310"/>
          </a:xfrm>
          <a:solidFill>
            <a:schemeClr val="accent6">
              <a:lumMod val="20000"/>
              <a:lumOff val="80000"/>
            </a:schemeClr>
          </a:solidFill>
        </p:spPr>
        <p:txBody>
          <a:bodyPr>
            <a:normAutofit/>
          </a:bodyPr>
          <a:lstStyle/>
          <a:p>
            <a:pPr algn="ctr"/>
            <a:r>
              <a:rPr lang="cs-CZ" sz="3200" b="1" dirty="0">
                <a:solidFill>
                  <a:srgbClr val="008080"/>
                </a:solidFill>
              </a:rPr>
              <a:t>Jaký je rozdíl mezi manažerem a lídrem?</a:t>
            </a:r>
            <a:endParaRPr lang="en-US" sz="3200" b="1" dirty="0">
              <a:solidFill>
                <a:srgbClr val="008080"/>
              </a:solidFill>
            </a:endParaRPr>
          </a:p>
        </p:txBody>
      </p:sp>
      <p:sp>
        <p:nvSpPr>
          <p:cNvPr id="14" name="Rounded Rectangle 13"/>
          <p:cNvSpPr/>
          <p:nvPr/>
        </p:nvSpPr>
        <p:spPr>
          <a:xfrm>
            <a:off x="6672263" y="2276872"/>
            <a:ext cx="3576637" cy="2376265"/>
          </a:xfrm>
          <a:prstGeom prst="roundRect">
            <a:avLst/>
          </a:prstGeom>
          <a:solidFill>
            <a:srgbClr val="FFFF99"/>
          </a:solidFill>
          <a:ln/>
        </p:spPr>
        <p:style>
          <a:lnRef idx="1">
            <a:schemeClr val="accent3"/>
          </a:lnRef>
          <a:fillRef idx="3">
            <a:schemeClr val="accent3"/>
          </a:fillRef>
          <a:effectRef idx="2">
            <a:schemeClr val="accent3"/>
          </a:effectRef>
          <a:fontRef idx="minor">
            <a:schemeClr val="lt1"/>
          </a:fontRef>
        </p:style>
        <p:txBody>
          <a:bodyPr anchor="ctr"/>
          <a:lstStyle/>
          <a:p>
            <a:pPr algn="ctr">
              <a:defRPr/>
            </a:pPr>
            <a:r>
              <a:rPr lang="cs-CZ" sz="2800" b="1" dirty="0">
                <a:solidFill>
                  <a:srgbClr val="C00000"/>
                </a:solidFill>
              </a:rPr>
              <a:t>Politické, sociální a technologické změny vyžadují, abychom prováděli obojí!</a:t>
            </a:r>
          </a:p>
        </p:txBody>
      </p:sp>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877261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60990"/>
            <a:ext cx="6203430" cy="1143000"/>
          </a:xfrm>
          <a:solidFill>
            <a:schemeClr val="accent6">
              <a:lumMod val="20000"/>
              <a:lumOff val="80000"/>
            </a:schemeClr>
          </a:solidFill>
        </p:spPr>
        <p:txBody>
          <a:bodyPr>
            <a:normAutofit/>
          </a:bodyPr>
          <a:lstStyle/>
          <a:p>
            <a:pPr algn="ctr"/>
            <a:r>
              <a:rPr lang="cs-CZ" sz="3200" b="1" dirty="0">
                <a:solidFill>
                  <a:srgbClr val="008080"/>
                </a:solidFill>
              </a:rPr>
              <a:t>Lídr a manažer</a:t>
            </a:r>
          </a:p>
        </p:txBody>
      </p:sp>
      <p:sp>
        <p:nvSpPr>
          <p:cNvPr id="3" name="Zástupný symbol pro obsah 2"/>
          <p:cNvSpPr>
            <a:spLocks noGrp="1"/>
          </p:cNvSpPr>
          <p:nvPr>
            <p:ph idx="1"/>
          </p:nvPr>
        </p:nvSpPr>
        <p:spPr>
          <a:xfrm>
            <a:off x="673308" y="1660733"/>
            <a:ext cx="10515600" cy="4351338"/>
          </a:xfrm>
          <a:solidFill>
            <a:schemeClr val="accent6">
              <a:lumMod val="40000"/>
              <a:lumOff val="60000"/>
            </a:schemeClr>
          </a:solidFill>
        </p:spPr>
        <p:txBody>
          <a:bodyPr>
            <a:normAutofit fontScale="92500" lnSpcReduction="20000"/>
          </a:bodyPr>
          <a:lstStyle/>
          <a:p>
            <a:pPr marL="0" indent="0">
              <a:buNone/>
            </a:pPr>
            <a:r>
              <a:rPr lang="cs-CZ" b="1" dirty="0">
                <a:solidFill>
                  <a:srgbClr val="FF0000"/>
                </a:solidFill>
              </a:rPr>
              <a:t>Lídři jsou orientování vpřed, do budoucnosti</a:t>
            </a:r>
          </a:p>
          <a:p>
            <a:pPr marL="355600" lvl="1" indent="-355600">
              <a:tabLst>
                <a:tab pos="355600" algn="l"/>
              </a:tabLst>
            </a:pPr>
            <a:r>
              <a:rPr lang="cs-CZ" sz="2800" b="1" dirty="0"/>
              <a:t>Vytvářejí vize organizace, formulují, propagují a sdělují nové cíle organizace a procedury a postupy.</a:t>
            </a:r>
          </a:p>
          <a:p>
            <a:pPr marL="355600" lvl="1" indent="-355600">
              <a:tabLst>
                <a:tab pos="355600" algn="l"/>
              </a:tabLst>
            </a:pPr>
            <a:r>
              <a:rPr lang="cs-CZ" sz="2800" b="1" dirty="0"/>
              <a:t>Inspirují </a:t>
            </a:r>
            <a:r>
              <a:rPr lang="cs-CZ" b="1" dirty="0"/>
              <a:t>své spolupracovníky (=podřízené). </a:t>
            </a:r>
          </a:p>
          <a:p>
            <a:pPr marL="355600" lvl="1" indent="-355600">
              <a:tabLst>
                <a:tab pos="355600" algn="l"/>
              </a:tabLst>
            </a:pPr>
            <a:r>
              <a:rPr lang="cs-CZ" sz="2600" b="1" dirty="0"/>
              <a:t>Podporují kreativitu a inovace</a:t>
            </a:r>
          </a:p>
          <a:p>
            <a:r>
              <a:rPr lang="cs-CZ" b="1" dirty="0"/>
              <a:t>Zlepšují výkonnost organizace</a:t>
            </a:r>
          </a:p>
          <a:p>
            <a:pPr marL="0" indent="0">
              <a:buNone/>
            </a:pPr>
            <a:endParaRPr lang="cs-CZ" b="1" dirty="0">
              <a:solidFill>
                <a:srgbClr val="0000CC"/>
              </a:solidFill>
            </a:endParaRPr>
          </a:p>
          <a:p>
            <a:pPr marL="0" indent="0">
              <a:buNone/>
            </a:pPr>
            <a:r>
              <a:rPr lang="cs-CZ" b="1" dirty="0">
                <a:solidFill>
                  <a:srgbClr val="FF0000"/>
                </a:solidFill>
              </a:rPr>
              <a:t>Manažeři jsou orientování na úkoly v organizaci</a:t>
            </a:r>
          </a:p>
          <a:p>
            <a:r>
              <a:rPr lang="cs-CZ" b="1" dirty="0"/>
              <a:t>Plánují, organizují, řídí</a:t>
            </a:r>
          </a:p>
          <a:p>
            <a:r>
              <a:rPr lang="cs-CZ" b="1" dirty="0"/>
              <a:t>Realizují a implementují záměry a cíle, které stanovili jiní (lídři)</a:t>
            </a:r>
          </a:p>
          <a:p>
            <a:r>
              <a:rPr lang="cs-CZ" b="1" dirty="0"/>
              <a:t>Řeší interpersonální konflikty</a:t>
            </a:r>
          </a:p>
          <a:p>
            <a:endParaRPr lang="cs-CZ" dirty="0"/>
          </a:p>
          <a:p>
            <a:pPr marL="0" indent="0">
              <a:buNone/>
            </a:pPr>
            <a:endParaRPr lang="cs-CZ" dirty="0"/>
          </a:p>
          <a:p>
            <a:pPr marL="0"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49</a:t>
            </a:fld>
            <a:endParaRPr lang="cs-CZ" dirty="0"/>
          </a:p>
        </p:txBody>
      </p:sp>
    </p:spTree>
    <p:extLst>
      <p:ext uri="{BB962C8B-B14F-4D97-AF65-F5344CB8AC3E}">
        <p14:creationId xmlns:p14="http://schemas.microsoft.com/office/powerpoint/2010/main" val="778186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584616" y="1304441"/>
            <a:ext cx="4573076"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4000" b="1" dirty="0"/>
              <a:t>Vývojové trendy </a:t>
            </a:r>
          </a:p>
          <a:p>
            <a:r>
              <a:rPr lang="cs-CZ" sz="4000" b="1" dirty="0"/>
              <a:t>v obchodě</a:t>
            </a:r>
          </a:p>
          <a:p>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6074080" y="2487648"/>
            <a:ext cx="5363415" cy="3373596"/>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AutoNum type="arabicPeriod"/>
            </a:pPr>
            <a:r>
              <a:rPr lang="cs-CZ" sz="2400" b="1" dirty="0"/>
              <a:t>Management základní pojmy</a:t>
            </a:r>
          </a:p>
          <a:p>
            <a:pPr marL="514350" indent="-514350">
              <a:buAutoNum type="arabicPeriod"/>
            </a:pPr>
            <a:r>
              <a:rPr lang="cs-CZ" sz="2400" b="1" dirty="0"/>
              <a:t>Vývojové etapy manažerského myšlení</a:t>
            </a:r>
          </a:p>
          <a:p>
            <a:pPr marL="514350" indent="-514350">
              <a:buAutoNum type="arabicPeriod"/>
            </a:pPr>
            <a:r>
              <a:rPr lang="cs-CZ" sz="2400" b="1" dirty="0"/>
              <a:t>Manažer jako profese: funkce, role, kvalifikace</a:t>
            </a:r>
          </a:p>
          <a:p>
            <a:pPr marL="514350" indent="-514350">
              <a:buAutoNum type="arabicPeriod"/>
            </a:pPr>
            <a:r>
              <a:rPr lang="cs-CZ" sz="2400" b="1" dirty="0"/>
              <a:t>Společenská odpovědnost firem</a:t>
            </a:r>
          </a:p>
          <a:p>
            <a:pPr marL="514350" indent="-514350">
              <a:buAutoNum type="arabicPeriod"/>
            </a:pPr>
            <a:r>
              <a:rPr lang="cs-CZ" sz="2400" b="1" dirty="0"/>
              <a:t>Management a </a:t>
            </a:r>
            <a:r>
              <a:rPr lang="cs-CZ" sz="2400" b="1" dirty="0" err="1"/>
              <a:t>leadership</a:t>
            </a:r>
            <a:endParaRPr lang="cs-CZ" sz="2400" b="1" dirty="0"/>
          </a:p>
          <a:p>
            <a:pPr marL="514350" indent="-514350">
              <a:buAutoNum type="arabicPeriod"/>
            </a:pPr>
            <a:r>
              <a:rPr lang="cs-CZ" sz="2400" b="1" dirty="0"/>
              <a:t>Oblasti studia managementu</a:t>
            </a:r>
          </a:p>
        </p:txBody>
      </p:sp>
      <p:sp>
        <p:nvSpPr>
          <p:cNvPr id="3" name="TextovéPole 2"/>
          <p:cNvSpPr txBox="1"/>
          <p:nvPr/>
        </p:nvSpPr>
        <p:spPr>
          <a:xfrm>
            <a:off x="1039565" y="2860470"/>
            <a:ext cx="3603812" cy="584775"/>
          </a:xfrm>
          <a:prstGeom prst="rect">
            <a:avLst/>
          </a:prstGeom>
          <a:noFill/>
        </p:spPr>
        <p:txBody>
          <a:bodyPr wrap="square" rtlCol="0">
            <a:spAutoFit/>
          </a:bodyPr>
          <a:lstStyle/>
          <a:p>
            <a:r>
              <a:rPr lang="cs-CZ" sz="32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468" y="429928"/>
            <a:ext cx="8305800" cy="838200"/>
          </a:xfrm>
          <a:solidFill>
            <a:schemeClr val="accent6">
              <a:lumMod val="20000"/>
              <a:lumOff val="80000"/>
            </a:schemeClr>
          </a:solidFill>
        </p:spPr>
        <p:txBody>
          <a:bodyPr>
            <a:normAutofit/>
          </a:bodyPr>
          <a:lstStyle/>
          <a:p>
            <a:pPr algn="ctr">
              <a:defRPr/>
            </a:pPr>
            <a:r>
              <a:rPr lang="cs-CZ" sz="3200" b="1" dirty="0">
                <a:solidFill>
                  <a:srgbClr val="008080"/>
                </a:solidFill>
              </a:rPr>
              <a:t>Emocionální a sociální inteligence</a:t>
            </a:r>
            <a:endParaRPr lang="en-US" sz="3200" b="1" dirty="0">
              <a:solidFill>
                <a:srgbClr val="008080"/>
              </a:solidFill>
            </a:endParaRPr>
          </a:p>
        </p:txBody>
      </p:sp>
      <p:graphicFrame>
        <p:nvGraphicFramePr>
          <p:cNvPr id="8" name="ClipArt Placeholder 7"/>
          <p:cNvGraphicFramePr>
            <a:graphicFrameLocks noGrp="1"/>
          </p:cNvGraphicFramePr>
          <p:nvPr>
            <p:ph type="clipArt" sz="half" idx="1"/>
            <p:extLst>
              <p:ext uri="{D42A27DB-BD31-4B8C-83A1-F6EECF244321}">
                <p14:modId xmlns:p14="http://schemas.microsoft.com/office/powerpoint/2010/main" val="392687453"/>
              </p:ext>
            </p:extLst>
          </p:nvPr>
        </p:nvGraphicFramePr>
        <p:xfrm>
          <a:off x="1905000" y="1524001"/>
          <a:ext cx="8033535" cy="43939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0"/>
          </p:nvPr>
        </p:nvSpPr>
        <p:spPr/>
        <p:txBody>
          <a:bodyPr/>
          <a:lstStyle/>
          <a:p>
            <a:pPr>
              <a:defRPr/>
            </a:pPr>
            <a:r>
              <a:rPr lang="en-US" dirty="0"/>
              <a:t>8-</a:t>
            </a:r>
            <a:fld id="{9FD790C6-F540-490E-BEF8-FF4F8AA3801F}" type="slidenum">
              <a:rPr lang="en-US"/>
              <a:pPr>
                <a:defRPr/>
              </a:pPr>
              <a:t>50</a:t>
            </a:fld>
            <a:endParaRPr lang="en-US" dirty="0"/>
          </a:p>
        </p:txBody>
      </p:sp>
      <p:sp>
        <p:nvSpPr>
          <p:cNvPr id="9" name="TextBox 8"/>
          <p:cNvSpPr txBox="1"/>
          <p:nvPr/>
        </p:nvSpPr>
        <p:spPr>
          <a:xfrm>
            <a:off x="7442201" y="5865814"/>
            <a:ext cx="2557463" cy="307975"/>
          </a:xfrm>
          <a:prstGeom prst="rect">
            <a:avLst/>
          </a:prstGeom>
          <a:noFill/>
        </p:spPr>
        <p:txBody>
          <a:bodyPr>
            <a:spAutoFit/>
          </a:bodyPr>
          <a:lstStyle/>
          <a:p>
            <a:pPr algn="r">
              <a:defRPr/>
            </a:pPr>
            <a:r>
              <a:rPr lang="en-US" sz="1400" dirty="0">
                <a:solidFill>
                  <a:schemeClr val="bg1">
                    <a:lumMod val="75000"/>
                  </a:schemeClr>
                </a:solidFill>
                <a:latin typeface="Arial" pitchFamily="34" charset="0"/>
              </a:rPr>
              <a:t>Adapted from Exhibit 8.9</a:t>
            </a:r>
          </a:p>
        </p:txBody>
      </p:sp>
      <p:pic>
        <p:nvPicPr>
          <p:cNvPr id="6" name="Obrázek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860215442"/>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554636"/>
            <a:ext cx="5663784" cy="773259"/>
          </a:xfrm>
          <a:solidFill>
            <a:schemeClr val="accent6">
              <a:lumMod val="20000"/>
              <a:lumOff val="80000"/>
            </a:schemeClr>
          </a:solidFill>
        </p:spPr>
        <p:txBody>
          <a:bodyPr>
            <a:normAutofit/>
          </a:bodyPr>
          <a:lstStyle/>
          <a:p>
            <a:pPr algn="ctr"/>
            <a:r>
              <a:rPr lang="cs-CZ" sz="3200" b="1" dirty="0">
                <a:solidFill>
                  <a:srgbClr val="008080"/>
                </a:solidFill>
              </a:rPr>
              <a:t>Lídr a manažer</a:t>
            </a:r>
          </a:p>
        </p:txBody>
      </p:sp>
      <p:sp>
        <p:nvSpPr>
          <p:cNvPr id="3" name="Zástupný symbol pro obsah 2"/>
          <p:cNvSpPr>
            <a:spLocks noGrp="1"/>
          </p:cNvSpPr>
          <p:nvPr>
            <p:ph idx="1"/>
          </p:nvPr>
        </p:nvSpPr>
        <p:spPr>
          <a:solidFill>
            <a:schemeClr val="accent6">
              <a:lumMod val="40000"/>
              <a:lumOff val="60000"/>
            </a:schemeClr>
          </a:solidFill>
        </p:spPr>
        <p:txBody>
          <a:bodyPr>
            <a:normAutofit fontScale="92500" lnSpcReduction="20000"/>
          </a:bodyPr>
          <a:lstStyle/>
          <a:p>
            <a:pPr marL="0" indent="0">
              <a:buNone/>
            </a:pPr>
            <a:r>
              <a:rPr lang="cs-CZ" b="1" dirty="0">
                <a:solidFill>
                  <a:srgbClr val="FF0000"/>
                </a:solidFill>
              </a:rPr>
              <a:t>Lídři jsou orientování vpřed, do budoucnosti</a:t>
            </a:r>
          </a:p>
          <a:p>
            <a:pPr marL="355600" lvl="1" indent="-355600">
              <a:tabLst>
                <a:tab pos="355600" algn="l"/>
              </a:tabLst>
            </a:pPr>
            <a:r>
              <a:rPr lang="cs-CZ" sz="2800" b="1" dirty="0"/>
              <a:t>Vytvářejí vize organizace, formulují, propagují a sdělují nové cíle organizace a procedury a postupy.</a:t>
            </a:r>
          </a:p>
          <a:p>
            <a:pPr marL="355600" lvl="1" indent="-355600">
              <a:tabLst>
                <a:tab pos="355600" algn="l"/>
              </a:tabLst>
            </a:pPr>
            <a:r>
              <a:rPr lang="cs-CZ" sz="2800" b="1" dirty="0"/>
              <a:t>Inspirují </a:t>
            </a:r>
            <a:r>
              <a:rPr lang="cs-CZ" b="1" dirty="0"/>
              <a:t>své spolupracovníky (=podřízené). </a:t>
            </a:r>
          </a:p>
          <a:p>
            <a:pPr marL="355600" lvl="1" indent="-355600">
              <a:tabLst>
                <a:tab pos="355600" algn="l"/>
              </a:tabLst>
            </a:pPr>
            <a:r>
              <a:rPr lang="cs-CZ" sz="2600" b="1" dirty="0"/>
              <a:t>Podporují kreativitu a inovace</a:t>
            </a:r>
          </a:p>
          <a:p>
            <a:r>
              <a:rPr lang="cs-CZ" b="1" dirty="0"/>
              <a:t>Zlepšují výkonnost organizace</a:t>
            </a:r>
          </a:p>
          <a:p>
            <a:pPr marL="0" indent="0">
              <a:buNone/>
            </a:pPr>
            <a:endParaRPr lang="cs-CZ" b="1" dirty="0">
              <a:solidFill>
                <a:srgbClr val="0000CC"/>
              </a:solidFill>
            </a:endParaRPr>
          </a:p>
          <a:p>
            <a:pPr marL="0" indent="0">
              <a:buNone/>
            </a:pPr>
            <a:r>
              <a:rPr lang="cs-CZ" b="1" dirty="0">
                <a:solidFill>
                  <a:srgbClr val="FF0000"/>
                </a:solidFill>
              </a:rPr>
              <a:t>Manažeři jsou orientování na úkoly v organizaci</a:t>
            </a:r>
          </a:p>
          <a:p>
            <a:r>
              <a:rPr lang="cs-CZ" b="1" dirty="0"/>
              <a:t>Plánují, organizují, řídí</a:t>
            </a:r>
          </a:p>
          <a:p>
            <a:r>
              <a:rPr lang="cs-CZ" b="1" dirty="0"/>
              <a:t>Realizují a implementují záměry a cíle, které stanovili jiní (lídři)</a:t>
            </a:r>
          </a:p>
          <a:p>
            <a:r>
              <a:rPr lang="cs-CZ" b="1" dirty="0"/>
              <a:t>Řeší interpersonální konflikty</a:t>
            </a:r>
          </a:p>
          <a:p>
            <a:endParaRPr lang="cs-CZ" dirty="0"/>
          </a:p>
          <a:p>
            <a:pPr marL="0" indent="0">
              <a:buNone/>
            </a:pPr>
            <a:endParaRPr lang="cs-CZ" dirty="0"/>
          </a:p>
          <a:p>
            <a:pPr marL="0"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51</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7252084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délník 12"/>
          <p:cNvSpPr/>
          <p:nvPr/>
        </p:nvSpPr>
        <p:spPr>
          <a:xfrm>
            <a:off x="2596738" y="3514294"/>
            <a:ext cx="6480720" cy="208823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Nadpis 1"/>
          <p:cNvSpPr>
            <a:spLocks noGrp="1"/>
          </p:cNvSpPr>
          <p:nvPr>
            <p:ph type="title"/>
          </p:nvPr>
        </p:nvSpPr>
        <p:spPr>
          <a:xfrm>
            <a:off x="838200" y="365126"/>
            <a:ext cx="6417039" cy="962770"/>
          </a:xfrm>
          <a:solidFill>
            <a:schemeClr val="accent6">
              <a:lumMod val="20000"/>
              <a:lumOff val="80000"/>
            </a:schemeClr>
          </a:solidFill>
        </p:spPr>
        <p:txBody>
          <a:bodyPr>
            <a:normAutofit/>
          </a:bodyPr>
          <a:lstStyle/>
          <a:p>
            <a:pPr algn="ctr"/>
            <a:r>
              <a:rPr lang="cs-CZ" sz="3200" b="1" dirty="0">
                <a:solidFill>
                  <a:srgbClr val="008080"/>
                </a:solidFill>
              </a:rPr>
              <a:t>6. Oblasti studia managementu</a:t>
            </a:r>
          </a:p>
        </p:txBody>
      </p:sp>
      <p:sp>
        <p:nvSpPr>
          <p:cNvPr id="5" name="TextovéPole 4"/>
          <p:cNvSpPr txBox="1"/>
          <p:nvPr/>
        </p:nvSpPr>
        <p:spPr>
          <a:xfrm>
            <a:off x="2972894" y="3747179"/>
            <a:ext cx="2376264" cy="523220"/>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cs-CZ" sz="2800" b="1" dirty="0"/>
              <a:t>Management</a:t>
            </a:r>
            <a:endParaRPr lang="cs-CZ" b="1" dirty="0"/>
          </a:p>
        </p:txBody>
      </p:sp>
      <p:sp>
        <p:nvSpPr>
          <p:cNvPr id="7" name="TextovéPole 6"/>
          <p:cNvSpPr txBox="1"/>
          <p:nvPr/>
        </p:nvSpPr>
        <p:spPr>
          <a:xfrm rot="10800000" flipV="1">
            <a:off x="4037426" y="4562135"/>
            <a:ext cx="3209069" cy="954107"/>
          </a:xfrm>
          <a:prstGeom prst="rect">
            <a:avLst/>
          </a:prstGeom>
          <a:ln>
            <a:solidFill>
              <a:srgbClr val="C000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cs-CZ" sz="2800" b="1" dirty="0"/>
              <a:t>Strategický management</a:t>
            </a:r>
          </a:p>
        </p:txBody>
      </p:sp>
      <p:sp>
        <p:nvSpPr>
          <p:cNvPr id="9" name="TextovéPole 8"/>
          <p:cNvSpPr txBox="1"/>
          <p:nvPr/>
        </p:nvSpPr>
        <p:spPr>
          <a:xfrm>
            <a:off x="6462198" y="3635905"/>
            <a:ext cx="2148402" cy="830997"/>
          </a:xfrm>
          <a:prstGeom prst="rect">
            <a:avLst/>
          </a:prstGeom>
          <a:ln>
            <a:solidFill>
              <a:srgbClr val="C0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cs-CZ" sz="2400" b="1" dirty="0"/>
              <a:t>Projektový management</a:t>
            </a:r>
          </a:p>
        </p:txBody>
      </p:sp>
      <p:sp>
        <p:nvSpPr>
          <p:cNvPr id="10" name="TextovéPole 9"/>
          <p:cNvSpPr txBox="1"/>
          <p:nvPr/>
        </p:nvSpPr>
        <p:spPr>
          <a:xfrm>
            <a:off x="2596738" y="1550740"/>
            <a:ext cx="1944216" cy="830997"/>
          </a:xfrm>
          <a:prstGeom prst="rect">
            <a:avLst/>
          </a:prstGeom>
          <a:ln>
            <a:solidFill>
              <a:srgbClr val="C0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cs-CZ" sz="2400" b="1" dirty="0"/>
              <a:t>Management inovací</a:t>
            </a:r>
          </a:p>
        </p:txBody>
      </p:sp>
      <p:sp>
        <p:nvSpPr>
          <p:cNvPr id="12" name="TextovéPole 11"/>
          <p:cNvSpPr txBox="1"/>
          <p:nvPr/>
        </p:nvSpPr>
        <p:spPr>
          <a:xfrm>
            <a:off x="7246495" y="1563914"/>
            <a:ext cx="1944216" cy="830997"/>
          </a:xfrm>
          <a:prstGeom prst="rect">
            <a:avLst/>
          </a:prstGeom>
          <a:ln>
            <a:solidFill>
              <a:srgbClr val="C00000"/>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cs-CZ" sz="2400" b="1" dirty="0"/>
              <a:t>Management znalostí</a:t>
            </a:r>
          </a:p>
        </p:txBody>
      </p:sp>
      <p:sp>
        <p:nvSpPr>
          <p:cNvPr id="4" name="TextovéPole 3"/>
          <p:cNvSpPr txBox="1"/>
          <p:nvPr/>
        </p:nvSpPr>
        <p:spPr>
          <a:xfrm>
            <a:off x="5243742" y="1980128"/>
            <a:ext cx="1440160" cy="523220"/>
          </a:xfrm>
          <a:prstGeom prst="rect">
            <a:avLst/>
          </a:prstGeom>
          <a:noFill/>
        </p:spPr>
        <p:txBody>
          <a:bodyPr wrap="square" rtlCol="0">
            <a:spAutoFit/>
          </a:bodyPr>
          <a:lstStyle/>
          <a:p>
            <a:pPr algn="ctr"/>
            <a:r>
              <a:rPr lang="cs-CZ" sz="2800" dirty="0">
                <a:solidFill>
                  <a:srgbClr val="0000CC"/>
                </a:solidFill>
              </a:rPr>
              <a:t>………</a:t>
            </a:r>
          </a:p>
        </p:txBody>
      </p:sp>
      <p:sp>
        <p:nvSpPr>
          <p:cNvPr id="6" name="Zástupný symbol pro číslo snímku 5"/>
          <p:cNvSpPr>
            <a:spLocks noGrp="1"/>
          </p:cNvSpPr>
          <p:nvPr>
            <p:ph type="sldNum" sz="quarter" idx="12"/>
          </p:nvPr>
        </p:nvSpPr>
        <p:spPr/>
        <p:txBody>
          <a:bodyPr/>
          <a:lstStyle/>
          <a:p>
            <a:fld id="{396DB57A-26B0-4650-A680-4957D520A7B5}" type="slidenum">
              <a:rPr lang="cs-CZ" smtClean="0"/>
              <a:t>52</a:t>
            </a:fld>
            <a:endParaRPr lang="cs-CZ" dirty="0"/>
          </a:p>
        </p:txBody>
      </p:sp>
      <p:sp>
        <p:nvSpPr>
          <p:cNvPr id="8" name="TextovéPole 7"/>
          <p:cNvSpPr txBox="1"/>
          <p:nvPr/>
        </p:nvSpPr>
        <p:spPr>
          <a:xfrm>
            <a:off x="4410711" y="2460453"/>
            <a:ext cx="3226561" cy="830997"/>
          </a:xfrm>
          <a:prstGeom prst="rect">
            <a:avLst/>
          </a:prstGeom>
          <a:solidFill>
            <a:schemeClr val="accent6">
              <a:lumMod val="40000"/>
              <a:lumOff val="60000"/>
            </a:schemeClr>
          </a:solidFill>
          <a:ln w="28575">
            <a:solidFill>
              <a:srgbClr val="00B050"/>
            </a:solidFill>
          </a:ln>
        </p:spPr>
        <p:txBody>
          <a:bodyPr wrap="square" rtlCol="0">
            <a:spAutoFit/>
          </a:bodyPr>
          <a:lstStyle/>
          <a:p>
            <a:pPr algn="ctr"/>
            <a:r>
              <a:rPr lang="cs-CZ" sz="2400" b="1" dirty="0"/>
              <a:t>Management změn a krizový management</a:t>
            </a:r>
          </a:p>
        </p:txBody>
      </p:sp>
      <p:pic>
        <p:nvPicPr>
          <p:cNvPr id="14" name="Obráze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9891870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371469"/>
            <a:ext cx="8229600" cy="956426"/>
          </a:xfrm>
          <a:solidFill>
            <a:schemeClr val="accent6">
              <a:lumMod val="20000"/>
              <a:lumOff val="80000"/>
            </a:schemeClr>
          </a:solidFill>
        </p:spPr>
        <p:txBody>
          <a:bodyPr>
            <a:normAutofit/>
          </a:bodyPr>
          <a:lstStyle/>
          <a:p>
            <a:pPr algn="ctr"/>
            <a:r>
              <a:rPr lang="cs-CZ" sz="3200" b="1" dirty="0">
                <a:solidFill>
                  <a:srgbClr val="008080"/>
                </a:solidFill>
              </a:rPr>
              <a:t>Obsah studia Managementu</a:t>
            </a:r>
          </a:p>
        </p:txBody>
      </p:sp>
      <p:sp>
        <p:nvSpPr>
          <p:cNvPr id="3" name="Zástupný symbol pro obsah 2"/>
          <p:cNvSpPr>
            <a:spLocks noGrp="1"/>
          </p:cNvSpPr>
          <p:nvPr>
            <p:ph idx="1"/>
          </p:nvPr>
        </p:nvSpPr>
        <p:spPr>
          <a:xfrm>
            <a:off x="1981200" y="1613849"/>
            <a:ext cx="3970784" cy="4525963"/>
          </a:xfrm>
          <a:solidFill>
            <a:srgbClr val="FFFF99"/>
          </a:solidFill>
        </p:spPr>
        <p:txBody>
          <a:bodyPr>
            <a:normAutofit fontScale="92500" lnSpcReduction="20000"/>
          </a:bodyPr>
          <a:lstStyle/>
          <a:p>
            <a:pPr marL="0" indent="0">
              <a:buNone/>
            </a:pPr>
            <a:r>
              <a:rPr lang="cs-CZ" sz="2200" b="1" dirty="0"/>
              <a:t>Např.:</a:t>
            </a:r>
          </a:p>
          <a:p>
            <a:r>
              <a:rPr lang="cs-CZ" sz="2200" b="1" dirty="0"/>
              <a:t>Vymezení základní pojmů</a:t>
            </a:r>
          </a:p>
          <a:p>
            <a:r>
              <a:rPr lang="cs-CZ" sz="2200" b="1" dirty="0"/>
              <a:t>Vývoj </a:t>
            </a:r>
          </a:p>
          <a:p>
            <a:r>
              <a:rPr lang="cs-CZ" sz="2200" b="1" dirty="0"/>
              <a:t>Prostředí </a:t>
            </a:r>
          </a:p>
          <a:p>
            <a:r>
              <a:rPr lang="cs-CZ" sz="2200" b="1" dirty="0"/>
              <a:t>Manažerské funkce</a:t>
            </a:r>
          </a:p>
          <a:p>
            <a:r>
              <a:rPr lang="cs-CZ" sz="2200" b="1" dirty="0"/>
              <a:t>Plánování</a:t>
            </a:r>
          </a:p>
          <a:p>
            <a:r>
              <a:rPr lang="cs-CZ" sz="2200" b="1" dirty="0"/>
              <a:t>Organizování </a:t>
            </a:r>
          </a:p>
          <a:p>
            <a:r>
              <a:rPr lang="cs-CZ" sz="2200" b="1" dirty="0"/>
              <a:t>Vedení lidí </a:t>
            </a:r>
          </a:p>
          <a:p>
            <a:r>
              <a:rPr lang="cs-CZ" sz="2200" b="1" dirty="0"/>
              <a:t>Motivace</a:t>
            </a:r>
          </a:p>
          <a:p>
            <a:r>
              <a:rPr lang="cs-CZ" sz="2200" b="1" dirty="0"/>
              <a:t>Kontrola</a:t>
            </a:r>
          </a:p>
          <a:p>
            <a:r>
              <a:rPr lang="cs-CZ" sz="2200" b="1" dirty="0"/>
              <a:t>Řízení lidských zdrojů</a:t>
            </a:r>
          </a:p>
          <a:p>
            <a:r>
              <a:rPr lang="cs-CZ" sz="2200" b="1" dirty="0"/>
              <a:t>Rozhodování</a:t>
            </a:r>
          </a:p>
          <a:p>
            <a:r>
              <a:rPr lang="cs-CZ" sz="2200" b="1" dirty="0"/>
              <a:t>Komunikace v organizaci </a:t>
            </a:r>
            <a:endParaRPr lang="cs-CZ" b="1" dirty="0"/>
          </a:p>
          <a:p>
            <a:endParaRPr lang="cs-CZ" dirty="0"/>
          </a:p>
        </p:txBody>
      </p:sp>
      <p:sp>
        <p:nvSpPr>
          <p:cNvPr id="4" name="TextovéPole 3"/>
          <p:cNvSpPr txBox="1"/>
          <p:nvPr/>
        </p:nvSpPr>
        <p:spPr>
          <a:xfrm>
            <a:off x="6600056" y="1988841"/>
            <a:ext cx="3312368" cy="3170099"/>
          </a:xfrm>
          <a:prstGeom prst="rect">
            <a:avLst/>
          </a:prstGeom>
          <a:solidFill>
            <a:schemeClr val="accent6">
              <a:lumMod val="40000"/>
              <a:lumOff val="60000"/>
            </a:schemeClr>
          </a:solidFill>
        </p:spPr>
        <p:txBody>
          <a:bodyPr wrap="square" rtlCol="0">
            <a:spAutoFit/>
          </a:bodyPr>
          <a:lstStyle/>
          <a:p>
            <a:r>
              <a:rPr lang="cs-CZ" sz="2000" b="1" dirty="0"/>
              <a:t>Navíc:</a:t>
            </a:r>
          </a:p>
          <a:p>
            <a:pPr marL="285750" indent="-285750">
              <a:buFont typeface="Arial" pitchFamily="34" charset="0"/>
              <a:buChar char="•"/>
            </a:pPr>
            <a:r>
              <a:rPr lang="cs-CZ" sz="2000" b="1" dirty="0"/>
              <a:t>Provozní management</a:t>
            </a:r>
          </a:p>
          <a:p>
            <a:pPr marL="285750" indent="-285750">
              <a:buFont typeface="Arial" pitchFamily="34" charset="0"/>
              <a:buChar char="•"/>
            </a:pPr>
            <a:r>
              <a:rPr lang="cs-CZ" sz="2000" b="1" dirty="0"/>
              <a:t>Správa společnosti</a:t>
            </a:r>
          </a:p>
          <a:p>
            <a:pPr marL="285750" indent="-285750">
              <a:buFont typeface="Arial" pitchFamily="34" charset="0"/>
              <a:buChar char="•"/>
            </a:pPr>
            <a:r>
              <a:rPr lang="cs-CZ" sz="2000" b="1" dirty="0"/>
              <a:t>Management v mezinárodním prostředí</a:t>
            </a:r>
          </a:p>
          <a:p>
            <a:pPr marL="285750" indent="-285750">
              <a:buFont typeface="Arial" pitchFamily="34" charset="0"/>
              <a:buChar char="•"/>
            </a:pPr>
            <a:r>
              <a:rPr lang="cs-CZ" sz="2000" b="1" dirty="0"/>
              <a:t>Projektový management</a:t>
            </a:r>
          </a:p>
          <a:p>
            <a:pPr marL="285750" indent="-285750">
              <a:buFont typeface="Arial" pitchFamily="34" charset="0"/>
              <a:buChar char="•"/>
            </a:pPr>
            <a:r>
              <a:rPr lang="cs-CZ" sz="2000" b="1" dirty="0"/>
              <a:t>Strategický management</a:t>
            </a:r>
          </a:p>
          <a:p>
            <a:pPr marL="285750" indent="-285750">
              <a:buFont typeface="Arial" pitchFamily="34" charset="0"/>
              <a:buChar char="•"/>
            </a:pPr>
            <a:r>
              <a:rPr lang="cs-CZ" sz="2000" b="1" dirty="0"/>
              <a:t>Management změn</a:t>
            </a:r>
          </a:p>
          <a:p>
            <a:pPr marL="285750" indent="-285750">
              <a:buFont typeface="Arial" pitchFamily="34" charset="0"/>
              <a:buChar char="•"/>
            </a:pPr>
            <a:r>
              <a:rPr lang="cs-CZ" sz="2000" b="1" dirty="0"/>
              <a:t>Řízení vztahů se zákazníky</a:t>
            </a:r>
          </a:p>
          <a:p>
            <a:r>
              <a:rPr lang="cs-CZ" sz="2000" dirty="0"/>
              <a:t>……..</a:t>
            </a:r>
          </a:p>
        </p:txBody>
      </p:sp>
      <p:sp>
        <p:nvSpPr>
          <p:cNvPr id="5" name="Zástupný symbol pro číslo snímku 4"/>
          <p:cNvSpPr>
            <a:spLocks noGrp="1"/>
          </p:cNvSpPr>
          <p:nvPr>
            <p:ph type="sldNum" sz="quarter" idx="12"/>
          </p:nvPr>
        </p:nvSpPr>
        <p:spPr/>
        <p:txBody>
          <a:bodyPr/>
          <a:lstStyle/>
          <a:p>
            <a:fld id="{396DB57A-26B0-4650-A680-4957D520A7B5}" type="slidenum">
              <a:rPr lang="cs-CZ" smtClean="0"/>
              <a:t>53</a:t>
            </a:fld>
            <a:endParaRPr lang="cs-CZ"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2653552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52600" y="200002"/>
            <a:ext cx="8229600" cy="778098"/>
          </a:xfrm>
          <a:solidFill>
            <a:schemeClr val="accent6">
              <a:lumMod val="20000"/>
              <a:lumOff val="80000"/>
            </a:schemeClr>
          </a:solidFill>
        </p:spPr>
        <p:txBody>
          <a:bodyPr>
            <a:noAutofit/>
          </a:bodyPr>
          <a:lstStyle/>
          <a:p>
            <a:pPr algn="ctr"/>
            <a:r>
              <a:rPr lang="cs-CZ" sz="3200" b="1" dirty="0">
                <a:solidFill>
                  <a:srgbClr val="008080"/>
                </a:solidFill>
              </a:rPr>
              <a:t>Obsah studia </a:t>
            </a:r>
            <a:br>
              <a:rPr lang="cs-CZ" sz="3200" b="1" dirty="0">
                <a:solidFill>
                  <a:srgbClr val="008080"/>
                </a:solidFill>
              </a:rPr>
            </a:br>
            <a:r>
              <a:rPr lang="cs-CZ" sz="3200" b="1" dirty="0">
                <a:solidFill>
                  <a:srgbClr val="008080"/>
                </a:solidFill>
              </a:rPr>
              <a:t>Strategického managementu</a:t>
            </a:r>
          </a:p>
        </p:txBody>
      </p:sp>
      <p:sp>
        <p:nvSpPr>
          <p:cNvPr id="3" name="Zástupný symbol pro obsah 2"/>
          <p:cNvSpPr>
            <a:spLocks noGrp="1"/>
          </p:cNvSpPr>
          <p:nvPr>
            <p:ph idx="1"/>
          </p:nvPr>
        </p:nvSpPr>
        <p:spPr>
          <a:xfrm>
            <a:off x="944381" y="1150044"/>
            <a:ext cx="9619058" cy="5206306"/>
          </a:xfrm>
          <a:solidFill>
            <a:schemeClr val="accent6">
              <a:lumMod val="40000"/>
              <a:lumOff val="60000"/>
            </a:schemeClr>
          </a:solidFill>
        </p:spPr>
        <p:txBody>
          <a:bodyPr>
            <a:noAutofit/>
          </a:bodyPr>
          <a:lstStyle/>
          <a:p>
            <a:r>
              <a:rPr lang="cs-CZ" sz="2000" b="1" dirty="0">
                <a:solidFill>
                  <a:srgbClr val="FF0000"/>
                </a:solidFill>
              </a:rPr>
              <a:t>Úvod do strategického managementu- základní pojmy a procesy</a:t>
            </a:r>
          </a:p>
          <a:p>
            <a:r>
              <a:rPr lang="cs-CZ" sz="2000" b="1" dirty="0">
                <a:solidFill>
                  <a:srgbClr val="FF0000"/>
                </a:solidFill>
              </a:rPr>
              <a:t>Formulace strategie</a:t>
            </a:r>
            <a:r>
              <a:rPr lang="cs-CZ" sz="2000" dirty="0"/>
              <a:t>	</a:t>
            </a:r>
          </a:p>
          <a:p>
            <a:pPr lvl="1"/>
            <a:r>
              <a:rPr lang="cs-CZ" sz="2000" b="1" dirty="0"/>
              <a:t>Vize a poslání podniku</a:t>
            </a:r>
          </a:p>
          <a:p>
            <a:pPr lvl="1"/>
            <a:r>
              <a:rPr lang="cs-CZ" sz="2000" b="1" dirty="0"/>
              <a:t>Analýza externího prostředí</a:t>
            </a:r>
          </a:p>
          <a:p>
            <a:pPr lvl="1"/>
            <a:r>
              <a:rPr lang="cs-CZ" sz="2000" b="1" dirty="0"/>
              <a:t>Analýza interního prostředí</a:t>
            </a:r>
          </a:p>
          <a:p>
            <a:pPr lvl="1"/>
            <a:r>
              <a:rPr lang="cs-CZ" sz="2000" b="1" dirty="0"/>
              <a:t>Typy strategií</a:t>
            </a:r>
          </a:p>
          <a:p>
            <a:pPr lvl="1"/>
            <a:r>
              <a:rPr lang="cs-CZ" sz="2000" b="1" dirty="0"/>
              <a:t>Výběr strategií</a:t>
            </a:r>
          </a:p>
          <a:p>
            <a:r>
              <a:rPr lang="cs-CZ" sz="2000" b="1" dirty="0">
                <a:solidFill>
                  <a:srgbClr val="FF0000"/>
                </a:solidFill>
              </a:rPr>
              <a:t>Implementace strategie</a:t>
            </a:r>
          </a:p>
          <a:p>
            <a:r>
              <a:rPr lang="cs-CZ" sz="2000" b="1" dirty="0">
                <a:solidFill>
                  <a:srgbClr val="FF0000"/>
                </a:solidFill>
              </a:rPr>
              <a:t>Hodnocení strategie</a:t>
            </a:r>
          </a:p>
          <a:p>
            <a:r>
              <a:rPr lang="cs-CZ" sz="2000" b="1" dirty="0">
                <a:solidFill>
                  <a:srgbClr val="FF0000"/>
                </a:solidFill>
              </a:rPr>
              <a:t>Další základní otázky strategického managementu</a:t>
            </a:r>
          </a:p>
          <a:p>
            <a:pPr lvl="1"/>
            <a:r>
              <a:rPr lang="cs-CZ" b="1" dirty="0"/>
              <a:t>Podniková etika</a:t>
            </a:r>
          </a:p>
          <a:p>
            <a:pPr lvl="1"/>
            <a:r>
              <a:rPr lang="cs-CZ" b="1" dirty="0"/>
              <a:t>Sociální odpovědnost</a:t>
            </a:r>
          </a:p>
          <a:p>
            <a:pPr lvl="1"/>
            <a:r>
              <a:rPr lang="cs-CZ" b="1" dirty="0"/>
              <a:t>Environmentální udržitelnost</a:t>
            </a:r>
          </a:p>
          <a:p>
            <a:pPr lvl="1"/>
            <a:r>
              <a:rPr lang="cs-CZ" b="1" dirty="0"/>
              <a:t>Strategie v mezinárodním prostředí</a:t>
            </a:r>
            <a:endParaRPr lang="cs-CZ" sz="2000"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54</a:t>
            </a:fld>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343740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01715" y="410368"/>
            <a:ext cx="6596921" cy="1325563"/>
          </a:xfrm>
          <a:solidFill>
            <a:schemeClr val="accent6">
              <a:lumMod val="20000"/>
              <a:lumOff val="80000"/>
            </a:schemeClr>
          </a:solidFill>
        </p:spPr>
        <p:txBody>
          <a:bodyPr>
            <a:noAutofit/>
          </a:bodyPr>
          <a:lstStyle/>
          <a:p>
            <a:pPr algn="ctr"/>
            <a:r>
              <a:rPr lang="cs-CZ" sz="3200" b="1" dirty="0">
                <a:solidFill>
                  <a:srgbClr val="008080"/>
                </a:solidFill>
              </a:rPr>
              <a:t>Obsah studia </a:t>
            </a:r>
            <a:br>
              <a:rPr lang="cs-CZ" sz="3200" b="1" dirty="0">
                <a:solidFill>
                  <a:srgbClr val="008080"/>
                </a:solidFill>
              </a:rPr>
            </a:br>
            <a:r>
              <a:rPr lang="cs-CZ" sz="3200" b="1" dirty="0">
                <a:solidFill>
                  <a:srgbClr val="008080"/>
                </a:solidFill>
              </a:rPr>
              <a:t>Projektového managementu</a:t>
            </a:r>
          </a:p>
        </p:txBody>
      </p:sp>
      <p:sp>
        <p:nvSpPr>
          <p:cNvPr id="3" name="Zástupný symbol pro obsah 2"/>
          <p:cNvSpPr>
            <a:spLocks noGrp="1"/>
          </p:cNvSpPr>
          <p:nvPr>
            <p:ph idx="1"/>
          </p:nvPr>
        </p:nvSpPr>
        <p:spPr>
          <a:solidFill>
            <a:schemeClr val="accent6">
              <a:lumMod val="40000"/>
              <a:lumOff val="60000"/>
            </a:schemeClr>
          </a:solidFill>
        </p:spPr>
        <p:txBody>
          <a:bodyPr>
            <a:normAutofit fontScale="85000" lnSpcReduction="20000"/>
          </a:bodyPr>
          <a:lstStyle/>
          <a:p>
            <a:r>
              <a:rPr lang="cs-CZ" b="1" dirty="0"/>
              <a:t>Úvod do projektového řízení</a:t>
            </a:r>
          </a:p>
          <a:p>
            <a:r>
              <a:rPr lang="cs-CZ" b="1" dirty="0"/>
              <a:t>Řízení životního cyklu projektu</a:t>
            </a:r>
          </a:p>
          <a:p>
            <a:r>
              <a:rPr lang="cs-CZ" b="1" dirty="0"/>
              <a:t>Organizace v projektovém řízení</a:t>
            </a:r>
          </a:p>
          <a:p>
            <a:r>
              <a:rPr lang="cs-CZ" b="1" dirty="0"/>
              <a:t>Inicializace projektu </a:t>
            </a:r>
          </a:p>
          <a:p>
            <a:r>
              <a:rPr lang="cs-CZ" b="1" dirty="0"/>
              <a:t>Plánování a kontrola projektu</a:t>
            </a:r>
          </a:p>
          <a:p>
            <a:r>
              <a:rPr lang="cs-CZ" b="1" dirty="0"/>
              <a:t>Kontrola projektu</a:t>
            </a:r>
          </a:p>
          <a:p>
            <a:r>
              <a:rPr lang="cs-CZ" b="1" dirty="0"/>
              <a:t>Realizace a ukončení projektu</a:t>
            </a:r>
          </a:p>
          <a:p>
            <a:r>
              <a:rPr lang="cs-CZ" b="1" dirty="0"/>
              <a:t>Aplikace projektového řízení</a:t>
            </a:r>
          </a:p>
          <a:p>
            <a:r>
              <a:rPr lang="cs-CZ" b="1" dirty="0"/>
              <a:t>Řízení výstavbových projektů</a:t>
            </a:r>
          </a:p>
          <a:p>
            <a:r>
              <a:rPr lang="cs-CZ" b="1" dirty="0"/>
              <a:t>Informační systémy v projektovém řízení</a:t>
            </a:r>
          </a:p>
          <a:p>
            <a:pPr marL="0"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55</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9162748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17819" y="215678"/>
            <a:ext cx="8229600" cy="576064"/>
          </a:xfrm>
          <a:solidFill>
            <a:schemeClr val="accent6">
              <a:lumMod val="20000"/>
              <a:lumOff val="80000"/>
            </a:schemeClr>
          </a:solidFill>
        </p:spPr>
        <p:txBody>
          <a:bodyPr>
            <a:normAutofit fontScale="90000"/>
          </a:bodyPr>
          <a:lstStyle/>
          <a:p>
            <a:pPr algn="ctr"/>
            <a:r>
              <a:rPr lang="cs-CZ" b="1" dirty="0">
                <a:solidFill>
                  <a:srgbClr val="008080"/>
                </a:solidFill>
              </a:rPr>
              <a:t>Shrnutí</a:t>
            </a:r>
          </a:p>
        </p:txBody>
      </p:sp>
      <p:sp>
        <p:nvSpPr>
          <p:cNvPr id="3" name="Zástupný symbol pro obsah 2"/>
          <p:cNvSpPr>
            <a:spLocks noGrp="1"/>
          </p:cNvSpPr>
          <p:nvPr>
            <p:ph idx="1"/>
          </p:nvPr>
        </p:nvSpPr>
        <p:spPr>
          <a:xfrm>
            <a:off x="854438" y="1197397"/>
            <a:ext cx="9356361" cy="5289451"/>
          </a:xfrm>
          <a:solidFill>
            <a:schemeClr val="accent6">
              <a:lumMod val="20000"/>
              <a:lumOff val="80000"/>
            </a:schemeClr>
          </a:solidFill>
        </p:spPr>
        <p:txBody>
          <a:bodyPr>
            <a:normAutofit fontScale="70000" lnSpcReduction="20000"/>
          </a:bodyPr>
          <a:lstStyle/>
          <a:p>
            <a:pPr marL="514350" indent="-514350">
              <a:buFont typeface="Arial" pitchFamily="34" charset="0"/>
              <a:buAutoNum type="arabicPeriod"/>
            </a:pPr>
            <a:r>
              <a:rPr lang="cs-CZ" b="1" dirty="0">
                <a:solidFill>
                  <a:srgbClr val="FF0000"/>
                </a:solidFill>
              </a:rPr>
              <a:t>Management základní pojmy </a:t>
            </a:r>
            <a:r>
              <a:rPr lang="cs-CZ" b="1" dirty="0">
                <a:solidFill>
                  <a:srgbClr val="C00000"/>
                </a:solidFill>
              </a:rPr>
              <a:t>– charakteristika, struktura systému řízení, sociální řízení, definice, jeho funkce a pojetí managementu– různé přístupy, M. jako proces, jako organizace, jako systém řízení, jako struktura manažerů, manažérské výzvy</a:t>
            </a:r>
          </a:p>
          <a:p>
            <a:pPr marL="514350" indent="-514350">
              <a:buAutoNum type="arabicPeriod"/>
            </a:pPr>
            <a:r>
              <a:rPr lang="cs-CZ" b="1" dirty="0">
                <a:solidFill>
                  <a:srgbClr val="FF0000"/>
                </a:solidFill>
              </a:rPr>
              <a:t>Vývojové etapy manažerského myšlení </a:t>
            </a:r>
            <a:r>
              <a:rPr lang="cs-CZ" b="1" dirty="0">
                <a:solidFill>
                  <a:srgbClr val="C00000"/>
                </a:solidFill>
              </a:rPr>
              <a:t>– různé přístupy, klasická škola, behaviorální, současný management, nové směry</a:t>
            </a:r>
          </a:p>
          <a:p>
            <a:pPr marL="514350" indent="-514350">
              <a:buAutoNum type="arabicPeriod"/>
            </a:pPr>
            <a:r>
              <a:rPr lang="cs-CZ" b="1" dirty="0">
                <a:solidFill>
                  <a:srgbClr val="FF0000"/>
                </a:solidFill>
              </a:rPr>
              <a:t>Manažer jako profese -  </a:t>
            </a:r>
            <a:r>
              <a:rPr lang="cs-CZ" b="1" dirty="0">
                <a:solidFill>
                  <a:srgbClr val="C00000"/>
                </a:solidFill>
              </a:rPr>
              <a:t>funkce, role, kvalifikace</a:t>
            </a:r>
          </a:p>
          <a:p>
            <a:pPr marL="514350" indent="-514350">
              <a:buAutoNum type="arabicPeriod"/>
            </a:pPr>
            <a:r>
              <a:rPr lang="cs-CZ" b="1" dirty="0">
                <a:solidFill>
                  <a:srgbClr val="FF0000"/>
                </a:solidFill>
              </a:rPr>
              <a:t>Společenská odpovědnost firem </a:t>
            </a:r>
            <a:r>
              <a:rPr lang="cs-CZ" b="1" dirty="0">
                <a:solidFill>
                  <a:srgbClr val="C00000"/>
                </a:solidFill>
              </a:rPr>
              <a:t>– význam, definice, názory, etika, podnikatelská etika, manažerská etika, etický kodex</a:t>
            </a:r>
          </a:p>
          <a:p>
            <a:pPr marL="514350" indent="-514350">
              <a:buAutoNum type="arabicPeriod"/>
            </a:pPr>
            <a:r>
              <a:rPr lang="cs-CZ" b="1" dirty="0">
                <a:solidFill>
                  <a:srgbClr val="FF0000"/>
                </a:solidFill>
              </a:rPr>
              <a:t>Management a leadership </a:t>
            </a:r>
            <a:r>
              <a:rPr lang="cs-CZ" b="1" dirty="0">
                <a:solidFill>
                  <a:srgbClr val="C00000"/>
                </a:solidFill>
              </a:rPr>
              <a:t>– vliv lídrů. Sociální a emociální inteligence</a:t>
            </a:r>
          </a:p>
          <a:p>
            <a:pPr marL="514350" indent="-514350">
              <a:buAutoNum type="arabicPeriod"/>
            </a:pPr>
            <a:r>
              <a:rPr lang="cs-CZ" b="1" dirty="0">
                <a:solidFill>
                  <a:srgbClr val="FF0000"/>
                </a:solidFill>
              </a:rPr>
              <a:t>Oblasti studia managementu </a:t>
            </a:r>
            <a:r>
              <a:rPr lang="cs-CZ" b="1" dirty="0">
                <a:solidFill>
                  <a:srgbClr val="C00000"/>
                </a:solidFill>
              </a:rPr>
              <a:t>– management inovací, znalostí, krizový management, projektový management, strategický management</a:t>
            </a:r>
          </a:p>
          <a:p>
            <a:pPr marL="0" indent="0">
              <a:buNone/>
            </a:pPr>
            <a:r>
              <a:rPr lang="cs-CZ" dirty="0"/>
              <a:t> Základní literatura:</a:t>
            </a:r>
          </a:p>
          <a:p>
            <a:r>
              <a:rPr lang="cs-CZ" sz="2600" dirty="0"/>
              <a:t>VEBER, J. a kol. </a:t>
            </a:r>
            <a:r>
              <a:rPr lang="cs-CZ" sz="2600" b="1" i="1" dirty="0"/>
              <a:t>Management</a:t>
            </a:r>
            <a:r>
              <a:rPr lang="cs-CZ" sz="2600" dirty="0"/>
              <a:t>. Praha: Management Press, 2011. ISBN 978-80-7261-200-0.</a:t>
            </a:r>
          </a:p>
          <a:p>
            <a:r>
              <a:rPr lang="cs-CZ" sz="2600" dirty="0"/>
              <a:t>NULLOVÁ, M., KONEČNÝ, M. </a:t>
            </a:r>
            <a:r>
              <a:rPr lang="cs-CZ" sz="2600" b="1" dirty="0"/>
              <a:t>Management</a:t>
            </a:r>
            <a:r>
              <a:rPr lang="cs-CZ" sz="2600" dirty="0"/>
              <a:t>. Distanční studijní opora. Karviná: SU OPF, 2004</a:t>
            </a:r>
          </a:p>
          <a:p>
            <a:r>
              <a:rPr lang="cs-CZ" sz="2600" dirty="0"/>
              <a:t>ŠAJDLEROVÁ, I., Konečný M. </a:t>
            </a:r>
            <a:r>
              <a:rPr lang="cs-CZ" sz="2600" b="1" dirty="0"/>
              <a:t>Základy managementu</a:t>
            </a:r>
            <a:r>
              <a:rPr lang="cs-CZ" sz="2600" dirty="0"/>
              <a:t>. Ostrava, VŠB-TUO, 2007</a:t>
            </a:r>
          </a:p>
          <a:p>
            <a:r>
              <a:rPr lang="cs-CZ" dirty="0"/>
              <a:t>FOTR,J. et al., 2020. Tvorba strategie a strategické plánování. Praha: </a:t>
            </a:r>
            <a:r>
              <a:rPr lang="cs-CZ" dirty="0" err="1"/>
              <a:t>Grada</a:t>
            </a:r>
            <a:r>
              <a:rPr lang="cs-CZ" dirty="0"/>
              <a:t> </a:t>
            </a:r>
            <a:r>
              <a:rPr lang="cs-CZ" dirty="0" err="1"/>
              <a:t>publishing</a:t>
            </a:r>
            <a:r>
              <a:rPr lang="cs-CZ" dirty="0"/>
              <a:t>. </a:t>
            </a:r>
            <a:r>
              <a:rPr lang="cs-CZ"/>
              <a:t>ISBN  978-80-271-2499-2………</a:t>
            </a:r>
            <a:endParaRPr lang="cs-CZ" dirty="0"/>
          </a:p>
          <a:p>
            <a:endParaRPr lang="cs-CZ" sz="2600" dirty="0"/>
          </a:p>
          <a:p>
            <a:pPr marL="0" indent="0">
              <a:buNone/>
            </a:pPr>
            <a:endParaRPr lang="cs-CZ" dirty="0"/>
          </a:p>
          <a:p>
            <a:pPr marL="514350" indent="-514350">
              <a:buAutoNum type="arabicPeriod"/>
            </a:pPr>
            <a:endParaRPr lang="cs-CZ" dirty="0"/>
          </a:p>
          <a:p>
            <a:pPr marL="514350" indent="-514350">
              <a:buAutoNum type="arabicPeriod"/>
            </a:pPr>
            <a:endParaRPr lang="cs-CZ" dirty="0"/>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56</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72580" y="200002"/>
            <a:ext cx="1464833" cy="1127893"/>
          </a:xfrm>
          <a:prstGeom prst="rect">
            <a:avLst/>
          </a:prstGeom>
        </p:spPr>
      </p:pic>
    </p:spTree>
    <p:extLst>
      <p:ext uri="{BB962C8B-B14F-4D97-AF65-F5344CB8AC3E}">
        <p14:creationId xmlns:p14="http://schemas.microsoft.com/office/powerpoint/2010/main" val="426230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
        <p:nvSpPr>
          <p:cNvPr id="3" name="TextovéPole 2"/>
          <p:cNvSpPr txBox="1"/>
          <p:nvPr/>
        </p:nvSpPr>
        <p:spPr>
          <a:xfrm>
            <a:off x="285961" y="309461"/>
            <a:ext cx="8557788" cy="584775"/>
          </a:xfrm>
          <a:prstGeom prst="rect">
            <a:avLst/>
          </a:prstGeom>
          <a:solidFill>
            <a:schemeClr val="bg1"/>
          </a:solidFill>
        </p:spPr>
        <p:txBody>
          <a:bodyPr wrap="square" rtlCol="0">
            <a:spAutoFit/>
          </a:bodyPr>
          <a:lstStyle/>
          <a:p>
            <a:r>
              <a:rPr lang="cs-CZ" sz="3200" b="1" dirty="0">
                <a:solidFill>
                  <a:srgbClr val="008080"/>
                </a:solidFill>
              </a:rPr>
              <a:t>Základní pojmy managementu </a:t>
            </a:r>
            <a:endParaRPr lang="cs-CZ" sz="3200" b="1" dirty="0">
              <a:solidFill>
                <a:srgbClr val="008080"/>
              </a:solidFill>
              <a:latin typeface="Arial" panose="020B0604020202020204" pitchFamily="34" charset="0"/>
              <a:cs typeface="Arial" panose="020B0604020202020204" pitchFamily="34" charset="0"/>
            </a:endParaRPr>
          </a:p>
        </p:txBody>
      </p:sp>
      <p:sp>
        <p:nvSpPr>
          <p:cNvPr id="8" name="TextovéPole 7"/>
          <p:cNvSpPr txBox="1"/>
          <p:nvPr/>
        </p:nvSpPr>
        <p:spPr>
          <a:xfrm>
            <a:off x="2158584" y="1916232"/>
            <a:ext cx="7602074" cy="2677656"/>
          </a:xfrm>
          <a:prstGeom prst="rect">
            <a:avLst/>
          </a:prstGeom>
          <a:solidFill>
            <a:schemeClr val="accent4">
              <a:lumMod val="60000"/>
              <a:lumOff val="40000"/>
            </a:schemeClr>
          </a:solidFill>
        </p:spPr>
        <p:txBody>
          <a:bodyPr wrap="square" rtlCol="0">
            <a:spAutoFit/>
          </a:bodyPr>
          <a:lstStyle/>
          <a:p>
            <a:r>
              <a:rPr lang="cs-CZ" sz="2400" b="1" dirty="0"/>
              <a:t>Obecně je řízení působením něčeho/někoho na něco).</a:t>
            </a:r>
          </a:p>
          <a:p>
            <a:r>
              <a:rPr lang="cs-CZ" sz="2400" b="1" dirty="0">
                <a:solidFill>
                  <a:srgbClr val="FF0000"/>
                </a:solidFill>
              </a:rPr>
              <a:t>Management je druh </a:t>
            </a:r>
            <a:r>
              <a:rPr lang="cs-CZ" sz="2400" b="1" dirty="0">
                <a:solidFill>
                  <a:srgbClr val="C00000"/>
                </a:solidFill>
              </a:rPr>
              <a:t>řízení, </a:t>
            </a:r>
            <a:r>
              <a:rPr lang="cs-CZ" sz="2400" b="1" dirty="0">
                <a:solidFill>
                  <a:srgbClr val="FF0000"/>
                </a:solidFill>
              </a:rPr>
              <a:t>jehož předmětem působení na činnost lidí. </a:t>
            </a:r>
          </a:p>
          <a:p>
            <a:r>
              <a:rPr lang="cs-CZ" sz="2400" b="1" dirty="0"/>
              <a:t>Řízení je obecnějším pojmem a jeho pochopení je předpokladem aplikace pojmu management.</a:t>
            </a:r>
          </a:p>
          <a:p>
            <a:r>
              <a:rPr lang="cs-CZ" sz="2400" b="1" dirty="0"/>
              <a:t>Řízení je účelové působení řídicího subjektu na řízený objekt.</a:t>
            </a:r>
          </a:p>
        </p:txBody>
      </p:sp>
      <p:pic>
        <p:nvPicPr>
          <p:cNvPr id="9" name="Obrázek 8" descr="Ilustrace zdarma: Rodina, Otec, Matka, &lt;strong&gt;Dítě&lt;/strong&gt;, Holka - Obraz ..."/>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65692" y="4680275"/>
            <a:ext cx="4051357" cy="2023869"/>
          </a:xfrm>
          <a:prstGeom prst="rect">
            <a:avLst/>
          </a:prstGeom>
          <a:solidFill>
            <a:schemeClr val="accent6">
              <a:lumMod val="60000"/>
              <a:lumOff val="40000"/>
              <a:alpha val="37000"/>
            </a:schemeClr>
          </a:solidFill>
        </p:spPr>
      </p:pic>
      <p:cxnSp>
        <p:nvCxnSpPr>
          <p:cNvPr id="12" name="Přímá spojnice se šipkou 11"/>
          <p:cNvCxnSpPr/>
          <p:nvPr/>
        </p:nvCxnSpPr>
        <p:spPr>
          <a:xfrm>
            <a:off x="506395" y="1632241"/>
            <a:ext cx="853827" cy="738663"/>
          </a:xfrm>
          <a:prstGeom prst="straightConnector1">
            <a:avLst/>
          </a:prstGeom>
          <a:ln w="76200">
            <a:solidFill>
              <a:srgbClr val="00808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flipH="1">
            <a:off x="7395069" y="195486"/>
            <a:ext cx="828067" cy="1077835"/>
          </a:xfrm>
          <a:prstGeom prst="straightConnector1">
            <a:avLst/>
          </a:prstGeom>
          <a:ln w="76200">
            <a:solidFill>
              <a:srgbClr val="00808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8375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548680"/>
            <a:ext cx="8229600" cy="821333"/>
          </a:xfrm>
          <a:solidFill>
            <a:schemeClr val="accent6">
              <a:lumMod val="20000"/>
              <a:lumOff val="80000"/>
            </a:schemeClr>
          </a:solidFill>
          <a:ln>
            <a:solidFill>
              <a:schemeClr val="accent1"/>
            </a:solidFill>
          </a:ln>
        </p:spPr>
        <p:txBody>
          <a:bodyPr>
            <a:noAutofit/>
          </a:bodyPr>
          <a:lstStyle/>
          <a:p>
            <a:pPr algn="ctr"/>
            <a:br>
              <a:rPr lang="cs-CZ" sz="3200" b="1" dirty="0"/>
            </a:br>
            <a:r>
              <a:rPr lang="cs-CZ" sz="3200" b="1" dirty="0">
                <a:solidFill>
                  <a:srgbClr val="008080"/>
                </a:solidFill>
              </a:rPr>
              <a:t>Základní struktura systému řízení </a:t>
            </a:r>
            <a:br>
              <a:rPr lang="cs-CZ" sz="3200" b="1" dirty="0"/>
            </a:br>
            <a:endParaRPr lang="cs-CZ" sz="3200" b="1" dirty="0"/>
          </a:p>
        </p:txBody>
      </p:sp>
      <p:sp>
        <p:nvSpPr>
          <p:cNvPr id="3" name="Zástupný symbol pro obsah 2"/>
          <p:cNvSpPr>
            <a:spLocks noGrp="1"/>
          </p:cNvSpPr>
          <p:nvPr>
            <p:ph idx="1"/>
          </p:nvPr>
        </p:nvSpPr>
        <p:spPr>
          <a:solidFill>
            <a:schemeClr val="accent6">
              <a:lumMod val="20000"/>
              <a:lumOff val="80000"/>
            </a:schemeClr>
          </a:solidFill>
        </p:spPr>
        <p:txBody>
          <a:bodyPr/>
          <a:lstStyle/>
          <a:p>
            <a:r>
              <a:rPr lang="cs-CZ" b="1" dirty="0"/>
              <a:t>Účelové působení</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9213" y="2293495"/>
            <a:ext cx="9908498" cy="3357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396DB57A-26B0-4650-A680-4957D520A7B5}" type="slidenum">
              <a:rPr lang="cs-CZ" smtClean="0"/>
              <a:t>7</a:t>
            </a:fld>
            <a:endParaRPr lang="cs-CZ" dirty="0"/>
          </a:p>
        </p:txBody>
      </p:sp>
      <p:pic>
        <p:nvPicPr>
          <p:cNvPr id="6" name="Obráze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2302311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ástupný symbol pro číslo snímku 3"/>
          <p:cNvSpPr>
            <a:spLocks noGrp="1"/>
          </p:cNvSpPr>
          <p:nvPr>
            <p:ph type="sldNum" sz="quarter" idx="12"/>
          </p:nvPr>
        </p:nvSpPr>
        <p:spPr/>
        <p:txBody>
          <a:bodyPr/>
          <a:lstStyle/>
          <a:p>
            <a:fld id="{299311F5-42BE-453F-A770-7001E5576AFD}" type="slidenum">
              <a:rPr lang="cs-CZ"/>
              <a:pPr/>
              <a:t>8</a:t>
            </a:fld>
            <a:endParaRPr lang="cs-CZ" dirty="0"/>
          </a:p>
        </p:txBody>
      </p:sp>
      <p:grpSp>
        <p:nvGrpSpPr>
          <p:cNvPr id="3" name="Skupina 2"/>
          <p:cNvGrpSpPr/>
          <p:nvPr/>
        </p:nvGrpSpPr>
        <p:grpSpPr>
          <a:xfrm>
            <a:off x="2927648" y="1292039"/>
            <a:ext cx="5918422" cy="4720182"/>
            <a:chOff x="1476375" y="333375"/>
            <a:chExt cx="6781800" cy="5943600"/>
          </a:xfrm>
          <a:solidFill>
            <a:schemeClr val="accent6">
              <a:lumMod val="20000"/>
              <a:lumOff val="80000"/>
            </a:schemeClr>
          </a:solidFill>
        </p:grpSpPr>
        <p:sp>
          <p:nvSpPr>
            <p:cNvPr id="9218" name="Oval 2"/>
            <p:cNvSpPr>
              <a:spLocks noChangeArrowheads="1"/>
            </p:cNvSpPr>
            <p:nvPr/>
          </p:nvSpPr>
          <p:spPr bwMode="auto">
            <a:xfrm>
              <a:off x="1476375" y="333375"/>
              <a:ext cx="6781800" cy="5943600"/>
            </a:xfrm>
            <a:prstGeom prst="ellipse">
              <a:avLst/>
            </a:prstGeom>
            <a:grp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cs-CZ" sz="2400" dirty="0">
                <a:latin typeface="Times New Roman" pitchFamily="18" charset="0"/>
              </a:endParaRPr>
            </a:p>
          </p:txBody>
        </p:sp>
        <p:sp>
          <p:nvSpPr>
            <p:cNvPr id="9219" name="Text Box 3"/>
            <p:cNvSpPr txBox="1">
              <a:spLocks noChangeArrowheads="1"/>
            </p:cNvSpPr>
            <p:nvPr/>
          </p:nvSpPr>
          <p:spPr bwMode="auto">
            <a:xfrm>
              <a:off x="3581400" y="914400"/>
              <a:ext cx="1676400" cy="81385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cs-CZ" b="1" dirty="0">
                  <a:latin typeface="Times New Roman" pitchFamily="18" charset="0"/>
                </a:rPr>
                <a:t>řízení obecné</a:t>
              </a:r>
            </a:p>
          </p:txBody>
        </p:sp>
        <p:sp>
          <p:nvSpPr>
            <p:cNvPr id="9220" name="Oval 4"/>
            <p:cNvSpPr>
              <a:spLocks noChangeArrowheads="1"/>
            </p:cNvSpPr>
            <p:nvPr/>
          </p:nvSpPr>
          <p:spPr bwMode="auto">
            <a:xfrm>
              <a:off x="3200400" y="1828800"/>
              <a:ext cx="4648200" cy="4038600"/>
            </a:xfrm>
            <a:prstGeom prst="ellipse">
              <a:avLst/>
            </a:prstGeom>
            <a:solidFill>
              <a:schemeClr val="accent2">
                <a:lumMod val="20000"/>
                <a:lumOff val="80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dirty="0"/>
            </a:p>
          </p:txBody>
        </p:sp>
        <p:sp>
          <p:nvSpPr>
            <p:cNvPr id="9221" name="Text Box 5"/>
            <p:cNvSpPr txBox="1">
              <a:spLocks noChangeArrowheads="1"/>
            </p:cNvSpPr>
            <p:nvPr/>
          </p:nvSpPr>
          <p:spPr bwMode="auto">
            <a:xfrm>
              <a:off x="3886200" y="2362200"/>
              <a:ext cx="3581400" cy="81385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cs-CZ" b="1" dirty="0">
                  <a:latin typeface="Times New Roman" pitchFamily="18" charset="0"/>
                </a:rPr>
                <a:t>řízení ve společenských systémech</a:t>
              </a:r>
            </a:p>
          </p:txBody>
        </p:sp>
        <p:sp>
          <p:nvSpPr>
            <p:cNvPr id="9222" name="Oval 6"/>
            <p:cNvSpPr>
              <a:spLocks noChangeArrowheads="1"/>
            </p:cNvSpPr>
            <p:nvPr/>
          </p:nvSpPr>
          <p:spPr bwMode="auto">
            <a:xfrm>
              <a:off x="4724400" y="2971800"/>
              <a:ext cx="2743200" cy="2590800"/>
            </a:xfrm>
            <a:prstGeom prst="ellipse">
              <a:avLst/>
            </a:prstGeom>
            <a:solidFill>
              <a:schemeClr val="accent6">
                <a:lumMod val="60000"/>
                <a:lumOff val="40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dirty="0"/>
            </a:p>
          </p:txBody>
        </p:sp>
        <p:sp>
          <p:nvSpPr>
            <p:cNvPr id="9223" name="Text Box 7"/>
            <p:cNvSpPr txBox="1">
              <a:spLocks noChangeArrowheads="1"/>
            </p:cNvSpPr>
            <p:nvPr/>
          </p:nvSpPr>
          <p:spPr bwMode="auto">
            <a:xfrm>
              <a:off x="5181600" y="3429000"/>
              <a:ext cx="2362200" cy="42630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cs-CZ" sz="1600" b="1" dirty="0">
                  <a:latin typeface="Times New Roman" pitchFamily="18" charset="0"/>
                </a:rPr>
                <a:t>řízení v organizacích</a:t>
              </a:r>
            </a:p>
          </p:txBody>
        </p:sp>
        <p:sp>
          <p:nvSpPr>
            <p:cNvPr id="9224" name="Oval 8"/>
            <p:cNvSpPr>
              <a:spLocks noChangeArrowheads="1"/>
            </p:cNvSpPr>
            <p:nvPr/>
          </p:nvSpPr>
          <p:spPr bwMode="auto">
            <a:xfrm>
              <a:off x="5486400" y="3886200"/>
              <a:ext cx="2362200" cy="2209800"/>
            </a:xfrm>
            <a:prstGeom prst="ellipse">
              <a:avLst/>
            </a:prstGeom>
            <a:solidFill>
              <a:schemeClr val="accent2">
                <a:lumMod val="60000"/>
                <a:lumOff val="40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dirty="0"/>
            </a:p>
          </p:txBody>
        </p:sp>
        <p:sp>
          <p:nvSpPr>
            <p:cNvPr id="9225" name="Text Box 9"/>
            <p:cNvSpPr txBox="1">
              <a:spLocks noChangeArrowheads="1"/>
            </p:cNvSpPr>
            <p:nvPr/>
          </p:nvSpPr>
          <p:spPr bwMode="auto">
            <a:xfrm>
              <a:off x="5561011" y="4800600"/>
              <a:ext cx="2287589" cy="42630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cs-CZ" sz="1600" b="1" dirty="0">
                  <a:latin typeface="Times New Roman" pitchFamily="18" charset="0"/>
                </a:rPr>
                <a:t>MANAGEMENT</a:t>
              </a:r>
              <a:endParaRPr lang="cs-CZ" sz="2000" b="1" dirty="0">
                <a:latin typeface="Times New Roman" pitchFamily="18" charset="0"/>
              </a:endParaRPr>
            </a:p>
          </p:txBody>
        </p:sp>
        <p:sp>
          <p:nvSpPr>
            <p:cNvPr id="9226" name="Line 10"/>
            <p:cNvSpPr>
              <a:spLocks noChangeShapeType="1"/>
            </p:cNvSpPr>
            <p:nvPr/>
          </p:nvSpPr>
          <p:spPr bwMode="auto">
            <a:xfrm flipH="1" flipV="1">
              <a:off x="5334000" y="3733800"/>
              <a:ext cx="457200" cy="457200"/>
            </a:xfrm>
            <a:prstGeom prst="line">
              <a:avLst/>
            </a:prstGeom>
            <a:grpFill/>
            <a:ln w="25400">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dirty="0"/>
            </a:p>
          </p:txBody>
        </p:sp>
      </p:grpSp>
      <p:sp>
        <p:nvSpPr>
          <p:cNvPr id="4" name="TextovéPole 3"/>
          <p:cNvSpPr txBox="1"/>
          <p:nvPr/>
        </p:nvSpPr>
        <p:spPr>
          <a:xfrm>
            <a:off x="2056712" y="552384"/>
            <a:ext cx="8208912" cy="584775"/>
          </a:xfrm>
          <a:prstGeom prst="rect">
            <a:avLst/>
          </a:prstGeom>
          <a:solidFill>
            <a:schemeClr val="accent6">
              <a:lumMod val="20000"/>
              <a:lumOff val="80000"/>
            </a:schemeClr>
          </a:solidFill>
        </p:spPr>
        <p:txBody>
          <a:bodyPr wrap="square" rtlCol="0">
            <a:spAutoFit/>
          </a:bodyPr>
          <a:lstStyle/>
          <a:p>
            <a:pPr algn="ctr"/>
            <a:r>
              <a:rPr lang="cs-CZ" sz="3200" b="1" dirty="0">
                <a:solidFill>
                  <a:srgbClr val="008080"/>
                </a:solidFill>
              </a:rPr>
              <a:t>Pojetí managementu</a:t>
            </a:r>
          </a:p>
        </p:txBody>
      </p:sp>
      <p:pic>
        <p:nvPicPr>
          <p:cNvPr id="14" name="Obráze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222412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33072" y="403380"/>
            <a:ext cx="8229600" cy="1143000"/>
          </a:xfrm>
          <a:solidFill>
            <a:schemeClr val="accent6">
              <a:lumMod val="20000"/>
              <a:lumOff val="80000"/>
            </a:schemeClr>
          </a:solidFill>
        </p:spPr>
        <p:txBody>
          <a:bodyPr>
            <a:normAutofit/>
          </a:bodyPr>
          <a:lstStyle/>
          <a:p>
            <a:pPr algn="ctr"/>
            <a:r>
              <a:rPr lang="cs-CZ" sz="3200" b="1" dirty="0">
                <a:solidFill>
                  <a:srgbClr val="008080"/>
                </a:solidFill>
              </a:rPr>
              <a:t>Sociální řízení</a:t>
            </a:r>
          </a:p>
        </p:txBody>
      </p:sp>
      <p:sp>
        <p:nvSpPr>
          <p:cNvPr id="3" name="Zástupný symbol pro obsah 2"/>
          <p:cNvSpPr>
            <a:spLocks noGrp="1"/>
          </p:cNvSpPr>
          <p:nvPr>
            <p:ph idx="1"/>
          </p:nvPr>
        </p:nvSpPr>
        <p:spPr>
          <a:xfrm>
            <a:off x="838200" y="1825625"/>
            <a:ext cx="9984698" cy="4351338"/>
          </a:xfrm>
          <a:solidFill>
            <a:schemeClr val="accent6">
              <a:lumMod val="40000"/>
              <a:lumOff val="60000"/>
            </a:schemeClr>
          </a:solidFill>
        </p:spPr>
        <p:txBody>
          <a:bodyPr>
            <a:normAutofit/>
          </a:bodyPr>
          <a:lstStyle/>
          <a:p>
            <a:r>
              <a:rPr lang="cs-CZ" b="1" dirty="0"/>
              <a:t>Abychom vyznačili specifiku sociálního řízení místo pojmu </a:t>
            </a:r>
            <a:r>
              <a:rPr lang="cs-CZ" dirty="0">
                <a:solidFill>
                  <a:srgbClr val="FF0000"/>
                </a:solidFill>
              </a:rPr>
              <a:t>„</a:t>
            </a:r>
            <a:r>
              <a:rPr lang="cs-CZ" b="1" dirty="0">
                <a:solidFill>
                  <a:srgbClr val="FF0000"/>
                </a:solidFill>
              </a:rPr>
              <a:t>řídící systém“ používáme „subjekt řízení</a:t>
            </a:r>
            <a:r>
              <a:rPr lang="cs-CZ" dirty="0">
                <a:solidFill>
                  <a:srgbClr val="FF0000"/>
                </a:solidFill>
              </a:rPr>
              <a:t>“ </a:t>
            </a:r>
            <a:r>
              <a:rPr lang="cs-CZ" dirty="0"/>
              <a:t>a </a:t>
            </a:r>
            <a:r>
              <a:rPr lang="cs-CZ" b="1" dirty="0"/>
              <a:t>místo pojmu </a:t>
            </a:r>
            <a:r>
              <a:rPr lang="cs-CZ" dirty="0"/>
              <a:t>„</a:t>
            </a:r>
            <a:r>
              <a:rPr lang="cs-CZ" b="1" dirty="0">
                <a:solidFill>
                  <a:srgbClr val="FF0000"/>
                </a:solidFill>
              </a:rPr>
              <a:t>řízený systém“ „objekt řízení</a:t>
            </a:r>
            <a:r>
              <a:rPr lang="cs-CZ" dirty="0">
                <a:solidFill>
                  <a:srgbClr val="FF0000"/>
                </a:solidFill>
              </a:rPr>
              <a:t>“.</a:t>
            </a:r>
          </a:p>
          <a:p>
            <a:r>
              <a:rPr lang="cs-CZ" b="1" dirty="0"/>
              <a:t>Subjektem řízení je člověk nebo lidé, kteří mají takovou moc, aby mohli stanovit cíl řízení a za účelem jeho realizace působit na objekt řízení (chování jiných lidí).</a:t>
            </a:r>
          </a:p>
          <a:p>
            <a:r>
              <a:rPr lang="cs-CZ" b="1" dirty="0"/>
              <a:t>„Subjekt řízení působí na objekt řízení“</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9</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40869149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8A300BF030A8E48ABB4234BF29EF4E3" ma:contentTypeVersion="0" ma:contentTypeDescription="Vytvoří nový dokument" ma:contentTypeScope="" ma:versionID="10fc1452ece717d4c82ed08c654a6921">
  <xsd:schema xmlns:xsd="http://www.w3.org/2001/XMLSchema" xmlns:xs="http://www.w3.org/2001/XMLSchema" xmlns:p="http://schemas.microsoft.com/office/2006/metadata/properties" targetNamespace="http://schemas.microsoft.com/office/2006/metadata/properties" ma:root="true" ma:fieldsID="871d6b51c5141eb32e0d04e037372b3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F4E705-0491-4846-8407-4B81540E3973}">
  <ds:schemaRefs>
    <ds:schemaRef ds:uri="http://schemas.microsoft.com/sharepoint/v3/contenttype/forms"/>
  </ds:schemaRefs>
</ds:datastoreItem>
</file>

<file path=customXml/itemProps2.xml><?xml version="1.0" encoding="utf-8"?>
<ds:datastoreItem xmlns:ds="http://schemas.openxmlformats.org/officeDocument/2006/customXml" ds:itemID="{05851DFC-DC4D-4636-A10A-2956E86E78C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983B76A-5843-4EA9-AC96-7390436F95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1266</TotalTime>
  <Words>3899</Words>
  <Application>Microsoft Office PowerPoint</Application>
  <PresentationFormat>Širokoúhlá obrazovka</PresentationFormat>
  <Paragraphs>503</Paragraphs>
  <Slides>56</Slides>
  <Notes>12</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56</vt:i4>
      </vt:variant>
    </vt:vector>
  </HeadingPairs>
  <TitlesOfParts>
    <vt:vector size="64" baseType="lpstr">
      <vt:lpstr>ＭＳ Ｐゴシック</vt:lpstr>
      <vt:lpstr>Arial</vt:lpstr>
      <vt:lpstr>Calibri</vt:lpstr>
      <vt:lpstr>Calibri Light</vt:lpstr>
      <vt:lpstr>Symbol</vt:lpstr>
      <vt:lpstr>Times New Roman</vt:lpstr>
      <vt:lpstr>Wingdings</vt:lpstr>
      <vt:lpstr>Motiv Office</vt:lpstr>
      <vt:lpstr>  Teorie a praxe managementu</vt:lpstr>
      <vt:lpstr>Prezentace aplikace PowerPoint</vt:lpstr>
      <vt:lpstr>Prezentace aplikace PowerPoint</vt:lpstr>
      <vt:lpstr>Prezentace aplikace PowerPoint</vt:lpstr>
      <vt:lpstr>Prezentace aplikace PowerPoint</vt:lpstr>
      <vt:lpstr>Prezentace aplikace PowerPoint</vt:lpstr>
      <vt:lpstr> Základní struktura systému řízení  </vt:lpstr>
      <vt:lpstr>Prezentace aplikace PowerPoint</vt:lpstr>
      <vt:lpstr>Sociální řízení</vt:lpstr>
      <vt:lpstr>Prezentace aplikace PowerPoint</vt:lpstr>
      <vt:lpstr> Pojetí managementu (řízení) </vt:lpstr>
      <vt:lpstr>Prezentace aplikace PowerPoint</vt:lpstr>
      <vt:lpstr>Prezentace aplikace PowerPoint</vt:lpstr>
      <vt:lpstr>      Management jako struktura manažerů</vt:lpstr>
      <vt:lpstr>Struktura manažerů a jejich postavení</vt:lpstr>
      <vt:lpstr>Tři úrovně manažerů</vt:lpstr>
      <vt:lpstr>Manažerské výzvy</vt:lpstr>
      <vt:lpstr>Řídit strategicky</vt:lpstr>
      <vt:lpstr>Řídit změny</vt:lpstr>
      <vt:lpstr>Řídit zdroje</vt:lpstr>
      <vt:lpstr>Řídit podnikavě</vt:lpstr>
      <vt:lpstr>       2. Vývojové etapy manažerského myšlení                                    (různé přístupy)</vt:lpstr>
      <vt:lpstr>Nové perspektivní směry</vt:lpstr>
      <vt:lpstr>3. Co manažeři dělají a jak?  (Manažer jako profese)</vt:lpstr>
      <vt:lpstr>3. 1 Funkce managementu a manažera</vt:lpstr>
      <vt:lpstr>Manažerské procesy a funkce managementu</vt:lpstr>
      <vt:lpstr>3. 2 Manažerské role (Manažer jako profese)</vt:lpstr>
      <vt:lpstr>Manažer = vedoucí</vt:lpstr>
      <vt:lpstr>Prezentace aplikace PowerPoint</vt:lpstr>
      <vt:lpstr>Mintzbergovo členění rolí manažera</vt:lpstr>
      <vt:lpstr>3.3 Manažerské dovednosti </vt:lpstr>
      <vt:lpstr>Základní manažerské dovednosti</vt:lpstr>
      <vt:lpstr>Prezentace aplikace PowerPoint</vt:lpstr>
      <vt:lpstr>Manažer jako povolání</vt:lpstr>
      <vt:lpstr>Prezentace aplikace PowerPoint</vt:lpstr>
      <vt:lpstr>Styl manažerské práce</vt:lpstr>
      <vt:lpstr>4. Společenská odpovědnost  a manažerská etika</vt:lpstr>
      <vt:lpstr>Společenská odpovědnost organizací nebo firem</vt:lpstr>
      <vt:lpstr>Definice CSR</vt:lpstr>
      <vt:lpstr>Soudobý názor na společenskou odpovědnost </vt:lpstr>
      <vt:lpstr>Podnikatelská etika</vt:lpstr>
      <vt:lpstr>Manažerská etika</vt:lpstr>
      <vt:lpstr>Zásady podnikatelské etiky </vt:lpstr>
      <vt:lpstr>Etický kodex</vt:lpstr>
      <vt:lpstr>Obsah etických kodexů</vt:lpstr>
      <vt:lpstr>5. Management a Leadership (vůdcovství)</vt:lpstr>
      <vt:lpstr>Proč mají být manažéři lídry</vt:lpstr>
      <vt:lpstr>Jaký je rozdíl mezi manažerem a lídrem?</vt:lpstr>
      <vt:lpstr>Lídr a manažer</vt:lpstr>
      <vt:lpstr>Emocionální a sociální inteligence</vt:lpstr>
      <vt:lpstr>Lídr a manažer</vt:lpstr>
      <vt:lpstr>6. Oblasti studia managementu</vt:lpstr>
      <vt:lpstr>Obsah studia Managementu</vt:lpstr>
      <vt:lpstr>Obsah studia  Strategického managementu</vt:lpstr>
      <vt:lpstr>Obsah studia  Projektového managementu</vt:lpstr>
      <vt:lpstr>Shrnutí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sta0006</cp:lastModifiedBy>
  <cp:revision>156</cp:revision>
  <dcterms:created xsi:type="dcterms:W3CDTF">2016-11-25T20:36:16Z</dcterms:created>
  <dcterms:modified xsi:type="dcterms:W3CDTF">2021-10-08T09:45:36Z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0x010100B8A300BF030A8E48ABB4234BF29EF4E3</vt:lpwstr>
  </property>
</Properties>
</file>