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64" r:id="rId5"/>
    <p:sldId id="310" r:id="rId6"/>
    <p:sldId id="311" r:id="rId7"/>
    <p:sldId id="312" r:id="rId8"/>
    <p:sldId id="313" r:id="rId9"/>
    <p:sldId id="314" r:id="rId10"/>
    <p:sldId id="315" r:id="rId11"/>
    <p:sldId id="316" r:id="rId12"/>
    <p:sldId id="317" r:id="rId13"/>
    <p:sldId id="318" r:id="rId14"/>
    <p:sldId id="319" r:id="rId15"/>
    <p:sldId id="320" r:id="rId16"/>
    <p:sldId id="321" r:id="rId17"/>
    <p:sldId id="322" r:id="rId18"/>
    <p:sldId id="323" r:id="rId19"/>
    <p:sldId id="324" r:id="rId20"/>
    <p:sldId id="325" r:id="rId21"/>
    <p:sldId id="326" r:id="rId22"/>
    <p:sldId id="327" r:id="rId23"/>
    <p:sldId id="328" r:id="rId24"/>
    <p:sldId id="329" r:id="rId25"/>
    <p:sldId id="330" r:id="rId26"/>
    <p:sldId id="331" r:id="rId27"/>
    <p:sldId id="332" r:id="rId28"/>
    <p:sldId id="333" r:id="rId29"/>
    <p:sldId id="334" r:id="rId30"/>
    <p:sldId id="335" r:id="rId31"/>
    <p:sldId id="336" r:id="rId32"/>
    <p:sldId id="309" r:id="rId33"/>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5" d="100"/>
          <a:sy n="75" d="100"/>
        </p:scale>
        <p:origin x="78" y="942"/>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12.11.2019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12.11.2019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12.11.2019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12.11.2019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12.11.2019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12.11.2019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12.11.2019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AB6CF5-6D0E-4832-A128-5D76418DBB90}" type="datetimeFigureOut">
              <a:rPr lang="cs-CZ" smtClean="0"/>
              <a:t>12.11.2019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AAB6CF5-6D0E-4832-A128-5D76418DBB90}" type="datetimeFigureOut">
              <a:rPr lang="cs-CZ" smtClean="0"/>
              <a:t>12.11.2019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12.11.2019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12.11.2019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12.11.2019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12.11.2019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12.11.2019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12.11.2019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12.11.2019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12.11.2019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12.11.2019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12.11.2019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12.11.2019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12.11.2019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12.11.2019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12.11.2019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12.11.2019</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www.iso.org/iso-26000-social-responsibility.html"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i-sight.com/resources/18-of-the-best-code-of-conduct-examples/"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ec.europa.eu/info/strategy/international-strategies/sustainable-development-goals/multi-stakeholder-platform-sdgs_en"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ww.ecolabelindex.com/ecolabel/environmentally-friendly-product-czech-republic" TargetMode="External"/><Relationship Id="rId2" Type="http://schemas.openxmlformats.org/officeDocument/2006/relationships/hyperlink" Target="http://www.ecolabelindex.com/ecolabel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www.oecd.org/corporate/mne/40889288.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3600" b="1" cap="all">
                <a:latin typeface="Arial" pitchFamily="34" charset="0"/>
                <a:cs typeface="Arial" pitchFamily="34" charset="0"/>
              </a:rPr>
              <a:t>Selected Initiatives and Instruments Relevant to CSR</a:t>
            </a:r>
            <a:endParaRPr lang="cs-CZ" sz="3600" b="1" cap="all">
              <a:latin typeface="Arial" pitchFamily="34" charset="0"/>
              <a:cs typeface="Arial" pitchFamily="34" charset="0"/>
            </a:endParaRPr>
          </a:p>
          <a:p>
            <a:pPr algn="ctr" eaLnBrk="1" fontAlgn="auto" hangingPunct="1">
              <a:spcBef>
                <a:spcPts val="0"/>
              </a:spcBef>
              <a:spcAft>
                <a:spcPts val="0"/>
              </a:spcAft>
              <a:defRPr/>
            </a:pPr>
            <a:r>
              <a:rPr lang="cs-CZ" b="1">
                <a:latin typeface="Arial" pitchFamily="34" charset="0"/>
                <a:cs typeface="Arial" pitchFamily="34" charset="0"/>
              </a:rPr>
              <a:t>INTRODUCTION THE MOST IMPORTANT GUIDELINES TO CSR</a:t>
            </a:r>
            <a:endParaRPr lang="en-GB"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Pavel Adámek</a:t>
            </a:r>
            <a:r>
              <a:rPr lang="en-GB" altLang="cs-CZ" sz="1800" dirty="0">
                <a:latin typeface="Arial" panose="020B0604020202020204" pitchFamily="34" charset="0"/>
              </a:rPr>
              <a:t>, Ph.D.</a:t>
            </a:r>
          </a:p>
          <a:p>
            <a:pPr algn="ctr" eaLnBrk="1" hangingPunct="1">
              <a:spcBef>
                <a:spcPct val="0"/>
              </a:spcBef>
              <a:buFontTx/>
              <a:buNone/>
            </a:pPr>
            <a:r>
              <a:rPr lang="cs-CZ" altLang="cs-CZ" sz="1800" dirty="0">
                <a:latin typeface="Arial" panose="020B0604020202020204" pitchFamily="34" charset="0"/>
              </a:rPr>
              <a:t>CORPORATE SOCIAL RESPONSIBILITY</a:t>
            </a:r>
            <a:r>
              <a:rPr lang="en-GB" altLang="cs-CZ" sz="1800" dirty="0">
                <a:latin typeface="Arial" panose="020B0604020202020204" pitchFamily="34" charset="0"/>
              </a:rPr>
              <a:t>/PEM-NACSR</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000" b="1" dirty="0">
                <a:latin typeface="Arial" panose="020B0604020202020204" pitchFamily="34" charset="0"/>
              </a:rPr>
              <a:t>International Framework Agreements</a:t>
            </a:r>
            <a:endParaRPr lang="cs-CZ" altLang="cs-CZ" sz="2000" b="1" dirty="0">
              <a:latin typeface="Arial" panose="020B0604020202020204" pitchFamily="34" charset="0"/>
            </a:endParaRPr>
          </a:p>
          <a:p>
            <a:pPr eaLnBrk="1" hangingPunct="1">
              <a:spcBef>
                <a:spcPct val="0"/>
              </a:spcBef>
              <a:buNone/>
              <a:defRPr/>
            </a:pPr>
            <a:endParaRPr lang="cs-CZ" altLang="cs-CZ" sz="2000" b="1"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International Framework Agreements (IFAs) are</a:t>
            </a:r>
            <a:r>
              <a:rPr lang="cs-CZ" altLang="cs-CZ" sz="2000" dirty="0">
                <a:latin typeface="Arial" panose="020B0604020202020204" pitchFamily="34" charset="0"/>
              </a:rPr>
              <a:t> </a:t>
            </a:r>
            <a:r>
              <a:rPr lang="en-US" altLang="cs-CZ" sz="2000" dirty="0">
                <a:latin typeface="Arial" panose="020B0604020202020204" pitchFamily="34" charset="0"/>
              </a:rPr>
              <a:t>negotiated jointly by </a:t>
            </a:r>
            <a:r>
              <a:rPr lang="en-US" altLang="cs-CZ" sz="2000" b="1" dirty="0">
                <a:latin typeface="Arial" panose="020B0604020202020204" pitchFamily="34" charset="0"/>
              </a:rPr>
              <a:t>national trade unions and global union federations with multinational</a:t>
            </a:r>
            <a:r>
              <a:rPr lang="cs-CZ" altLang="cs-CZ" sz="2000" b="1" dirty="0">
                <a:latin typeface="Arial" panose="020B0604020202020204" pitchFamily="34" charset="0"/>
              </a:rPr>
              <a:t> </a:t>
            </a:r>
            <a:r>
              <a:rPr lang="en-US" altLang="cs-CZ" sz="2000" b="1" dirty="0">
                <a:latin typeface="Arial" panose="020B0604020202020204" pitchFamily="34" charset="0"/>
              </a:rPr>
              <a:t>companies.</a:t>
            </a:r>
            <a:r>
              <a:rPr lang="en-US" altLang="cs-CZ" sz="2000" dirty="0">
                <a:latin typeface="Arial" panose="020B0604020202020204" pitchFamily="34" charset="0"/>
              </a:rPr>
              <a:t> They aim at ensuring that the company concerned respects the same </a:t>
            </a:r>
            <a:r>
              <a:rPr lang="en-US" altLang="cs-CZ" sz="2000" dirty="0" err="1">
                <a:latin typeface="Arial" panose="020B0604020202020204" pitchFamily="34" charset="0"/>
              </a:rPr>
              <a:t>labour</a:t>
            </a:r>
            <a:r>
              <a:rPr lang="cs-CZ" altLang="cs-CZ" sz="2000" dirty="0">
                <a:latin typeface="Arial" panose="020B0604020202020204" pitchFamily="34" charset="0"/>
              </a:rPr>
              <a:t> </a:t>
            </a:r>
            <a:r>
              <a:rPr lang="en-US" altLang="cs-CZ" sz="2000" dirty="0">
                <a:latin typeface="Arial" panose="020B0604020202020204" pitchFamily="34" charset="0"/>
              </a:rPr>
              <a:t>standards in all the countries where it operates as well as throughout its supply chain. </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These</a:t>
            </a:r>
            <a:r>
              <a:rPr lang="cs-CZ" altLang="cs-CZ" sz="2000" dirty="0">
                <a:latin typeface="Arial" panose="020B0604020202020204" pitchFamily="34" charset="0"/>
              </a:rPr>
              <a:t> </a:t>
            </a:r>
            <a:r>
              <a:rPr lang="en-US" altLang="cs-CZ" sz="2000" dirty="0">
                <a:latin typeface="Arial" panose="020B0604020202020204" pitchFamily="34" charset="0"/>
              </a:rPr>
              <a:t>agreements are designed </a:t>
            </a:r>
            <a:r>
              <a:rPr lang="en-US" altLang="cs-CZ" sz="2000" b="1" dirty="0">
                <a:latin typeface="Arial" panose="020B0604020202020204" pitchFamily="34" charset="0"/>
              </a:rPr>
              <a:t>to be used in conjunction with national </a:t>
            </a:r>
            <a:r>
              <a:rPr lang="en-US" altLang="cs-CZ" sz="2000" b="1" dirty="0" err="1">
                <a:latin typeface="Arial" panose="020B0604020202020204" pitchFamily="34" charset="0"/>
              </a:rPr>
              <a:t>labour</a:t>
            </a:r>
            <a:r>
              <a:rPr lang="en-US" altLang="cs-CZ" sz="2000" b="1" dirty="0">
                <a:latin typeface="Arial" panose="020B0604020202020204" pitchFamily="34" charset="0"/>
              </a:rPr>
              <a:t> policies and serve as</a:t>
            </a:r>
            <a:r>
              <a:rPr lang="cs-CZ" altLang="cs-CZ" sz="2000" b="1" dirty="0">
                <a:latin typeface="Arial" panose="020B0604020202020204" pitchFamily="34" charset="0"/>
              </a:rPr>
              <a:t> </a:t>
            </a:r>
            <a:r>
              <a:rPr lang="en-US" altLang="cs-CZ" sz="2000" b="1" dirty="0">
                <a:latin typeface="Arial" panose="020B0604020202020204" pitchFamily="34" charset="0"/>
              </a:rPr>
              <a:t>a basis for further negotiation</a:t>
            </a:r>
            <a:r>
              <a:rPr lang="en-US" altLang="cs-CZ" sz="2000" dirty="0">
                <a:latin typeface="Arial" panose="020B0604020202020204" pitchFamily="34" charset="0"/>
              </a:rPr>
              <a:t> at the national level. </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Since IFAs result from negotiations</a:t>
            </a:r>
            <a:r>
              <a:rPr lang="cs-CZ" altLang="cs-CZ" sz="2000" dirty="0">
                <a:latin typeface="Arial" panose="020B0604020202020204" pitchFamily="34" charset="0"/>
              </a:rPr>
              <a:t> </a:t>
            </a:r>
            <a:r>
              <a:rPr lang="en-US" altLang="cs-CZ" sz="2000" dirty="0">
                <a:latin typeface="Arial" panose="020B0604020202020204" pitchFamily="34" charset="0"/>
              </a:rPr>
              <a:t>between trade unions and</a:t>
            </a:r>
            <a:r>
              <a:rPr lang="cs-CZ" altLang="cs-CZ" sz="2000" dirty="0">
                <a:latin typeface="Arial" panose="020B0604020202020204" pitchFamily="34" charset="0"/>
              </a:rPr>
              <a:t> </a:t>
            </a:r>
            <a:r>
              <a:rPr lang="en-US" altLang="cs-CZ" sz="2000" dirty="0">
                <a:latin typeface="Arial" panose="020B0604020202020204" pitchFamily="34" charset="0"/>
              </a:rPr>
              <a:t>companies</a:t>
            </a:r>
            <a:r>
              <a:rPr lang="cs-CZ" altLang="cs-CZ" sz="2000" dirty="0">
                <a:latin typeface="Arial" panose="020B0604020202020204" pitchFamily="34" charset="0"/>
              </a:rPr>
              <a:t> </a:t>
            </a:r>
            <a:r>
              <a:rPr lang="en-US" altLang="cs-CZ" sz="2000" dirty="0">
                <a:latin typeface="Arial" panose="020B0604020202020204" pitchFamily="34" charset="0"/>
              </a:rPr>
              <a:t>/</a:t>
            </a:r>
            <a:r>
              <a:rPr lang="cs-CZ" altLang="cs-CZ" sz="2000" dirty="0">
                <a:latin typeface="Arial" panose="020B0604020202020204" pitchFamily="34" charset="0"/>
              </a:rPr>
              <a:t> </a:t>
            </a:r>
            <a:r>
              <a:rPr lang="en-US" altLang="cs-CZ" sz="2000" dirty="0">
                <a:latin typeface="Arial" panose="020B0604020202020204" pitchFamily="34" charset="0"/>
              </a:rPr>
              <a:t>management, they put workers in a stronger position to</a:t>
            </a:r>
            <a:r>
              <a:rPr lang="cs-CZ" altLang="cs-CZ" sz="2000" dirty="0">
                <a:latin typeface="Arial" panose="020B0604020202020204" pitchFamily="34" charset="0"/>
              </a:rPr>
              <a:t> </a:t>
            </a:r>
            <a:r>
              <a:rPr lang="en-US" altLang="cs-CZ" sz="2000" dirty="0">
                <a:latin typeface="Arial" panose="020B0604020202020204" pitchFamily="34" charset="0"/>
              </a:rPr>
              <a:t>ensure compliance with a company’s stated commitments.</a:t>
            </a:r>
            <a:endParaRPr lang="en-US" altLang="cs-CZ" sz="2000" dirty="0">
              <a:solidFill>
                <a:srgbClr val="FF0000"/>
              </a:solidFill>
              <a:latin typeface="Arial" panose="020B0604020202020204" pitchFamily="34" charset="0"/>
            </a:endParaRPr>
          </a:p>
        </p:txBody>
      </p:sp>
    </p:spTree>
    <p:extLst>
      <p:ext uri="{BB962C8B-B14F-4D97-AF65-F5344CB8AC3E}">
        <p14:creationId xmlns:p14="http://schemas.microsoft.com/office/powerpoint/2010/main" val="1208831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1800" b="1" dirty="0">
                <a:latin typeface="Arial" panose="020B0604020202020204" pitchFamily="34" charset="0"/>
              </a:rPr>
              <a:t>Socially Responsible Investment (SRI)</a:t>
            </a:r>
            <a:r>
              <a:rPr lang="en-US" altLang="cs-CZ" sz="1800" dirty="0">
                <a:latin typeface="Arial" panose="020B0604020202020204" pitchFamily="34" charset="0"/>
              </a:rPr>
              <a:t> </a:t>
            </a: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Initiatives are also being developed in the financial sector.</a:t>
            </a:r>
            <a:r>
              <a:rPr lang="cs-CZ" altLang="cs-CZ" sz="1800" dirty="0">
                <a:latin typeface="Arial" panose="020B0604020202020204" pitchFamily="34" charset="0"/>
              </a:rPr>
              <a:t> </a:t>
            </a:r>
            <a:r>
              <a:rPr lang="en-US" altLang="cs-CZ" sz="1800" dirty="0">
                <a:latin typeface="Arial" panose="020B0604020202020204" pitchFamily="34" charset="0"/>
              </a:rPr>
              <a:t>Historically, these initiatives have focused on financial institutions’ own operations, but</a:t>
            </a:r>
            <a:r>
              <a:rPr lang="cs-CZ" altLang="cs-CZ" sz="1800" dirty="0">
                <a:latin typeface="Arial" panose="020B0604020202020204" pitchFamily="34" charset="0"/>
              </a:rPr>
              <a:t> </a:t>
            </a:r>
            <a:r>
              <a:rPr lang="en-US" altLang="cs-CZ" sz="1800" dirty="0">
                <a:latin typeface="Arial" panose="020B0604020202020204" pitchFamily="34" charset="0"/>
              </a:rPr>
              <a:t>increasingly, </a:t>
            </a:r>
            <a:r>
              <a:rPr lang="en-US" altLang="cs-CZ" sz="1800" i="1" dirty="0">
                <a:latin typeface="Arial" panose="020B0604020202020204" pitchFamily="34" charset="0"/>
              </a:rPr>
              <a:t>initiatives are focusing on social responsibility concerning investment decision</a:t>
            </a:r>
            <a:r>
              <a:rPr lang="en-US" altLang="cs-CZ" sz="1800" dirty="0">
                <a:latin typeface="Arial" panose="020B0604020202020204" pitchFamily="34" charset="0"/>
              </a:rPr>
              <a:t>s. </a:t>
            </a:r>
            <a:endParaRPr lang="cs-CZ" altLang="cs-CZ" sz="1800" dirty="0">
              <a:latin typeface="Arial" panose="020B0604020202020204" pitchFamily="34" charset="0"/>
            </a:endParaRPr>
          </a:p>
          <a:p>
            <a:pPr marL="342900" indent="-342900" eaLnBrk="1" hangingPunct="1">
              <a:spcBef>
                <a:spcPct val="0"/>
              </a:spcBef>
              <a:defRPr/>
            </a:pP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On</a:t>
            </a:r>
            <a:r>
              <a:rPr lang="cs-CZ" altLang="cs-CZ" sz="1800" dirty="0">
                <a:latin typeface="Arial" panose="020B0604020202020204" pitchFamily="34" charset="0"/>
              </a:rPr>
              <a:t> </a:t>
            </a:r>
            <a:r>
              <a:rPr lang="en-US" altLang="cs-CZ" sz="1800" dirty="0">
                <a:latin typeface="Arial" panose="020B0604020202020204" pitchFamily="34" charset="0"/>
              </a:rPr>
              <a:t>the lending side, this is being stimulated largely by the International Financial Corporation (IFC),</a:t>
            </a:r>
            <a:r>
              <a:rPr lang="cs-CZ" altLang="cs-CZ" sz="1800" dirty="0">
                <a:latin typeface="Arial" panose="020B0604020202020204" pitchFamily="34" charset="0"/>
              </a:rPr>
              <a:t> </a:t>
            </a:r>
            <a:r>
              <a:rPr lang="en-US" altLang="cs-CZ" sz="1800" dirty="0">
                <a:latin typeface="Arial" panose="020B0604020202020204" pitchFamily="34" charset="0"/>
              </a:rPr>
              <a:t>the private sector lending arm of the World Bank, which has adopted Performance Standards to</a:t>
            </a:r>
            <a:r>
              <a:rPr lang="cs-CZ" altLang="cs-CZ" sz="1800" dirty="0">
                <a:latin typeface="Arial" panose="020B0604020202020204" pitchFamily="34" charset="0"/>
              </a:rPr>
              <a:t> </a:t>
            </a:r>
            <a:r>
              <a:rPr lang="en-US" altLang="cs-CZ" sz="1800" dirty="0">
                <a:latin typeface="Arial" panose="020B0604020202020204" pitchFamily="34" charset="0"/>
              </a:rPr>
              <a:t>guide its investments. </a:t>
            </a:r>
            <a:endParaRPr lang="cs-CZ" altLang="cs-CZ" sz="1800" dirty="0">
              <a:latin typeface="Arial" panose="020B0604020202020204" pitchFamily="34" charset="0"/>
            </a:endParaRPr>
          </a:p>
          <a:p>
            <a:pPr marL="342900" indent="-342900" eaLnBrk="1" hangingPunct="1">
              <a:spcBef>
                <a:spcPct val="0"/>
              </a:spcBef>
              <a:defRPr/>
            </a:pP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On the equity side, </a:t>
            </a:r>
            <a:r>
              <a:rPr lang="en-US" altLang="cs-CZ" sz="1800" i="1" dirty="0">
                <a:latin typeface="Arial" panose="020B0604020202020204" pitchFamily="34" charset="0"/>
              </a:rPr>
              <a:t>socially</a:t>
            </a:r>
            <a:r>
              <a:rPr lang="cs-CZ" altLang="cs-CZ" sz="1800" i="1" dirty="0">
                <a:latin typeface="Arial" panose="020B0604020202020204" pitchFamily="34" charset="0"/>
              </a:rPr>
              <a:t> </a:t>
            </a:r>
            <a:r>
              <a:rPr lang="en-US" altLang="cs-CZ" sz="1800" i="1" dirty="0">
                <a:latin typeface="Arial" panose="020B0604020202020204" pitchFamily="34" charset="0"/>
              </a:rPr>
              <a:t>responsible investment (SRI) incorporates elements of CSR in what is often termed the “triple</a:t>
            </a:r>
            <a:r>
              <a:rPr lang="cs-CZ" altLang="cs-CZ" sz="1800" i="1" dirty="0">
                <a:latin typeface="Arial" panose="020B0604020202020204" pitchFamily="34" charset="0"/>
              </a:rPr>
              <a:t> </a:t>
            </a:r>
            <a:r>
              <a:rPr lang="en-US" altLang="cs-CZ" sz="1800" i="1" dirty="0">
                <a:latin typeface="Arial" panose="020B0604020202020204" pitchFamily="34" charset="0"/>
              </a:rPr>
              <a:t>bottom line” approach</a:t>
            </a:r>
            <a:r>
              <a:rPr lang="en-US" altLang="cs-CZ" sz="1800" dirty="0">
                <a:latin typeface="Arial" panose="020B0604020202020204" pitchFamily="34" charset="0"/>
              </a:rPr>
              <a:t>. </a:t>
            </a:r>
            <a:endParaRPr lang="cs-CZ" altLang="cs-CZ" sz="1800" dirty="0">
              <a:latin typeface="Arial" panose="020B0604020202020204" pitchFamily="34" charset="0"/>
            </a:endParaRPr>
          </a:p>
          <a:p>
            <a:pPr marL="342900" indent="-342900" eaLnBrk="1" hangingPunct="1">
              <a:spcBef>
                <a:spcPct val="0"/>
              </a:spcBef>
              <a:defRPr/>
            </a:pP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The adoption of the UN Principles for Responsible Investment, which give</a:t>
            </a:r>
            <a:r>
              <a:rPr lang="cs-CZ" altLang="cs-CZ" sz="1800" dirty="0">
                <a:latin typeface="Arial" panose="020B0604020202020204" pitchFamily="34" charset="0"/>
              </a:rPr>
              <a:t> </a:t>
            </a:r>
            <a:r>
              <a:rPr lang="en-US" altLang="cs-CZ" sz="1800" dirty="0">
                <a:latin typeface="Arial" panose="020B0604020202020204" pitchFamily="34" charset="0"/>
              </a:rPr>
              <a:t>guidance to fund managers and other investors, has given new impetus to this movement.</a:t>
            </a:r>
            <a:endParaRPr lang="en-US" altLang="cs-CZ" sz="1800" dirty="0">
              <a:solidFill>
                <a:srgbClr val="FF0000"/>
              </a:solidFill>
              <a:latin typeface="Arial" panose="020B0604020202020204" pitchFamily="34" charset="0"/>
            </a:endParaRPr>
          </a:p>
        </p:txBody>
      </p:sp>
    </p:spTree>
    <p:extLst>
      <p:ext uri="{BB962C8B-B14F-4D97-AF65-F5344CB8AC3E}">
        <p14:creationId xmlns:p14="http://schemas.microsoft.com/office/powerpoint/2010/main" val="3214664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r>
              <a:rPr lang="cs-CZ" altLang="cs-CZ" sz="2200" b="1">
                <a:latin typeface="Arial" panose="020B0604020202020204" pitchFamily="34" charset="0"/>
              </a:rPr>
              <a:t>Role and realationship of internationally recognised norms, government-recognised guidance, and privately-developer principles relevatn to CSR</a:t>
            </a:r>
            <a:endParaRPr lang="cs-CZ" altLang="cs-CZ" sz="2200">
              <a:latin typeface="Arial" panose="020B0604020202020204" pitchFamily="34" charset="0"/>
            </a:endParaRPr>
          </a:p>
        </p:txBody>
      </p:sp>
      <p:pic>
        <p:nvPicPr>
          <p:cNvPr id="2" name="Obrázek 1"/>
          <p:cNvPicPr>
            <a:picLocks noChangeAspect="1"/>
          </p:cNvPicPr>
          <p:nvPr/>
        </p:nvPicPr>
        <p:blipFill rotWithShape="1">
          <a:blip r:embed="rId2"/>
          <a:srcRect l="9789" t="17484" r="5263" b="10844"/>
          <a:stretch/>
        </p:blipFill>
        <p:spPr>
          <a:xfrm>
            <a:off x="132389" y="2631281"/>
            <a:ext cx="8871284" cy="4210288"/>
          </a:xfrm>
          <a:prstGeom prst="rect">
            <a:avLst/>
          </a:prstGeom>
        </p:spPr>
      </p:pic>
    </p:spTree>
    <p:extLst>
      <p:ext uri="{BB962C8B-B14F-4D97-AF65-F5344CB8AC3E}">
        <p14:creationId xmlns:p14="http://schemas.microsoft.com/office/powerpoint/2010/main" val="3641337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7" y="1523285"/>
            <a:ext cx="8581273"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altLang="cs-CZ" sz="1800" b="1" dirty="0" err="1">
                <a:latin typeface="Arial" panose="020B0604020202020204" pitchFamily="34" charset="0"/>
              </a:rPr>
              <a:t>There</a:t>
            </a:r>
            <a:r>
              <a:rPr lang="cs-CZ" altLang="cs-CZ" sz="1800" b="1" dirty="0">
                <a:latin typeface="Arial" panose="020B0604020202020204" pitchFamily="34" charset="0"/>
              </a:rPr>
              <a:t> are </a:t>
            </a:r>
            <a:r>
              <a:rPr lang="cs-CZ" altLang="cs-CZ" sz="1800" b="1" dirty="0" err="1">
                <a:latin typeface="Arial" panose="020B0604020202020204" pitchFamily="34" charset="0"/>
              </a:rPr>
              <a:t>four</a:t>
            </a:r>
            <a:r>
              <a:rPr lang="cs-CZ" altLang="cs-CZ" sz="1800" b="1" dirty="0">
                <a:latin typeface="Arial" panose="020B0604020202020204" pitchFamily="34" charset="0"/>
              </a:rPr>
              <a:t> </a:t>
            </a:r>
            <a:r>
              <a:rPr lang="cs-CZ" altLang="cs-CZ" sz="1800" b="1" dirty="0" err="1">
                <a:latin typeface="Arial" panose="020B0604020202020204" pitchFamily="34" charset="0"/>
              </a:rPr>
              <a:t>channels</a:t>
            </a:r>
            <a:r>
              <a:rPr lang="cs-CZ" altLang="cs-CZ" sz="1800" b="1" dirty="0">
                <a:latin typeface="Arial" panose="020B0604020202020204" pitchFamily="34" charset="0"/>
              </a:rPr>
              <a:t> by </a:t>
            </a:r>
            <a:r>
              <a:rPr lang="cs-CZ" altLang="cs-CZ" sz="1800" b="1" dirty="0" err="1">
                <a:latin typeface="Arial" panose="020B0604020202020204" pitchFamily="34" charset="0"/>
              </a:rPr>
              <a:t>which</a:t>
            </a:r>
            <a:r>
              <a:rPr lang="cs-CZ" altLang="cs-CZ" sz="1800" b="1" dirty="0">
                <a:latin typeface="Arial" panose="020B0604020202020204" pitchFamily="34" charset="0"/>
              </a:rPr>
              <a:t> </a:t>
            </a:r>
            <a:r>
              <a:rPr lang="cs-CZ" altLang="cs-CZ" sz="1800" b="1" dirty="0" err="1">
                <a:latin typeface="Arial" panose="020B0604020202020204" pitchFamily="34" charset="0"/>
              </a:rPr>
              <a:t>governments</a:t>
            </a:r>
            <a:r>
              <a:rPr lang="cs-CZ" altLang="cs-CZ" sz="1800" b="1" dirty="0">
                <a:latin typeface="Arial" panose="020B0604020202020204" pitchFamily="34" charset="0"/>
              </a:rPr>
              <a:t> </a:t>
            </a:r>
            <a:r>
              <a:rPr lang="cs-CZ" altLang="cs-CZ" sz="1800" b="1" dirty="0" err="1">
                <a:latin typeface="Arial" panose="020B0604020202020204" pitchFamily="34" charset="0"/>
              </a:rPr>
              <a:t>have</a:t>
            </a:r>
            <a:r>
              <a:rPr lang="cs-CZ" altLang="cs-CZ" sz="1800" b="1" dirty="0">
                <a:latin typeface="Arial" panose="020B0604020202020204" pitchFamily="34" charset="0"/>
              </a:rPr>
              <a:t> </a:t>
            </a:r>
            <a:r>
              <a:rPr lang="cs-CZ" altLang="cs-CZ" sz="1800" b="1" dirty="0" err="1">
                <a:latin typeface="Arial" panose="020B0604020202020204" pitchFamily="34" charset="0"/>
              </a:rPr>
              <a:t>endorsed</a:t>
            </a:r>
            <a:r>
              <a:rPr lang="cs-CZ" altLang="cs-CZ" sz="1800" b="1" dirty="0">
                <a:latin typeface="Arial" panose="020B0604020202020204" pitchFamily="34" charset="0"/>
              </a:rPr>
              <a:t> </a:t>
            </a:r>
            <a:r>
              <a:rPr lang="cs-CZ" altLang="cs-CZ" sz="1800" b="1" dirty="0" err="1">
                <a:latin typeface="Arial" panose="020B0604020202020204" pitchFamily="34" charset="0"/>
              </a:rPr>
              <a:t>standards</a:t>
            </a:r>
            <a:r>
              <a:rPr lang="cs-CZ" altLang="cs-CZ" sz="1800" b="1" dirty="0">
                <a:latin typeface="Arial" panose="020B0604020202020204" pitchFamily="34" charset="0"/>
              </a:rPr>
              <a:t> </a:t>
            </a:r>
            <a:r>
              <a:rPr lang="cs-CZ" altLang="cs-CZ" sz="1800" b="1" dirty="0" err="1">
                <a:latin typeface="Arial" panose="020B0604020202020204" pitchFamily="34" charset="0"/>
              </a:rPr>
              <a:t>relevant</a:t>
            </a:r>
            <a:r>
              <a:rPr lang="cs-CZ" altLang="cs-CZ" sz="1800" b="1" dirty="0">
                <a:latin typeface="Arial" panose="020B0604020202020204" pitchFamily="34" charset="0"/>
              </a:rPr>
              <a:t> to CSR:</a:t>
            </a:r>
            <a:r>
              <a:rPr lang="en-US" altLang="cs-CZ" sz="1800" dirty="0">
                <a:latin typeface="Arial" panose="020B0604020202020204" pitchFamily="34" charset="0"/>
              </a:rPr>
              <a:t> </a:t>
            </a:r>
            <a:endParaRPr lang="cs-CZ" altLang="cs-CZ" sz="1800" dirty="0">
              <a:solidFill>
                <a:srgbClr val="FF0000"/>
              </a:solidFill>
              <a:latin typeface="Arial" panose="020B0604020202020204" pitchFamily="34" charset="0"/>
            </a:endParaRPr>
          </a:p>
          <a:p>
            <a:pPr marL="457200" indent="-457200" eaLnBrk="1" hangingPunct="1">
              <a:spcBef>
                <a:spcPct val="0"/>
              </a:spcBef>
              <a:buFont typeface="+mj-lt"/>
              <a:buAutoNum type="arabicPeriod"/>
              <a:defRPr/>
            </a:pPr>
            <a:r>
              <a:rPr lang="en-US" altLang="cs-CZ" sz="1800" i="1" dirty="0">
                <a:latin typeface="Arial" panose="020B0604020202020204" pitchFamily="34" charset="0"/>
              </a:rPr>
              <a:t>International instruments developed and formally agreed by governments</a:t>
            </a:r>
            <a:r>
              <a:rPr lang="en-US" altLang="cs-CZ" sz="1800" dirty="0">
                <a:latin typeface="Arial" panose="020B0604020202020204" pitchFamily="34" charset="0"/>
              </a:rPr>
              <a:t>, and also having</a:t>
            </a:r>
            <a:r>
              <a:rPr lang="cs-CZ" altLang="cs-CZ" sz="1800" dirty="0">
                <a:latin typeface="Arial" panose="020B0604020202020204" pitchFamily="34" charset="0"/>
              </a:rPr>
              <a:t> </a:t>
            </a:r>
            <a:r>
              <a:rPr lang="en-US" altLang="cs-CZ" sz="1800" dirty="0">
                <a:latin typeface="Arial" panose="020B0604020202020204" pitchFamily="34" charset="0"/>
              </a:rPr>
              <a:t>formal support from business and </a:t>
            </a:r>
            <a:r>
              <a:rPr lang="en-US" altLang="cs-CZ" sz="1800" dirty="0" err="1">
                <a:latin typeface="Arial" panose="020B0604020202020204" pitchFamily="34" charset="0"/>
              </a:rPr>
              <a:t>labour</a:t>
            </a:r>
            <a:r>
              <a:rPr lang="en-US" altLang="cs-CZ" sz="1800" dirty="0">
                <a:latin typeface="Arial" panose="020B0604020202020204" pitchFamily="34" charset="0"/>
              </a:rPr>
              <a:t> </a:t>
            </a:r>
            <a:r>
              <a:rPr lang="en-US" altLang="cs-CZ" sz="1800" dirty="0" err="1">
                <a:latin typeface="Arial" panose="020B0604020202020204" pitchFamily="34" charset="0"/>
              </a:rPr>
              <a:t>organisations</a:t>
            </a:r>
            <a:r>
              <a:rPr lang="en-US" altLang="cs-CZ" sz="1800" dirty="0">
                <a:latin typeface="Arial" panose="020B0604020202020204" pitchFamily="34" charset="0"/>
              </a:rPr>
              <a:t>. </a:t>
            </a:r>
            <a:endParaRPr lang="cs-CZ" altLang="cs-CZ" sz="1800" dirty="0">
              <a:latin typeface="Arial" panose="020B0604020202020204" pitchFamily="34" charset="0"/>
            </a:endParaRPr>
          </a:p>
          <a:p>
            <a:pPr eaLnBrk="1" hangingPunct="1">
              <a:spcBef>
                <a:spcPct val="0"/>
              </a:spcBef>
              <a:buNone/>
              <a:defRPr/>
            </a:pPr>
            <a:endParaRPr lang="cs-CZ" altLang="cs-CZ" sz="1800" dirty="0">
              <a:latin typeface="Arial" panose="020B0604020202020204" pitchFamily="34" charset="0"/>
            </a:endParaRPr>
          </a:p>
          <a:p>
            <a:pPr eaLnBrk="1" hangingPunct="1">
              <a:spcBef>
                <a:spcPct val="0"/>
              </a:spcBef>
              <a:buNone/>
              <a:defRPr/>
            </a:pPr>
            <a:r>
              <a:rPr lang="en-US" altLang="cs-CZ" sz="1800" dirty="0">
                <a:latin typeface="Arial" panose="020B0604020202020204" pitchFamily="34" charset="0"/>
              </a:rPr>
              <a:t>In this category, there are two</a:t>
            </a:r>
            <a:r>
              <a:rPr lang="cs-CZ" altLang="cs-CZ" sz="1800" dirty="0">
                <a:latin typeface="Arial" panose="020B0604020202020204" pitchFamily="34" charset="0"/>
              </a:rPr>
              <a:t> </a:t>
            </a:r>
            <a:r>
              <a:rPr lang="en-US" altLang="cs-CZ" sz="1800" dirty="0">
                <a:latin typeface="Arial" panose="020B0604020202020204" pitchFamily="34" charset="0"/>
              </a:rPr>
              <a:t>leading instruments, namely the </a:t>
            </a:r>
            <a:r>
              <a:rPr lang="en-US" altLang="cs-CZ" sz="1800" b="1" dirty="0">
                <a:latin typeface="Arial" panose="020B0604020202020204" pitchFamily="34" charset="0"/>
              </a:rPr>
              <a:t>ILO Declaration </a:t>
            </a:r>
            <a:r>
              <a:rPr lang="en-US" altLang="cs-CZ" sz="1800" dirty="0">
                <a:latin typeface="Arial" panose="020B0604020202020204" pitchFamily="34" charset="0"/>
              </a:rPr>
              <a:t>and the </a:t>
            </a:r>
            <a:r>
              <a:rPr lang="en-US" altLang="cs-CZ" sz="1800" b="1" dirty="0">
                <a:latin typeface="Arial" panose="020B0604020202020204" pitchFamily="34" charset="0"/>
              </a:rPr>
              <a:t>OECD Guidelines</a:t>
            </a:r>
            <a:r>
              <a:rPr lang="en-US" altLang="cs-CZ" sz="1800" dirty="0">
                <a:latin typeface="Arial" panose="020B0604020202020204" pitchFamily="34" charset="0"/>
              </a:rPr>
              <a:t>. For its part,</a:t>
            </a:r>
            <a:r>
              <a:rPr lang="cs-CZ" altLang="cs-CZ" sz="1800" dirty="0">
                <a:latin typeface="Arial" panose="020B0604020202020204" pitchFamily="34" charset="0"/>
              </a:rPr>
              <a:t> </a:t>
            </a:r>
            <a:r>
              <a:rPr lang="en-US" altLang="cs-CZ" sz="1800" dirty="0">
                <a:latin typeface="Arial" panose="020B0604020202020204" pitchFamily="34" charset="0"/>
              </a:rPr>
              <a:t>the ILO is unique in so far as it is the only universal body with a tripartite membership.</a:t>
            </a:r>
            <a:r>
              <a:rPr lang="cs-CZ" altLang="cs-CZ" sz="1800" dirty="0">
                <a:latin typeface="Arial" panose="020B0604020202020204" pitchFamily="34" charset="0"/>
              </a:rPr>
              <a:t> </a:t>
            </a:r>
            <a:r>
              <a:rPr lang="en-US" altLang="cs-CZ" sz="1800" dirty="0">
                <a:latin typeface="Arial" panose="020B0604020202020204" pitchFamily="34" charset="0"/>
              </a:rPr>
              <a:t>While the membership of the OECD is not universal (</a:t>
            </a:r>
            <a:r>
              <a:rPr lang="cs-CZ" altLang="cs-CZ" sz="1800" dirty="0" err="1">
                <a:latin typeface="Arial" panose="020B0604020202020204" pitchFamily="34" charset="0"/>
              </a:rPr>
              <a:t>only</a:t>
            </a:r>
            <a:r>
              <a:rPr lang="cs-CZ" altLang="cs-CZ" sz="1800" dirty="0">
                <a:latin typeface="Arial" panose="020B0604020202020204" pitchFamily="34" charset="0"/>
              </a:rPr>
              <a:t> </a:t>
            </a:r>
            <a:r>
              <a:rPr lang="cs-CZ" altLang="cs-CZ" sz="1800" dirty="0" err="1">
                <a:latin typeface="Arial" panose="020B0604020202020204" pitchFamily="34" charset="0"/>
              </a:rPr>
              <a:t>for</a:t>
            </a:r>
            <a:r>
              <a:rPr lang="cs-CZ" altLang="cs-CZ" sz="1800" dirty="0">
                <a:latin typeface="Arial" panose="020B0604020202020204" pitchFamily="34" charset="0"/>
              </a:rPr>
              <a:t> </a:t>
            </a:r>
            <a:r>
              <a:rPr lang="en-US" altLang="cs-CZ" sz="1800" dirty="0">
                <a:latin typeface="Arial" panose="020B0604020202020204" pitchFamily="34" charset="0"/>
              </a:rPr>
              <a:t>members), the MNE</a:t>
            </a:r>
            <a:r>
              <a:rPr lang="cs-CZ" altLang="cs-CZ" sz="1800" dirty="0">
                <a:latin typeface="Arial" panose="020B0604020202020204" pitchFamily="34" charset="0"/>
              </a:rPr>
              <a:t> </a:t>
            </a:r>
            <a:r>
              <a:rPr lang="en-US" altLang="cs-CZ" sz="1800" dirty="0">
                <a:latin typeface="Arial" panose="020B0604020202020204" pitchFamily="34" charset="0"/>
              </a:rPr>
              <a:t>Guidelines have several “universal” characteristics</a:t>
            </a:r>
            <a:r>
              <a:rPr lang="cs-CZ" altLang="cs-CZ" sz="1800" dirty="0">
                <a:latin typeface="Arial" panose="020B0604020202020204" pitchFamily="34" charset="0"/>
              </a:rPr>
              <a:t>.</a:t>
            </a:r>
          </a:p>
          <a:p>
            <a:pPr marL="457200" indent="-457200" eaLnBrk="1" hangingPunct="1">
              <a:spcBef>
                <a:spcPct val="0"/>
              </a:spcBef>
              <a:buFont typeface="+mj-lt"/>
              <a:buAutoNum type="arabicPeriod"/>
              <a:defRPr/>
            </a:pPr>
            <a:endParaRPr lang="cs-CZ" altLang="cs-CZ" sz="1800" dirty="0">
              <a:latin typeface="Arial" panose="020B0604020202020204" pitchFamily="34" charset="0"/>
            </a:endParaRPr>
          </a:p>
          <a:p>
            <a:pPr marL="457200" indent="-457200" eaLnBrk="1" hangingPunct="1">
              <a:spcBef>
                <a:spcPct val="0"/>
              </a:spcBef>
              <a:buFont typeface="+mj-lt"/>
              <a:buAutoNum type="arabicPeriod"/>
              <a:defRPr/>
            </a:pPr>
            <a:r>
              <a:rPr lang="en-US" altLang="cs-CZ" sz="1800" i="1" dirty="0">
                <a:latin typeface="Arial" panose="020B0604020202020204" pitchFamily="34" charset="0"/>
              </a:rPr>
              <a:t>International initiatives developed by intergovernmental bodies</a:t>
            </a:r>
            <a:r>
              <a:rPr lang="en-US" altLang="cs-CZ" sz="1800" dirty="0">
                <a:latin typeface="Arial" panose="020B0604020202020204" pitchFamily="34" charset="0"/>
              </a:rPr>
              <a:t>. </a:t>
            </a:r>
            <a:endParaRPr lang="cs-CZ" altLang="cs-CZ" sz="1800" dirty="0">
              <a:latin typeface="Arial" panose="020B0604020202020204" pitchFamily="34" charset="0"/>
            </a:endParaRPr>
          </a:p>
          <a:p>
            <a:pPr eaLnBrk="1" hangingPunct="1">
              <a:spcBef>
                <a:spcPct val="0"/>
              </a:spcBef>
              <a:buNone/>
              <a:defRPr/>
            </a:pPr>
            <a:endParaRPr lang="cs-CZ" altLang="cs-CZ" sz="1800" dirty="0">
              <a:latin typeface="Arial" panose="020B0604020202020204" pitchFamily="34" charset="0"/>
            </a:endParaRPr>
          </a:p>
          <a:p>
            <a:pPr eaLnBrk="1" hangingPunct="1">
              <a:spcBef>
                <a:spcPct val="0"/>
              </a:spcBef>
              <a:buNone/>
              <a:defRPr/>
            </a:pPr>
            <a:r>
              <a:rPr lang="en-US" altLang="cs-CZ" sz="1800" dirty="0">
                <a:latin typeface="Arial" panose="020B0604020202020204" pitchFamily="34" charset="0"/>
              </a:rPr>
              <a:t>This category includes prominently</a:t>
            </a:r>
            <a:r>
              <a:rPr lang="cs-CZ" altLang="cs-CZ" sz="1800" dirty="0">
                <a:latin typeface="Arial" panose="020B0604020202020204" pitchFamily="34" charset="0"/>
              </a:rPr>
              <a:t> </a:t>
            </a:r>
            <a:r>
              <a:rPr lang="en-US" altLang="cs-CZ" sz="1800" dirty="0">
                <a:latin typeface="Arial" panose="020B0604020202020204" pitchFamily="34" charset="0"/>
              </a:rPr>
              <a:t>the UN Global Compact</a:t>
            </a:r>
            <a:r>
              <a:rPr lang="cs-CZ" altLang="cs-CZ" sz="1800" dirty="0">
                <a:latin typeface="Arial" panose="020B0604020202020204" pitchFamily="34" charset="0"/>
              </a:rPr>
              <a:t> - </a:t>
            </a:r>
            <a:r>
              <a:rPr lang="en-US" altLang="cs-CZ" sz="1800" dirty="0">
                <a:latin typeface="Arial" panose="020B0604020202020204" pitchFamily="34" charset="0"/>
              </a:rPr>
              <a:t>has been recognized on a number of</a:t>
            </a:r>
            <a:r>
              <a:rPr lang="cs-CZ" altLang="cs-CZ" sz="1800" dirty="0">
                <a:latin typeface="Arial" panose="020B0604020202020204" pitchFamily="34" charset="0"/>
              </a:rPr>
              <a:t> </a:t>
            </a:r>
            <a:r>
              <a:rPr lang="en-US" altLang="cs-CZ" sz="1800" dirty="0">
                <a:latin typeface="Arial" panose="020B0604020202020204" pitchFamily="34" charset="0"/>
              </a:rPr>
              <a:t>occasions by the UN General Assembly as well as by all Heads of States and Governments in</a:t>
            </a:r>
            <a:r>
              <a:rPr lang="cs-CZ" altLang="cs-CZ" sz="1800" dirty="0">
                <a:latin typeface="Arial" panose="020B0604020202020204" pitchFamily="34" charset="0"/>
              </a:rPr>
              <a:t> </a:t>
            </a:r>
            <a:r>
              <a:rPr lang="en-US" altLang="cs-CZ" sz="1800" dirty="0">
                <a:latin typeface="Arial" panose="020B0604020202020204" pitchFamily="34" charset="0"/>
              </a:rPr>
              <a:t>the World Summit Outcome document</a:t>
            </a:r>
            <a:r>
              <a:rPr lang="cs-CZ" altLang="cs-CZ" sz="1800" dirty="0">
                <a:latin typeface="Arial" panose="020B0604020202020204" pitchFamily="34" charset="0"/>
              </a:rPr>
              <a:t>.</a:t>
            </a:r>
          </a:p>
        </p:txBody>
      </p:sp>
    </p:spTree>
    <p:extLst>
      <p:ext uri="{BB962C8B-B14F-4D97-AF65-F5344CB8AC3E}">
        <p14:creationId xmlns:p14="http://schemas.microsoft.com/office/powerpoint/2010/main" val="3644742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altLang="cs-CZ" sz="2000" b="1" dirty="0" err="1">
                <a:latin typeface="Arial" panose="020B0604020202020204" pitchFamily="34" charset="0"/>
              </a:rPr>
              <a:t>There</a:t>
            </a:r>
            <a:r>
              <a:rPr lang="cs-CZ" altLang="cs-CZ" sz="2000" b="1" dirty="0">
                <a:latin typeface="Arial" panose="020B0604020202020204" pitchFamily="34" charset="0"/>
              </a:rPr>
              <a:t> are </a:t>
            </a:r>
            <a:r>
              <a:rPr lang="cs-CZ" altLang="cs-CZ" sz="2000" b="1" dirty="0" err="1">
                <a:latin typeface="Arial" panose="020B0604020202020204" pitchFamily="34" charset="0"/>
              </a:rPr>
              <a:t>four</a:t>
            </a:r>
            <a:r>
              <a:rPr lang="cs-CZ" altLang="cs-CZ" sz="2000" b="1" dirty="0">
                <a:latin typeface="Arial" panose="020B0604020202020204" pitchFamily="34" charset="0"/>
              </a:rPr>
              <a:t> </a:t>
            </a:r>
            <a:r>
              <a:rPr lang="cs-CZ" altLang="cs-CZ" sz="2000" b="1" dirty="0" err="1">
                <a:latin typeface="Arial" panose="020B0604020202020204" pitchFamily="34" charset="0"/>
              </a:rPr>
              <a:t>channels</a:t>
            </a:r>
            <a:r>
              <a:rPr lang="cs-CZ" altLang="cs-CZ" sz="2000" b="1" dirty="0">
                <a:latin typeface="Arial" panose="020B0604020202020204" pitchFamily="34" charset="0"/>
              </a:rPr>
              <a:t> by </a:t>
            </a:r>
            <a:r>
              <a:rPr lang="cs-CZ" altLang="cs-CZ" sz="2000" b="1" dirty="0" err="1">
                <a:latin typeface="Arial" panose="020B0604020202020204" pitchFamily="34" charset="0"/>
              </a:rPr>
              <a:t>which</a:t>
            </a:r>
            <a:r>
              <a:rPr lang="cs-CZ" altLang="cs-CZ" sz="2000" b="1" dirty="0">
                <a:latin typeface="Arial" panose="020B0604020202020204" pitchFamily="34" charset="0"/>
              </a:rPr>
              <a:t> </a:t>
            </a:r>
            <a:r>
              <a:rPr lang="cs-CZ" altLang="cs-CZ" sz="2000" b="1" dirty="0" err="1">
                <a:latin typeface="Arial" panose="020B0604020202020204" pitchFamily="34" charset="0"/>
              </a:rPr>
              <a:t>governments</a:t>
            </a:r>
            <a:r>
              <a:rPr lang="cs-CZ" altLang="cs-CZ" sz="2000" b="1" dirty="0">
                <a:latin typeface="Arial" panose="020B0604020202020204" pitchFamily="34" charset="0"/>
              </a:rPr>
              <a:t> </a:t>
            </a:r>
            <a:r>
              <a:rPr lang="cs-CZ" altLang="cs-CZ" sz="2000" b="1" dirty="0" err="1">
                <a:latin typeface="Arial" panose="020B0604020202020204" pitchFamily="34" charset="0"/>
              </a:rPr>
              <a:t>have</a:t>
            </a:r>
            <a:r>
              <a:rPr lang="cs-CZ" altLang="cs-CZ" sz="2000" b="1" dirty="0">
                <a:latin typeface="Arial" panose="020B0604020202020204" pitchFamily="34" charset="0"/>
              </a:rPr>
              <a:t> </a:t>
            </a:r>
            <a:r>
              <a:rPr lang="cs-CZ" altLang="cs-CZ" sz="2000" b="1" dirty="0" err="1">
                <a:latin typeface="Arial" panose="020B0604020202020204" pitchFamily="34" charset="0"/>
              </a:rPr>
              <a:t>endorsed</a:t>
            </a:r>
            <a:r>
              <a:rPr lang="cs-CZ" altLang="cs-CZ" sz="2000" b="1" dirty="0">
                <a:latin typeface="Arial" panose="020B0604020202020204" pitchFamily="34" charset="0"/>
              </a:rPr>
              <a:t> </a:t>
            </a:r>
            <a:r>
              <a:rPr lang="cs-CZ" altLang="cs-CZ" sz="2000" b="1" dirty="0" err="1">
                <a:latin typeface="Arial" panose="020B0604020202020204" pitchFamily="34" charset="0"/>
              </a:rPr>
              <a:t>standards</a:t>
            </a:r>
            <a:r>
              <a:rPr lang="cs-CZ" altLang="cs-CZ" sz="2000" b="1" dirty="0">
                <a:latin typeface="Arial" panose="020B0604020202020204" pitchFamily="34" charset="0"/>
              </a:rPr>
              <a:t> </a:t>
            </a:r>
            <a:r>
              <a:rPr lang="cs-CZ" altLang="cs-CZ" sz="2000" b="1" dirty="0" err="1">
                <a:latin typeface="Arial" panose="020B0604020202020204" pitchFamily="34" charset="0"/>
              </a:rPr>
              <a:t>relevant</a:t>
            </a:r>
            <a:r>
              <a:rPr lang="cs-CZ" altLang="cs-CZ" sz="2000" b="1" dirty="0">
                <a:latin typeface="Arial" panose="020B0604020202020204" pitchFamily="34" charset="0"/>
              </a:rPr>
              <a:t> to CSR:</a:t>
            </a:r>
            <a:r>
              <a:rPr lang="en-US" altLang="cs-CZ" sz="2000" dirty="0">
                <a:latin typeface="Arial" panose="020B0604020202020204" pitchFamily="34" charset="0"/>
              </a:rPr>
              <a:t> </a:t>
            </a:r>
            <a:endParaRPr lang="cs-CZ" altLang="cs-CZ" sz="2000" dirty="0">
              <a:solidFill>
                <a:srgbClr val="FF0000"/>
              </a:solidFill>
              <a:latin typeface="Arial" panose="020B0604020202020204" pitchFamily="34" charset="0"/>
            </a:endParaRPr>
          </a:p>
          <a:p>
            <a:pPr marL="457200" indent="-457200" eaLnBrk="1" hangingPunct="1">
              <a:spcBef>
                <a:spcPct val="0"/>
              </a:spcBef>
              <a:buFont typeface="+mj-lt"/>
              <a:buAutoNum type="arabicPeriod" startAt="3"/>
              <a:defRPr/>
            </a:pPr>
            <a:r>
              <a:rPr lang="en-US" altLang="cs-CZ" sz="2000" i="1" dirty="0">
                <a:latin typeface="Arial" panose="020B0604020202020204" pitchFamily="34" charset="0"/>
              </a:rPr>
              <a:t>International initiatives endorsed by governments. </a:t>
            </a:r>
            <a:endParaRPr lang="cs-CZ" altLang="cs-CZ" sz="2000" i="1" dirty="0">
              <a:latin typeface="Arial" panose="020B0604020202020204" pitchFamily="34" charset="0"/>
            </a:endParaRPr>
          </a:p>
          <a:p>
            <a:pPr eaLnBrk="1" hangingPunct="1">
              <a:spcBef>
                <a:spcPct val="0"/>
              </a:spcBef>
              <a:buNone/>
              <a:defRPr/>
            </a:pPr>
            <a:endParaRPr lang="cs-CZ" altLang="cs-CZ" sz="2000" i="1"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Because of the </a:t>
            </a:r>
            <a:r>
              <a:rPr lang="en-US" altLang="cs-CZ" sz="2000" i="1" dirty="0">
                <a:latin typeface="Arial" panose="020B0604020202020204" pitchFamily="34" charset="0"/>
              </a:rPr>
              <a:t>voluntary nature of private CSR</a:t>
            </a:r>
            <a:r>
              <a:rPr lang="cs-CZ" altLang="cs-CZ" sz="2000" i="1" dirty="0">
                <a:latin typeface="Arial" panose="020B0604020202020204" pitchFamily="34" charset="0"/>
              </a:rPr>
              <a:t> </a:t>
            </a:r>
            <a:r>
              <a:rPr lang="en-US" altLang="cs-CZ" sz="2000" i="1" dirty="0">
                <a:latin typeface="Arial" panose="020B0604020202020204" pitchFamily="34" charset="0"/>
              </a:rPr>
              <a:t>initiatives</a:t>
            </a:r>
            <a:r>
              <a:rPr lang="en-US" altLang="cs-CZ" sz="2000" dirty="0">
                <a:latin typeface="Arial" panose="020B0604020202020204" pitchFamily="34" charset="0"/>
              </a:rPr>
              <a:t>, governments mostly have not taken an active role in their development.</a:t>
            </a:r>
            <a:r>
              <a:rPr lang="cs-CZ" altLang="cs-CZ" sz="2000" dirty="0">
                <a:latin typeface="Arial" panose="020B0604020202020204" pitchFamily="34" charset="0"/>
              </a:rPr>
              <a:t> </a:t>
            </a: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Nonetheless, there is a category where intergovernmental </a:t>
            </a:r>
            <a:r>
              <a:rPr lang="en-US" altLang="cs-CZ" sz="2000" dirty="0" err="1">
                <a:latin typeface="Arial" panose="020B0604020202020204" pitchFamily="34" charset="0"/>
              </a:rPr>
              <a:t>organisations</a:t>
            </a:r>
            <a:r>
              <a:rPr lang="en-US" altLang="cs-CZ" sz="2000" dirty="0">
                <a:latin typeface="Arial" panose="020B0604020202020204" pitchFamily="34" charset="0"/>
              </a:rPr>
              <a:t> have played an</a:t>
            </a:r>
            <a:r>
              <a:rPr lang="cs-CZ" altLang="cs-CZ" sz="2000" dirty="0">
                <a:latin typeface="Arial" panose="020B0604020202020204" pitchFamily="34" charset="0"/>
              </a:rPr>
              <a:t> </a:t>
            </a:r>
            <a:r>
              <a:rPr lang="en-US" altLang="cs-CZ" sz="2000" dirty="0">
                <a:latin typeface="Arial" panose="020B0604020202020204" pitchFamily="34" charset="0"/>
              </a:rPr>
              <a:t>active role, and/or where governments have </a:t>
            </a:r>
            <a:r>
              <a:rPr lang="en-US" altLang="cs-CZ" sz="2000" dirty="0" err="1">
                <a:latin typeface="Arial" panose="020B0604020202020204" pitchFamily="34" charset="0"/>
              </a:rPr>
              <a:t>recognised</a:t>
            </a:r>
            <a:r>
              <a:rPr lang="en-US" altLang="cs-CZ" sz="2000" dirty="0">
                <a:latin typeface="Arial" panose="020B0604020202020204" pitchFamily="34" charset="0"/>
              </a:rPr>
              <a:t> essentially non-government</a:t>
            </a:r>
            <a:r>
              <a:rPr lang="cs-CZ" altLang="cs-CZ" sz="2000" dirty="0">
                <a:latin typeface="Arial" panose="020B0604020202020204" pitchFamily="34" charset="0"/>
              </a:rPr>
              <a:t> </a:t>
            </a:r>
            <a:r>
              <a:rPr lang="en-US" altLang="cs-CZ" sz="2000" dirty="0">
                <a:latin typeface="Arial" panose="020B0604020202020204" pitchFamily="34" charset="0"/>
              </a:rPr>
              <a:t>initiatives. </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Instruments in this category include the </a:t>
            </a:r>
            <a:r>
              <a:rPr lang="en-US" altLang="cs-CZ" sz="2000" i="1" dirty="0">
                <a:latin typeface="Arial" panose="020B0604020202020204" pitchFamily="34" charset="0"/>
              </a:rPr>
              <a:t>International </a:t>
            </a:r>
            <a:r>
              <a:rPr lang="en-US" altLang="cs-CZ" sz="2000" i="1" dirty="0" err="1">
                <a:latin typeface="Arial" panose="020B0604020202020204" pitchFamily="34" charset="0"/>
              </a:rPr>
              <a:t>organisation</a:t>
            </a:r>
            <a:r>
              <a:rPr lang="en-US" altLang="cs-CZ" sz="2000" i="1" dirty="0">
                <a:latin typeface="Arial" panose="020B0604020202020204" pitchFamily="34" charset="0"/>
              </a:rPr>
              <a:t> for</a:t>
            </a:r>
            <a:r>
              <a:rPr lang="cs-CZ" altLang="cs-CZ" sz="2000" i="1" dirty="0">
                <a:latin typeface="Arial" panose="020B0604020202020204" pitchFamily="34" charset="0"/>
              </a:rPr>
              <a:t> </a:t>
            </a:r>
            <a:r>
              <a:rPr lang="en-US" altLang="cs-CZ" sz="2000" i="1" dirty="0">
                <a:latin typeface="Arial" panose="020B0604020202020204" pitchFamily="34" charset="0"/>
              </a:rPr>
              <a:t>Standardization</a:t>
            </a:r>
            <a:r>
              <a:rPr lang="en-US" altLang="cs-CZ" sz="2000" dirty="0">
                <a:latin typeface="Arial" panose="020B0604020202020204" pitchFamily="34" charset="0"/>
              </a:rPr>
              <a:t> (ISO) standards and the </a:t>
            </a:r>
            <a:r>
              <a:rPr lang="en-US" altLang="cs-CZ" sz="2000" i="1" dirty="0">
                <a:latin typeface="Arial" panose="020B0604020202020204" pitchFamily="34" charset="0"/>
              </a:rPr>
              <a:t>Global Reporting Initiative </a:t>
            </a:r>
            <a:r>
              <a:rPr lang="en-US" altLang="cs-CZ" sz="2000" dirty="0">
                <a:latin typeface="Arial" panose="020B0604020202020204" pitchFamily="34" charset="0"/>
              </a:rPr>
              <a:t>(GRI) Guidelines</a:t>
            </a:r>
            <a:r>
              <a:rPr lang="cs-CZ" altLang="cs-CZ" sz="2000" dirty="0">
                <a:latin typeface="Arial" panose="020B0604020202020204" pitchFamily="34" charset="0"/>
              </a:rPr>
              <a:t>.</a:t>
            </a:r>
          </a:p>
        </p:txBody>
      </p:sp>
    </p:spTree>
    <p:extLst>
      <p:ext uri="{BB962C8B-B14F-4D97-AF65-F5344CB8AC3E}">
        <p14:creationId xmlns:p14="http://schemas.microsoft.com/office/powerpoint/2010/main" val="667495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altLang="cs-CZ" sz="2200" b="1" dirty="0" err="1">
                <a:latin typeface="Arial" panose="020B0604020202020204" pitchFamily="34" charset="0"/>
              </a:rPr>
              <a:t>There</a:t>
            </a:r>
            <a:r>
              <a:rPr lang="cs-CZ" altLang="cs-CZ" sz="2200" b="1" dirty="0">
                <a:latin typeface="Arial" panose="020B0604020202020204" pitchFamily="34" charset="0"/>
              </a:rPr>
              <a:t> are </a:t>
            </a:r>
            <a:r>
              <a:rPr lang="cs-CZ" altLang="cs-CZ" sz="2200" b="1" dirty="0" err="1">
                <a:latin typeface="Arial" panose="020B0604020202020204" pitchFamily="34" charset="0"/>
              </a:rPr>
              <a:t>four</a:t>
            </a:r>
            <a:r>
              <a:rPr lang="cs-CZ" altLang="cs-CZ" sz="2200" b="1" dirty="0">
                <a:latin typeface="Arial" panose="020B0604020202020204" pitchFamily="34" charset="0"/>
              </a:rPr>
              <a:t> </a:t>
            </a:r>
            <a:r>
              <a:rPr lang="cs-CZ" altLang="cs-CZ" sz="2200" b="1" dirty="0" err="1">
                <a:latin typeface="Arial" panose="020B0604020202020204" pitchFamily="34" charset="0"/>
              </a:rPr>
              <a:t>channels</a:t>
            </a:r>
            <a:r>
              <a:rPr lang="cs-CZ" altLang="cs-CZ" sz="2200" b="1" dirty="0">
                <a:latin typeface="Arial" panose="020B0604020202020204" pitchFamily="34" charset="0"/>
              </a:rPr>
              <a:t> by </a:t>
            </a:r>
            <a:r>
              <a:rPr lang="cs-CZ" altLang="cs-CZ" sz="2200" b="1" dirty="0" err="1">
                <a:latin typeface="Arial" panose="020B0604020202020204" pitchFamily="34" charset="0"/>
              </a:rPr>
              <a:t>which</a:t>
            </a:r>
            <a:r>
              <a:rPr lang="cs-CZ" altLang="cs-CZ" sz="2200" b="1" dirty="0">
                <a:latin typeface="Arial" panose="020B0604020202020204" pitchFamily="34" charset="0"/>
              </a:rPr>
              <a:t> </a:t>
            </a:r>
            <a:r>
              <a:rPr lang="cs-CZ" altLang="cs-CZ" sz="2200" b="1" dirty="0" err="1">
                <a:latin typeface="Arial" panose="020B0604020202020204" pitchFamily="34" charset="0"/>
              </a:rPr>
              <a:t>governments</a:t>
            </a:r>
            <a:r>
              <a:rPr lang="cs-CZ" altLang="cs-CZ" sz="2200" b="1" dirty="0">
                <a:latin typeface="Arial" panose="020B0604020202020204" pitchFamily="34" charset="0"/>
              </a:rPr>
              <a:t> </a:t>
            </a:r>
            <a:r>
              <a:rPr lang="cs-CZ" altLang="cs-CZ" sz="2200" b="1" dirty="0" err="1">
                <a:latin typeface="Arial" panose="020B0604020202020204" pitchFamily="34" charset="0"/>
              </a:rPr>
              <a:t>have</a:t>
            </a:r>
            <a:r>
              <a:rPr lang="cs-CZ" altLang="cs-CZ" sz="2200" b="1" dirty="0">
                <a:latin typeface="Arial" panose="020B0604020202020204" pitchFamily="34" charset="0"/>
              </a:rPr>
              <a:t> </a:t>
            </a:r>
            <a:r>
              <a:rPr lang="cs-CZ" altLang="cs-CZ" sz="2200" b="1" dirty="0" err="1">
                <a:latin typeface="Arial" panose="020B0604020202020204" pitchFamily="34" charset="0"/>
              </a:rPr>
              <a:t>endorsed</a:t>
            </a:r>
            <a:r>
              <a:rPr lang="cs-CZ" altLang="cs-CZ" sz="2200" b="1" dirty="0">
                <a:latin typeface="Arial" panose="020B0604020202020204" pitchFamily="34" charset="0"/>
              </a:rPr>
              <a:t> </a:t>
            </a:r>
            <a:r>
              <a:rPr lang="cs-CZ" altLang="cs-CZ" sz="2200" b="1" dirty="0" err="1">
                <a:latin typeface="Arial" panose="020B0604020202020204" pitchFamily="34" charset="0"/>
              </a:rPr>
              <a:t>standards</a:t>
            </a:r>
            <a:r>
              <a:rPr lang="cs-CZ" altLang="cs-CZ" sz="2200" b="1" dirty="0">
                <a:latin typeface="Arial" panose="020B0604020202020204" pitchFamily="34" charset="0"/>
              </a:rPr>
              <a:t> </a:t>
            </a:r>
            <a:r>
              <a:rPr lang="cs-CZ" altLang="cs-CZ" sz="2200" b="1" dirty="0" err="1">
                <a:latin typeface="Arial" panose="020B0604020202020204" pitchFamily="34" charset="0"/>
              </a:rPr>
              <a:t>relevant</a:t>
            </a:r>
            <a:r>
              <a:rPr lang="cs-CZ" altLang="cs-CZ" sz="2200" b="1" dirty="0">
                <a:latin typeface="Arial" panose="020B0604020202020204" pitchFamily="34" charset="0"/>
              </a:rPr>
              <a:t> to CSR:</a:t>
            </a:r>
            <a:r>
              <a:rPr lang="en-US" altLang="cs-CZ" sz="2200" dirty="0">
                <a:latin typeface="Arial" panose="020B0604020202020204" pitchFamily="34" charset="0"/>
              </a:rPr>
              <a:t> </a:t>
            </a:r>
            <a:endParaRPr lang="cs-CZ" altLang="cs-CZ" sz="2200" dirty="0">
              <a:latin typeface="Arial" panose="020B0604020202020204" pitchFamily="34" charset="0"/>
            </a:endParaRPr>
          </a:p>
          <a:p>
            <a:pPr eaLnBrk="1" hangingPunct="1">
              <a:spcBef>
                <a:spcPct val="0"/>
              </a:spcBef>
              <a:buNone/>
              <a:defRPr/>
            </a:pPr>
            <a:endParaRPr lang="cs-CZ" altLang="cs-CZ" sz="2200" dirty="0">
              <a:solidFill>
                <a:srgbClr val="FF0000"/>
              </a:solidFill>
              <a:latin typeface="Arial" panose="020B0604020202020204" pitchFamily="34" charset="0"/>
            </a:endParaRPr>
          </a:p>
          <a:p>
            <a:pPr marL="457200" indent="-457200" eaLnBrk="1" hangingPunct="1">
              <a:spcBef>
                <a:spcPct val="0"/>
              </a:spcBef>
              <a:buFont typeface="+mj-lt"/>
              <a:buAutoNum type="arabicPeriod" startAt="4"/>
              <a:defRPr/>
            </a:pPr>
            <a:r>
              <a:rPr lang="en-US" altLang="cs-CZ" sz="2200" i="1" dirty="0">
                <a:latin typeface="Arial" panose="020B0604020202020204" pitchFamily="34" charset="0"/>
              </a:rPr>
              <a:t>National initiatives developed and endorsed by government. </a:t>
            </a:r>
            <a:r>
              <a:rPr lang="cs-CZ" altLang="cs-CZ" sz="2200" dirty="0">
                <a:latin typeface="Arial" panose="020B0604020202020204" pitchFamily="34" charset="0"/>
              </a:rPr>
              <a:t>S</a:t>
            </a:r>
            <a:r>
              <a:rPr lang="en-US" altLang="cs-CZ" sz="2200" dirty="0" err="1">
                <a:latin typeface="Arial" panose="020B0604020202020204" pitchFamily="34" charset="0"/>
              </a:rPr>
              <a:t>ome</a:t>
            </a:r>
            <a:r>
              <a:rPr lang="en-US" altLang="cs-CZ" sz="2200" dirty="0">
                <a:latin typeface="Arial" panose="020B0604020202020204" pitchFamily="34" charset="0"/>
              </a:rPr>
              <a:t> governments have been active at the</a:t>
            </a:r>
            <a:r>
              <a:rPr lang="cs-CZ" altLang="cs-CZ" sz="2200" dirty="0">
                <a:latin typeface="Arial" panose="020B0604020202020204" pitchFamily="34" charset="0"/>
              </a:rPr>
              <a:t> </a:t>
            </a:r>
            <a:r>
              <a:rPr lang="en-US" altLang="cs-CZ" sz="2200" dirty="0">
                <a:latin typeface="Arial" panose="020B0604020202020204" pitchFamily="34" charset="0"/>
              </a:rPr>
              <a:t>national level in facilitating the creation of instruments, usually in association with</a:t>
            </a:r>
            <a:r>
              <a:rPr lang="cs-CZ" altLang="cs-CZ" sz="2200" dirty="0">
                <a:latin typeface="Arial" panose="020B0604020202020204" pitchFamily="34" charset="0"/>
              </a:rPr>
              <a:t> </a:t>
            </a:r>
            <a:r>
              <a:rPr lang="en-US" altLang="cs-CZ" sz="2200" dirty="0">
                <a:latin typeface="Arial" panose="020B0604020202020204" pitchFamily="34" charset="0"/>
              </a:rPr>
              <a:t>business and civil society. </a:t>
            </a:r>
            <a:r>
              <a:rPr lang="cs-CZ" altLang="cs-CZ" sz="2200" dirty="0">
                <a:latin typeface="Arial" panose="020B0604020202020204" pitchFamily="34" charset="0"/>
              </a:rPr>
              <a:t>These </a:t>
            </a:r>
            <a:r>
              <a:rPr lang="en-US" altLang="cs-CZ" sz="2200" dirty="0">
                <a:latin typeface="Arial" panose="020B0604020202020204" pitchFamily="34" charset="0"/>
              </a:rPr>
              <a:t>instruments may attract international</a:t>
            </a:r>
            <a:r>
              <a:rPr lang="cs-CZ" altLang="cs-CZ" sz="2200" dirty="0">
                <a:latin typeface="Arial" panose="020B0604020202020204" pitchFamily="34" charset="0"/>
              </a:rPr>
              <a:t> </a:t>
            </a:r>
            <a:r>
              <a:rPr lang="en-US" altLang="cs-CZ" sz="2200" dirty="0">
                <a:latin typeface="Arial" panose="020B0604020202020204" pitchFamily="34" charset="0"/>
              </a:rPr>
              <a:t>attention, and be applied by companies along their supply chain in third </a:t>
            </a:r>
            <a:r>
              <a:rPr lang="cs-CZ" altLang="cs-CZ" sz="2200" dirty="0">
                <a:latin typeface="Arial" panose="020B0604020202020204" pitchFamily="34" charset="0"/>
              </a:rPr>
              <a:t>c</a:t>
            </a:r>
            <a:r>
              <a:rPr lang="en-US" altLang="cs-CZ" sz="2200" dirty="0" err="1">
                <a:latin typeface="Arial" panose="020B0604020202020204" pitchFamily="34" charset="0"/>
              </a:rPr>
              <a:t>ountries</a:t>
            </a:r>
            <a:r>
              <a:rPr lang="cs-CZ" altLang="cs-CZ" sz="2200" dirty="0">
                <a:latin typeface="Arial" panose="020B0604020202020204" pitchFamily="34" charset="0"/>
              </a:rPr>
              <a:t>.</a:t>
            </a:r>
          </a:p>
          <a:p>
            <a:pPr marL="457200" indent="-457200" eaLnBrk="1" hangingPunct="1">
              <a:spcBef>
                <a:spcPct val="0"/>
              </a:spcBef>
              <a:buFont typeface="+mj-lt"/>
              <a:buAutoNum type="arabicPeriod" startAt="4"/>
              <a:defRPr/>
            </a:pPr>
            <a:endParaRPr lang="cs-CZ" altLang="cs-CZ" sz="2200" dirty="0">
              <a:latin typeface="Arial" panose="020B0604020202020204" pitchFamily="34" charset="0"/>
            </a:endParaRPr>
          </a:p>
          <a:p>
            <a:pPr eaLnBrk="1" hangingPunct="1">
              <a:spcBef>
                <a:spcPct val="0"/>
              </a:spcBef>
              <a:buNone/>
              <a:defRPr/>
            </a:pPr>
            <a:r>
              <a:rPr lang="en-US" altLang="cs-CZ" sz="2200" dirty="0">
                <a:latin typeface="Arial" panose="020B0604020202020204" pitchFamily="34" charset="0"/>
              </a:rPr>
              <a:t>Among these, however, the ILO Declaration, the OECD Guidelines and the UN </a:t>
            </a:r>
            <a:r>
              <a:rPr lang="en-US" altLang="cs-CZ" sz="2200" dirty="0" err="1">
                <a:latin typeface="Arial" panose="020B0604020202020204" pitchFamily="34" charset="0"/>
              </a:rPr>
              <a:t>Globa</a:t>
            </a:r>
            <a:r>
              <a:rPr lang="cs-CZ" altLang="cs-CZ" sz="2200" dirty="0">
                <a:latin typeface="Arial" panose="020B0604020202020204" pitchFamily="34" charset="0"/>
              </a:rPr>
              <a:t>l </a:t>
            </a:r>
            <a:r>
              <a:rPr lang="en-US" altLang="cs-CZ" sz="2200" dirty="0">
                <a:latin typeface="Arial" panose="020B0604020202020204" pitchFamily="34" charset="0"/>
              </a:rPr>
              <a:t>Compact have received prominent recognition by the G8 and the OECD as well as in various</a:t>
            </a:r>
            <a:r>
              <a:rPr lang="cs-CZ" altLang="cs-CZ" sz="2200" dirty="0">
                <a:latin typeface="Arial" panose="020B0604020202020204" pitchFamily="34" charset="0"/>
              </a:rPr>
              <a:t> </a:t>
            </a:r>
            <a:r>
              <a:rPr lang="en-US" altLang="cs-CZ" sz="2200" dirty="0">
                <a:latin typeface="Arial" panose="020B0604020202020204" pitchFamily="34" charset="0"/>
              </a:rPr>
              <a:t>UN contexts</a:t>
            </a:r>
            <a:r>
              <a:rPr lang="cs-CZ" altLang="cs-CZ" sz="2200" dirty="0">
                <a:latin typeface="Arial" panose="020B0604020202020204" pitchFamily="34" charset="0"/>
              </a:rPr>
              <a:t>.</a:t>
            </a:r>
          </a:p>
        </p:txBody>
      </p:sp>
    </p:spTree>
    <p:extLst>
      <p:ext uri="{BB962C8B-B14F-4D97-AF65-F5344CB8AC3E}">
        <p14:creationId xmlns:p14="http://schemas.microsoft.com/office/powerpoint/2010/main" val="529974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r>
              <a:rPr lang="cs-CZ" altLang="cs-CZ" sz="2200" b="1">
                <a:latin typeface="Arial" panose="020B0604020202020204" pitchFamily="34" charset="0"/>
              </a:rPr>
              <a:t>Coverage of Guidelines issues</a:t>
            </a:r>
          </a:p>
          <a:p>
            <a:pPr algn="ctr" eaLnBrk="1" hangingPunct="1">
              <a:spcBef>
                <a:spcPct val="0"/>
              </a:spcBef>
              <a:buNone/>
              <a:defRPr/>
            </a:pPr>
            <a:endParaRPr lang="cs-CZ" altLang="cs-CZ" sz="2200" b="1">
              <a:latin typeface="Arial" panose="020B0604020202020204" pitchFamily="34" charset="0"/>
            </a:endParaRPr>
          </a:p>
          <a:p>
            <a:pPr algn="ctr" eaLnBrk="1" hangingPunct="1">
              <a:spcBef>
                <a:spcPct val="0"/>
              </a:spcBef>
              <a:buNone/>
              <a:defRPr/>
            </a:pPr>
            <a:endParaRPr lang="cs-CZ" altLang="cs-CZ" sz="2200" b="1">
              <a:latin typeface="Arial" panose="020B0604020202020204" pitchFamily="34" charset="0"/>
            </a:endParaRPr>
          </a:p>
          <a:p>
            <a:pPr algn="ctr" eaLnBrk="1" hangingPunct="1">
              <a:spcBef>
                <a:spcPct val="0"/>
              </a:spcBef>
              <a:buNone/>
              <a:defRPr/>
            </a:pPr>
            <a:endParaRPr lang="cs-CZ" altLang="cs-CZ" sz="2200" b="1">
              <a:latin typeface="Arial" panose="020B0604020202020204" pitchFamily="34" charset="0"/>
            </a:endParaRPr>
          </a:p>
          <a:p>
            <a:pPr algn="ctr" eaLnBrk="1" hangingPunct="1">
              <a:spcBef>
                <a:spcPct val="0"/>
              </a:spcBef>
              <a:buNone/>
              <a:defRPr/>
            </a:pPr>
            <a:endParaRPr lang="cs-CZ" altLang="cs-CZ" sz="2200" b="1">
              <a:latin typeface="Arial" panose="020B0604020202020204" pitchFamily="34" charset="0"/>
            </a:endParaRPr>
          </a:p>
          <a:p>
            <a:pPr algn="ctr" eaLnBrk="1" hangingPunct="1">
              <a:spcBef>
                <a:spcPct val="0"/>
              </a:spcBef>
              <a:buNone/>
              <a:defRPr/>
            </a:pPr>
            <a:endParaRPr lang="cs-CZ" altLang="cs-CZ" sz="2200" b="1">
              <a:latin typeface="Arial" panose="020B0604020202020204" pitchFamily="34" charset="0"/>
            </a:endParaRPr>
          </a:p>
          <a:p>
            <a:pPr algn="ctr" eaLnBrk="1" hangingPunct="1">
              <a:spcBef>
                <a:spcPct val="0"/>
              </a:spcBef>
              <a:buNone/>
              <a:defRPr/>
            </a:pPr>
            <a:endParaRPr lang="cs-CZ" altLang="cs-CZ" sz="2200" b="1">
              <a:latin typeface="Arial" panose="020B0604020202020204" pitchFamily="34" charset="0"/>
            </a:endParaRPr>
          </a:p>
          <a:p>
            <a:pPr algn="ctr" eaLnBrk="1" hangingPunct="1">
              <a:spcBef>
                <a:spcPct val="0"/>
              </a:spcBef>
              <a:buNone/>
              <a:defRPr/>
            </a:pPr>
            <a:endParaRPr lang="cs-CZ" altLang="cs-CZ" sz="2200" b="1">
              <a:latin typeface="Arial" panose="020B0604020202020204" pitchFamily="34" charset="0"/>
            </a:endParaRPr>
          </a:p>
          <a:p>
            <a:pPr algn="ctr" eaLnBrk="1" hangingPunct="1">
              <a:spcBef>
                <a:spcPct val="0"/>
              </a:spcBef>
              <a:buNone/>
              <a:defRPr/>
            </a:pPr>
            <a:endParaRPr lang="cs-CZ" altLang="cs-CZ" sz="2200" b="1">
              <a:latin typeface="Arial" panose="020B0604020202020204" pitchFamily="34" charset="0"/>
            </a:endParaRPr>
          </a:p>
          <a:p>
            <a:pPr algn="ctr" eaLnBrk="1" hangingPunct="1">
              <a:spcBef>
                <a:spcPct val="0"/>
              </a:spcBef>
              <a:buNone/>
              <a:defRPr/>
            </a:pPr>
            <a:endParaRPr lang="cs-CZ" altLang="cs-CZ" sz="2200" b="1">
              <a:latin typeface="Arial" panose="020B0604020202020204" pitchFamily="34" charset="0"/>
            </a:endParaRPr>
          </a:p>
          <a:p>
            <a:pPr eaLnBrk="1" hangingPunct="1">
              <a:spcBef>
                <a:spcPct val="0"/>
              </a:spcBef>
              <a:buNone/>
              <a:defRPr/>
            </a:pPr>
            <a:r>
              <a:rPr lang="en-US" altLang="cs-CZ" sz="2200">
                <a:latin typeface="Arial" panose="020B0604020202020204" pitchFamily="34" charset="0"/>
              </a:rPr>
              <a:t>There are very </a:t>
            </a:r>
            <a:r>
              <a:rPr lang="en-US" altLang="cs-CZ" sz="2200" i="1">
                <a:latin typeface="Arial" panose="020B0604020202020204" pitchFamily="34" charset="0"/>
              </a:rPr>
              <a:t>evident synergies</a:t>
            </a:r>
            <a:r>
              <a:rPr lang="en-US" altLang="cs-CZ" sz="2200">
                <a:latin typeface="Arial" panose="020B0604020202020204" pitchFamily="34" charset="0"/>
              </a:rPr>
              <a:t>, which might be further developed between the</a:t>
            </a:r>
            <a:r>
              <a:rPr lang="cs-CZ" altLang="cs-CZ" sz="2200">
                <a:latin typeface="Arial" panose="020B0604020202020204" pitchFamily="34" charset="0"/>
              </a:rPr>
              <a:t> </a:t>
            </a:r>
            <a:r>
              <a:rPr lang="en-US" altLang="cs-CZ" sz="2200">
                <a:latin typeface="Arial" panose="020B0604020202020204" pitchFamily="34" charset="0"/>
              </a:rPr>
              <a:t>closely connected employment chapter of the OECD Guidelines and the principles of the</a:t>
            </a:r>
            <a:r>
              <a:rPr lang="cs-CZ" altLang="cs-CZ" sz="2200">
                <a:latin typeface="Arial" panose="020B0604020202020204" pitchFamily="34" charset="0"/>
              </a:rPr>
              <a:t> </a:t>
            </a:r>
            <a:r>
              <a:rPr lang="en-US" altLang="cs-CZ" sz="2200">
                <a:latin typeface="Arial" panose="020B0604020202020204" pitchFamily="34" charset="0"/>
              </a:rPr>
              <a:t>labour standards enshrined in the ILO Declaration and the UN Global Compact. </a:t>
            </a:r>
            <a:endParaRPr lang="cs-CZ" altLang="cs-CZ" sz="2200">
              <a:latin typeface="Arial" panose="020B0604020202020204" pitchFamily="34" charset="0"/>
            </a:endParaRPr>
          </a:p>
        </p:txBody>
      </p:sp>
      <p:pic>
        <p:nvPicPr>
          <p:cNvPr id="2" name="Obrázek 1"/>
          <p:cNvPicPr>
            <a:picLocks noChangeAspect="1"/>
          </p:cNvPicPr>
          <p:nvPr/>
        </p:nvPicPr>
        <p:blipFill rotWithShape="1">
          <a:blip r:embed="rId2"/>
          <a:srcRect l="8736" t="36012" r="14105" b="20198"/>
          <a:stretch/>
        </p:blipFill>
        <p:spPr>
          <a:xfrm>
            <a:off x="352270" y="1945338"/>
            <a:ext cx="8445655" cy="2696158"/>
          </a:xfrm>
          <a:prstGeom prst="rect">
            <a:avLst/>
          </a:prstGeom>
        </p:spPr>
      </p:pic>
      <p:sp>
        <p:nvSpPr>
          <p:cNvPr id="3" name="Obdélník 2"/>
          <p:cNvSpPr/>
          <p:nvPr/>
        </p:nvSpPr>
        <p:spPr>
          <a:xfrm>
            <a:off x="352270" y="4641496"/>
            <a:ext cx="5253790" cy="246221"/>
          </a:xfrm>
          <a:prstGeom prst="rect">
            <a:avLst/>
          </a:prstGeom>
        </p:spPr>
        <p:txBody>
          <a:bodyPr wrap="square">
            <a:spAutoFit/>
          </a:bodyPr>
          <a:lstStyle/>
          <a:p>
            <a:r>
              <a:rPr lang="cs-CZ" sz="1000" i="1"/>
              <a:t>Source: </a:t>
            </a:r>
            <a:r>
              <a:rPr lang="en-US" sz="1000" i="1"/>
              <a:t>Annual Report on the OECD Guidelines</a:t>
            </a:r>
            <a:r>
              <a:rPr lang="cs-CZ" sz="1000" i="1"/>
              <a:t> </a:t>
            </a:r>
            <a:r>
              <a:rPr lang="en-US" sz="1000" i="1"/>
              <a:t>for Multinational Enterprises</a:t>
            </a:r>
            <a:r>
              <a:rPr lang="cs-CZ" sz="1000" i="1"/>
              <a:t> 2009</a:t>
            </a:r>
          </a:p>
        </p:txBody>
      </p:sp>
    </p:spTree>
    <p:extLst>
      <p:ext uri="{BB962C8B-B14F-4D97-AF65-F5344CB8AC3E}">
        <p14:creationId xmlns:p14="http://schemas.microsoft.com/office/powerpoint/2010/main" val="3459186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a:t>
            </a:r>
            <a:r>
              <a:rPr lang="en-US" altLang="cs-CZ" sz="2400" b="1" cap="all">
                <a:latin typeface="Arial" panose="020B0604020202020204" pitchFamily="34" charset="0"/>
              </a:rPr>
              <a:t>The United Nations Global Compact</a:t>
            </a:r>
          </a:p>
        </p:txBody>
      </p:sp>
      <p:sp>
        <p:nvSpPr>
          <p:cNvPr id="3079" name="TextovéPole 10"/>
          <p:cNvSpPr txBox="1">
            <a:spLocks noChangeArrowheads="1"/>
          </p:cNvSpPr>
          <p:nvPr/>
        </p:nvSpPr>
        <p:spPr bwMode="auto">
          <a:xfrm>
            <a:off x="338138" y="1438275"/>
            <a:ext cx="8597315"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200">
                <a:latin typeface="Arial" panose="020B0604020202020204" pitchFamily="34" charset="0"/>
              </a:rPr>
              <a:t>The UN Global Compact (UNGC) contains ten principles</a:t>
            </a:r>
            <a:r>
              <a:rPr lang="cs-CZ" altLang="cs-CZ" sz="2200">
                <a:latin typeface="Arial" panose="020B0604020202020204" pitchFamily="34" charset="0"/>
              </a:rPr>
              <a:t> </a:t>
            </a:r>
            <a:r>
              <a:rPr lang="en-US" altLang="cs-CZ" sz="2200">
                <a:latin typeface="Arial" panose="020B0604020202020204" pitchFamily="34" charset="0"/>
              </a:rPr>
              <a:t>and asks companies to adopt a set of core values in the</a:t>
            </a:r>
            <a:r>
              <a:rPr lang="cs-CZ" altLang="cs-CZ" sz="2200">
                <a:latin typeface="Arial" panose="020B0604020202020204" pitchFamily="34" charset="0"/>
              </a:rPr>
              <a:t> </a:t>
            </a:r>
            <a:r>
              <a:rPr lang="en-US" altLang="cs-CZ" sz="2200">
                <a:latin typeface="Arial" panose="020B0604020202020204" pitchFamily="34" charset="0"/>
              </a:rPr>
              <a:t>following areas:</a:t>
            </a:r>
            <a:endParaRPr lang="cs-CZ" altLang="cs-CZ" sz="2200">
              <a:latin typeface="Arial" panose="020B0604020202020204" pitchFamily="34" charset="0"/>
            </a:endParaRPr>
          </a:p>
          <a:p>
            <a:pPr marL="342900" indent="-342900" eaLnBrk="1" hangingPunct="1">
              <a:spcBef>
                <a:spcPct val="0"/>
              </a:spcBef>
              <a:defRPr/>
            </a:pPr>
            <a:r>
              <a:rPr lang="cs-CZ" sz="2400" b="1"/>
              <a:t>Human Rights</a:t>
            </a:r>
            <a:endParaRPr lang="cs-CZ" sz="2200" b="1">
              <a:solidFill>
                <a:srgbClr val="FF0000"/>
              </a:solidFill>
              <a:latin typeface="Arial" panose="020B0604020202020204" pitchFamily="34" charset="0"/>
            </a:endParaRPr>
          </a:p>
          <a:p>
            <a:pPr lvl="1" eaLnBrk="1" hangingPunct="1">
              <a:spcBef>
                <a:spcPct val="0"/>
              </a:spcBef>
              <a:defRPr/>
            </a:pPr>
            <a:r>
              <a:rPr lang="en-US" sz="2000"/>
              <a:t>Principle 1: Businesses should support and respect the</a:t>
            </a:r>
            <a:r>
              <a:rPr lang="cs-CZ" sz="2000"/>
              <a:t> </a:t>
            </a:r>
            <a:r>
              <a:rPr lang="en-US" sz="2000"/>
              <a:t>protection of internationally proclaimed human rights; and</a:t>
            </a:r>
            <a:endParaRPr lang="cs-CZ" sz="2000"/>
          </a:p>
          <a:p>
            <a:pPr lvl="1" eaLnBrk="1" hangingPunct="1">
              <a:spcBef>
                <a:spcPct val="0"/>
              </a:spcBef>
              <a:defRPr/>
            </a:pPr>
            <a:r>
              <a:rPr lang="en-US" sz="2000"/>
              <a:t>Principle 2: make sure that they are not complicit in</a:t>
            </a:r>
            <a:r>
              <a:rPr lang="cs-CZ" sz="2000"/>
              <a:t> </a:t>
            </a:r>
            <a:r>
              <a:rPr lang="en-US" sz="2000"/>
              <a:t>human rights abuses.</a:t>
            </a:r>
            <a:endParaRPr lang="cs-CZ" sz="2000"/>
          </a:p>
          <a:p>
            <a:pPr marL="342900" indent="-342900" eaLnBrk="1" hangingPunct="1">
              <a:spcBef>
                <a:spcPct val="0"/>
              </a:spcBef>
              <a:defRPr/>
            </a:pPr>
            <a:r>
              <a:rPr lang="cs-CZ" sz="2400" b="1"/>
              <a:t>Labour</a:t>
            </a:r>
          </a:p>
          <a:p>
            <a:pPr lvl="1" eaLnBrk="1" hangingPunct="1">
              <a:spcBef>
                <a:spcPct val="0"/>
              </a:spcBef>
              <a:defRPr/>
            </a:pPr>
            <a:r>
              <a:rPr lang="en-US" sz="2000"/>
              <a:t>Principle 3: Businesses should uphold the freedom of</a:t>
            </a:r>
            <a:r>
              <a:rPr lang="cs-CZ" sz="2000"/>
              <a:t> </a:t>
            </a:r>
            <a:r>
              <a:rPr lang="en-US" sz="2000"/>
              <a:t>association and the effective recognition of the right to</a:t>
            </a:r>
            <a:r>
              <a:rPr lang="cs-CZ" sz="2000"/>
              <a:t> </a:t>
            </a:r>
            <a:r>
              <a:rPr lang="en-US" sz="2000"/>
              <a:t>collective bargaining;</a:t>
            </a:r>
            <a:endParaRPr lang="cs-CZ" sz="2000"/>
          </a:p>
          <a:p>
            <a:pPr lvl="1" eaLnBrk="1" hangingPunct="1">
              <a:spcBef>
                <a:spcPct val="0"/>
              </a:spcBef>
              <a:defRPr/>
            </a:pPr>
            <a:r>
              <a:rPr lang="en-US" sz="2000"/>
              <a:t>Principle 4: the elimination of all forms of forced and</a:t>
            </a:r>
            <a:r>
              <a:rPr lang="cs-CZ" sz="2000"/>
              <a:t> </a:t>
            </a:r>
            <a:r>
              <a:rPr lang="en-US" sz="2000"/>
              <a:t>compulsory labour;</a:t>
            </a:r>
          </a:p>
          <a:p>
            <a:pPr lvl="1" eaLnBrk="1" hangingPunct="1">
              <a:spcBef>
                <a:spcPct val="0"/>
              </a:spcBef>
              <a:defRPr/>
            </a:pPr>
            <a:r>
              <a:rPr lang="en-US" sz="2000"/>
              <a:t>Principle 5: the effective abolition of child labour; and</a:t>
            </a:r>
          </a:p>
          <a:p>
            <a:pPr lvl="1" eaLnBrk="1" hangingPunct="1">
              <a:spcBef>
                <a:spcPct val="0"/>
              </a:spcBef>
              <a:defRPr/>
            </a:pPr>
            <a:r>
              <a:rPr lang="en-US" sz="2000"/>
              <a:t>Principle 6: the elimination of discrimination in respect</a:t>
            </a:r>
            <a:r>
              <a:rPr lang="cs-CZ" sz="2000"/>
              <a:t> </a:t>
            </a:r>
            <a:r>
              <a:rPr lang="en-US" sz="2000"/>
              <a:t>of employment and occupation.</a:t>
            </a:r>
            <a:endParaRPr lang="cs-CZ" sz="2000"/>
          </a:p>
        </p:txBody>
      </p:sp>
    </p:spTree>
    <p:extLst>
      <p:ext uri="{BB962C8B-B14F-4D97-AF65-F5344CB8AC3E}">
        <p14:creationId xmlns:p14="http://schemas.microsoft.com/office/powerpoint/2010/main" val="3264566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a:t>
            </a:r>
            <a:r>
              <a:rPr lang="en-US" altLang="cs-CZ" sz="2400" b="1" cap="all">
                <a:latin typeface="Arial" panose="020B0604020202020204" pitchFamily="34" charset="0"/>
              </a:rPr>
              <a:t>The United Nations Global Compact</a:t>
            </a:r>
          </a:p>
        </p:txBody>
      </p:sp>
      <p:sp>
        <p:nvSpPr>
          <p:cNvPr id="3079" name="TextovéPole 10"/>
          <p:cNvSpPr txBox="1">
            <a:spLocks noChangeArrowheads="1"/>
          </p:cNvSpPr>
          <p:nvPr/>
        </p:nvSpPr>
        <p:spPr bwMode="auto">
          <a:xfrm>
            <a:off x="338138" y="1438275"/>
            <a:ext cx="8597315"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cs-CZ" sz="2400" b="1"/>
              <a:t>Environment</a:t>
            </a:r>
          </a:p>
          <a:p>
            <a:pPr lvl="1" eaLnBrk="1" hangingPunct="1">
              <a:spcBef>
                <a:spcPct val="0"/>
              </a:spcBef>
              <a:defRPr/>
            </a:pPr>
            <a:r>
              <a:rPr lang="en-US" sz="2000"/>
              <a:t>Principle 7: Businesses should support a precautionary</a:t>
            </a:r>
          </a:p>
          <a:p>
            <a:pPr lvl="1" eaLnBrk="1" hangingPunct="1">
              <a:spcBef>
                <a:spcPct val="0"/>
              </a:spcBef>
              <a:defRPr/>
            </a:pPr>
            <a:r>
              <a:rPr lang="en-US" sz="2000"/>
              <a:t>approach to environmental challenges;</a:t>
            </a:r>
          </a:p>
          <a:p>
            <a:pPr lvl="1" eaLnBrk="1" hangingPunct="1">
              <a:spcBef>
                <a:spcPct val="0"/>
              </a:spcBef>
              <a:defRPr/>
            </a:pPr>
            <a:r>
              <a:rPr lang="en-US" sz="2000"/>
              <a:t>Principle 8: undertake initiatives to promote greater environmental</a:t>
            </a:r>
          </a:p>
          <a:p>
            <a:pPr lvl="1" eaLnBrk="1" hangingPunct="1">
              <a:spcBef>
                <a:spcPct val="0"/>
              </a:spcBef>
              <a:defRPr/>
            </a:pPr>
            <a:r>
              <a:rPr lang="en-US" sz="2000"/>
              <a:t>responsibility; and</a:t>
            </a:r>
          </a:p>
          <a:p>
            <a:pPr lvl="1" eaLnBrk="1" hangingPunct="1">
              <a:spcBef>
                <a:spcPct val="0"/>
              </a:spcBef>
              <a:defRPr/>
            </a:pPr>
            <a:r>
              <a:rPr lang="en-US" sz="2000"/>
              <a:t>Principle 9: encourage the development and diffusion of</a:t>
            </a:r>
          </a:p>
          <a:p>
            <a:pPr lvl="1" eaLnBrk="1" hangingPunct="1">
              <a:spcBef>
                <a:spcPct val="0"/>
              </a:spcBef>
              <a:defRPr/>
            </a:pPr>
            <a:r>
              <a:rPr lang="en-US" sz="2000"/>
              <a:t>environmentally-friendly technologies.</a:t>
            </a:r>
            <a:endParaRPr lang="cs-CZ" sz="2000"/>
          </a:p>
          <a:p>
            <a:pPr lvl="1" eaLnBrk="1" hangingPunct="1">
              <a:spcBef>
                <a:spcPct val="0"/>
              </a:spcBef>
              <a:defRPr/>
            </a:pPr>
            <a:endParaRPr lang="cs-CZ" sz="2000"/>
          </a:p>
          <a:p>
            <a:pPr marL="342900" indent="-342900" eaLnBrk="1" hangingPunct="1">
              <a:spcBef>
                <a:spcPct val="0"/>
              </a:spcBef>
              <a:defRPr/>
            </a:pPr>
            <a:r>
              <a:rPr lang="cs-CZ" sz="2400" b="1"/>
              <a:t>Anti-Corruption</a:t>
            </a:r>
          </a:p>
          <a:p>
            <a:pPr lvl="1" eaLnBrk="1" hangingPunct="1">
              <a:spcBef>
                <a:spcPct val="0"/>
              </a:spcBef>
              <a:defRPr/>
            </a:pPr>
            <a:r>
              <a:rPr lang="en-US" sz="2000"/>
              <a:t>Principle 10: Businesses should work against corruption</a:t>
            </a:r>
            <a:r>
              <a:rPr lang="cs-CZ" sz="2000"/>
              <a:t> </a:t>
            </a:r>
            <a:r>
              <a:rPr lang="en-US" sz="2000"/>
              <a:t>in all its forms, including extortion and bribery.</a:t>
            </a:r>
            <a:endParaRPr lang="cs-CZ" sz="2000"/>
          </a:p>
        </p:txBody>
      </p:sp>
    </p:spTree>
    <p:extLst>
      <p:ext uri="{BB962C8B-B14F-4D97-AF65-F5344CB8AC3E}">
        <p14:creationId xmlns:p14="http://schemas.microsoft.com/office/powerpoint/2010/main" val="3521100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a:t>
            </a:r>
            <a:r>
              <a:rPr lang="en-US" altLang="cs-CZ" sz="2400" b="1" cap="all">
                <a:latin typeface="Arial" panose="020B0604020202020204" pitchFamily="34" charset="0"/>
              </a:rPr>
              <a:t>The United Nations Global Compact</a:t>
            </a:r>
          </a:p>
        </p:txBody>
      </p:sp>
      <p:sp>
        <p:nvSpPr>
          <p:cNvPr id="3079" name="TextovéPole 10"/>
          <p:cNvSpPr txBox="1">
            <a:spLocks noChangeArrowheads="1"/>
          </p:cNvSpPr>
          <p:nvPr/>
        </p:nvSpPr>
        <p:spPr bwMode="auto">
          <a:xfrm>
            <a:off x="338138" y="1438275"/>
            <a:ext cx="8597315"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400"/>
              <a:t>Since 2015, the Global Compact Network Czech Republic helps to root the initiative within different national, cultural, and language context. </a:t>
            </a:r>
            <a:endParaRPr lang="cs-CZ" sz="2400"/>
          </a:p>
          <a:p>
            <a:pPr marL="342900" indent="-342900" eaLnBrk="1" hangingPunct="1">
              <a:spcBef>
                <a:spcPct val="0"/>
              </a:spcBef>
              <a:defRPr/>
            </a:pPr>
            <a:endParaRPr lang="cs-CZ" sz="2400"/>
          </a:p>
          <a:p>
            <a:pPr marL="342900" indent="-342900" eaLnBrk="1" hangingPunct="1">
              <a:spcBef>
                <a:spcPct val="0"/>
              </a:spcBef>
              <a:defRPr/>
            </a:pPr>
            <a:r>
              <a:rPr lang="en-US" sz="2400"/>
              <a:t>Its role is to facilitate the progress of companies (both local firms and subsidiaries of foreign corporations) engaged in the Global Compact with respect to implementation of the ten principles, while also creating opportunities for sharing knowledge, learning, collective action, and partnership. </a:t>
            </a:r>
            <a:endParaRPr lang="cs-CZ" sz="2400"/>
          </a:p>
        </p:txBody>
      </p:sp>
    </p:spTree>
    <p:extLst>
      <p:ext uri="{BB962C8B-B14F-4D97-AF65-F5344CB8AC3E}">
        <p14:creationId xmlns:p14="http://schemas.microsoft.com/office/powerpoint/2010/main" val="2733730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cs-CZ" b="1">
              <a:latin typeface="Arial" pitchFamily="34" charset="0"/>
              <a:cs typeface="Arial" pitchFamily="34" charset="0"/>
            </a:endParaRP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cs-CZ"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a:latin typeface="Arial" panose="020B0604020202020204" pitchFamily="34" charset="0"/>
              </a:rPr>
              <a:t>Outline of the </a:t>
            </a:r>
            <a:r>
              <a:rPr lang="en-GB" altLang="cs-CZ" sz="2400" b="1" cap="all">
                <a:latin typeface="Arial" panose="020B0604020202020204" pitchFamily="34" charset="0"/>
              </a:rPr>
              <a:t>lecture </a:t>
            </a:r>
            <a:endParaRPr lang="en-GB" altLang="cs-CZ" sz="2400" b="1" cap="all" dirty="0">
              <a:latin typeface="Arial" panose="020B0604020202020204" pitchFamily="34" charset="0"/>
            </a:endParaRPr>
          </a:p>
        </p:txBody>
      </p:sp>
      <p:sp>
        <p:nvSpPr>
          <p:cNvPr id="3078" name="TextovéPole 10"/>
          <p:cNvSpPr txBox="1">
            <a:spLocks noChangeArrowheads="1"/>
          </p:cNvSpPr>
          <p:nvPr/>
        </p:nvSpPr>
        <p:spPr bwMode="auto">
          <a:xfrm>
            <a:off x="320675" y="1551722"/>
            <a:ext cx="847725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cs-CZ" altLang="cs-CZ" sz="2200">
                <a:latin typeface="Arial" panose="020B0604020202020204" pitchFamily="34" charset="0"/>
              </a:rPr>
              <a:t>A classification of existing private CSR initiatives</a:t>
            </a:r>
          </a:p>
          <a:p>
            <a:pPr eaLnBrk="1" hangingPunct="1">
              <a:spcBef>
                <a:spcPct val="0"/>
              </a:spcBef>
              <a:buFont typeface="+mj-lt"/>
              <a:buAutoNum type="arabicPeriod"/>
              <a:defRPr/>
            </a:pPr>
            <a:endParaRPr lang="cs-CZ" altLang="cs-CZ" sz="2200">
              <a:latin typeface="Arial" panose="020B0604020202020204" pitchFamily="34" charset="0"/>
            </a:endParaRPr>
          </a:p>
          <a:p>
            <a:pPr eaLnBrk="1" hangingPunct="1">
              <a:spcBef>
                <a:spcPct val="0"/>
              </a:spcBef>
              <a:buFont typeface="+mj-lt"/>
              <a:buAutoNum type="arabicPeriod"/>
              <a:defRPr/>
            </a:pPr>
            <a:r>
              <a:rPr lang="cs-CZ" altLang="cs-CZ" sz="2200">
                <a:latin typeface="Arial" panose="020B0604020202020204" pitchFamily="34" charset="0"/>
              </a:rPr>
              <a:t>The United Nations Global Compact</a:t>
            </a:r>
          </a:p>
          <a:p>
            <a:pPr eaLnBrk="1" hangingPunct="1">
              <a:spcBef>
                <a:spcPct val="0"/>
              </a:spcBef>
              <a:buFont typeface="+mj-lt"/>
              <a:buAutoNum type="arabicPeriod"/>
              <a:defRPr/>
            </a:pPr>
            <a:endParaRPr lang="cs-CZ" altLang="cs-CZ" sz="2200">
              <a:latin typeface="Arial" panose="020B0604020202020204" pitchFamily="34" charset="0"/>
            </a:endParaRPr>
          </a:p>
          <a:p>
            <a:pPr eaLnBrk="1" hangingPunct="1">
              <a:spcBef>
                <a:spcPct val="0"/>
              </a:spcBef>
              <a:buFont typeface="+mj-lt"/>
              <a:buAutoNum type="arabicPeriod"/>
              <a:defRPr/>
            </a:pPr>
            <a:r>
              <a:rPr lang="cs-CZ" altLang="cs-CZ" sz="2200">
                <a:latin typeface="Arial" panose="020B0604020202020204" pitchFamily="34" charset="0"/>
              </a:rPr>
              <a:t>OECD Guidelines for Multinational Enterprises</a:t>
            </a:r>
          </a:p>
          <a:p>
            <a:pPr eaLnBrk="1" hangingPunct="1">
              <a:spcBef>
                <a:spcPct val="0"/>
              </a:spcBef>
              <a:buFont typeface="+mj-lt"/>
              <a:buAutoNum type="arabicPeriod"/>
              <a:defRPr/>
            </a:pPr>
            <a:endParaRPr lang="cs-CZ" altLang="cs-CZ" sz="2200">
              <a:latin typeface="Arial" panose="020B0604020202020204" pitchFamily="34" charset="0"/>
            </a:endParaRPr>
          </a:p>
          <a:p>
            <a:pPr eaLnBrk="1" hangingPunct="1">
              <a:spcBef>
                <a:spcPct val="0"/>
              </a:spcBef>
              <a:buFont typeface="+mj-lt"/>
              <a:buAutoNum type="arabicPeriod"/>
              <a:defRPr/>
            </a:pPr>
            <a:r>
              <a:rPr lang="cs-CZ" altLang="cs-CZ" sz="2200">
                <a:latin typeface="Arial" panose="020B0604020202020204" pitchFamily="34" charset="0"/>
              </a:rPr>
              <a:t>ISO 26000 Guidance Standard on Social Responsibility</a:t>
            </a:r>
          </a:p>
          <a:p>
            <a:pPr eaLnBrk="1" hangingPunct="1">
              <a:spcBef>
                <a:spcPct val="0"/>
              </a:spcBef>
              <a:buFont typeface="+mj-lt"/>
              <a:buAutoNum type="arabicPeriod"/>
              <a:defRPr/>
            </a:pPr>
            <a:endParaRPr lang="cs-CZ" altLang="cs-CZ" sz="2200">
              <a:latin typeface="Arial" panose="020B0604020202020204" pitchFamily="34" charset="0"/>
            </a:endParaRPr>
          </a:p>
          <a:p>
            <a:pPr eaLnBrk="1" hangingPunct="1">
              <a:spcBef>
                <a:spcPct val="0"/>
              </a:spcBef>
              <a:buFont typeface="+mj-lt"/>
              <a:buAutoNum type="arabicPeriod"/>
              <a:defRPr/>
            </a:pPr>
            <a:r>
              <a:rPr lang="cs-CZ" altLang="cs-CZ" sz="2200">
                <a:latin typeface="Arial" panose="020B0604020202020204" pitchFamily="34" charset="0"/>
              </a:rPr>
              <a:t>National Action Plan on CSR</a:t>
            </a:r>
          </a:p>
          <a:p>
            <a:pPr eaLnBrk="1" hangingPunct="1">
              <a:spcBef>
                <a:spcPct val="0"/>
              </a:spcBef>
              <a:buFont typeface="+mj-lt"/>
              <a:buAutoNum type="arabicPeriod"/>
              <a:defRPr/>
            </a:pPr>
            <a:endParaRPr lang="cs-CZ" altLang="cs-CZ" sz="2200">
              <a:latin typeface="Arial" panose="020B0604020202020204" pitchFamily="34" charset="0"/>
            </a:endParaRPr>
          </a:p>
          <a:p>
            <a:pPr eaLnBrk="1" hangingPunct="1">
              <a:spcBef>
                <a:spcPct val="0"/>
              </a:spcBef>
              <a:buFont typeface="+mj-lt"/>
              <a:buAutoNum type="arabicPeriod"/>
              <a:defRPr/>
            </a:pPr>
            <a:r>
              <a:rPr lang="cs-CZ" altLang="cs-CZ" sz="2200">
                <a:latin typeface="Arial" panose="020B0604020202020204" pitchFamily="34" charset="0"/>
              </a:rPr>
              <a:t>Other Guidelines and standards</a:t>
            </a:r>
          </a:p>
          <a:p>
            <a:pPr eaLnBrk="1" hangingPunct="1">
              <a:spcBef>
                <a:spcPct val="0"/>
              </a:spcBef>
              <a:buFont typeface="+mj-lt"/>
              <a:buAutoNum type="arabicPeriod"/>
              <a:defRPr/>
            </a:pPr>
            <a:endParaRPr lang="cs-CZ" altLang="cs-CZ" sz="2200">
              <a:latin typeface="Arial" panose="020B0604020202020204" pitchFamily="34" charset="0"/>
            </a:endParaRPr>
          </a:p>
          <a:p>
            <a:pPr eaLnBrk="1" hangingPunct="1">
              <a:spcBef>
                <a:spcPct val="0"/>
              </a:spcBef>
              <a:buFont typeface="+mj-lt"/>
              <a:buAutoNum type="arabicPeriod"/>
              <a:defRPr/>
            </a:pPr>
            <a:endParaRPr lang="cs-CZ" altLang="cs-CZ" sz="220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2200">
                <a:latin typeface="Arial" panose="020B0604020202020204" pitchFamily="34" charset="0"/>
              </a:rPr>
              <a:t>   </a:t>
            </a:r>
            <a:endParaRPr lang="en-GB" altLang="cs-CZ" sz="2200" dirty="0">
              <a:latin typeface="Arial" panose="020B0604020202020204" pitchFamily="34" charset="0"/>
            </a:endParaRPr>
          </a:p>
          <a:p>
            <a:pPr eaLnBrk="1" hangingPunct="1">
              <a:spcBef>
                <a:spcPct val="0"/>
              </a:spcBef>
              <a:buFont typeface="Calibri" panose="020F0502020204030204" pitchFamily="34" charset="0"/>
              <a:buAutoNum type="arabicPeriod"/>
              <a:defRPr/>
            </a:pPr>
            <a:endParaRPr lang="en-GB" altLang="cs-CZ" sz="1800" dirty="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a:t>
            </a:r>
            <a:r>
              <a:rPr lang="en-US" altLang="cs-CZ" sz="2400" b="1" cap="all">
                <a:latin typeface="Arial" panose="020B0604020202020204" pitchFamily="34" charset="0"/>
              </a:rPr>
              <a:t>The United Nations Global Compact</a:t>
            </a:r>
          </a:p>
        </p:txBody>
      </p:sp>
      <p:sp>
        <p:nvSpPr>
          <p:cNvPr id="3079" name="TextovéPole 10"/>
          <p:cNvSpPr txBox="1">
            <a:spLocks noChangeArrowheads="1"/>
          </p:cNvSpPr>
          <p:nvPr/>
        </p:nvSpPr>
        <p:spPr bwMode="auto">
          <a:xfrm>
            <a:off x="338138" y="1438275"/>
            <a:ext cx="8597315"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400" dirty="0"/>
              <a:t>Through dialogue, including the political, the network enables participants to influence actively CSR policy in the Czech Republic. </a:t>
            </a:r>
            <a:endParaRPr lang="cs-CZ" sz="2400" dirty="0"/>
          </a:p>
          <a:p>
            <a:pPr marL="342900" indent="-342900" eaLnBrk="1" hangingPunct="1">
              <a:spcBef>
                <a:spcPct val="0"/>
              </a:spcBef>
              <a:defRPr/>
            </a:pPr>
            <a:endParaRPr lang="cs-CZ" sz="2400" dirty="0"/>
          </a:p>
          <a:p>
            <a:pPr marL="342900" indent="-342900" eaLnBrk="1" hangingPunct="1">
              <a:spcBef>
                <a:spcPct val="0"/>
              </a:spcBef>
              <a:defRPr/>
            </a:pPr>
            <a:r>
              <a:rPr lang="en-US" sz="2400" dirty="0"/>
              <a:t>The host entity of Czech local network is the </a:t>
            </a:r>
            <a:r>
              <a:rPr lang="en-US" sz="2400" i="1" dirty="0"/>
              <a:t>Association of Social Responsibility</a:t>
            </a:r>
            <a:r>
              <a:rPr lang="en-US" sz="2400" dirty="0"/>
              <a:t>. Currently, this network has participants including private and public sector. </a:t>
            </a:r>
            <a:endParaRPr lang="cs-CZ" sz="2400" dirty="0"/>
          </a:p>
          <a:p>
            <a:pPr marL="342900" indent="-342900" eaLnBrk="1" hangingPunct="1">
              <a:spcBef>
                <a:spcPct val="0"/>
              </a:spcBef>
              <a:defRPr/>
            </a:pPr>
            <a:endParaRPr lang="cs-CZ" sz="2400" dirty="0"/>
          </a:p>
          <a:p>
            <a:pPr marL="342900" indent="-342900" eaLnBrk="1" hangingPunct="1">
              <a:spcBef>
                <a:spcPct val="0"/>
              </a:spcBef>
              <a:defRPr/>
            </a:pPr>
            <a:r>
              <a:rPr lang="en-US" sz="2400" dirty="0"/>
              <a:t>The Czech Republic has demonstrated a commitment to the UNGPs through the formulation </a:t>
            </a:r>
            <a:r>
              <a:rPr lang="en-US" sz="2400" i="1" dirty="0"/>
              <a:t>of National Action Plans on Business and Human Rights</a:t>
            </a:r>
            <a:r>
              <a:rPr lang="en-US" sz="2400" dirty="0"/>
              <a:t>, which comply with international guidelines.</a:t>
            </a:r>
            <a:endParaRPr lang="cs-CZ" sz="2400" dirty="0"/>
          </a:p>
        </p:txBody>
      </p:sp>
    </p:spTree>
    <p:extLst>
      <p:ext uri="{BB962C8B-B14F-4D97-AF65-F5344CB8AC3E}">
        <p14:creationId xmlns:p14="http://schemas.microsoft.com/office/powerpoint/2010/main" val="15308554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3. </a:t>
            </a:r>
            <a:r>
              <a:rPr lang="en-US" altLang="cs-CZ" sz="2400" b="1" cap="all">
                <a:latin typeface="Arial" panose="020B0604020202020204" pitchFamily="34" charset="0"/>
              </a:rPr>
              <a:t>OECD Guidelines for Multinational Enterprises</a:t>
            </a:r>
          </a:p>
        </p:txBody>
      </p:sp>
      <p:sp>
        <p:nvSpPr>
          <p:cNvPr id="3079" name="TextovéPole 10"/>
          <p:cNvSpPr txBox="1">
            <a:spLocks noChangeArrowheads="1"/>
          </p:cNvSpPr>
          <p:nvPr/>
        </p:nvSpPr>
        <p:spPr bwMode="auto">
          <a:xfrm>
            <a:off x="338138" y="1438275"/>
            <a:ext cx="8597315"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400" dirty="0"/>
              <a:t>They are recommendations providing principles and standards for responsible business conduct for multinational corporations operating in or from countries adhered to the Declaration. </a:t>
            </a:r>
            <a:endParaRPr lang="cs-CZ" sz="2400" dirty="0"/>
          </a:p>
          <a:p>
            <a:pPr marL="342900" indent="-342900" eaLnBrk="1" hangingPunct="1">
              <a:spcBef>
                <a:spcPct val="0"/>
              </a:spcBef>
              <a:defRPr/>
            </a:pPr>
            <a:endParaRPr lang="cs-CZ" sz="2400" dirty="0"/>
          </a:p>
          <a:p>
            <a:pPr marL="342900" indent="-342900" eaLnBrk="1" hangingPunct="1">
              <a:spcBef>
                <a:spcPct val="0"/>
              </a:spcBef>
              <a:defRPr/>
            </a:pPr>
            <a:r>
              <a:rPr lang="en-US" sz="2400" dirty="0"/>
              <a:t>Governments adhering to the </a:t>
            </a:r>
            <a:r>
              <a:rPr lang="en-US" sz="2400" b="1" dirty="0"/>
              <a:t>OECD Guidelines </a:t>
            </a:r>
            <a:r>
              <a:rPr lang="en-US" sz="2400" dirty="0"/>
              <a:t>are obliged to set up </a:t>
            </a:r>
            <a:r>
              <a:rPr lang="en-US" sz="2400" b="1" dirty="0"/>
              <a:t>National Contact Points </a:t>
            </a:r>
            <a:r>
              <a:rPr lang="en-US" sz="2400" dirty="0"/>
              <a:t>(NCPs). Their main role is to further the effectiveness of the Guidelines by undertaking promotional activities, handling enquiries, and contributing to the resolution of issues that arise from the alleged non-observance of the Guidelines in specific instances</a:t>
            </a:r>
            <a:r>
              <a:rPr lang="cs-CZ" sz="2400" dirty="0"/>
              <a:t>.</a:t>
            </a:r>
            <a:r>
              <a:rPr lang="en-US" sz="2400" dirty="0"/>
              <a:t> </a:t>
            </a:r>
            <a:endParaRPr lang="cs-CZ" sz="2400" dirty="0"/>
          </a:p>
        </p:txBody>
      </p:sp>
    </p:spTree>
    <p:extLst>
      <p:ext uri="{BB962C8B-B14F-4D97-AF65-F5344CB8AC3E}">
        <p14:creationId xmlns:p14="http://schemas.microsoft.com/office/powerpoint/2010/main" val="1570974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3. </a:t>
            </a:r>
            <a:r>
              <a:rPr lang="en-US" altLang="cs-CZ" sz="2400" b="1" cap="all">
                <a:latin typeface="Arial" panose="020B0604020202020204" pitchFamily="34" charset="0"/>
              </a:rPr>
              <a:t>OECD Guidelines for Multinational Enterprises</a:t>
            </a:r>
          </a:p>
        </p:txBody>
      </p:sp>
      <p:sp>
        <p:nvSpPr>
          <p:cNvPr id="3079" name="TextovéPole 10"/>
          <p:cNvSpPr txBox="1">
            <a:spLocks noChangeArrowheads="1"/>
          </p:cNvSpPr>
          <p:nvPr/>
        </p:nvSpPr>
        <p:spPr bwMode="auto">
          <a:xfrm>
            <a:off x="338138" y="1438275"/>
            <a:ext cx="8597315"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sz="2400" b="1"/>
              <a:t>Basic standards form MNEs:</a:t>
            </a:r>
          </a:p>
          <a:p>
            <a:pPr marL="342900" indent="-342900" eaLnBrk="1" hangingPunct="1">
              <a:spcBef>
                <a:spcPct val="0"/>
              </a:spcBef>
              <a:defRPr/>
            </a:pPr>
            <a:r>
              <a:rPr lang="en-US" sz="2400"/>
              <a:t>Encouraging socially-responsible behaviour in supply</a:t>
            </a:r>
            <a:r>
              <a:rPr lang="cs-CZ" sz="2400"/>
              <a:t> </a:t>
            </a:r>
            <a:r>
              <a:rPr lang="en-US" sz="2400"/>
              <a:t>chain;</a:t>
            </a:r>
          </a:p>
          <a:p>
            <a:pPr marL="342900" indent="-342900" eaLnBrk="1" hangingPunct="1">
              <a:spcBef>
                <a:spcPct val="0"/>
              </a:spcBef>
              <a:defRPr/>
            </a:pPr>
            <a:r>
              <a:rPr lang="en-US" sz="2400"/>
              <a:t>Disclosure of information on social and environmental</a:t>
            </a:r>
            <a:r>
              <a:rPr lang="cs-CZ" sz="2400"/>
              <a:t> </a:t>
            </a:r>
            <a:r>
              <a:rPr lang="en-US" sz="2400"/>
              <a:t>performance, observance of codes of conduct and relationships</a:t>
            </a:r>
            <a:r>
              <a:rPr lang="cs-CZ" sz="2400"/>
              <a:t> </a:t>
            </a:r>
            <a:r>
              <a:rPr lang="en-US" sz="2400"/>
              <a:t>with stakeholders;</a:t>
            </a:r>
          </a:p>
          <a:p>
            <a:pPr marL="342900" indent="-342900" eaLnBrk="1" hangingPunct="1">
              <a:spcBef>
                <a:spcPct val="0"/>
              </a:spcBef>
              <a:defRPr/>
            </a:pPr>
            <a:r>
              <a:rPr lang="en-US" sz="2400"/>
              <a:t>Respect for human rights;</a:t>
            </a:r>
          </a:p>
          <a:p>
            <a:pPr marL="342900" indent="-342900" eaLnBrk="1" hangingPunct="1">
              <a:spcBef>
                <a:spcPct val="0"/>
              </a:spcBef>
              <a:defRPr/>
            </a:pPr>
            <a:r>
              <a:rPr lang="en-US" sz="2400"/>
              <a:t>Respect for basic individual and collective labour rights;</a:t>
            </a:r>
          </a:p>
          <a:p>
            <a:pPr marL="342900" indent="-342900" eaLnBrk="1" hangingPunct="1">
              <a:spcBef>
                <a:spcPct val="0"/>
              </a:spcBef>
              <a:defRPr/>
            </a:pPr>
            <a:r>
              <a:rPr lang="en-US" sz="2400"/>
              <a:t>Protection of the environment and public health</a:t>
            </a:r>
            <a:r>
              <a:rPr lang="cs-CZ" sz="2400"/>
              <a:t> </a:t>
            </a:r>
            <a:r>
              <a:rPr lang="en-US" sz="2400"/>
              <a:t>and safety;</a:t>
            </a:r>
          </a:p>
          <a:p>
            <a:pPr marL="342900" indent="-342900" eaLnBrk="1" hangingPunct="1">
              <a:spcBef>
                <a:spcPct val="0"/>
              </a:spcBef>
              <a:defRPr/>
            </a:pPr>
            <a:r>
              <a:rPr lang="en-US" sz="2400"/>
              <a:t>Combatting corruption;</a:t>
            </a:r>
          </a:p>
          <a:p>
            <a:pPr marL="342900" indent="-342900" eaLnBrk="1" hangingPunct="1">
              <a:spcBef>
                <a:spcPct val="0"/>
              </a:spcBef>
              <a:defRPr/>
            </a:pPr>
            <a:r>
              <a:rPr lang="en-US" sz="2400"/>
              <a:t>Respect for consumer health and safety;</a:t>
            </a:r>
          </a:p>
          <a:p>
            <a:pPr marL="342900" indent="-342900" eaLnBrk="1" hangingPunct="1">
              <a:spcBef>
                <a:spcPct val="0"/>
              </a:spcBef>
              <a:defRPr/>
            </a:pPr>
            <a:r>
              <a:rPr lang="en-US" sz="2400"/>
              <a:t>Transfer and diffusion of science and know how, with due</a:t>
            </a:r>
            <a:r>
              <a:rPr lang="cs-CZ" sz="2400"/>
              <a:t> </a:t>
            </a:r>
            <a:r>
              <a:rPr lang="en-US" sz="2400"/>
              <a:t>regard to the protection of intellectual property rights;</a:t>
            </a:r>
          </a:p>
          <a:p>
            <a:pPr marL="342900" indent="-342900" eaLnBrk="1" hangingPunct="1">
              <a:spcBef>
                <a:spcPct val="0"/>
              </a:spcBef>
              <a:defRPr/>
            </a:pPr>
            <a:r>
              <a:rPr lang="en-US" sz="2400"/>
              <a:t>Prevention of anti-competitive practices; and</a:t>
            </a:r>
          </a:p>
          <a:p>
            <a:pPr marL="342900" indent="-342900" eaLnBrk="1" hangingPunct="1">
              <a:spcBef>
                <a:spcPct val="0"/>
              </a:spcBef>
              <a:defRPr/>
            </a:pPr>
            <a:r>
              <a:rPr lang="en-US" sz="2400"/>
              <a:t>Contribution to public finances of the host country.</a:t>
            </a:r>
            <a:endParaRPr lang="cs-CZ" sz="2400"/>
          </a:p>
        </p:txBody>
      </p:sp>
    </p:spTree>
    <p:extLst>
      <p:ext uri="{BB962C8B-B14F-4D97-AF65-F5344CB8AC3E}">
        <p14:creationId xmlns:p14="http://schemas.microsoft.com/office/powerpoint/2010/main" val="28878187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4. ISO 26000 Guidance Standard on Social Responsibility</a:t>
            </a:r>
          </a:p>
        </p:txBody>
      </p:sp>
      <p:sp>
        <p:nvSpPr>
          <p:cNvPr id="3079" name="TextovéPole 10"/>
          <p:cNvSpPr txBox="1">
            <a:spLocks noChangeArrowheads="1"/>
          </p:cNvSpPr>
          <p:nvPr/>
        </p:nvSpPr>
        <p:spPr bwMode="auto">
          <a:xfrm>
            <a:off x="338138" y="1438275"/>
            <a:ext cx="8597315"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400" dirty="0"/>
              <a:t>ISO 26000 is the standard for social responsibility for all</a:t>
            </a:r>
            <a:r>
              <a:rPr lang="cs-CZ" sz="2400" dirty="0"/>
              <a:t> </a:t>
            </a:r>
            <a:r>
              <a:rPr lang="en-US" sz="2400" dirty="0"/>
              <a:t>organizations. It was produced by the International Standards</a:t>
            </a:r>
            <a:r>
              <a:rPr lang="cs-CZ" sz="2400" dirty="0"/>
              <a:t> </a:t>
            </a:r>
            <a:r>
              <a:rPr lang="en-US" sz="2400" dirty="0"/>
              <a:t>Organization in 2010</a:t>
            </a:r>
            <a:r>
              <a:rPr lang="cs-CZ" sz="2400" dirty="0"/>
              <a:t>.</a:t>
            </a:r>
          </a:p>
          <a:p>
            <a:pPr marL="342900" indent="-342900" eaLnBrk="1" hangingPunct="1">
              <a:spcBef>
                <a:spcPct val="0"/>
              </a:spcBef>
              <a:defRPr/>
            </a:pPr>
            <a:r>
              <a:rPr lang="en-US" sz="2400" dirty="0"/>
              <a:t>ISO 26000 does not</a:t>
            </a:r>
            <a:r>
              <a:rPr lang="cs-CZ" sz="2400" dirty="0"/>
              <a:t> </a:t>
            </a:r>
            <a:r>
              <a:rPr lang="en-US" sz="2400" dirty="0"/>
              <a:t>offer guidance on social responsibility performance reporting.</a:t>
            </a:r>
            <a:r>
              <a:rPr lang="cs-CZ" sz="2400" dirty="0"/>
              <a:t> </a:t>
            </a:r>
            <a:r>
              <a:rPr lang="en-US" sz="2400" dirty="0"/>
              <a:t>However, the ISO 26000 content does cover a very similar range</a:t>
            </a:r>
            <a:r>
              <a:rPr lang="cs-CZ" sz="2400" dirty="0"/>
              <a:t> </a:t>
            </a:r>
            <a:r>
              <a:rPr lang="en-US" sz="2400" dirty="0"/>
              <a:t>of topics to that in the GRI Reporting Guidelines.</a:t>
            </a:r>
            <a:endParaRPr lang="cs-CZ" sz="2400" dirty="0"/>
          </a:p>
          <a:p>
            <a:pPr marL="342900" indent="-342900" eaLnBrk="1" hangingPunct="1">
              <a:spcBef>
                <a:spcPct val="0"/>
              </a:spcBef>
              <a:defRPr/>
            </a:pPr>
            <a:r>
              <a:rPr lang="en-US" sz="2400" dirty="0"/>
              <a:t>The ISO guidance</a:t>
            </a:r>
            <a:r>
              <a:rPr lang="cs-CZ" sz="2400" dirty="0"/>
              <a:t> </a:t>
            </a:r>
            <a:r>
              <a:rPr lang="en-US" sz="2400" dirty="0"/>
              <a:t>provides a structure for companies to </a:t>
            </a:r>
            <a:r>
              <a:rPr lang="en-US" sz="2400" dirty="0" err="1"/>
              <a:t>organise</a:t>
            </a:r>
            <a:r>
              <a:rPr lang="en-US" sz="2400" dirty="0"/>
              <a:t> their activities,</a:t>
            </a:r>
            <a:r>
              <a:rPr lang="cs-CZ" sz="2400" dirty="0"/>
              <a:t> </a:t>
            </a:r>
            <a:r>
              <a:rPr lang="en-US" sz="2400" dirty="0"/>
              <a:t>which can then be measured and presented in the company’s</a:t>
            </a:r>
            <a:r>
              <a:rPr lang="cs-CZ" sz="2400" dirty="0"/>
              <a:t> </a:t>
            </a:r>
            <a:r>
              <a:rPr lang="en-US" sz="2400" dirty="0"/>
              <a:t>report following GRI guidance. </a:t>
            </a:r>
            <a:r>
              <a:rPr lang="en-US" sz="2400" i="1" dirty="0"/>
              <a:t>No formal accreditation process</a:t>
            </a:r>
            <a:r>
              <a:rPr lang="cs-CZ" sz="2400" i="1" dirty="0"/>
              <a:t> </a:t>
            </a:r>
            <a:r>
              <a:rPr lang="en-US" sz="2400" i="1" dirty="0"/>
              <a:t>is available</a:t>
            </a:r>
            <a:r>
              <a:rPr lang="en-US" sz="2400" dirty="0"/>
              <a:t> for the ISO 26000 standard.</a:t>
            </a:r>
            <a:endParaRPr lang="cs-CZ" sz="2400" dirty="0"/>
          </a:p>
          <a:p>
            <a:pPr marL="342900" indent="-342900" eaLnBrk="1" hangingPunct="1">
              <a:spcBef>
                <a:spcPct val="0"/>
              </a:spcBef>
              <a:defRPr/>
            </a:pPr>
            <a:endParaRPr lang="cs-CZ" sz="2400" dirty="0"/>
          </a:p>
          <a:p>
            <a:pPr marL="342900" indent="-342900" eaLnBrk="1" hangingPunct="1">
              <a:spcBef>
                <a:spcPct val="0"/>
              </a:spcBef>
              <a:defRPr/>
            </a:pPr>
            <a:r>
              <a:rPr lang="cs-CZ" sz="2400" dirty="0">
                <a:hlinkClick r:id="rId2"/>
              </a:rPr>
              <a:t>https://www.iso.org/iso-26000-social-responsibility.html</a:t>
            </a:r>
            <a:endParaRPr lang="cs-CZ" sz="2400" dirty="0"/>
          </a:p>
          <a:p>
            <a:pPr marL="342900" indent="-342900" eaLnBrk="1" hangingPunct="1">
              <a:spcBef>
                <a:spcPct val="0"/>
              </a:spcBef>
              <a:defRPr/>
            </a:pPr>
            <a:endParaRPr lang="cs-CZ" sz="2400" dirty="0"/>
          </a:p>
          <a:p>
            <a:pPr eaLnBrk="1" hangingPunct="1">
              <a:spcBef>
                <a:spcPct val="0"/>
              </a:spcBef>
              <a:buNone/>
              <a:defRPr/>
            </a:pPr>
            <a:endParaRPr lang="cs-CZ" sz="2400" b="1" dirty="0"/>
          </a:p>
          <a:p>
            <a:pPr eaLnBrk="1" hangingPunct="1">
              <a:spcBef>
                <a:spcPct val="0"/>
              </a:spcBef>
              <a:buNone/>
              <a:defRPr/>
            </a:pPr>
            <a:endParaRPr lang="cs-CZ" sz="2400" dirty="0"/>
          </a:p>
        </p:txBody>
      </p:sp>
    </p:spTree>
    <p:extLst>
      <p:ext uri="{BB962C8B-B14F-4D97-AF65-F5344CB8AC3E}">
        <p14:creationId xmlns:p14="http://schemas.microsoft.com/office/powerpoint/2010/main" val="15241257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4. ISO 26000 Guidance Standard on Social Responsibility</a:t>
            </a:r>
          </a:p>
        </p:txBody>
      </p:sp>
      <p:sp>
        <p:nvSpPr>
          <p:cNvPr id="3079" name="TextovéPole 10"/>
          <p:cNvSpPr txBox="1">
            <a:spLocks noChangeArrowheads="1"/>
          </p:cNvSpPr>
          <p:nvPr/>
        </p:nvSpPr>
        <p:spPr bwMode="auto">
          <a:xfrm>
            <a:off x="338138" y="1438275"/>
            <a:ext cx="8597315"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sz="2000" dirty="0"/>
              <a:t>The ISO 26000 standard provides guidance on:</a:t>
            </a:r>
            <a:endParaRPr lang="cs-CZ" sz="2000" dirty="0"/>
          </a:p>
          <a:p>
            <a:pPr eaLnBrk="1" hangingPunct="1">
              <a:spcBef>
                <a:spcPct val="0"/>
              </a:spcBef>
              <a:buNone/>
              <a:defRPr/>
            </a:pPr>
            <a:endParaRPr lang="en-US" sz="2000" dirty="0"/>
          </a:p>
          <a:p>
            <a:pPr marL="342900" indent="-342900" eaLnBrk="1" hangingPunct="1">
              <a:spcBef>
                <a:spcPct val="0"/>
              </a:spcBef>
              <a:defRPr/>
            </a:pPr>
            <a:r>
              <a:rPr lang="en-US" sz="2000" dirty="0"/>
              <a:t>The </a:t>
            </a:r>
            <a:r>
              <a:rPr lang="en-US" sz="2000" i="1" dirty="0"/>
              <a:t>seven key underlying principles of social responsibility</a:t>
            </a:r>
            <a:r>
              <a:rPr lang="en-US" sz="2000" dirty="0"/>
              <a:t>: accountability, transparency, ethical behavior, respect for stakeholder interests, respect for the rule of law, respect for international norms of behavior, and respect for human rights</a:t>
            </a:r>
            <a:r>
              <a:rPr lang="cs-CZ" sz="2000" dirty="0"/>
              <a:t>.</a:t>
            </a:r>
          </a:p>
          <a:p>
            <a:pPr marL="342900" indent="-342900" eaLnBrk="1" hangingPunct="1">
              <a:spcBef>
                <a:spcPct val="0"/>
              </a:spcBef>
              <a:defRPr/>
            </a:pPr>
            <a:endParaRPr lang="en-US" sz="2000" dirty="0"/>
          </a:p>
          <a:p>
            <a:pPr marL="342900" indent="-342900" eaLnBrk="1" hangingPunct="1">
              <a:spcBef>
                <a:spcPct val="0"/>
              </a:spcBef>
              <a:defRPr/>
            </a:pPr>
            <a:r>
              <a:rPr lang="en-US" sz="2000" dirty="0"/>
              <a:t>Recognizing social responsibility and </a:t>
            </a:r>
            <a:r>
              <a:rPr lang="en-US" sz="2000" i="1" dirty="0"/>
              <a:t>engaging stakeholders</a:t>
            </a:r>
            <a:r>
              <a:rPr lang="cs-CZ" sz="2000" i="1" dirty="0"/>
              <a:t>.</a:t>
            </a:r>
          </a:p>
          <a:p>
            <a:pPr marL="342900" indent="-342900" eaLnBrk="1" hangingPunct="1">
              <a:spcBef>
                <a:spcPct val="0"/>
              </a:spcBef>
              <a:defRPr/>
            </a:pPr>
            <a:endParaRPr lang="en-US" sz="2000" i="1" dirty="0"/>
          </a:p>
          <a:p>
            <a:pPr marL="342900" indent="-342900" eaLnBrk="1" hangingPunct="1">
              <a:spcBef>
                <a:spcPct val="0"/>
              </a:spcBef>
              <a:defRPr/>
            </a:pPr>
            <a:r>
              <a:rPr lang="en-US" sz="2000" dirty="0"/>
              <a:t>The </a:t>
            </a:r>
            <a:r>
              <a:rPr lang="en-US" sz="2000" i="1" dirty="0"/>
              <a:t>seven core subjects and issues </a:t>
            </a:r>
            <a:r>
              <a:rPr lang="en-US" sz="2000" dirty="0"/>
              <a:t>pertaining to social responsibility: organizational governance, human rights, labor practices, the environment, fair operating practices, consumer issues, and community involvement and Development</a:t>
            </a:r>
            <a:r>
              <a:rPr lang="cs-CZ" sz="2000" dirty="0"/>
              <a:t>.</a:t>
            </a:r>
          </a:p>
          <a:p>
            <a:pPr marL="342900" indent="-342900" eaLnBrk="1" hangingPunct="1">
              <a:spcBef>
                <a:spcPct val="0"/>
              </a:spcBef>
              <a:defRPr/>
            </a:pPr>
            <a:endParaRPr lang="en-US" sz="2000" dirty="0"/>
          </a:p>
          <a:p>
            <a:pPr marL="342900" indent="-342900" eaLnBrk="1" hangingPunct="1">
              <a:spcBef>
                <a:spcPct val="0"/>
              </a:spcBef>
              <a:defRPr/>
            </a:pPr>
            <a:r>
              <a:rPr lang="en-US" sz="2000" i="1" dirty="0"/>
              <a:t>Ways to integrate socially responsible behavior </a:t>
            </a:r>
            <a:r>
              <a:rPr lang="en-US" sz="2000" dirty="0"/>
              <a:t>into the organization</a:t>
            </a:r>
            <a:r>
              <a:rPr lang="cs-CZ" sz="2000" dirty="0"/>
              <a:t>.</a:t>
            </a:r>
            <a:endParaRPr lang="en-US" sz="2000" dirty="0"/>
          </a:p>
          <a:p>
            <a:pPr eaLnBrk="1" hangingPunct="1">
              <a:spcBef>
                <a:spcPct val="0"/>
              </a:spcBef>
              <a:buNone/>
              <a:defRPr/>
            </a:pPr>
            <a:endParaRPr lang="cs-CZ" sz="2000" dirty="0"/>
          </a:p>
        </p:txBody>
      </p:sp>
    </p:spTree>
    <p:extLst>
      <p:ext uri="{BB962C8B-B14F-4D97-AF65-F5344CB8AC3E}">
        <p14:creationId xmlns:p14="http://schemas.microsoft.com/office/powerpoint/2010/main" val="42776164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5. National Action Plan on CSR</a:t>
            </a:r>
          </a:p>
        </p:txBody>
      </p:sp>
      <p:sp>
        <p:nvSpPr>
          <p:cNvPr id="3079" name="TextovéPole 10"/>
          <p:cNvSpPr txBox="1">
            <a:spLocks noChangeArrowheads="1"/>
          </p:cNvSpPr>
          <p:nvPr/>
        </p:nvSpPr>
        <p:spPr bwMode="auto">
          <a:xfrm>
            <a:off x="338138" y="1438275"/>
            <a:ext cx="8597315"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400"/>
              <a:t>A wide range of government-led CSR initiatives can be identified in Member States of EU, for example: from ‘softer’ initiatives such as awareness-raising and promotional activities, to ‘harder’, legislative actions. </a:t>
            </a:r>
            <a:endParaRPr lang="cs-CZ" sz="2400"/>
          </a:p>
          <a:p>
            <a:pPr marL="342900" indent="-342900" eaLnBrk="1" hangingPunct="1">
              <a:spcBef>
                <a:spcPct val="0"/>
              </a:spcBef>
              <a:defRPr/>
            </a:pPr>
            <a:endParaRPr lang="cs-CZ" sz="2400"/>
          </a:p>
          <a:p>
            <a:pPr marL="342900" indent="-342900" eaLnBrk="1" hangingPunct="1">
              <a:spcBef>
                <a:spcPct val="0"/>
              </a:spcBef>
              <a:defRPr/>
            </a:pPr>
            <a:r>
              <a:rPr lang="en-US" sz="2400"/>
              <a:t>Despite CSR being considered the responsibility of enterprises for their impacts on society, due to the breath of issues covered under the CSR umbrella, legislation plays a role to varying degrees at Member State level</a:t>
            </a:r>
            <a:r>
              <a:rPr lang="cs-CZ" sz="2400"/>
              <a:t>.</a:t>
            </a:r>
          </a:p>
          <a:p>
            <a:pPr marL="342900" indent="-342900" eaLnBrk="1" hangingPunct="1">
              <a:spcBef>
                <a:spcPct val="0"/>
              </a:spcBef>
              <a:defRPr/>
            </a:pPr>
            <a:endParaRPr lang="cs-CZ" sz="2400"/>
          </a:p>
          <a:p>
            <a:pPr marL="342900" indent="-342900" eaLnBrk="1" hangingPunct="1">
              <a:spcBef>
                <a:spcPct val="0"/>
              </a:spcBef>
              <a:defRPr/>
            </a:pPr>
            <a:r>
              <a:rPr lang="en-US" sz="2400"/>
              <a:t>In a number of countries, these are follow-up plans from previous strategies, whereas in others the documents constitute the </a:t>
            </a:r>
            <a:r>
              <a:rPr lang="en-US" sz="2400" i="1"/>
              <a:t>first plan or policy document</a:t>
            </a:r>
            <a:r>
              <a:rPr lang="en-US" sz="2400"/>
              <a:t> of its kind. </a:t>
            </a:r>
            <a:endParaRPr lang="cs-CZ" sz="2400"/>
          </a:p>
        </p:txBody>
      </p:sp>
    </p:spTree>
    <p:extLst>
      <p:ext uri="{BB962C8B-B14F-4D97-AF65-F5344CB8AC3E}">
        <p14:creationId xmlns:p14="http://schemas.microsoft.com/office/powerpoint/2010/main" val="10038501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5. National Action Plan on CSR</a:t>
            </a:r>
          </a:p>
        </p:txBody>
      </p:sp>
      <p:sp>
        <p:nvSpPr>
          <p:cNvPr id="3079" name="TextovéPole 10"/>
          <p:cNvSpPr txBox="1">
            <a:spLocks noChangeArrowheads="1"/>
          </p:cNvSpPr>
          <p:nvPr/>
        </p:nvSpPr>
        <p:spPr bwMode="auto">
          <a:xfrm>
            <a:off x="338138" y="1438275"/>
            <a:ext cx="8597315"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400" dirty="0"/>
              <a:t>The </a:t>
            </a:r>
            <a:r>
              <a:rPr lang="en-US" sz="2400" i="1" dirty="0"/>
              <a:t>purpose of the Czech NAP </a:t>
            </a:r>
            <a:r>
              <a:rPr lang="en-US" sz="2400" dirty="0"/>
              <a:t>is to help to develop the concept of corporate social responsibility in the Czech Republic and thus to promote the development of society, the economy and the competitiveness of the Czech Republic. </a:t>
            </a:r>
            <a:endParaRPr lang="cs-CZ" sz="2400" dirty="0"/>
          </a:p>
          <a:p>
            <a:pPr marL="342900" indent="-342900" eaLnBrk="1" hangingPunct="1">
              <a:spcBef>
                <a:spcPct val="0"/>
              </a:spcBef>
              <a:defRPr/>
            </a:pPr>
            <a:endParaRPr lang="cs-CZ" sz="2400" dirty="0"/>
          </a:p>
          <a:p>
            <a:pPr marL="342900" indent="-342900" eaLnBrk="1" hangingPunct="1">
              <a:spcBef>
                <a:spcPct val="0"/>
              </a:spcBef>
              <a:defRPr/>
            </a:pPr>
            <a:r>
              <a:rPr lang="en-US" sz="2400" dirty="0"/>
              <a:t>The </a:t>
            </a:r>
            <a:r>
              <a:rPr lang="en-US" sz="2400" i="1" dirty="0"/>
              <a:t>primary intentions of the strategic document of the National Action Plan for Corporate Social Responsibility in the Czech Republic are</a:t>
            </a:r>
            <a:r>
              <a:rPr lang="en-US" sz="2400" dirty="0"/>
              <a:t>: to support the application of social responsibility by </a:t>
            </a:r>
            <a:r>
              <a:rPr lang="en-US" sz="2400" dirty="0" err="1"/>
              <a:t>organisations</a:t>
            </a:r>
            <a:r>
              <a:rPr lang="en-US" sz="2400" dirty="0"/>
              <a:t>; to strengthening the understanding and credibility of the concept of social responsibility in society, and to support CSR in enterprises and other </a:t>
            </a:r>
            <a:r>
              <a:rPr lang="en-US" sz="2400" dirty="0" err="1"/>
              <a:t>organisations</a:t>
            </a:r>
            <a:r>
              <a:rPr lang="en-US" sz="2400" dirty="0"/>
              <a:t> in the Czech Republic by providing the relevant information</a:t>
            </a:r>
            <a:r>
              <a:rPr lang="cs-CZ" sz="2400" dirty="0"/>
              <a:t>.</a:t>
            </a:r>
          </a:p>
          <a:p>
            <a:pPr marL="342900" indent="-342900" eaLnBrk="1" hangingPunct="1">
              <a:spcBef>
                <a:spcPct val="0"/>
              </a:spcBef>
              <a:defRPr/>
            </a:pPr>
            <a:endParaRPr lang="cs-CZ" sz="2400" dirty="0"/>
          </a:p>
        </p:txBody>
      </p:sp>
    </p:spTree>
    <p:extLst>
      <p:ext uri="{BB962C8B-B14F-4D97-AF65-F5344CB8AC3E}">
        <p14:creationId xmlns:p14="http://schemas.microsoft.com/office/powerpoint/2010/main" val="25755150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5. National Action Plan on CSR</a:t>
            </a:r>
          </a:p>
        </p:txBody>
      </p:sp>
      <p:sp>
        <p:nvSpPr>
          <p:cNvPr id="3079" name="TextovéPole 10"/>
          <p:cNvSpPr txBox="1">
            <a:spLocks noChangeArrowheads="1"/>
          </p:cNvSpPr>
          <p:nvPr/>
        </p:nvSpPr>
        <p:spPr bwMode="auto">
          <a:xfrm>
            <a:off x="338138" y="1438275"/>
            <a:ext cx="8597315"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000" dirty="0"/>
              <a:t>The </a:t>
            </a:r>
            <a:r>
              <a:rPr lang="en-US" sz="2000" i="1" dirty="0"/>
              <a:t>Government is aware of the fact that the CSR is highly relevant topic not only for the big companies but also for small and medium-sized enterprises</a:t>
            </a:r>
            <a:r>
              <a:rPr lang="en-US" sz="2000" dirty="0"/>
              <a:t> in the regions, their employees and the community around them as well as for the public administration. </a:t>
            </a:r>
            <a:endParaRPr lang="cs-CZ" sz="2000" dirty="0"/>
          </a:p>
          <a:p>
            <a:pPr marL="342900" indent="-342900" eaLnBrk="1" hangingPunct="1">
              <a:spcBef>
                <a:spcPct val="0"/>
              </a:spcBef>
              <a:defRPr/>
            </a:pPr>
            <a:endParaRPr lang="cs-CZ" sz="2000" dirty="0"/>
          </a:p>
          <a:p>
            <a:pPr marL="342900" indent="-342900" eaLnBrk="1" hangingPunct="1">
              <a:spcBef>
                <a:spcPct val="0"/>
              </a:spcBef>
              <a:defRPr/>
            </a:pPr>
            <a:r>
              <a:rPr lang="en-US" sz="2000" dirty="0"/>
              <a:t>It takes </a:t>
            </a:r>
            <a:r>
              <a:rPr lang="en-US" sz="2000" i="1" dirty="0"/>
              <a:t>dialogue and cooperation between the CSR stakeholders </a:t>
            </a:r>
            <a:r>
              <a:rPr lang="en-US" sz="2000" dirty="0"/>
              <a:t>as essential for ensuring the coherence of procedures and obtaining feedback and for further development of social responsibility in the Czech Republic</a:t>
            </a:r>
            <a:r>
              <a:rPr lang="cs-CZ" sz="2000" dirty="0"/>
              <a:t>.</a:t>
            </a:r>
          </a:p>
          <a:p>
            <a:pPr marL="342900" indent="-342900" eaLnBrk="1" hangingPunct="1">
              <a:spcBef>
                <a:spcPct val="0"/>
              </a:spcBef>
              <a:defRPr/>
            </a:pPr>
            <a:endParaRPr lang="cs-CZ" sz="2000" dirty="0"/>
          </a:p>
          <a:p>
            <a:pPr marL="342900" indent="-342900" eaLnBrk="1" hangingPunct="1">
              <a:spcBef>
                <a:spcPct val="0"/>
              </a:spcBef>
              <a:defRPr/>
            </a:pPr>
            <a:r>
              <a:rPr lang="en-US" sz="2000" dirty="0"/>
              <a:t>The </a:t>
            </a:r>
            <a:r>
              <a:rPr lang="en-US" sz="2000" b="1" i="1" dirty="0"/>
              <a:t>main objectives </a:t>
            </a:r>
            <a:r>
              <a:rPr lang="en-US" sz="2000" i="1" dirty="0"/>
              <a:t>of the updated NA</a:t>
            </a:r>
            <a:r>
              <a:rPr lang="en-US" sz="2000" dirty="0"/>
              <a:t>P include firstly, </a:t>
            </a:r>
            <a:r>
              <a:rPr lang="en-US" sz="2000" i="1" dirty="0"/>
              <a:t>enhancing the understanding and credibility of the concept </a:t>
            </a:r>
            <a:r>
              <a:rPr lang="en-US" sz="2000" dirty="0"/>
              <a:t>of social responsibility in the society; secondly, </a:t>
            </a:r>
            <a:r>
              <a:rPr lang="en-US" sz="2000" i="1" dirty="0"/>
              <a:t>supporting the development of social responsibility </a:t>
            </a:r>
            <a:r>
              <a:rPr lang="en-US" sz="2000" dirty="0"/>
              <a:t>in organizations; and thirdly, </a:t>
            </a:r>
            <a:r>
              <a:rPr lang="en-US" sz="2000" i="1" dirty="0"/>
              <a:t>sharing experience </a:t>
            </a:r>
            <a:r>
              <a:rPr lang="en-US" sz="2000" dirty="0"/>
              <a:t>and transfer the international know-how.</a:t>
            </a:r>
            <a:endParaRPr lang="cs-CZ" sz="2000" dirty="0"/>
          </a:p>
        </p:txBody>
      </p:sp>
    </p:spTree>
    <p:extLst>
      <p:ext uri="{BB962C8B-B14F-4D97-AF65-F5344CB8AC3E}">
        <p14:creationId xmlns:p14="http://schemas.microsoft.com/office/powerpoint/2010/main" val="42339486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5. National Action Plan on CSR</a:t>
            </a:r>
          </a:p>
        </p:txBody>
      </p:sp>
      <p:sp>
        <p:nvSpPr>
          <p:cNvPr id="3079" name="TextovéPole 10"/>
          <p:cNvSpPr txBox="1">
            <a:spLocks noChangeArrowheads="1"/>
          </p:cNvSpPr>
          <p:nvPr/>
        </p:nvSpPr>
        <p:spPr bwMode="auto">
          <a:xfrm>
            <a:off x="338138" y="1438275"/>
            <a:ext cx="859731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r>
              <a:rPr lang="en-US" sz="2400" b="1"/>
              <a:t>Current state of development of National Action Plans on CSR</a:t>
            </a:r>
            <a:endParaRPr lang="cs-CZ" sz="2400" b="1"/>
          </a:p>
          <a:p>
            <a:pPr marL="342900" indent="-342900" eaLnBrk="1" hangingPunct="1">
              <a:spcBef>
                <a:spcPct val="0"/>
              </a:spcBef>
              <a:defRPr/>
            </a:pPr>
            <a:endParaRPr lang="cs-CZ" sz="2400" b="1"/>
          </a:p>
        </p:txBody>
      </p:sp>
      <p:graphicFrame>
        <p:nvGraphicFramePr>
          <p:cNvPr id="2" name="Tabulka 1"/>
          <p:cNvGraphicFramePr>
            <a:graphicFrameLocks noGrp="1"/>
          </p:cNvGraphicFramePr>
          <p:nvPr>
            <p:extLst>
              <p:ext uri="{D42A27DB-BD31-4B8C-83A1-F6EECF244321}">
                <p14:modId xmlns:p14="http://schemas.microsoft.com/office/powerpoint/2010/main" val="681629048"/>
              </p:ext>
            </p:extLst>
          </p:nvPr>
        </p:nvGraphicFramePr>
        <p:xfrm>
          <a:off x="866275" y="2269272"/>
          <a:ext cx="7154779" cy="3291840"/>
        </p:xfrm>
        <a:graphic>
          <a:graphicData uri="http://schemas.openxmlformats.org/drawingml/2006/table">
            <a:tbl>
              <a:tblPr/>
              <a:tblGrid>
                <a:gridCol w="2205102">
                  <a:extLst>
                    <a:ext uri="{9D8B030D-6E8A-4147-A177-3AD203B41FA5}">
                      <a16:colId xmlns:a16="http://schemas.microsoft.com/office/drawing/2014/main" val="20000"/>
                    </a:ext>
                  </a:extLst>
                </a:gridCol>
                <a:gridCol w="1934929">
                  <a:extLst>
                    <a:ext uri="{9D8B030D-6E8A-4147-A177-3AD203B41FA5}">
                      <a16:colId xmlns:a16="http://schemas.microsoft.com/office/drawing/2014/main" val="20001"/>
                    </a:ext>
                  </a:extLst>
                </a:gridCol>
                <a:gridCol w="1507374">
                  <a:extLst>
                    <a:ext uri="{9D8B030D-6E8A-4147-A177-3AD203B41FA5}">
                      <a16:colId xmlns:a16="http://schemas.microsoft.com/office/drawing/2014/main" val="20002"/>
                    </a:ext>
                  </a:extLst>
                </a:gridCol>
                <a:gridCol w="1507374">
                  <a:extLst>
                    <a:ext uri="{9D8B030D-6E8A-4147-A177-3AD203B41FA5}">
                      <a16:colId xmlns:a16="http://schemas.microsoft.com/office/drawing/2014/main" val="20003"/>
                    </a:ext>
                  </a:extLst>
                </a:gridCol>
              </a:tblGrid>
              <a:tr h="1034944">
                <a:tc>
                  <a:txBody>
                    <a:bodyPr/>
                    <a:lstStyle/>
                    <a:p>
                      <a:pPr algn="ctr">
                        <a:spcAft>
                          <a:spcPts val="0"/>
                        </a:spcAft>
                      </a:pPr>
                      <a:r>
                        <a:rPr lang="en-GB" sz="1800" b="1">
                          <a:effectLst/>
                          <a:latin typeface="Times New Roman" panose="02020603050405020304" pitchFamily="18" charset="0"/>
                          <a:ea typeface="Calibri" panose="020F0502020204030204" pitchFamily="34" charset="0"/>
                        </a:rPr>
                        <a:t>Countries with current CSR NAPs</a:t>
                      </a:r>
                      <a:endParaRPr lang="cs-CZ" sz="1800" b="1">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800" b="1">
                          <a:effectLst/>
                          <a:latin typeface="Times New Roman" panose="02020603050405020304" pitchFamily="18" charset="0"/>
                          <a:ea typeface="Calibri" panose="020F0502020204030204" pitchFamily="34" charset="0"/>
                        </a:rPr>
                        <a:t>Countries with NAPs close to completion</a:t>
                      </a:r>
                      <a:endParaRPr lang="cs-CZ" sz="1800" b="1">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800" b="1">
                          <a:effectLst/>
                          <a:latin typeface="Times New Roman" panose="02020603050405020304" pitchFamily="18" charset="0"/>
                          <a:ea typeface="Calibri" panose="020F0502020204030204" pitchFamily="34" charset="0"/>
                        </a:rPr>
                        <a:t>Countries with NAPs under development</a:t>
                      </a:r>
                      <a:endParaRPr lang="cs-CZ" sz="1800" b="1">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800" b="1">
                          <a:effectLst/>
                          <a:latin typeface="Times New Roman" panose="02020603050405020304" pitchFamily="18" charset="0"/>
                          <a:ea typeface="Calibri" panose="020F0502020204030204" pitchFamily="34" charset="0"/>
                        </a:rPr>
                        <a:t>Countries without plans to develop a formal NAP</a:t>
                      </a:r>
                      <a:endParaRPr lang="cs-CZ" sz="1800" b="1">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069889">
                <a:tc>
                  <a:txBody>
                    <a:bodyPr/>
                    <a:lstStyle/>
                    <a:p>
                      <a:pPr algn="l">
                        <a:spcAft>
                          <a:spcPts val="0"/>
                        </a:spcAft>
                      </a:pPr>
                      <a:r>
                        <a:rPr lang="en-GB" sz="1800">
                          <a:effectLst/>
                          <a:latin typeface="Times New Roman" panose="02020603050405020304" pitchFamily="18" charset="0"/>
                          <a:ea typeface="Calibri" panose="020F0502020204030204" pitchFamily="34" charset="0"/>
                        </a:rPr>
                        <a:t>Belgium, Bulgaria, Cyprus, Czech Republic, Germany, Denmark, Estonia, Finland, France, Italy, Lithuania, the Netherlands, Poland, Sweden, UK</a:t>
                      </a:r>
                      <a:endParaRPr lang="cs-CZ" sz="1800">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800">
                          <a:effectLst/>
                          <a:latin typeface="Times New Roman" panose="02020603050405020304" pitchFamily="18" charset="0"/>
                          <a:ea typeface="Calibri" panose="020F0502020204030204" pitchFamily="34" charset="0"/>
                        </a:rPr>
                        <a:t>Austria, Ireland, Hungary, Malta, Spain</a:t>
                      </a:r>
                      <a:endParaRPr lang="cs-CZ" sz="1800">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a:effectLst/>
                          <a:latin typeface="Times New Roman" panose="02020603050405020304" pitchFamily="18" charset="0"/>
                          <a:ea typeface="Calibri" panose="020F0502020204030204" pitchFamily="34" charset="0"/>
                        </a:rPr>
                        <a:t>Croatia, Greece, Latvia, Portugal, Romania, Slovenia, Slovakia</a:t>
                      </a:r>
                      <a:endParaRPr lang="cs-CZ" sz="1800">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a:effectLst/>
                          <a:latin typeface="Times New Roman" panose="02020603050405020304" pitchFamily="18" charset="0"/>
                          <a:ea typeface="Calibri" panose="020F0502020204030204" pitchFamily="34" charset="0"/>
                        </a:rPr>
                        <a:t>Luxembourg</a:t>
                      </a:r>
                      <a:endParaRPr lang="cs-CZ" sz="1800">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0382137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6. Other Guidelines and standards</a:t>
            </a:r>
          </a:p>
        </p:txBody>
      </p:sp>
      <p:sp>
        <p:nvSpPr>
          <p:cNvPr id="3079" name="TextovéPole 10"/>
          <p:cNvSpPr txBox="1">
            <a:spLocks noChangeArrowheads="1"/>
          </p:cNvSpPr>
          <p:nvPr/>
        </p:nvSpPr>
        <p:spPr bwMode="auto">
          <a:xfrm>
            <a:off x="338138" y="1438275"/>
            <a:ext cx="8597315"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cs-CZ" sz="2400"/>
              <a:t>O</a:t>
            </a:r>
            <a:r>
              <a:rPr lang="en-US" sz="2400"/>
              <a:t>ther frameworks with global impact</a:t>
            </a:r>
            <a:r>
              <a:rPr lang="cs-CZ" sz="2400"/>
              <a:t> are:</a:t>
            </a:r>
            <a:r>
              <a:rPr lang="en-US" sz="2400"/>
              <a:t> AA 1000</a:t>
            </a:r>
            <a:r>
              <a:rPr lang="cs-CZ" sz="2400"/>
              <a:t> </a:t>
            </a:r>
            <a:r>
              <a:rPr lang="en-US" sz="2400"/>
              <a:t>AccountAbility/Assurance Standard; Social Audit Network; ETHIBEL; EFQM; SA 8000 – Social Accountability International;</a:t>
            </a:r>
            <a:r>
              <a:rPr lang="cs-CZ" sz="2400"/>
              <a:t> </a:t>
            </a:r>
            <a:r>
              <a:rPr lang="en-US" sz="2400"/>
              <a:t>ISO 8000, ISO 9000, ISO 14000; IASE 3000; Corporate</a:t>
            </a:r>
            <a:r>
              <a:rPr lang="cs-CZ" sz="2400"/>
              <a:t> </a:t>
            </a:r>
            <a:r>
              <a:rPr lang="en-US" sz="2400"/>
              <a:t>Responsibility Index; Corporate Giving Standard; Corporate Community Involvement Index; Dow Jones Sustainability Index; FTSE4GOOD</a:t>
            </a:r>
            <a:r>
              <a:rPr lang="cs-CZ" sz="2400"/>
              <a:t>.</a:t>
            </a:r>
          </a:p>
          <a:p>
            <a:pPr marL="342900" indent="-342900" eaLnBrk="1" hangingPunct="1">
              <a:spcBef>
                <a:spcPct val="0"/>
              </a:spcBef>
              <a:defRPr/>
            </a:pPr>
            <a:endParaRPr lang="cs-CZ" sz="2400"/>
          </a:p>
          <a:p>
            <a:pPr marL="342900" indent="-342900" eaLnBrk="1" hangingPunct="1">
              <a:spcBef>
                <a:spcPct val="0"/>
              </a:spcBef>
              <a:defRPr/>
            </a:pPr>
            <a:r>
              <a:rPr lang="cs-CZ" sz="2400"/>
              <a:t>F</a:t>
            </a:r>
            <a:r>
              <a:rPr lang="en-US" sz="2400"/>
              <a:t>or local condition</a:t>
            </a:r>
            <a:r>
              <a:rPr lang="cs-CZ" sz="2400"/>
              <a:t> was involved</a:t>
            </a:r>
            <a:r>
              <a:rPr lang="en-US" sz="2400"/>
              <a:t> of  the Czech</a:t>
            </a:r>
            <a:r>
              <a:rPr lang="cs-CZ" sz="2400"/>
              <a:t> </a:t>
            </a:r>
            <a:r>
              <a:rPr lang="en-US" sz="2400"/>
              <a:t>Republic (IQNet SR 10) and has implemented an award for CSR and quality management. </a:t>
            </a:r>
            <a:endParaRPr lang="cs-CZ" sz="2400"/>
          </a:p>
          <a:p>
            <a:pPr eaLnBrk="1" hangingPunct="1">
              <a:spcBef>
                <a:spcPct val="0"/>
              </a:spcBef>
              <a:buNone/>
              <a:defRPr/>
            </a:pPr>
            <a:endParaRPr lang="cs-CZ" sz="2400"/>
          </a:p>
        </p:txBody>
      </p:sp>
    </p:spTree>
    <p:extLst>
      <p:ext uri="{BB962C8B-B14F-4D97-AF65-F5344CB8AC3E}">
        <p14:creationId xmlns:p14="http://schemas.microsoft.com/office/powerpoint/2010/main" val="2238972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a:latin typeface="Arial" panose="020B0604020202020204" pitchFamily="34" charset="0"/>
              </a:rPr>
              <a:t>INTRODUCTION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1800" dirty="0">
                <a:latin typeface="Arial" panose="020B0604020202020204" pitchFamily="34" charset="0"/>
              </a:rPr>
              <a:t>Many companies of all sizes, in both developed and developing countries, have long</a:t>
            </a:r>
            <a:r>
              <a:rPr lang="cs-CZ" altLang="cs-CZ" sz="1800" dirty="0">
                <a:latin typeface="Arial" panose="020B0604020202020204" pitchFamily="34" charset="0"/>
              </a:rPr>
              <a:t> </a:t>
            </a:r>
            <a:r>
              <a:rPr lang="en-US" altLang="cs-CZ" sz="1800" dirty="0">
                <a:latin typeface="Arial" panose="020B0604020202020204" pitchFamily="34" charset="0"/>
              </a:rPr>
              <a:t>engaged in CSR activities rooted in the </a:t>
            </a:r>
            <a:r>
              <a:rPr lang="en-US" altLang="cs-CZ" sz="1800" b="1" dirty="0">
                <a:latin typeface="Arial" panose="020B0604020202020204" pitchFamily="34" charset="0"/>
              </a:rPr>
              <a:t>values of the company</a:t>
            </a:r>
            <a:r>
              <a:rPr lang="en-US" altLang="cs-CZ" sz="1800" dirty="0">
                <a:latin typeface="Arial" panose="020B0604020202020204" pitchFamily="34" charset="0"/>
              </a:rPr>
              <a:t>.</a:t>
            </a:r>
            <a:endParaRPr lang="cs-CZ" altLang="cs-CZ" sz="1800" dirty="0">
              <a:latin typeface="Arial" panose="020B0604020202020204" pitchFamily="34" charset="0"/>
            </a:endParaRPr>
          </a:p>
          <a:p>
            <a:pPr marL="285750" indent="-285750" eaLnBrk="1" hangingPunct="1">
              <a:spcBef>
                <a:spcPct val="0"/>
              </a:spcBef>
              <a:defRPr/>
            </a:pPr>
            <a:endParaRPr lang="cs-CZ" altLang="cs-CZ" sz="1800" dirty="0">
              <a:latin typeface="Arial" panose="020B0604020202020204" pitchFamily="34" charset="0"/>
            </a:endParaRPr>
          </a:p>
          <a:p>
            <a:pPr marL="285750" indent="-285750" eaLnBrk="1" hangingPunct="1">
              <a:spcBef>
                <a:spcPct val="0"/>
              </a:spcBef>
              <a:defRPr/>
            </a:pPr>
            <a:r>
              <a:rPr lang="en-US" altLang="cs-CZ" sz="1800" dirty="0">
                <a:latin typeface="Arial" panose="020B0604020202020204" pitchFamily="34" charset="0"/>
              </a:rPr>
              <a:t>However, CSR as a very</a:t>
            </a:r>
            <a:r>
              <a:rPr lang="cs-CZ" altLang="cs-CZ" sz="1800" dirty="0">
                <a:latin typeface="Arial" panose="020B0604020202020204" pitchFamily="34" charset="0"/>
              </a:rPr>
              <a:t> </a:t>
            </a:r>
            <a:r>
              <a:rPr lang="en-US" altLang="cs-CZ" sz="1800" dirty="0">
                <a:latin typeface="Arial" panose="020B0604020202020204" pitchFamily="34" charset="0"/>
              </a:rPr>
              <a:t>conscious and public activity, </a:t>
            </a:r>
            <a:r>
              <a:rPr lang="en-US" altLang="cs-CZ" sz="1800" b="1" dirty="0">
                <a:latin typeface="Arial" panose="020B0604020202020204" pitchFamily="34" charset="0"/>
              </a:rPr>
              <a:t>motivated at least in part by external expectations</a:t>
            </a:r>
            <a:r>
              <a:rPr lang="en-US" altLang="cs-CZ" sz="1800" dirty="0">
                <a:latin typeface="Arial" panose="020B0604020202020204" pitchFamily="34" charset="0"/>
              </a:rPr>
              <a:t>, particularly</a:t>
            </a:r>
            <a:r>
              <a:rPr lang="cs-CZ" altLang="cs-CZ" sz="1800" dirty="0">
                <a:latin typeface="Arial" panose="020B0604020202020204" pitchFamily="34" charset="0"/>
              </a:rPr>
              <a:t> </a:t>
            </a:r>
            <a:r>
              <a:rPr lang="en-US" altLang="cs-CZ" sz="1800" dirty="0">
                <a:latin typeface="Arial" panose="020B0604020202020204" pitchFamily="34" charset="0"/>
              </a:rPr>
              <a:t>concerning </a:t>
            </a:r>
            <a:r>
              <a:rPr lang="en-US" altLang="cs-CZ" sz="1800" b="1" dirty="0">
                <a:latin typeface="Arial" panose="020B0604020202020204" pitchFamily="34" charset="0"/>
              </a:rPr>
              <a:t>supply-chain</a:t>
            </a:r>
            <a:r>
              <a:rPr lang="en-US" altLang="cs-CZ" sz="1800" dirty="0">
                <a:latin typeface="Arial" panose="020B0604020202020204" pitchFamily="34" charset="0"/>
              </a:rPr>
              <a:t> management, </a:t>
            </a:r>
            <a:r>
              <a:rPr lang="en-US" altLang="cs-CZ" sz="1800" b="1" dirty="0">
                <a:latin typeface="Arial" panose="020B0604020202020204" pitchFamily="34" charset="0"/>
              </a:rPr>
              <a:t>monitoring and reporting</a:t>
            </a:r>
            <a:r>
              <a:rPr lang="en-US" altLang="cs-CZ" sz="1800" dirty="0">
                <a:latin typeface="Arial" panose="020B0604020202020204" pitchFamily="34" charset="0"/>
              </a:rPr>
              <a:t>, is a recent phenomenon.</a:t>
            </a:r>
            <a:endParaRPr lang="cs-CZ" altLang="cs-CZ" sz="1800" dirty="0">
              <a:latin typeface="Arial" panose="020B0604020202020204" pitchFamily="34" charset="0"/>
            </a:endParaRPr>
          </a:p>
          <a:p>
            <a:pPr marL="285750" indent="-285750" eaLnBrk="1" hangingPunct="1">
              <a:spcBef>
                <a:spcPct val="0"/>
              </a:spcBef>
              <a:defRPr/>
            </a:pPr>
            <a:endParaRPr lang="cs-CZ" altLang="cs-CZ" sz="1800" dirty="0">
              <a:latin typeface="Arial" panose="020B0604020202020204" pitchFamily="34" charset="0"/>
            </a:endParaRPr>
          </a:p>
          <a:p>
            <a:pPr marL="285750" indent="-285750" eaLnBrk="1" hangingPunct="1">
              <a:spcBef>
                <a:spcPct val="0"/>
              </a:spcBef>
              <a:defRPr/>
            </a:pPr>
            <a:r>
              <a:rPr lang="en-US" altLang="cs-CZ" sz="1800" dirty="0">
                <a:latin typeface="Arial" panose="020B0604020202020204" pitchFamily="34" charset="0"/>
              </a:rPr>
              <a:t>The first obligation of business is obeying laws and regulations. Responsible business</a:t>
            </a:r>
            <a:r>
              <a:rPr lang="cs-CZ" altLang="cs-CZ" sz="1800" dirty="0">
                <a:latin typeface="Arial" panose="020B0604020202020204" pitchFamily="34" charset="0"/>
              </a:rPr>
              <a:t> </a:t>
            </a:r>
            <a:r>
              <a:rPr lang="en-US" altLang="cs-CZ" sz="1800" dirty="0">
                <a:latin typeface="Arial" panose="020B0604020202020204" pitchFamily="34" charset="0"/>
              </a:rPr>
              <a:t>conduct also entails responding to societal expectations that may be </a:t>
            </a:r>
            <a:r>
              <a:rPr lang="en-US" altLang="cs-CZ" sz="1800" b="1" dirty="0">
                <a:latin typeface="Arial" panose="020B0604020202020204" pitchFamily="34" charset="0"/>
              </a:rPr>
              <a:t>communicated</a:t>
            </a:r>
            <a:r>
              <a:rPr lang="cs-CZ" altLang="cs-CZ" sz="1800" b="1" dirty="0">
                <a:latin typeface="Arial" panose="020B0604020202020204" pitchFamily="34" charset="0"/>
              </a:rPr>
              <a:t> </a:t>
            </a:r>
            <a:r>
              <a:rPr lang="en-US" altLang="cs-CZ" sz="1800" b="1" dirty="0">
                <a:latin typeface="Arial" panose="020B0604020202020204" pitchFamily="34" charset="0"/>
              </a:rPr>
              <a:t>through channels </a:t>
            </a:r>
            <a:r>
              <a:rPr lang="en-US" altLang="cs-CZ" sz="1800" dirty="0">
                <a:latin typeface="Arial" panose="020B0604020202020204" pitchFamily="34" charset="0"/>
              </a:rPr>
              <a:t>other than law</a:t>
            </a:r>
            <a:r>
              <a:rPr lang="cs-CZ" altLang="cs-CZ" sz="1800" dirty="0">
                <a:latin typeface="Arial" panose="020B0604020202020204" pitchFamily="34" charset="0"/>
              </a:rPr>
              <a:t>.</a:t>
            </a:r>
          </a:p>
          <a:p>
            <a:pPr marL="285750" indent="-285750" eaLnBrk="1" hangingPunct="1">
              <a:spcBef>
                <a:spcPct val="0"/>
              </a:spcBef>
              <a:defRPr/>
            </a:pPr>
            <a:endParaRPr lang="cs-CZ" altLang="cs-CZ" sz="1800" dirty="0">
              <a:latin typeface="Arial" panose="020B0604020202020204" pitchFamily="34" charset="0"/>
            </a:endParaRPr>
          </a:p>
          <a:p>
            <a:pPr marL="285750" indent="-285750" eaLnBrk="1" hangingPunct="1">
              <a:spcBef>
                <a:spcPct val="0"/>
              </a:spcBef>
              <a:defRPr/>
            </a:pPr>
            <a:r>
              <a:rPr lang="en-US" altLang="cs-CZ" sz="1800" dirty="0">
                <a:latin typeface="Arial" panose="020B0604020202020204" pitchFamily="34" charset="0"/>
              </a:rPr>
              <a:t>Some initiatives aim to </a:t>
            </a:r>
            <a:r>
              <a:rPr lang="en-US" altLang="cs-CZ" sz="1800" b="1" dirty="0">
                <a:latin typeface="Arial" panose="020B0604020202020204" pitchFamily="34" charset="0"/>
              </a:rPr>
              <a:t>raise awareness </a:t>
            </a:r>
            <a:r>
              <a:rPr lang="en-US" altLang="cs-CZ" sz="1800" dirty="0">
                <a:latin typeface="Arial" panose="020B0604020202020204" pitchFamily="34" charset="0"/>
              </a:rPr>
              <a:t>of the importance of </a:t>
            </a:r>
            <a:r>
              <a:rPr lang="cs-CZ" altLang="cs-CZ" sz="1800" dirty="0">
                <a:latin typeface="Arial" panose="020B0604020202020204" pitchFamily="34" charset="0"/>
              </a:rPr>
              <a:t>CSR </a:t>
            </a:r>
            <a:r>
              <a:rPr lang="en-US" altLang="cs-CZ" sz="1800" dirty="0">
                <a:latin typeface="Arial" panose="020B0604020202020204" pitchFamily="34" charset="0"/>
              </a:rPr>
              <a:t>in general; others </a:t>
            </a:r>
            <a:r>
              <a:rPr lang="en-US" altLang="cs-CZ" sz="1800" b="1" dirty="0">
                <a:latin typeface="Arial" panose="020B0604020202020204" pitchFamily="34" charset="0"/>
              </a:rPr>
              <a:t>promote a particular code of conduct</a:t>
            </a:r>
            <a:r>
              <a:rPr lang="en-US" altLang="cs-CZ" sz="1800" dirty="0">
                <a:latin typeface="Arial" panose="020B0604020202020204" pitchFamily="34" charset="0"/>
              </a:rPr>
              <a:t>; still others focus on</a:t>
            </a:r>
            <a:r>
              <a:rPr lang="cs-CZ" altLang="cs-CZ" sz="1800" dirty="0">
                <a:latin typeface="Arial" panose="020B0604020202020204" pitchFamily="34" charset="0"/>
              </a:rPr>
              <a:t> </a:t>
            </a:r>
            <a:r>
              <a:rPr lang="en-US" altLang="cs-CZ" sz="1800" dirty="0">
                <a:latin typeface="Arial" panose="020B0604020202020204" pitchFamily="34" charset="0"/>
              </a:rPr>
              <a:t>providing tools such as </a:t>
            </a:r>
            <a:r>
              <a:rPr lang="en-US" altLang="cs-CZ" sz="1800" b="1" dirty="0">
                <a:latin typeface="Arial" panose="020B0604020202020204" pitchFamily="34" charset="0"/>
              </a:rPr>
              <a:t>reporting guidelines </a:t>
            </a:r>
            <a:r>
              <a:rPr lang="en-US" altLang="cs-CZ" sz="1800" dirty="0">
                <a:latin typeface="Arial" panose="020B0604020202020204" pitchFamily="34" charset="0"/>
              </a:rPr>
              <a:t>or services, e.g., </a:t>
            </a:r>
            <a:r>
              <a:rPr lang="en-US" altLang="cs-CZ" sz="1800" b="1" dirty="0">
                <a:latin typeface="Arial" panose="020B0604020202020204" pitchFamily="34" charset="0"/>
              </a:rPr>
              <a:t>certification and labelling</a:t>
            </a:r>
            <a:r>
              <a:rPr lang="cs-CZ" altLang="cs-CZ" sz="1800" b="1" dirty="0">
                <a:latin typeface="Arial" panose="020B0604020202020204" pitchFamily="34" charset="0"/>
              </a:rPr>
              <a:t> </a:t>
            </a:r>
            <a:r>
              <a:rPr lang="en-US" altLang="cs-CZ" sz="1800" dirty="0">
                <a:latin typeface="Arial" panose="020B0604020202020204" pitchFamily="34" charset="0"/>
              </a:rPr>
              <a:t>schemes.</a:t>
            </a:r>
          </a:p>
        </p:txBody>
      </p:sp>
    </p:spTree>
    <p:extLst>
      <p:ext uri="{BB962C8B-B14F-4D97-AF65-F5344CB8AC3E}">
        <p14:creationId xmlns:p14="http://schemas.microsoft.com/office/powerpoint/2010/main" val="29846744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6. Other Guidelines and standards</a:t>
            </a:r>
          </a:p>
        </p:txBody>
      </p:sp>
      <p:sp>
        <p:nvSpPr>
          <p:cNvPr id="3079" name="TextovéPole 10"/>
          <p:cNvSpPr txBox="1">
            <a:spLocks noChangeArrowheads="1"/>
          </p:cNvSpPr>
          <p:nvPr/>
        </p:nvSpPr>
        <p:spPr bwMode="auto">
          <a:xfrm>
            <a:off x="338138" y="1438275"/>
            <a:ext cx="8597315"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400"/>
              <a:t>The differences between separate standards are focused on the stakeholders or it </a:t>
            </a:r>
            <a:r>
              <a:rPr lang="en-US" sz="2400" i="1"/>
              <a:t>depends on the methodology</a:t>
            </a:r>
            <a:r>
              <a:rPr lang="en-US" sz="2400"/>
              <a:t>. </a:t>
            </a:r>
            <a:endParaRPr lang="cs-CZ" sz="2400"/>
          </a:p>
          <a:p>
            <a:pPr marL="342900" indent="-342900" eaLnBrk="1" hangingPunct="1">
              <a:spcBef>
                <a:spcPct val="0"/>
              </a:spcBef>
              <a:defRPr/>
            </a:pPr>
            <a:endParaRPr lang="cs-CZ" sz="2400"/>
          </a:p>
          <a:p>
            <a:pPr marL="342900" indent="-342900" eaLnBrk="1" hangingPunct="1">
              <a:spcBef>
                <a:spcPct val="0"/>
              </a:spcBef>
              <a:defRPr/>
            </a:pPr>
            <a:r>
              <a:rPr lang="en-US" sz="2400"/>
              <a:t>There is the importance to highlight the </a:t>
            </a:r>
            <a:r>
              <a:rPr lang="en-US" sz="2400" i="1"/>
              <a:t>London Benchmarking Group</a:t>
            </a:r>
            <a:r>
              <a:rPr lang="en-US" sz="2400"/>
              <a:t> (LBG), which is implemented in the Czech Republic as “Standard odpovědná firma” (SOF). These is using for data verification into list “TOP Firemní Filantrop” in Czech and Slovak Republic</a:t>
            </a:r>
            <a:r>
              <a:rPr lang="cs-CZ" sz="2400"/>
              <a:t>.</a:t>
            </a:r>
          </a:p>
          <a:p>
            <a:pPr marL="342900" indent="-342900" eaLnBrk="1" hangingPunct="1">
              <a:spcBef>
                <a:spcPct val="0"/>
              </a:spcBef>
              <a:defRPr/>
            </a:pPr>
            <a:endParaRPr lang="cs-CZ" sz="2400"/>
          </a:p>
          <a:p>
            <a:pPr marL="342900" indent="-342900" eaLnBrk="1" hangingPunct="1">
              <a:spcBef>
                <a:spcPct val="0"/>
              </a:spcBef>
              <a:defRPr/>
            </a:pPr>
            <a:r>
              <a:rPr lang="en-US" sz="2400"/>
              <a:t>A set of Principles for Better Self and Co-Regulation was published in early 2013, and a ‘Community of Practice’ was set up (as an online platform) to facilitate the exchange of knowledge and good practice in this area. For evaluation of CSR the </a:t>
            </a:r>
            <a:r>
              <a:rPr lang="en-US" sz="2400" i="1"/>
              <a:t>KORP method </a:t>
            </a:r>
            <a:r>
              <a:rPr lang="en-US" sz="2400"/>
              <a:t>in the Czech Republic was developed.</a:t>
            </a:r>
            <a:endParaRPr lang="cs-CZ" sz="2400"/>
          </a:p>
        </p:txBody>
      </p:sp>
    </p:spTree>
    <p:extLst>
      <p:ext uri="{BB962C8B-B14F-4D97-AF65-F5344CB8AC3E}">
        <p14:creationId xmlns:p14="http://schemas.microsoft.com/office/powerpoint/2010/main" val="10209794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cs-CZ" altLang="cs-CZ" sz="2400" b="1" cap="all">
                <a:latin typeface="Arial" panose="020B0604020202020204" pitchFamily="34" charset="0"/>
              </a:rPr>
              <a:t>summary</a:t>
            </a:r>
            <a:r>
              <a:rPr lang="en-GB" altLang="cs-CZ" sz="2400" b="1" cap="all">
                <a:latin typeface="Arial" panose="020B0604020202020204" pitchFamily="34" charset="0"/>
              </a:rPr>
              <a:t> </a:t>
            </a:r>
            <a:r>
              <a:rPr lang="en-GB" altLang="cs-CZ" sz="2400" b="1" cap="all" dirty="0">
                <a:latin typeface="Arial" panose="020B0604020202020204" pitchFamily="34" charset="0"/>
              </a:rPr>
              <a:t>of the </a:t>
            </a:r>
            <a:r>
              <a:rPr lang="en-GB" altLang="cs-CZ" sz="2400" b="1" cap="all">
                <a:latin typeface="Arial" panose="020B0604020202020204" pitchFamily="34" charset="0"/>
              </a:rPr>
              <a:t>lecture </a:t>
            </a:r>
            <a:endParaRPr lang="en-GB" altLang="cs-CZ" sz="2400" b="1" cap="all" dirty="0">
              <a:latin typeface="Arial" panose="020B0604020202020204" pitchFamily="34" charset="0"/>
            </a:endParaRPr>
          </a:p>
        </p:txBody>
      </p:sp>
      <p:sp>
        <p:nvSpPr>
          <p:cNvPr id="3078" name="TextovéPole 10"/>
          <p:cNvSpPr txBox="1">
            <a:spLocks noChangeArrowheads="1"/>
          </p:cNvSpPr>
          <p:nvPr/>
        </p:nvSpPr>
        <p:spPr bwMode="auto">
          <a:xfrm>
            <a:off x="320675" y="1551722"/>
            <a:ext cx="847725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defRPr/>
            </a:pPr>
            <a:r>
              <a:rPr lang="en-US" altLang="cs-CZ" sz="2200" dirty="0">
                <a:latin typeface="Arial" panose="020B0604020202020204" pitchFamily="34" charset="0"/>
              </a:rPr>
              <a:t>Over the past few decades, </a:t>
            </a:r>
            <a:r>
              <a:rPr lang="en-US" altLang="cs-CZ" sz="2200" i="1" dirty="0">
                <a:latin typeface="Arial" panose="020B0604020202020204" pitchFamily="34" charset="0"/>
              </a:rPr>
              <a:t>various international guidelines have been developed </a:t>
            </a:r>
            <a:r>
              <a:rPr lang="en-US" altLang="cs-CZ" sz="2200" dirty="0">
                <a:latin typeface="Arial" panose="020B0604020202020204" pitchFamily="34" charset="0"/>
              </a:rPr>
              <a:t>by international </a:t>
            </a:r>
            <a:r>
              <a:rPr lang="en-US" altLang="cs-CZ" sz="2200" dirty="0" err="1">
                <a:latin typeface="Arial" panose="020B0604020202020204" pitchFamily="34" charset="0"/>
              </a:rPr>
              <a:t>organisations</a:t>
            </a:r>
            <a:r>
              <a:rPr lang="en-US" altLang="cs-CZ" sz="2200" dirty="0">
                <a:latin typeface="Arial" panose="020B0604020202020204" pitchFamily="34" charset="0"/>
              </a:rPr>
              <a:t>. </a:t>
            </a:r>
            <a:endParaRPr lang="cs-CZ" altLang="cs-CZ" sz="2200" dirty="0">
              <a:latin typeface="Arial" panose="020B0604020202020204" pitchFamily="34" charset="0"/>
            </a:endParaRPr>
          </a:p>
          <a:p>
            <a:pPr eaLnBrk="1" hangingPunct="1">
              <a:spcBef>
                <a:spcPct val="0"/>
              </a:spcBef>
              <a:defRPr/>
            </a:pPr>
            <a:r>
              <a:rPr lang="en-US" altLang="cs-CZ" sz="2200" dirty="0">
                <a:latin typeface="Arial" panose="020B0604020202020204" pitchFamily="34" charset="0"/>
              </a:rPr>
              <a:t>The guidelines are designed to support governments, businesses and other </a:t>
            </a:r>
            <a:r>
              <a:rPr lang="en-US" altLang="cs-CZ" sz="2200" dirty="0" err="1">
                <a:latin typeface="Arial" panose="020B0604020202020204" pitchFamily="34" charset="0"/>
              </a:rPr>
              <a:t>organisations</a:t>
            </a:r>
            <a:r>
              <a:rPr lang="en-US" altLang="cs-CZ" sz="2200" dirty="0">
                <a:latin typeface="Arial" panose="020B0604020202020204" pitchFamily="34" charset="0"/>
              </a:rPr>
              <a:t> to make progress towards establishing effective CSR practices and to set commonly-</a:t>
            </a:r>
            <a:r>
              <a:rPr lang="en-US" altLang="cs-CZ" sz="2200" dirty="0" err="1">
                <a:latin typeface="Arial" panose="020B0604020202020204" pitchFamily="34" charset="0"/>
              </a:rPr>
              <a:t>recognised</a:t>
            </a:r>
            <a:r>
              <a:rPr lang="en-US" altLang="cs-CZ" sz="2200" dirty="0">
                <a:latin typeface="Arial" panose="020B0604020202020204" pitchFamily="34" charset="0"/>
              </a:rPr>
              <a:t> standards. </a:t>
            </a:r>
            <a:endParaRPr lang="cs-CZ" altLang="cs-CZ" sz="2200" dirty="0">
              <a:latin typeface="Arial" panose="020B0604020202020204" pitchFamily="34" charset="0"/>
            </a:endParaRPr>
          </a:p>
          <a:p>
            <a:pPr eaLnBrk="1" hangingPunct="1">
              <a:spcBef>
                <a:spcPct val="0"/>
              </a:spcBef>
              <a:defRPr/>
            </a:pPr>
            <a:r>
              <a:rPr lang="en-US" altLang="cs-CZ" sz="2200" dirty="0">
                <a:latin typeface="Arial" panose="020B0604020202020204" pitchFamily="34" charset="0"/>
              </a:rPr>
              <a:t>The guidelines are based on research, stakeholder and expert input, and evidence from best practice and consultation with national governments. </a:t>
            </a:r>
            <a:endParaRPr lang="cs-CZ" altLang="cs-CZ" sz="2200" dirty="0">
              <a:latin typeface="Arial" panose="020B0604020202020204" pitchFamily="34" charset="0"/>
            </a:endParaRPr>
          </a:p>
          <a:p>
            <a:pPr eaLnBrk="1" hangingPunct="1">
              <a:spcBef>
                <a:spcPct val="0"/>
              </a:spcBef>
              <a:defRPr/>
            </a:pPr>
            <a:r>
              <a:rPr lang="en-US" altLang="cs-CZ" sz="2200" dirty="0">
                <a:latin typeface="Arial" panose="020B0604020202020204" pitchFamily="34" charset="0"/>
              </a:rPr>
              <a:t>Some countries have specifically set out how their </a:t>
            </a:r>
            <a:r>
              <a:rPr lang="en-US" altLang="cs-CZ" sz="2200" i="1" dirty="0">
                <a:latin typeface="Arial" panose="020B0604020202020204" pitchFamily="34" charset="0"/>
              </a:rPr>
              <a:t>National Action Plan</a:t>
            </a:r>
            <a:r>
              <a:rPr lang="en-US" altLang="cs-CZ" sz="2200" dirty="0">
                <a:latin typeface="Arial" panose="020B0604020202020204" pitchFamily="34" charset="0"/>
              </a:rPr>
              <a:t> and other policies and strategies are aligned to the goals of these internationally </a:t>
            </a:r>
            <a:r>
              <a:rPr lang="en-US" altLang="cs-CZ" sz="2200" dirty="0" err="1">
                <a:latin typeface="Arial" panose="020B0604020202020204" pitchFamily="34" charset="0"/>
              </a:rPr>
              <a:t>recognised</a:t>
            </a:r>
            <a:r>
              <a:rPr lang="en-US" altLang="cs-CZ" sz="2200" dirty="0">
                <a:latin typeface="Arial" panose="020B0604020202020204" pitchFamily="34" charset="0"/>
              </a:rPr>
              <a:t> guidelines and standards.</a:t>
            </a:r>
            <a:endParaRPr lang="cs-CZ" altLang="cs-CZ" sz="2200" dirty="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2200" dirty="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a:latin typeface="Arial" panose="020B0604020202020204" pitchFamily="34" charset="0"/>
            </a:endParaRPr>
          </a:p>
        </p:txBody>
      </p:sp>
    </p:spTree>
    <p:extLst>
      <p:ext uri="{BB962C8B-B14F-4D97-AF65-F5344CB8AC3E}">
        <p14:creationId xmlns:p14="http://schemas.microsoft.com/office/powerpoint/2010/main" val="2025422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a:latin typeface="Arial" panose="020B0604020202020204" pitchFamily="34" charset="0"/>
              </a:rPr>
              <a:t>INTRODUCTION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000" dirty="0">
                <a:latin typeface="Arial" panose="020B0604020202020204" pitchFamily="34" charset="0"/>
              </a:rPr>
              <a:t>Some </a:t>
            </a:r>
            <a:r>
              <a:rPr lang="en-US" altLang="cs-CZ" sz="2000" b="1" dirty="0">
                <a:latin typeface="Arial" panose="020B0604020202020204" pitchFamily="34" charset="0"/>
              </a:rPr>
              <a:t>private CSR initiatives address a wide range of issues</a:t>
            </a:r>
            <a:r>
              <a:rPr lang="en-US" altLang="cs-CZ" sz="2000" dirty="0">
                <a:latin typeface="Arial" panose="020B0604020202020204" pitchFamily="34" charset="0"/>
              </a:rPr>
              <a:t>, including human rights</a:t>
            </a:r>
            <a:r>
              <a:rPr lang="cs-CZ" altLang="cs-CZ" sz="2000" dirty="0">
                <a:latin typeface="Arial" panose="020B0604020202020204" pitchFamily="34" charset="0"/>
              </a:rPr>
              <a:t> </a:t>
            </a:r>
            <a:r>
              <a:rPr lang="en-US" altLang="cs-CZ" sz="2000" dirty="0">
                <a:latin typeface="Arial" panose="020B0604020202020204" pitchFamily="34" charset="0"/>
              </a:rPr>
              <a:t>and </a:t>
            </a:r>
            <a:r>
              <a:rPr lang="en-US" altLang="cs-CZ" sz="2000" dirty="0" err="1">
                <a:latin typeface="Arial" panose="020B0604020202020204" pitchFamily="34" charset="0"/>
              </a:rPr>
              <a:t>labour</a:t>
            </a:r>
            <a:r>
              <a:rPr lang="en-US" altLang="cs-CZ" sz="2000" dirty="0">
                <a:latin typeface="Arial" panose="020B0604020202020204" pitchFamily="34" charset="0"/>
              </a:rPr>
              <a:t> rights, community development, consumer rights, the use of security forces,</a:t>
            </a:r>
            <a:r>
              <a:rPr lang="cs-CZ" altLang="cs-CZ" sz="2000" dirty="0">
                <a:latin typeface="Arial" panose="020B0604020202020204" pitchFamily="34" charset="0"/>
              </a:rPr>
              <a:t> </a:t>
            </a:r>
            <a:r>
              <a:rPr lang="en-US" altLang="cs-CZ" sz="2000" dirty="0">
                <a:latin typeface="Arial" panose="020B0604020202020204" pitchFamily="34" charset="0"/>
              </a:rPr>
              <a:t>bribery and corruption, health and safety issues and environmental standards. </a:t>
            </a:r>
            <a:endParaRPr lang="cs-CZ" altLang="cs-CZ" sz="2000" dirty="0">
              <a:latin typeface="Arial" panose="020B0604020202020204" pitchFamily="34" charset="0"/>
            </a:endParaRPr>
          </a:p>
          <a:p>
            <a:pPr marL="285750" indent="-285750" eaLnBrk="1" hangingPunct="1">
              <a:spcBef>
                <a:spcPct val="0"/>
              </a:spcBef>
              <a:defRPr/>
            </a:pPr>
            <a:endParaRPr lang="cs-CZ" altLang="cs-CZ" sz="2000" dirty="0">
              <a:latin typeface="Arial" panose="020B0604020202020204" pitchFamily="34" charset="0"/>
            </a:endParaRPr>
          </a:p>
          <a:p>
            <a:pPr marL="285750" indent="-285750" eaLnBrk="1" hangingPunct="1">
              <a:spcBef>
                <a:spcPct val="0"/>
              </a:spcBef>
              <a:defRPr/>
            </a:pPr>
            <a:r>
              <a:rPr lang="en-US" altLang="cs-CZ" sz="2000" dirty="0">
                <a:latin typeface="Arial" panose="020B0604020202020204" pitchFamily="34" charset="0"/>
              </a:rPr>
              <a:t>Other</a:t>
            </a:r>
            <a:r>
              <a:rPr lang="cs-CZ" altLang="cs-CZ" sz="2000" dirty="0">
                <a:latin typeface="Arial" panose="020B0604020202020204" pitchFamily="34" charset="0"/>
              </a:rPr>
              <a:t> </a:t>
            </a:r>
            <a:r>
              <a:rPr lang="en-US" altLang="cs-CZ" sz="2000" dirty="0">
                <a:latin typeface="Arial" panose="020B0604020202020204" pitchFamily="34" charset="0"/>
              </a:rPr>
              <a:t>initiatives </a:t>
            </a:r>
            <a:r>
              <a:rPr lang="en-US" altLang="cs-CZ" sz="2000" b="1" dirty="0">
                <a:latin typeface="Arial" panose="020B0604020202020204" pitchFamily="34" charset="0"/>
              </a:rPr>
              <a:t>focus on one or a few of these issues</a:t>
            </a:r>
            <a:r>
              <a:rPr lang="en-US" altLang="cs-CZ" sz="2000" dirty="0">
                <a:latin typeface="Arial" panose="020B0604020202020204" pitchFamily="34" charset="0"/>
              </a:rPr>
              <a:t>, usually in more depth; and either address</a:t>
            </a:r>
            <a:r>
              <a:rPr lang="cs-CZ" altLang="cs-CZ" sz="2000" dirty="0">
                <a:latin typeface="Arial" panose="020B0604020202020204" pitchFamily="34" charset="0"/>
              </a:rPr>
              <a:t> </a:t>
            </a:r>
            <a:r>
              <a:rPr lang="en-US" altLang="cs-CZ" sz="2000" dirty="0">
                <a:latin typeface="Arial" panose="020B0604020202020204" pitchFamily="34" charset="0"/>
              </a:rPr>
              <a:t>issues specific to </a:t>
            </a:r>
            <a:r>
              <a:rPr lang="en-US" altLang="cs-CZ" sz="2000" dirty="0" err="1">
                <a:latin typeface="Arial" panose="020B0604020202020204" pitchFamily="34" charset="0"/>
              </a:rPr>
              <a:t>organisations’</a:t>
            </a:r>
            <a:r>
              <a:rPr lang="en-US" altLang="cs-CZ" sz="2000" dirty="0">
                <a:latin typeface="Arial" panose="020B0604020202020204" pitchFamily="34" charset="0"/>
              </a:rPr>
              <a:t> own operations or challenges facing a specific sector.</a:t>
            </a:r>
            <a:endParaRPr lang="cs-CZ" altLang="cs-CZ" sz="2000" dirty="0">
              <a:latin typeface="Arial" panose="020B0604020202020204" pitchFamily="34" charset="0"/>
            </a:endParaRPr>
          </a:p>
          <a:p>
            <a:pPr marL="285750" indent="-285750" eaLnBrk="1" hangingPunct="1">
              <a:spcBef>
                <a:spcPct val="0"/>
              </a:spcBef>
              <a:defRPr/>
            </a:pPr>
            <a:endParaRPr lang="cs-CZ" altLang="cs-CZ" sz="2000" dirty="0">
              <a:latin typeface="Arial" panose="020B0604020202020204" pitchFamily="34" charset="0"/>
            </a:endParaRPr>
          </a:p>
          <a:p>
            <a:pPr marL="285750" indent="-285750" eaLnBrk="1" hangingPunct="1">
              <a:spcBef>
                <a:spcPct val="0"/>
              </a:spcBef>
              <a:defRPr/>
            </a:pPr>
            <a:r>
              <a:rPr lang="en-US" altLang="cs-CZ" sz="2000" dirty="0">
                <a:latin typeface="Arial" panose="020B0604020202020204" pitchFamily="34" charset="0"/>
              </a:rPr>
              <a:t>Some CSR initiatives have been developed with </a:t>
            </a:r>
            <a:r>
              <a:rPr lang="en-US" altLang="cs-CZ" sz="2000" b="1" dirty="0">
                <a:latin typeface="Arial" panose="020B0604020202020204" pitchFamily="34" charset="0"/>
              </a:rPr>
              <a:t>solely the business sector in mind</a:t>
            </a:r>
            <a:r>
              <a:rPr lang="cs-CZ" altLang="cs-CZ" sz="2000" b="1" dirty="0">
                <a:latin typeface="Arial" panose="020B0604020202020204" pitchFamily="34" charset="0"/>
              </a:rPr>
              <a:t> </a:t>
            </a:r>
            <a:r>
              <a:rPr lang="en-US" altLang="cs-CZ" sz="2000" dirty="0">
                <a:latin typeface="Arial" panose="020B0604020202020204" pitchFamily="34" charset="0"/>
              </a:rPr>
              <a:t>(e.g. the International Chamber of Commerce Guidance on Supply Chain Responsibility),</a:t>
            </a:r>
            <a:r>
              <a:rPr lang="cs-CZ" altLang="cs-CZ" sz="2000" dirty="0">
                <a:latin typeface="Arial" panose="020B0604020202020204" pitchFamily="34" charset="0"/>
              </a:rPr>
              <a:t> </a:t>
            </a:r>
            <a:r>
              <a:rPr lang="en-US" altLang="cs-CZ" sz="2000" dirty="0">
                <a:latin typeface="Arial" panose="020B0604020202020204" pitchFamily="34" charset="0"/>
              </a:rPr>
              <a:t>while othe</a:t>
            </a:r>
            <a:r>
              <a:rPr lang="en-US" altLang="cs-CZ" sz="2000" b="1" dirty="0">
                <a:latin typeface="Arial" panose="020B0604020202020204" pitchFamily="34" charset="0"/>
              </a:rPr>
              <a:t>rs are designed for use by all </a:t>
            </a:r>
            <a:r>
              <a:rPr lang="en-US" altLang="cs-CZ" sz="2000" b="1" dirty="0" err="1">
                <a:latin typeface="Arial" panose="020B0604020202020204" pitchFamily="34" charset="0"/>
              </a:rPr>
              <a:t>organisations</a:t>
            </a:r>
            <a:r>
              <a:rPr lang="en-US" altLang="cs-CZ" sz="2000" b="1" dirty="0">
                <a:latin typeface="Arial" panose="020B0604020202020204" pitchFamily="34" charset="0"/>
              </a:rPr>
              <a:t>, whether private or public </a:t>
            </a:r>
            <a:r>
              <a:rPr lang="en-US" altLang="cs-CZ" sz="2000" dirty="0">
                <a:latin typeface="Arial" panose="020B0604020202020204" pitchFamily="34" charset="0"/>
              </a:rPr>
              <a:t>(e.g. The</a:t>
            </a:r>
            <a:r>
              <a:rPr lang="cs-CZ" altLang="cs-CZ" sz="2000" dirty="0">
                <a:latin typeface="Arial" panose="020B0604020202020204" pitchFamily="34" charset="0"/>
              </a:rPr>
              <a:t> </a:t>
            </a:r>
            <a:r>
              <a:rPr lang="en-US" altLang="cs-CZ" sz="2000" dirty="0">
                <a:latin typeface="Arial" panose="020B0604020202020204" pitchFamily="34" charset="0"/>
              </a:rPr>
              <a:t>proposed ISO 26000 Social Responsibility Guidance Standard, the UN Global Compact, or</a:t>
            </a:r>
            <a:r>
              <a:rPr lang="cs-CZ" altLang="cs-CZ" sz="2000" dirty="0">
                <a:latin typeface="Arial" panose="020B0604020202020204" pitchFamily="34" charset="0"/>
              </a:rPr>
              <a:t> </a:t>
            </a:r>
            <a:r>
              <a:rPr lang="en-US" altLang="cs-CZ" sz="2000" dirty="0">
                <a:latin typeface="Arial" panose="020B0604020202020204" pitchFamily="34" charset="0"/>
              </a:rPr>
              <a:t>the Global Reporting Initiative Guidelines).</a:t>
            </a:r>
            <a:endParaRPr lang="cs-CZ" altLang="cs-CZ" sz="2000" dirty="0">
              <a:latin typeface="Arial" panose="020B0604020202020204" pitchFamily="34" charset="0"/>
            </a:endParaRPr>
          </a:p>
          <a:p>
            <a:pPr marL="285750" indent="-285750" eaLnBrk="1" hangingPunct="1">
              <a:spcBef>
                <a:spcPct val="0"/>
              </a:spcBef>
              <a:defRPr/>
            </a:pPr>
            <a:endParaRPr lang="en-US" altLang="cs-CZ" sz="2000" dirty="0">
              <a:latin typeface="Arial" panose="020B0604020202020204" pitchFamily="34" charset="0"/>
            </a:endParaRPr>
          </a:p>
        </p:txBody>
      </p:sp>
    </p:spTree>
    <p:extLst>
      <p:ext uri="{BB962C8B-B14F-4D97-AF65-F5344CB8AC3E}">
        <p14:creationId xmlns:p14="http://schemas.microsoft.com/office/powerpoint/2010/main" val="1138556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461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000" b="1" dirty="0">
                <a:latin typeface="Arial" panose="020B0604020202020204" pitchFamily="34" charset="0"/>
              </a:rPr>
              <a:t>Corporate Codes of Conduct</a:t>
            </a:r>
            <a:endParaRPr lang="cs-CZ" altLang="cs-CZ" sz="2000" b="1" dirty="0">
              <a:latin typeface="Arial" panose="020B0604020202020204" pitchFamily="34" charset="0"/>
            </a:endParaRPr>
          </a:p>
          <a:p>
            <a:pPr eaLnBrk="1" hangingPunct="1">
              <a:spcBef>
                <a:spcPct val="0"/>
              </a:spcBef>
              <a:buNone/>
              <a:defRPr/>
            </a:pPr>
            <a:endParaRPr lang="cs-CZ" altLang="cs-CZ" sz="2000" b="1"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Codes of conduct are directive statements which </a:t>
            </a:r>
            <a:r>
              <a:rPr lang="en-US" altLang="cs-CZ" sz="2000" b="1" dirty="0">
                <a:latin typeface="Arial" panose="020B0604020202020204" pitchFamily="34" charset="0"/>
              </a:rPr>
              <a:t>provide</a:t>
            </a:r>
            <a:r>
              <a:rPr lang="cs-CZ" altLang="cs-CZ" sz="2000" b="1" dirty="0">
                <a:latin typeface="Arial" panose="020B0604020202020204" pitchFamily="34" charset="0"/>
              </a:rPr>
              <a:t> </a:t>
            </a:r>
            <a:r>
              <a:rPr lang="en-US" altLang="cs-CZ" sz="2000" b="1" dirty="0">
                <a:latin typeface="Arial" panose="020B0604020202020204" pitchFamily="34" charset="0"/>
              </a:rPr>
              <a:t>guidance and prohibit certain kinds of conduct</a:t>
            </a:r>
            <a:r>
              <a:rPr lang="en-US" altLang="cs-CZ" sz="2000" dirty="0">
                <a:latin typeface="Arial" panose="020B0604020202020204" pitchFamily="34" charset="0"/>
              </a:rPr>
              <a:t>. Some are used to guide a company’s own</a:t>
            </a:r>
            <a:r>
              <a:rPr lang="cs-CZ" altLang="cs-CZ" sz="2000" dirty="0">
                <a:latin typeface="Arial" panose="020B0604020202020204" pitchFamily="34" charset="0"/>
              </a:rPr>
              <a:t> </a:t>
            </a:r>
            <a:r>
              <a:rPr lang="en-US" altLang="cs-CZ" sz="2000" dirty="0">
                <a:latin typeface="Arial" panose="020B0604020202020204" pitchFamily="34" charset="0"/>
              </a:rPr>
              <a:t>environmental and social impacts; others focus on the impacts of their suppliers; still</a:t>
            </a:r>
            <a:r>
              <a:rPr lang="cs-CZ" altLang="cs-CZ" sz="2000" dirty="0">
                <a:latin typeface="Arial" panose="020B0604020202020204" pitchFamily="34" charset="0"/>
              </a:rPr>
              <a:t> </a:t>
            </a:r>
            <a:r>
              <a:rPr lang="en-US" altLang="cs-CZ" sz="2000" dirty="0">
                <a:latin typeface="Arial" panose="020B0604020202020204" pitchFamily="34" charset="0"/>
              </a:rPr>
              <a:t>others apply to both. </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Codes directed at suppliers may contain provisions for monitoring</a:t>
            </a:r>
            <a:r>
              <a:rPr lang="cs-CZ" altLang="cs-CZ" sz="2000" dirty="0">
                <a:latin typeface="Arial" panose="020B0604020202020204" pitchFamily="34" charset="0"/>
              </a:rPr>
              <a:t> </a:t>
            </a:r>
            <a:r>
              <a:rPr lang="en-US" altLang="cs-CZ" sz="2000" dirty="0">
                <a:latin typeface="Arial" panose="020B0604020202020204" pitchFamily="34" charset="0"/>
              </a:rPr>
              <a:t>compliance. </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The highest concentration of companies with codes of conduct tends to be in</a:t>
            </a:r>
            <a:r>
              <a:rPr lang="cs-CZ" altLang="cs-CZ" sz="2000" dirty="0">
                <a:latin typeface="Arial" panose="020B0604020202020204" pitchFamily="34" charset="0"/>
              </a:rPr>
              <a:t> </a:t>
            </a:r>
            <a:r>
              <a:rPr lang="en-US" altLang="cs-CZ" sz="2000" dirty="0">
                <a:latin typeface="Arial" panose="020B0604020202020204" pitchFamily="34" charset="0"/>
              </a:rPr>
              <a:t>the consumer goods, food, retail and extractive industries.</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cs-CZ" altLang="cs-CZ" sz="1400" dirty="0">
                <a:latin typeface="Arial" panose="020B0604020202020204" pitchFamily="34" charset="0"/>
              </a:rPr>
              <a:t>Examples - </a:t>
            </a:r>
            <a:r>
              <a:rPr lang="en-GB" sz="1400" dirty="0">
                <a:hlinkClick r:id="rId2"/>
              </a:rPr>
              <a:t>https://i-sight.com/resources/18-of-the-best-code-of-conduct-examples/</a:t>
            </a:r>
            <a:endParaRPr lang="cs-CZ" sz="1400" dirty="0"/>
          </a:p>
          <a:p>
            <a:pPr marL="342900" indent="-342900" eaLnBrk="1" hangingPunct="1">
              <a:spcBef>
                <a:spcPct val="0"/>
              </a:spcBef>
              <a:defRPr/>
            </a:pPr>
            <a:endParaRPr lang="en-US" altLang="cs-CZ" sz="2000" dirty="0">
              <a:latin typeface="Arial" panose="020B0604020202020204" pitchFamily="34" charset="0"/>
            </a:endParaRPr>
          </a:p>
        </p:txBody>
      </p:sp>
    </p:spTree>
    <p:extLst>
      <p:ext uri="{BB962C8B-B14F-4D97-AF65-F5344CB8AC3E}">
        <p14:creationId xmlns:p14="http://schemas.microsoft.com/office/powerpoint/2010/main" val="382969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000" b="1" dirty="0">
                <a:latin typeface="Arial" panose="020B0604020202020204" pitchFamily="34" charset="0"/>
              </a:rPr>
              <a:t>Multi stakeholder Initiatives</a:t>
            </a:r>
            <a:endParaRPr lang="cs-CZ" altLang="cs-CZ" sz="2000" b="1"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Multi stakeholder initiatives </a:t>
            </a:r>
            <a:r>
              <a:rPr lang="en-US" altLang="cs-CZ" sz="2000" b="1" dirty="0">
                <a:latin typeface="Arial" panose="020B0604020202020204" pitchFamily="34" charset="0"/>
              </a:rPr>
              <a:t>involve cooperation in varying</a:t>
            </a:r>
            <a:r>
              <a:rPr lang="cs-CZ" altLang="cs-CZ" sz="2000" b="1" dirty="0">
                <a:latin typeface="Arial" panose="020B0604020202020204" pitchFamily="34" charset="0"/>
              </a:rPr>
              <a:t> </a:t>
            </a:r>
            <a:r>
              <a:rPr lang="en-US" altLang="cs-CZ" sz="2000" b="1" dirty="0">
                <a:latin typeface="Arial" panose="020B0604020202020204" pitchFamily="34" charset="0"/>
              </a:rPr>
              <a:t>degrees </a:t>
            </a:r>
            <a:r>
              <a:rPr lang="en-US" altLang="cs-CZ" sz="2000" dirty="0">
                <a:latin typeface="Arial" panose="020B0604020202020204" pitchFamily="34" charset="0"/>
              </a:rPr>
              <a:t>between many social partners, including companies, worker and employer</a:t>
            </a:r>
            <a:r>
              <a:rPr lang="cs-CZ" altLang="cs-CZ" sz="2000" dirty="0">
                <a:latin typeface="Arial" panose="020B0604020202020204" pitchFamily="34" charset="0"/>
              </a:rPr>
              <a:t> </a:t>
            </a:r>
            <a:r>
              <a:rPr lang="en-US" altLang="cs-CZ" sz="2000" dirty="0">
                <a:latin typeface="Arial" panose="020B0604020202020204" pitchFamily="34" charset="0"/>
              </a:rPr>
              <a:t>organizations, NGOs, governments, or some combination thereof. </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Such an initiative may</a:t>
            </a:r>
            <a:r>
              <a:rPr lang="cs-CZ" altLang="cs-CZ" sz="2000" dirty="0">
                <a:latin typeface="Arial" panose="020B0604020202020204" pitchFamily="34" charset="0"/>
              </a:rPr>
              <a:t> </a:t>
            </a:r>
            <a:r>
              <a:rPr lang="en-US" altLang="cs-CZ" sz="2000" dirty="0">
                <a:latin typeface="Arial" panose="020B0604020202020204" pitchFamily="34" charset="0"/>
              </a:rPr>
              <a:t>address a specific issue (i.e. </a:t>
            </a:r>
            <a:r>
              <a:rPr lang="en-US" altLang="cs-CZ" sz="2000" dirty="0" err="1">
                <a:latin typeface="Arial" panose="020B0604020202020204" pitchFamily="34" charset="0"/>
              </a:rPr>
              <a:t>labour</a:t>
            </a:r>
            <a:r>
              <a:rPr lang="en-US" altLang="cs-CZ" sz="2000" dirty="0">
                <a:latin typeface="Arial" panose="020B0604020202020204" pitchFamily="34" charset="0"/>
              </a:rPr>
              <a:t>, environment, bribery, etc.) or encompass the whole</a:t>
            </a:r>
            <a:r>
              <a:rPr lang="cs-CZ" altLang="cs-CZ" sz="2000" dirty="0">
                <a:latin typeface="Arial" panose="020B0604020202020204" pitchFamily="34" charset="0"/>
              </a:rPr>
              <a:t> </a:t>
            </a:r>
            <a:r>
              <a:rPr lang="en-US" altLang="cs-CZ" sz="2000" dirty="0">
                <a:latin typeface="Arial" panose="020B0604020202020204" pitchFamily="34" charset="0"/>
              </a:rPr>
              <a:t>range of CSR issues. </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Some multi stakeholder initiatives </a:t>
            </a:r>
            <a:r>
              <a:rPr lang="en-US" altLang="cs-CZ" sz="2000" b="1" dirty="0">
                <a:latin typeface="Arial" panose="020B0604020202020204" pitchFamily="34" charset="0"/>
              </a:rPr>
              <a:t>focus on promotional</a:t>
            </a:r>
            <a:r>
              <a:rPr lang="cs-CZ" altLang="cs-CZ" sz="2000" b="1" dirty="0">
                <a:latin typeface="Arial" panose="020B0604020202020204" pitchFamily="34" charset="0"/>
              </a:rPr>
              <a:t> </a:t>
            </a:r>
            <a:r>
              <a:rPr lang="en-US" altLang="cs-CZ" sz="2000" b="1" dirty="0">
                <a:latin typeface="Arial" panose="020B0604020202020204" pitchFamily="34" charset="0"/>
              </a:rPr>
              <a:t>activities </a:t>
            </a:r>
            <a:r>
              <a:rPr lang="en-US" altLang="cs-CZ" sz="2000" dirty="0">
                <a:latin typeface="Arial" panose="020B0604020202020204" pitchFamily="34" charset="0"/>
              </a:rPr>
              <a:t>to build awareness; others have a </a:t>
            </a:r>
            <a:r>
              <a:rPr lang="en-US" altLang="cs-CZ" sz="2000" b="1" dirty="0">
                <a:latin typeface="Arial" panose="020B0604020202020204" pitchFamily="34" charset="0"/>
              </a:rPr>
              <a:t>code of conduct </a:t>
            </a:r>
            <a:r>
              <a:rPr lang="en-US" altLang="cs-CZ" sz="2000" dirty="0">
                <a:latin typeface="Arial" panose="020B0604020202020204" pitchFamily="34" charset="0"/>
              </a:rPr>
              <a:t>to which their members must</a:t>
            </a:r>
            <a:r>
              <a:rPr lang="cs-CZ" altLang="cs-CZ" sz="2000" dirty="0">
                <a:latin typeface="Arial" panose="020B0604020202020204" pitchFamily="34" charset="0"/>
              </a:rPr>
              <a:t> </a:t>
            </a:r>
            <a:r>
              <a:rPr lang="en-US" altLang="cs-CZ" sz="2000" dirty="0">
                <a:latin typeface="Arial" panose="020B0604020202020204" pitchFamily="34" charset="0"/>
              </a:rPr>
              <a:t>comply, and may be required to undergo </a:t>
            </a:r>
            <a:r>
              <a:rPr lang="en-US" altLang="cs-CZ" sz="2000" b="1" dirty="0">
                <a:latin typeface="Arial" panose="020B0604020202020204" pitchFamily="34" charset="0"/>
              </a:rPr>
              <a:t>monitoring and certification </a:t>
            </a:r>
            <a:r>
              <a:rPr lang="en-US" altLang="cs-CZ" sz="2000" dirty="0">
                <a:latin typeface="Arial" panose="020B0604020202020204" pitchFamily="34" charset="0"/>
              </a:rPr>
              <a:t>carried out by either</a:t>
            </a:r>
            <a:r>
              <a:rPr lang="cs-CZ" altLang="cs-CZ" sz="2000" dirty="0">
                <a:latin typeface="Arial" panose="020B0604020202020204" pitchFamily="34" charset="0"/>
              </a:rPr>
              <a:t> </a:t>
            </a:r>
            <a:r>
              <a:rPr lang="en-US" altLang="cs-CZ" sz="2000" dirty="0">
                <a:latin typeface="Arial" panose="020B0604020202020204" pitchFamily="34" charset="0"/>
              </a:rPr>
              <a:t>a “social auditing” firm or an NGO.</a:t>
            </a:r>
            <a:r>
              <a:rPr lang="cs-CZ" altLang="cs-CZ" sz="2000" dirty="0">
                <a:latin typeface="Arial" panose="020B0604020202020204" pitchFamily="34" charset="0"/>
              </a:rPr>
              <a:t> </a:t>
            </a:r>
            <a:endParaRPr lang="cs-CZ" altLang="cs-CZ" sz="2000" dirty="0">
              <a:solidFill>
                <a:srgbClr val="FF0000"/>
              </a:solidFill>
              <a:latin typeface="Arial" panose="020B0604020202020204" pitchFamily="34" charset="0"/>
            </a:endParaRPr>
          </a:p>
          <a:p>
            <a:pPr marL="342900" indent="-342900" eaLnBrk="1" hangingPunct="1">
              <a:spcBef>
                <a:spcPct val="0"/>
              </a:spcBef>
              <a:defRPr/>
            </a:pPr>
            <a:r>
              <a:rPr lang="cs-CZ" altLang="cs-CZ" sz="1200" dirty="0" err="1">
                <a:latin typeface="Arial" panose="020B0604020202020204" pitchFamily="34" charset="0"/>
              </a:rPr>
              <a:t>Example</a:t>
            </a:r>
            <a:r>
              <a:rPr lang="cs-CZ" altLang="cs-CZ" sz="1200" dirty="0">
                <a:latin typeface="Arial" panose="020B0604020202020204" pitchFamily="34" charset="0"/>
              </a:rPr>
              <a:t>: </a:t>
            </a:r>
            <a:r>
              <a:rPr lang="en-GB" sz="1200" dirty="0">
                <a:latin typeface="Arial" panose="020B0604020202020204" pitchFamily="34" charset="0"/>
              </a:rPr>
              <a:t>Multi-stakeholder platform on SDGs</a:t>
            </a:r>
            <a:r>
              <a:rPr lang="cs-CZ" sz="1200" dirty="0">
                <a:latin typeface="Arial" panose="020B0604020202020204" pitchFamily="34" charset="0"/>
              </a:rPr>
              <a:t> </a:t>
            </a:r>
            <a:r>
              <a:rPr lang="cs-CZ" altLang="cs-CZ" sz="1200" dirty="0">
                <a:latin typeface="Arial" panose="020B0604020202020204" pitchFamily="34" charset="0"/>
                <a:hlinkClick r:id="rId2"/>
              </a:rPr>
              <a:t>https://ec.europa.eu/info/strategy/international-strategies/sustainable-development-goals/multi-stakeholder-platform-sdgs_en</a:t>
            </a:r>
            <a:endParaRPr lang="cs-CZ" altLang="cs-CZ" sz="12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p:txBody>
      </p:sp>
    </p:spTree>
    <p:extLst>
      <p:ext uri="{BB962C8B-B14F-4D97-AF65-F5344CB8AC3E}">
        <p14:creationId xmlns:p14="http://schemas.microsoft.com/office/powerpoint/2010/main" val="182121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498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1800" b="1" dirty="0">
                <a:latin typeface="Arial" panose="020B0604020202020204" pitchFamily="34" charset="0"/>
              </a:rPr>
              <a:t>Certification and Labelling</a:t>
            </a:r>
            <a:endParaRPr lang="cs-CZ" altLang="cs-CZ" sz="1800" b="1"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Certification and labelling initiatives aim to provide purchasers</a:t>
            </a:r>
            <a:r>
              <a:rPr lang="cs-CZ" altLang="cs-CZ" sz="1800" dirty="0">
                <a:latin typeface="Arial" panose="020B0604020202020204" pitchFamily="34" charset="0"/>
              </a:rPr>
              <a:t> </a:t>
            </a:r>
            <a:r>
              <a:rPr lang="en-US" altLang="cs-CZ" sz="1800" dirty="0">
                <a:latin typeface="Arial" panose="020B0604020202020204" pitchFamily="34" charset="0"/>
              </a:rPr>
              <a:t>(consumers and businesses) with what is viewed as reliable information to make purchasing</a:t>
            </a:r>
            <a:r>
              <a:rPr lang="cs-CZ" altLang="cs-CZ" sz="1800" dirty="0">
                <a:latin typeface="Arial" panose="020B0604020202020204" pitchFamily="34" charset="0"/>
              </a:rPr>
              <a:t> </a:t>
            </a:r>
            <a:r>
              <a:rPr lang="en-US" altLang="cs-CZ" sz="1800" dirty="0">
                <a:latin typeface="Arial" panose="020B0604020202020204" pitchFamily="34" charset="0"/>
              </a:rPr>
              <a:t>decisions. </a:t>
            </a:r>
            <a:endParaRPr lang="cs-CZ" altLang="cs-CZ" sz="1800" dirty="0">
              <a:latin typeface="Arial" panose="020B0604020202020204" pitchFamily="34" charset="0"/>
            </a:endParaRPr>
          </a:p>
          <a:p>
            <a:pPr marL="342900" indent="-342900" eaLnBrk="1" hangingPunct="1">
              <a:spcBef>
                <a:spcPct val="0"/>
              </a:spcBef>
              <a:defRPr/>
            </a:pP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These initiatives usually </a:t>
            </a:r>
            <a:r>
              <a:rPr lang="en-US" altLang="cs-CZ" sz="1800" b="1" dirty="0">
                <a:latin typeface="Arial" panose="020B0604020202020204" pitchFamily="34" charset="0"/>
              </a:rPr>
              <a:t>cover a single issue</a:t>
            </a:r>
            <a:r>
              <a:rPr lang="en-US" altLang="cs-CZ" sz="1800" dirty="0">
                <a:latin typeface="Arial" panose="020B0604020202020204" pitchFamily="34" charset="0"/>
              </a:rPr>
              <a:t>, such as child </a:t>
            </a:r>
            <a:r>
              <a:rPr lang="en-US" altLang="cs-CZ" sz="1800" dirty="0" err="1">
                <a:latin typeface="Arial" panose="020B0604020202020204" pitchFamily="34" charset="0"/>
              </a:rPr>
              <a:t>labour</a:t>
            </a:r>
            <a:r>
              <a:rPr lang="en-US" altLang="cs-CZ" sz="1800" dirty="0">
                <a:latin typeface="Arial" panose="020B0604020202020204" pitchFamily="34" charset="0"/>
              </a:rPr>
              <a:t>, fair trade or forest</a:t>
            </a:r>
            <a:r>
              <a:rPr lang="cs-CZ" altLang="cs-CZ" sz="1800" dirty="0">
                <a:latin typeface="Arial" panose="020B0604020202020204" pitchFamily="34" charset="0"/>
              </a:rPr>
              <a:t> </a:t>
            </a:r>
            <a:r>
              <a:rPr lang="en-US" altLang="cs-CZ" sz="1800" dirty="0">
                <a:latin typeface="Arial" panose="020B0604020202020204" pitchFamily="34" charset="0"/>
              </a:rPr>
              <a:t>conservation, but may also address a range of issues. Certification is subject to social auditing,</a:t>
            </a:r>
            <a:r>
              <a:rPr lang="cs-CZ" altLang="cs-CZ" sz="1800" dirty="0">
                <a:latin typeface="Arial" panose="020B0604020202020204" pitchFamily="34" charset="0"/>
              </a:rPr>
              <a:t> </a:t>
            </a:r>
            <a:r>
              <a:rPr lang="en-US" altLang="cs-CZ" sz="1800" dirty="0">
                <a:latin typeface="Arial" panose="020B0604020202020204" pitchFamily="34" charset="0"/>
              </a:rPr>
              <a:t>which is carried out by accredited audit companies. </a:t>
            </a:r>
            <a:endParaRPr lang="cs-CZ" altLang="cs-CZ" sz="1800" dirty="0">
              <a:latin typeface="Arial" panose="020B0604020202020204" pitchFamily="34" charset="0"/>
            </a:endParaRPr>
          </a:p>
          <a:p>
            <a:pPr marL="342900" indent="-342900" eaLnBrk="1" hangingPunct="1">
              <a:spcBef>
                <a:spcPct val="0"/>
              </a:spcBef>
              <a:defRPr/>
            </a:pP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In areas where non compliance has been</a:t>
            </a:r>
            <a:r>
              <a:rPr lang="cs-CZ" altLang="cs-CZ" sz="1800" dirty="0">
                <a:latin typeface="Arial" panose="020B0604020202020204" pitchFamily="34" charset="0"/>
              </a:rPr>
              <a:t> </a:t>
            </a:r>
            <a:r>
              <a:rPr lang="en-US" altLang="cs-CZ" sz="1800" dirty="0">
                <a:latin typeface="Arial" panose="020B0604020202020204" pitchFamily="34" charset="0"/>
              </a:rPr>
              <a:t>detected, remediation steps are often undertaken with the opportunity for companies to</a:t>
            </a:r>
            <a:r>
              <a:rPr lang="cs-CZ" altLang="cs-CZ" sz="1800" dirty="0">
                <a:latin typeface="Arial" panose="020B0604020202020204" pitchFamily="34" charset="0"/>
              </a:rPr>
              <a:t> </a:t>
            </a:r>
            <a:r>
              <a:rPr lang="en-US" altLang="cs-CZ" sz="1800" dirty="0">
                <a:latin typeface="Arial" panose="020B0604020202020204" pitchFamily="34" charset="0"/>
              </a:rPr>
              <a:t>demonstrate improvement through continuous monitoring.</a:t>
            </a:r>
            <a:endParaRPr lang="cs-CZ" altLang="cs-CZ" sz="1800" dirty="0">
              <a:latin typeface="Arial" panose="020B0604020202020204" pitchFamily="34" charset="0"/>
            </a:endParaRPr>
          </a:p>
          <a:p>
            <a:pPr marL="342900" indent="-342900" eaLnBrk="1" hangingPunct="1">
              <a:spcBef>
                <a:spcPct val="0"/>
              </a:spcBef>
              <a:defRPr/>
            </a:pPr>
            <a:endParaRPr lang="cs-CZ" altLang="cs-CZ" sz="1800" dirty="0">
              <a:solidFill>
                <a:srgbClr val="FF0000"/>
              </a:solidFill>
              <a:latin typeface="Arial" panose="020B0604020202020204" pitchFamily="34" charset="0"/>
            </a:endParaRPr>
          </a:p>
          <a:p>
            <a:pPr eaLnBrk="1" hangingPunct="1">
              <a:spcBef>
                <a:spcPct val="0"/>
              </a:spcBef>
              <a:buNone/>
              <a:defRPr/>
            </a:pPr>
            <a:r>
              <a:rPr lang="cs-CZ" altLang="cs-CZ" sz="1200" dirty="0">
                <a:latin typeface="Arial" panose="020B0604020202020204" pitchFamily="34" charset="0"/>
              </a:rPr>
              <a:t>Examples: </a:t>
            </a:r>
            <a:r>
              <a:rPr lang="cs-CZ" altLang="cs-CZ" sz="1200" dirty="0" err="1">
                <a:latin typeface="Arial" panose="020B0604020202020204" pitchFamily="34" charset="0"/>
              </a:rPr>
              <a:t>ecolabelling</a:t>
            </a:r>
            <a:r>
              <a:rPr lang="cs-CZ" altLang="cs-CZ" sz="1200" dirty="0">
                <a:latin typeface="Arial" panose="020B0604020202020204" pitchFamily="34" charset="0"/>
              </a:rPr>
              <a:t> </a:t>
            </a:r>
            <a:r>
              <a:rPr lang="en-GB" sz="1200" dirty="0">
                <a:latin typeface="Arial" panose="020B0604020202020204" pitchFamily="34" charset="0"/>
                <a:hlinkClick r:id="rId2">
                  <a:extLst>
                    <a:ext uri="{A12FA001-AC4F-418D-AE19-62706E023703}">
                      <ahyp:hlinkClr xmlns:ahyp="http://schemas.microsoft.com/office/drawing/2018/hyperlinkcolor" val="tx"/>
                    </a:ext>
                  </a:extLst>
                </a:hlinkClick>
              </a:rPr>
              <a:t>http://www.ecolabelindex.com/ecolabels/</a:t>
            </a:r>
            <a:endParaRPr lang="cs-CZ" sz="1200" dirty="0">
              <a:latin typeface="Arial" panose="020B0604020202020204" pitchFamily="34" charset="0"/>
            </a:endParaRPr>
          </a:p>
          <a:p>
            <a:pPr marL="342900" indent="-342900" eaLnBrk="1" hangingPunct="1">
              <a:spcBef>
                <a:spcPct val="0"/>
              </a:spcBef>
              <a:defRPr/>
            </a:pPr>
            <a:endParaRPr lang="cs-CZ" sz="1200" dirty="0">
              <a:latin typeface="Arial" panose="020B0604020202020204" pitchFamily="34" charset="0"/>
            </a:endParaRPr>
          </a:p>
          <a:p>
            <a:pPr eaLnBrk="1" hangingPunct="1">
              <a:spcBef>
                <a:spcPct val="0"/>
              </a:spcBef>
              <a:buNone/>
              <a:defRPr/>
            </a:pPr>
            <a:r>
              <a:rPr lang="en-US" altLang="cs-CZ" sz="1200" dirty="0" err="1">
                <a:latin typeface="Arial" panose="020B0604020202020204" pitchFamily="34" charset="0"/>
              </a:rPr>
              <a:t>Ekologicky</a:t>
            </a:r>
            <a:r>
              <a:rPr lang="en-US" altLang="cs-CZ" sz="1200" dirty="0">
                <a:latin typeface="Arial" panose="020B0604020202020204" pitchFamily="34" charset="0"/>
              </a:rPr>
              <a:t> </a:t>
            </a:r>
            <a:r>
              <a:rPr lang="en-US" altLang="cs-CZ" sz="1200" dirty="0" err="1">
                <a:latin typeface="Arial" panose="020B0604020202020204" pitchFamily="34" charset="0"/>
              </a:rPr>
              <a:t>setrny</a:t>
            </a:r>
            <a:r>
              <a:rPr lang="en-US" altLang="cs-CZ" sz="1200" dirty="0">
                <a:latin typeface="Arial" panose="020B0604020202020204" pitchFamily="34" charset="0"/>
              </a:rPr>
              <a:t> </a:t>
            </a:r>
            <a:r>
              <a:rPr lang="en-US" altLang="cs-CZ" sz="1200" dirty="0" err="1">
                <a:latin typeface="Arial" panose="020B0604020202020204" pitchFamily="34" charset="0"/>
              </a:rPr>
              <a:t>vyrobek</a:t>
            </a:r>
            <a:r>
              <a:rPr lang="en-US" altLang="cs-CZ" sz="1200" dirty="0">
                <a:latin typeface="Arial" panose="020B0604020202020204" pitchFamily="34" charset="0"/>
              </a:rPr>
              <a:t> / Environmentally Friendly Product</a:t>
            </a:r>
            <a:r>
              <a:rPr lang="cs-CZ" altLang="cs-CZ" sz="1200" dirty="0">
                <a:latin typeface="Arial" panose="020B0604020202020204" pitchFamily="34" charset="0"/>
              </a:rPr>
              <a:t> </a:t>
            </a:r>
            <a:r>
              <a:rPr lang="en-GB" sz="1200" dirty="0">
                <a:latin typeface="Arial" panose="020B0604020202020204" pitchFamily="34" charset="0"/>
                <a:hlinkClick r:id="rId3">
                  <a:extLst>
                    <a:ext uri="{A12FA001-AC4F-418D-AE19-62706E023703}">
                      <ahyp:hlinkClr xmlns:ahyp="http://schemas.microsoft.com/office/drawing/2018/hyperlinkcolor" val="tx"/>
                    </a:ext>
                  </a:extLst>
                </a:hlinkClick>
              </a:rPr>
              <a:t>http://www.ecolabelindex.com/ecolabel/environmentally-friendly-product-czech-republic</a:t>
            </a:r>
            <a:endParaRPr lang="cs-CZ" sz="1200" dirty="0">
              <a:latin typeface="Arial" panose="020B0604020202020204" pitchFamily="34" charset="0"/>
            </a:endParaRPr>
          </a:p>
          <a:p>
            <a:pPr marL="342900" indent="-342900" eaLnBrk="1" hangingPunct="1">
              <a:spcBef>
                <a:spcPct val="0"/>
              </a:spcBef>
              <a:defRPr/>
            </a:pPr>
            <a:endParaRPr lang="cs-CZ" sz="1800" dirty="0">
              <a:latin typeface="Arial" panose="020B0604020202020204" pitchFamily="34" charset="0"/>
            </a:endParaRPr>
          </a:p>
          <a:p>
            <a:pPr marL="342900" indent="-342900" eaLnBrk="1" hangingPunct="1">
              <a:spcBef>
                <a:spcPct val="0"/>
              </a:spcBef>
              <a:defRPr/>
            </a:pPr>
            <a:endParaRPr lang="en-US" altLang="cs-CZ" sz="1800" dirty="0">
              <a:solidFill>
                <a:srgbClr val="FF0000"/>
              </a:solidFill>
              <a:latin typeface="Arial" panose="020B0604020202020204" pitchFamily="34" charset="0"/>
            </a:endParaRPr>
          </a:p>
        </p:txBody>
      </p:sp>
    </p:spTree>
    <p:extLst>
      <p:ext uri="{BB962C8B-B14F-4D97-AF65-F5344CB8AC3E}">
        <p14:creationId xmlns:p14="http://schemas.microsoft.com/office/powerpoint/2010/main" val="2224767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1800" b="1" dirty="0">
                <a:latin typeface="Arial" panose="020B0604020202020204" pitchFamily="34" charset="0"/>
              </a:rPr>
              <a:t>Model Codes</a:t>
            </a:r>
            <a:endParaRPr lang="cs-CZ" altLang="cs-CZ" sz="1800" b="1"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Model codes are codes of conduct set forth by a </a:t>
            </a:r>
            <a:r>
              <a:rPr lang="en-US" altLang="cs-CZ" sz="1800" dirty="0" err="1">
                <a:latin typeface="Arial" panose="020B0604020202020204" pitchFamily="34" charset="0"/>
              </a:rPr>
              <a:t>multistakeholder</a:t>
            </a:r>
            <a:r>
              <a:rPr lang="en-US" altLang="cs-CZ" sz="1800" dirty="0">
                <a:latin typeface="Arial" panose="020B0604020202020204" pitchFamily="34" charset="0"/>
              </a:rPr>
              <a:t> initiative, NGO,</a:t>
            </a:r>
            <a:r>
              <a:rPr lang="cs-CZ" altLang="cs-CZ" sz="1800" dirty="0">
                <a:latin typeface="Arial" panose="020B0604020202020204" pitchFamily="34" charset="0"/>
              </a:rPr>
              <a:t> </a:t>
            </a:r>
            <a:r>
              <a:rPr lang="en-US" altLang="cs-CZ" sz="1800" dirty="0">
                <a:latin typeface="Arial" panose="020B0604020202020204" pitchFamily="34" charset="0"/>
              </a:rPr>
              <a:t>trade union or other actor, which companies can build on in developing their own codes. </a:t>
            </a:r>
            <a:endParaRPr lang="cs-CZ" altLang="cs-CZ" sz="1800" dirty="0">
              <a:latin typeface="Arial" panose="020B0604020202020204" pitchFamily="34" charset="0"/>
            </a:endParaRPr>
          </a:p>
          <a:p>
            <a:pPr marL="342900" indent="-342900" eaLnBrk="1" hangingPunct="1">
              <a:spcBef>
                <a:spcPct val="0"/>
              </a:spcBef>
              <a:defRPr/>
            </a:pP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Model</a:t>
            </a:r>
            <a:r>
              <a:rPr lang="cs-CZ" altLang="cs-CZ" sz="1800" dirty="0">
                <a:latin typeface="Arial" panose="020B0604020202020204" pitchFamily="34" charset="0"/>
              </a:rPr>
              <a:t> </a:t>
            </a:r>
            <a:r>
              <a:rPr lang="en-US" altLang="cs-CZ" sz="1800" dirty="0">
                <a:latin typeface="Arial" panose="020B0604020202020204" pitchFamily="34" charset="0"/>
              </a:rPr>
              <a:t>codes aim to </a:t>
            </a:r>
            <a:r>
              <a:rPr lang="en-US" altLang="cs-CZ" sz="1800" b="1" dirty="0">
                <a:latin typeface="Arial" panose="020B0604020202020204" pitchFamily="34" charset="0"/>
              </a:rPr>
              <a:t>establish a minimum list of standards that all codes of conduct covering certain</a:t>
            </a:r>
            <a:r>
              <a:rPr lang="cs-CZ" altLang="cs-CZ" sz="1800" b="1" dirty="0">
                <a:latin typeface="Arial" panose="020B0604020202020204" pitchFamily="34" charset="0"/>
              </a:rPr>
              <a:t> </a:t>
            </a:r>
            <a:r>
              <a:rPr lang="en-US" altLang="cs-CZ" sz="1800" b="1" dirty="0">
                <a:latin typeface="Arial" panose="020B0604020202020204" pitchFamily="34" charset="0"/>
              </a:rPr>
              <a:t>issues </a:t>
            </a:r>
            <a:r>
              <a:rPr lang="en-US" altLang="cs-CZ" sz="1800" dirty="0">
                <a:latin typeface="Arial" panose="020B0604020202020204" pitchFamily="34" charset="0"/>
              </a:rPr>
              <a:t>ought to address. </a:t>
            </a:r>
            <a:endParaRPr lang="cs-CZ" altLang="cs-CZ" sz="1800" dirty="0">
              <a:latin typeface="Arial" panose="020B0604020202020204" pitchFamily="34" charset="0"/>
            </a:endParaRPr>
          </a:p>
          <a:p>
            <a:pPr marL="342900" indent="-342900" eaLnBrk="1" hangingPunct="1">
              <a:spcBef>
                <a:spcPct val="0"/>
              </a:spcBef>
              <a:defRPr/>
            </a:pP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In addition to providing a reference for companies looking to create</a:t>
            </a:r>
            <a:r>
              <a:rPr lang="cs-CZ" altLang="cs-CZ" sz="1800" dirty="0">
                <a:latin typeface="Arial" panose="020B0604020202020204" pitchFamily="34" charset="0"/>
              </a:rPr>
              <a:t> </a:t>
            </a:r>
            <a:r>
              <a:rPr lang="en-US" altLang="cs-CZ" sz="1800" dirty="0">
                <a:latin typeface="Arial" panose="020B0604020202020204" pitchFamily="34" charset="0"/>
              </a:rPr>
              <a:t>codes, this type of initiative is often meant to assist trade union </a:t>
            </a:r>
            <a:r>
              <a:rPr lang="en-US" altLang="cs-CZ" sz="1800" dirty="0" err="1">
                <a:latin typeface="Arial" panose="020B0604020202020204" pitchFamily="34" charset="0"/>
              </a:rPr>
              <a:t>organisations</a:t>
            </a:r>
            <a:r>
              <a:rPr lang="en-US" altLang="cs-CZ" sz="1800" dirty="0">
                <a:latin typeface="Arial" panose="020B0604020202020204" pitchFamily="34" charset="0"/>
              </a:rPr>
              <a:t> in negotiations</a:t>
            </a:r>
            <a:r>
              <a:rPr lang="cs-CZ" altLang="cs-CZ" sz="1800" dirty="0">
                <a:latin typeface="Arial" panose="020B0604020202020204" pitchFamily="34" charset="0"/>
              </a:rPr>
              <a:t> </a:t>
            </a:r>
            <a:r>
              <a:rPr lang="en-US" altLang="cs-CZ" sz="1800" dirty="0">
                <a:latin typeface="Arial" panose="020B0604020202020204" pitchFamily="34" charset="0"/>
              </a:rPr>
              <a:t>with companies and in working with NGOs in campaigns involving codes of conduct. </a:t>
            </a:r>
            <a:endParaRPr lang="cs-CZ" altLang="cs-CZ" sz="1800" dirty="0">
              <a:latin typeface="Arial" panose="020B0604020202020204" pitchFamily="34" charset="0"/>
            </a:endParaRPr>
          </a:p>
          <a:p>
            <a:pPr marL="342900" indent="-342900" eaLnBrk="1" hangingPunct="1">
              <a:spcBef>
                <a:spcPct val="0"/>
              </a:spcBef>
              <a:defRPr/>
            </a:pP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They are</a:t>
            </a:r>
            <a:r>
              <a:rPr lang="cs-CZ" altLang="cs-CZ" sz="1800" dirty="0">
                <a:latin typeface="Arial" panose="020B0604020202020204" pitchFamily="34" charset="0"/>
              </a:rPr>
              <a:t> </a:t>
            </a:r>
            <a:r>
              <a:rPr lang="en-US" altLang="cs-CZ" sz="1800" dirty="0">
                <a:latin typeface="Arial" panose="020B0604020202020204" pitchFamily="34" charset="0"/>
              </a:rPr>
              <a:t>often used as a benchmark for evaluating unilaterally adopted codes of </a:t>
            </a:r>
            <a:r>
              <a:rPr lang="en-US" altLang="cs-CZ" sz="1800" dirty="0" err="1">
                <a:latin typeface="Arial" panose="020B0604020202020204" pitchFamily="34" charset="0"/>
              </a:rPr>
              <a:t>labour</a:t>
            </a:r>
            <a:r>
              <a:rPr lang="en-US" altLang="cs-CZ" sz="1800" dirty="0">
                <a:latin typeface="Arial" panose="020B0604020202020204" pitchFamily="34" charset="0"/>
              </a:rPr>
              <a:t> practice.</a:t>
            </a:r>
            <a:endParaRPr lang="en-US" altLang="cs-CZ" sz="1800" dirty="0">
              <a:solidFill>
                <a:srgbClr val="FF0000"/>
              </a:solidFill>
              <a:latin typeface="Arial" panose="020B0604020202020204" pitchFamily="34" charset="0"/>
            </a:endParaRPr>
          </a:p>
        </p:txBody>
      </p:sp>
    </p:spTree>
    <p:extLst>
      <p:ext uri="{BB962C8B-B14F-4D97-AF65-F5344CB8AC3E}">
        <p14:creationId xmlns:p14="http://schemas.microsoft.com/office/powerpoint/2010/main" val="3902309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5201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000" b="1" dirty="0">
                <a:latin typeface="Arial" panose="020B0604020202020204" pitchFamily="34" charset="0"/>
              </a:rPr>
              <a:t>Model Sectoral Initiatives </a:t>
            </a:r>
            <a:endParaRPr lang="cs-CZ" altLang="cs-CZ" sz="2000" b="1"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Sector or industry wide initiatives aim to address widespread challenges</a:t>
            </a:r>
            <a:r>
              <a:rPr lang="cs-CZ" altLang="cs-CZ" sz="2000" dirty="0">
                <a:latin typeface="Arial" panose="020B0604020202020204" pitchFamily="34" charset="0"/>
              </a:rPr>
              <a:t> </a:t>
            </a:r>
            <a:r>
              <a:rPr lang="en-US" altLang="cs-CZ" sz="2000" dirty="0">
                <a:latin typeface="Arial" panose="020B0604020202020204" pitchFamily="34" charset="0"/>
              </a:rPr>
              <a:t>in a specific sector (within a country, regionally or internationally) and provide a common</a:t>
            </a:r>
            <a:r>
              <a:rPr lang="cs-CZ" altLang="cs-CZ" sz="2000" dirty="0">
                <a:latin typeface="Arial" panose="020B0604020202020204" pitchFamily="34" charset="0"/>
              </a:rPr>
              <a:t> </a:t>
            </a:r>
            <a:r>
              <a:rPr lang="en-US" altLang="cs-CZ" sz="2000" dirty="0">
                <a:latin typeface="Arial" panose="020B0604020202020204" pitchFamily="34" charset="0"/>
              </a:rPr>
              <a:t>approach in direct operations</a:t>
            </a:r>
            <a:r>
              <a:rPr lang="cs-CZ" altLang="cs-CZ" sz="2000" dirty="0">
                <a:latin typeface="Arial" panose="020B0604020202020204" pitchFamily="34" charset="0"/>
              </a:rPr>
              <a:t>.</a:t>
            </a: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These codes typically address management of global supply chains, which are</a:t>
            </a:r>
            <a:r>
              <a:rPr lang="cs-CZ" altLang="cs-CZ" sz="2000" dirty="0">
                <a:latin typeface="Arial" panose="020B0604020202020204" pitchFamily="34" charset="0"/>
              </a:rPr>
              <a:t> </a:t>
            </a:r>
            <a:r>
              <a:rPr lang="en-US" altLang="cs-CZ" sz="2000" dirty="0">
                <a:latin typeface="Arial" panose="020B0604020202020204" pitchFamily="34" charset="0"/>
              </a:rPr>
              <a:t>often long and complicated. When companies share suppliers, an industry wide standard</a:t>
            </a:r>
            <a:r>
              <a:rPr lang="cs-CZ" altLang="cs-CZ" sz="2000" dirty="0">
                <a:latin typeface="Arial" panose="020B0604020202020204" pitchFamily="34" charset="0"/>
              </a:rPr>
              <a:t> </a:t>
            </a:r>
            <a:r>
              <a:rPr lang="en-US" altLang="cs-CZ" sz="2000" dirty="0">
                <a:latin typeface="Arial" panose="020B0604020202020204" pitchFamily="34" charset="0"/>
              </a:rPr>
              <a:t>allows companies to work more effectively with suppliers to ensure compliance. </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Sectoral</a:t>
            </a:r>
            <a:r>
              <a:rPr lang="cs-CZ" altLang="cs-CZ" sz="2000" dirty="0">
                <a:latin typeface="Arial" panose="020B0604020202020204" pitchFamily="34" charset="0"/>
              </a:rPr>
              <a:t> </a:t>
            </a:r>
            <a:r>
              <a:rPr lang="en-US" altLang="cs-CZ" sz="2000" dirty="0">
                <a:latin typeface="Arial" panose="020B0604020202020204" pitchFamily="34" charset="0"/>
              </a:rPr>
              <a:t>initiatives provide a type of uniformity across the industry, setting one standard for many</a:t>
            </a:r>
            <a:r>
              <a:rPr lang="cs-CZ" altLang="cs-CZ" sz="2000" dirty="0">
                <a:latin typeface="Arial" panose="020B0604020202020204" pitchFamily="34" charset="0"/>
              </a:rPr>
              <a:t> </a:t>
            </a:r>
            <a:r>
              <a:rPr lang="en-US" altLang="cs-CZ" sz="2000" dirty="0">
                <a:latin typeface="Arial" panose="020B0604020202020204" pitchFamily="34" charset="0"/>
              </a:rPr>
              <a:t>companies as opposed to each</a:t>
            </a:r>
            <a:r>
              <a:rPr lang="cs-CZ" altLang="cs-CZ" sz="2000" dirty="0">
                <a:latin typeface="Arial" panose="020B0604020202020204" pitchFamily="34" charset="0"/>
              </a:rPr>
              <a:t> </a:t>
            </a:r>
            <a:r>
              <a:rPr lang="en-US" altLang="cs-CZ" sz="2000" dirty="0">
                <a:latin typeface="Arial" panose="020B0604020202020204" pitchFamily="34" charset="0"/>
              </a:rPr>
              <a:t>company having its own code, which may lead to contradictions in codes, confusion and</a:t>
            </a:r>
            <a:r>
              <a:rPr lang="cs-CZ" altLang="cs-CZ" sz="2000" dirty="0">
                <a:latin typeface="Arial" panose="020B0604020202020204" pitchFamily="34" charset="0"/>
              </a:rPr>
              <a:t> </a:t>
            </a:r>
            <a:r>
              <a:rPr lang="en-US" altLang="cs-CZ" sz="2000" dirty="0">
                <a:latin typeface="Arial" panose="020B0604020202020204" pitchFamily="34" charset="0"/>
              </a:rPr>
              <a:t>unnecessary monitoring costs among suppliers.</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solidFill>
                <a:srgbClr val="FF0000"/>
              </a:solidFill>
              <a:latin typeface="Arial" panose="020B0604020202020204" pitchFamily="34" charset="0"/>
            </a:endParaRPr>
          </a:p>
          <a:p>
            <a:pPr marL="342900" indent="-342900" eaLnBrk="1" hangingPunct="1">
              <a:spcBef>
                <a:spcPct val="0"/>
              </a:spcBef>
              <a:defRPr/>
            </a:pPr>
            <a:r>
              <a:rPr lang="cs-CZ" altLang="cs-CZ" sz="1200" dirty="0">
                <a:latin typeface="Arial" panose="020B0604020202020204" pitchFamily="34" charset="0"/>
              </a:rPr>
              <a:t>Examples of </a:t>
            </a:r>
            <a:r>
              <a:rPr lang="cs-CZ" altLang="cs-CZ" sz="1200" dirty="0" err="1">
                <a:latin typeface="Arial" panose="020B0604020202020204" pitchFamily="34" charset="0"/>
              </a:rPr>
              <a:t>Private</a:t>
            </a:r>
            <a:r>
              <a:rPr lang="cs-CZ" altLang="cs-CZ" sz="1200" dirty="0">
                <a:latin typeface="Arial" panose="020B0604020202020204" pitchFamily="34" charset="0"/>
              </a:rPr>
              <a:t> </a:t>
            </a:r>
            <a:r>
              <a:rPr lang="cs-CZ" altLang="cs-CZ" sz="1200" dirty="0" err="1">
                <a:latin typeface="Arial" panose="020B0604020202020204" pitchFamily="34" charset="0"/>
              </a:rPr>
              <a:t>Initiatives</a:t>
            </a:r>
            <a:r>
              <a:rPr lang="cs-CZ" altLang="cs-CZ" sz="1200" dirty="0">
                <a:latin typeface="Arial" panose="020B0604020202020204" pitchFamily="34" charset="0"/>
              </a:rPr>
              <a:t> (</a:t>
            </a:r>
            <a:r>
              <a:rPr lang="cs-CZ" altLang="cs-CZ" sz="1200" dirty="0" err="1">
                <a:latin typeface="Arial" panose="020B0604020202020204" pitchFamily="34" charset="0"/>
              </a:rPr>
              <a:t>Annex</a:t>
            </a:r>
            <a:r>
              <a:rPr lang="cs-CZ" altLang="cs-CZ" sz="1200" dirty="0">
                <a:latin typeface="Arial" panose="020B0604020202020204" pitchFamily="34" charset="0"/>
              </a:rPr>
              <a:t> 6.A1) </a:t>
            </a:r>
            <a:r>
              <a:rPr lang="en-GB" sz="1200" dirty="0">
                <a:hlinkClick r:id="rId2">
                  <a:extLst>
                    <a:ext uri="{A12FA001-AC4F-418D-AE19-62706E023703}">
                      <ahyp:hlinkClr xmlns:ahyp="http://schemas.microsoft.com/office/drawing/2018/hyperlinkcolor" val="tx"/>
                    </a:ext>
                  </a:extLst>
                </a:hlinkClick>
              </a:rPr>
              <a:t>https://www.oecd.org/corporate/mne/40889288.pdf</a:t>
            </a:r>
            <a:endParaRPr lang="cs-CZ" sz="1200" dirty="0"/>
          </a:p>
          <a:p>
            <a:pPr marL="342900" indent="-342900" eaLnBrk="1" hangingPunct="1">
              <a:spcBef>
                <a:spcPct val="0"/>
              </a:spcBef>
              <a:defRPr/>
            </a:pPr>
            <a:endParaRPr lang="en-US" altLang="cs-CZ" sz="2000" dirty="0">
              <a:latin typeface="Arial" panose="020B0604020202020204" pitchFamily="34" charset="0"/>
            </a:endParaRPr>
          </a:p>
        </p:txBody>
      </p:sp>
    </p:spTree>
    <p:extLst>
      <p:ext uri="{BB962C8B-B14F-4D97-AF65-F5344CB8AC3E}">
        <p14:creationId xmlns:p14="http://schemas.microsoft.com/office/powerpoint/2010/main" val="2034354827"/>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5227</TotalTime>
  <Words>3575</Words>
  <Application>Microsoft Office PowerPoint</Application>
  <PresentationFormat>Předvádění na obrazovce (4:3)</PresentationFormat>
  <Paragraphs>332</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31</vt:i4>
      </vt:variant>
    </vt:vector>
  </HeadingPairs>
  <TitlesOfParts>
    <vt:vector size="37" baseType="lpstr">
      <vt:lpstr>Arial</vt:lpstr>
      <vt:lpstr>Calibri</vt:lpstr>
      <vt:lpstr>Calibri Light</vt:lpstr>
      <vt:lpstr>Times New Roman</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Pavel Adámek</cp:lastModifiedBy>
  <cp:revision>125</cp:revision>
  <dcterms:created xsi:type="dcterms:W3CDTF">2016-03-17T12:08:01Z</dcterms:created>
  <dcterms:modified xsi:type="dcterms:W3CDTF">2019-11-12T10:03:03Z</dcterms:modified>
</cp:coreProperties>
</file>