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9" r:id="rId6"/>
    <p:sldId id="352" r:id="rId7"/>
    <p:sldId id="353" r:id="rId8"/>
    <p:sldId id="354" r:id="rId9"/>
    <p:sldId id="341" r:id="rId10"/>
    <p:sldId id="342" r:id="rId11"/>
    <p:sldId id="343" r:id="rId12"/>
    <p:sldId id="344" r:id="rId13"/>
    <p:sldId id="345" r:id="rId14"/>
    <p:sldId id="347" r:id="rId15"/>
    <p:sldId id="346" r:id="rId16"/>
    <p:sldId id="348" r:id="rId17"/>
    <p:sldId id="349" r:id="rId18"/>
    <p:sldId id="350" r:id="rId19"/>
    <p:sldId id="318" r:id="rId20"/>
    <p:sldId id="317" r:id="rId21"/>
    <p:sldId id="331" r:id="rId22"/>
    <p:sldId id="311" r:id="rId23"/>
    <p:sldId id="356" r:id="rId24"/>
    <p:sldId id="312" r:id="rId25"/>
    <p:sldId id="314" r:id="rId26"/>
    <p:sldId id="315" r:id="rId27"/>
    <p:sldId id="309" r:id="rId28"/>
    <p:sldId id="340"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21" autoAdjust="0"/>
    <p:restoredTop sz="94660"/>
  </p:normalViewPr>
  <p:slideViewPr>
    <p:cSldViewPr snapToGrid="0">
      <p:cViewPr varScale="1">
        <p:scale>
          <a:sx n="114" d="100"/>
          <a:sy n="114" d="100"/>
        </p:scale>
        <p:origin x="1122" y="8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30.11.2020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30.11.2020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30.11.2020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30.11.2020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30.11.2020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30.11.2020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30.11.2020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30.11.2020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30.11.2020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30.11.2020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30.11.2020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30.11.2020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30.11.2020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30.11.2020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30.11.2020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30.11.2020</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ublethedonation.com/matching-gifts/the-walt-disney-corporatio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pENwTqj-_Bw"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doublethedonation.com/tips/blog/2015/05/team-volunteer-grant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rnop.eu/wp-content/uploads/2017/04/Giving-in-Europe-factsheet.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CORPORATE PHILANTROPY</a:t>
            </a:r>
          </a:p>
          <a:p>
            <a:pPr algn="ctr" eaLnBrk="1" fontAlgn="auto" hangingPunct="1">
              <a:spcBef>
                <a:spcPts val="0"/>
              </a:spcBef>
              <a:spcAft>
                <a:spcPts val="0"/>
              </a:spcAft>
              <a:defRPr/>
            </a:pPr>
            <a:r>
              <a:rPr lang="cs-CZ" b="1" dirty="0">
                <a:latin typeface="Arial" pitchFamily="34" charset="0"/>
                <a:cs typeface="Arial" pitchFamily="34" charset="0"/>
              </a:rPr>
              <a:t>OVERVIEW OF THE CORPORATE GIVING </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 - 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20674" y="1179215"/>
            <a:ext cx="882332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Volunteer Grants</a:t>
            </a: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Volunteer grants are corporate giving programs that encourage employees to volunteer their time and efforts in their communities. </a:t>
            </a:r>
            <a:endParaRPr lang="cs-CZ" altLang="cs-CZ" sz="16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Companies will provide monetary grants to organizations where their employees regularly volunteer.</a:t>
            </a:r>
            <a:endParaRPr lang="cs-CZ" altLang="cs-CZ" sz="1400"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How do volunteer grants work?</a:t>
            </a:r>
            <a:r>
              <a:rPr lang="cs-CZ" altLang="cs-CZ" sz="1600" b="1" dirty="0">
                <a:latin typeface="Arial" panose="020B0604020202020204" pitchFamily="34" charset="0"/>
              </a:rPr>
              <a:t> </a:t>
            </a:r>
            <a:r>
              <a:rPr lang="en-US" altLang="cs-CZ" sz="1600" dirty="0">
                <a:latin typeface="Arial" panose="020B0604020202020204" pitchFamily="34" charset="0"/>
              </a:rPr>
              <a:t>Volunteer grants come in two forms:</a:t>
            </a:r>
          </a:p>
          <a:p>
            <a:pPr marL="285750" indent="-285750" eaLnBrk="1" hangingPunct="1">
              <a:spcBef>
                <a:spcPct val="0"/>
              </a:spcBef>
              <a:defRPr/>
            </a:pPr>
            <a:r>
              <a:rPr lang="en-US" altLang="cs-CZ" sz="1400" dirty="0">
                <a:latin typeface="Arial" panose="020B0604020202020204" pitchFamily="34" charset="0"/>
              </a:rPr>
              <a:t>A set monetary donation for every hour an employee volunteers</a:t>
            </a:r>
          </a:p>
          <a:p>
            <a:pPr marL="285750" indent="-285750" eaLnBrk="1" hangingPunct="1">
              <a:spcBef>
                <a:spcPct val="0"/>
              </a:spcBef>
              <a:defRPr/>
            </a:pPr>
            <a:r>
              <a:rPr lang="en-US" altLang="cs-CZ" sz="1400" dirty="0">
                <a:latin typeface="Arial" panose="020B0604020202020204" pitchFamily="34" charset="0"/>
              </a:rPr>
              <a:t>A set grant amount once employees have volunteered a certain amount of time</a:t>
            </a:r>
          </a:p>
          <a:p>
            <a:pPr marL="285750" indent="-285750" eaLnBrk="1" hangingPunct="1">
              <a:spcBef>
                <a:spcPct val="0"/>
              </a:spcBef>
              <a:defRPr/>
            </a:pPr>
            <a:r>
              <a:rPr lang="en-US" altLang="cs-CZ" sz="1400" dirty="0">
                <a:latin typeface="Arial" panose="020B0604020202020204" pitchFamily="34" charset="0"/>
              </a:rPr>
              <a:t>The volunteer grant process generally follows these steps:</a:t>
            </a:r>
          </a:p>
          <a:p>
            <a:pPr marL="285750" indent="-285750" eaLnBrk="1" hangingPunct="1">
              <a:spcBef>
                <a:spcPct val="0"/>
              </a:spcBef>
              <a:defRPr/>
            </a:pPr>
            <a:endParaRPr lang="en-US" altLang="cs-CZ" sz="1400" dirty="0">
              <a:latin typeface="Arial" panose="020B0604020202020204" pitchFamily="34" charset="0"/>
            </a:endParaRPr>
          </a:p>
          <a:p>
            <a:pPr marL="285750" indent="-285750" eaLnBrk="1" hangingPunct="1">
              <a:spcBef>
                <a:spcPct val="0"/>
              </a:spcBef>
              <a:defRPr/>
            </a:pPr>
            <a:r>
              <a:rPr lang="en-US" altLang="cs-CZ" sz="1400" dirty="0">
                <a:latin typeface="Arial" panose="020B0604020202020204" pitchFamily="34" charset="0"/>
              </a:rPr>
              <a:t>The volunteer gives their time to a nonprofit.</a:t>
            </a:r>
          </a:p>
          <a:p>
            <a:pPr marL="285750" indent="-285750" eaLnBrk="1" hangingPunct="1">
              <a:spcBef>
                <a:spcPct val="0"/>
              </a:spcBef>
              <a:defRPr/>
            </a:pPr>
            <a:r>
              <a:rPr lang="en-US" altLang="cs-CZ" sz="1400" dirty="0">
                <a:latin typeface="Arial" panose="020B0604020202020204" pitchFamily="34" charset="0"/>
              </a:rPr>
              <a:t>The volunteer determines if their time spent is eligible for a volunteer grant using a volunteer grant database.</a:t>
            </a:r>
          </a:p>
          <a:p>
            <a:pPr marL="285750" indent="-285750" eaLnBrk="1" hangingPunct="1">
              <a:spcBef>
                <a:spcPct val="0"/>
              </a:spcBef>
              <a:defRPr/>
            </a:pPr>
            <a:r>
              <a:rPr lang="en-US" altLang="cs-CZ" sz="1400" dirty="0">
                <a:latin typeface="Arial" panose="020B0604020202020204" pitchFamily="34" charset="0"/>
              </a:rPr>
              <a:t>If it’s determined that their employer does offer volunteer grants, the volunteer can use the database to find and submit their company’s forms.</a:t>
            </a:r>
          </a:p>
          <a:p>
            <a:pPr marL="285750" indent="-285750" eaLnBrk="1" hangingPunct="1">
              <a:spcBef>
                <a:spcPct val="0"/>
              </a:spcBef>
              <a:defRPr/>
            </a:pPr>
            <a:r>
              <a:rPr lang="en-US" altLang="cs-CZ" sz="1400" dirty="0">
                <a:latin typeface="Arial" panose="020B0604020202020204" pitchFamily="34" charset="0"/>
              </a:rPr>
              <a:t>The volunteer’s employer will review the forms and verify with the nonprofit that they volunteered.</a:t>
            </a:r>
          </a:p>
          <a:p>
            <a:pPr marL="285750" indent="-285750" eaLnBrk="1" hangingPunct="1">
              <a:spcBef>
                <a:spcPct val="0"/>
              </a:spcBef>
              <a:defRPr/>
            </a:pPr>
            <a:r>
              <a:rPr lang="en-US" altLang="cs-CZ" sz="1400" dirty="0">
                <a:latin typeface="Arial" panose="020B0604020202020204" pitchFamily="34" charset="0"/>
              </a:rPr>
              <a:t>The employer will send the nonprofit a monetary grant.</a:t>
            </a:r>
            <a:endParaRPr lang="cs-CZ" altLang="cs-CZ" sz="14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204CF7AD-9424-4AF0-9AD3-E3BAF84B0E83}"/>
              </a:ext>
            </a:extLst>
          </p:cNvPr>
          <p:cNvPicPr>
            <a:picLocks noChangeAspect="1"/>
          </p:cNvPicPr>
          <p:nvPr/>
        </p:nvPicPr>
        <p:blipFill rotWithShape="1">
          <a:blip r:embed="rId2"/>
          <a:srcRect l="22500" t="40643" r="23289" b="30585"/>
          <a:stretch/>
        </p:blipFill>
        <p:spPr>
          <a:xfrm>
            <a:off x="3864585" y="5281863"/>
            <a:ext cx="5279416" cy="1576137"/>
          </a:xfrm>
          <a:prstGeom prst="rect">
            <a:avLst/>
          </a:prstGeom>
        </p:spPr>
      </p:pic>
    </p:spTree>
    <p:extLst>
      <p:ext uri="{BB962C8B-B14F-4D97-AF65-F5344CB8AC3E}">
        <p14:creationId xmlns:p14="http://schemas.microsoft.com/office/powerpoint/2010/main" val="77880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dirty="0">
                <a:latin typeface="Arial" panose="020B0604020202020204" pitchFamily="34" charset="0"/>
              </a:rPr>
              <a:t>Corporate social responsibility is on the rise and, as a result, many companies now offer corporate giving programs. These programs range from matching gifts and/or volunteer grants to a variety of other program models. Check out the </a:t>
            </a:r>
            <a:r>
              <a:rPr lang="en-US" altLang="cs-CZ" sz="1600" b="1" dirty="0">
                <a:latin typeface="Arial" panose="020B0604020202020204" pitchFamily="34" charset="0"/>
              </a:rPr>
              <a:t>top 10 companies </a:t>
            </a:r>
            <a:r>
              <a:rPr lang="en-US" altLang="cs-CZ" sz="1600" dirty="0">
                <a:latin typeface="Arial" panose="020B0604020202020204" pitchFamily="34" charset="0"/>
              </a:rPr>
              <a:t>for corporate giving:</a:t>
            </a:r>
            <a:r>
              <a:rPr lang="cs-CZ" altLang="cs-CZ" sz="1600" dirty="0">
                <a:latin typeface="Arial" panose="020B0604020202020204" pitchFamily="34" charset="0"/>
              </a:rPr>
              <a:t> </a:t>
            </a: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cs-CZ" altLang="cs-CZ" sz="1600" dirty="0" err="1">
                <a:latin typeface="Arial" panose="020B0604020202020204" pitchFamily="34" charset="0"/>
                <a:hlinkClick r:id="rId2"/>
              </a:rPr>
              <a:t>Walst</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Disney</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Corporation</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Matching</a:t>
            </a:r>
            <a:r>
              <a:rPr lang="cs-CZ" altLang="cs-CZ" sz="1600" dirty="0">
                <a:latin typeface="Arial" panose="020B0604020202020204" pitchFamily="34" charset="0"/>
                <a:hlinkClick r:id="rId2"/>
              </a:rPr>
              <a:t> </a:t>
            </a:r>
            <a:r>
              <a:rPr lang="cs-CZ" altLang="cs-CZ" sz="1600" dirty="0" err="1">
                <a:latin typeface="Arial" panose="020B0604020202020204" pitchFamily="34" charset="0"/>
                <a:hlinkClick r:id="rId2"/>
              </a:rPr>
              <a:t>Gifts</a:t>
            </a:r>
            <a:r>
              <a:rPr lang="cs-CZ" altLang="cs-CZ" sz="1600" dirty="0">
                <a:latin typeface="Arial" panose="020B0604020202020204" pitchFamily="34" charset="0"/>
              </a:rPr>
              <a:t> </a:t>
            </a:r>
            <a:r>
              <a:rPr lang="cs-CZ" altLang="cs-CZ" sz="1600" dirty="0" err="1">
                <a:latin typeface="Arial" panose="020B0604020202020204" pitchFamily="34" charset="0"/>
              </a:rPr>
              <a:t>example</a:t>
            </a:r>
            <a:r>
              <a:rPr lang="cs-CZ" altLang="cs-CZ" sz="1600" dirty="0">
                <a:latin typeface="Arial" panose="020B0604020202020204" pitchFamily="34" charset="0"/>
              </a:rPr>
              <a:t>.</a:t>
            </a: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04F0F13A-F9F3-4F66-BF01-824EDB746F55}"/>
              </a:ext>
            </a:extLst>
          </p:cNvPr>
          <p:cNvPicPr>
            <a:picLocks noChangeAspect="1"/>
          </p:cNvPicPr>
          <p:nvPr/>
        </p:nvPicPr>
        <p:blipFill rotWithShape="1">
          <a:blip r:embed="rId3"/>
          <a:srcRect l="15000" t="15380" r="15395" b="26842"/>
          <a:stretch/>
        </p:blipFill>
        <p:spPr>
          <a:xfrm>
            <a:off x="541420" y="2658979"/>
            <a:ext cx="7833483" cy="3657600"/>
          </a:xfrm>
          <a:prstGeom prst="rect">
            <a:avLst/>
          </a:prstGeom>
        </p:spPr>
      </p:pic>
    </p:spTree>
    <p:extLst>
      <p:ext uri="{BB962C8B-B14F-4D97-AF65-F5344CB8AC3E}">
        <p14:creationId xmlns:p14="http://schemas.microsoft.com/office/powerpoint/2010/main" val="271556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Fundraising matches, </a:t>
            </a:r>
            <a:r>
              <a:rPr lang="en-US" altLang="cs-CZ" sz="1600" dirty="0">
                <a:latin typeface="Arial" panose="020B0604020202020204" pitchFamily="34" charset="0"/>
              </a:rPr>
              <a:t>like matching gifts, provide nonprofits with donations after an employee has donated time or effort to the nonprofit. </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Examples include walkathons</a:t>
            </a:r>
            <a:r>
              <a:rPr lang="cs-CZ" altLang="cs-CZ" sz="1600" dirty="0">
                <a:latin typeface="Arial" panose="020B0604020202020204" pitchFamily="34" charset="0"/>
              </a:rPr>
              <a:t> (</a:t>
            </a:r>
            <a:r>
              <a:rPr lang="cs-CZ" altLang="cs-CZ" sz="1600" dirty="0" err="1">
                <a:latin typeface="Arial" panose="020B0604020202020204" pitchFamily="34" charset="0"/>
              </a:rPr>
              <a:t>sponsored</a:t>
            </a:r>
            <a:r>
              <a:rPr lang="cs-CZ" altLang="cs-CZ" sz="1600" dirty="0">
                <a:latin typeface="Arial" panose="020B0604020202020204" pitchFamily="34" charset="0"/>
              </a:rPr>
              <a:t> </a:t>
            </a:r>
            <a:r>
              <a:rPr lang="cs-CZ" altLang="cs-CZ" sz="1600" dirty="0" err="1">
                <a:latin typeface="Arial" panose="020B0604020202020204" pitchFamily="34" charset="0"/>
              </a:rPr>
              <a:t>walk-walking</a:t>
            </a:r>
            <a:r>
              <a:rPr lang="cs-CZ" altLang="cs-CZ" sz="1600" dirty="0">
                <a:latin typeface="Arial" panose="020B0604020202020204" pitchFamily="34" charset="0"/>
              </a:rPr>
              <a:t> </a:t>
            </a:r>
            <a:r>
              <a:rPr lang="cs-CZ" altLang="cs-CZ" sz="1600" dirty="0" err="1">
                <a:latin typeface="Arial" panose="020B0604020202020204" pitchFamily="34" charset="0"/>
              </a:rPr>
              <a:t>or</a:t>
            </a:r>
            <a:r>
              <a:rPr lang="cs-CZ" altLang="cs-CZ" sz="1600" dirty="0">
                <a:latin typeface="Arial" panose="020B0604020202020204" pitchFamily="34" charset="0"/>
              </a:rPr>
              <a:t> </a:t>
            </a:r>
            <a:r>
              <a:rPr lang="cs-CZ" altLang="cs-CZ" sz="1600" dirty="0" err="1">
                <a:latin typeface="Arial" panose="020B0604020202020204" pitchFamily="34" charset="0"/>
              </a:rPr>
              <a:t>marathon</a:t>
            </a:r>
            <a:r>
              <a:rPr lang="cs-CZ" altLang="cs-CZ" sz="1600" dirty="0">
                <a:latin typeface="Arial" panose="020B0604020202020204" pitchFamily="34" charset="0"/>
              </a:rPr>
              <a:t>)</a:t>
            </a:r>
            <a:r>
              <a:rPr lang="en-US" altLang="cs-CZ" sz="1600" dirty="0">
                <a:latin typeface="Arial" panose="020B0604020202020204" pitchFamily="34" charset="0"/>
              </a:rPr>
              <a:t>, runs, or bicycle events. The participant’s employer will match the money they raise through sponsorships or other donations.</a:t>
            </a:r>
            <a:r>
              <a:rPr lang="cs-CZ" altLang="cs-CZ" sz="1600" dirty="0">
                <a:latin typeface="Arial" panose="020B0604020202020204" pitchFamily="34" charset="0"/>
              </a:rPr>
              <a:t> (Video:</a:t>
            </a:r>
            <a:r>
              <a:rPr lang="cs-CZ" sz="1600" dirty="0">
                <a:hlinkClick r:id="rId2"/>
              </a:rPr>
              <a:t> https://www.youtube.com/</a:t>
            </a:r>
            <a:r>
              <a:rPr lang="cs-CZ" sz="1600" dirty="0" err="1">
                <a:hlinkClick r:id="rId2"/>
              </a:rPr>
              <a:t>watch?v</a:t>
            </a:r>
            <a:r>
              <a:rPr lang="cs-CZ" sz="1600" dirty="0">
                <a:hlinkClick r:id="rId2"/>
              </a:rPr>
              <a:t>=</a:t>
            </a:r>
            <a:r>
              <a:rPr lang="cs-CZ" sz="1600" dirty="0" err="1">
                <a:hlinkClick r:id="rId2"/>
              </a:rPr>
              <a:t>pENwTqj</a:t>
            </a:r>
            <a:r>
              <a:rPr lang="cs-CZ" sz="1600" dirty="0">
                <a:hlinkClick r:id="rId2"/>
              </a:rPr>
              <a:t>-_</a:t>
            </a:r>
            <a:r>
              <a:rPr lang="cs-CZ" sz="1600" dirty="0" err="1">
                <a:hlinkClick r:id="rId2"/>
              </a:rPr>
              <a:t>Bw</a:t>
            </a:r>
            <a:r>
              <a:rPr lang="cs-CZ" sz="1600" dirty="0"/>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Dollars for Doers </a:t>
            </a:r>
            <a:r>
              <a:rPr lang="en-US" altLang="cs-CZ" sz="1600" dirty="0">
                <a:latin typeface="Arial" panose="020B0604020202020204" pitchFamily="34" charset="0"/>
              </a:rPr>
              <a:t>is one of the most common corporate philanthropy programs that are offered by employers. Also called “individual volunteer grants,” Dollars for Doers rewards employees who donate their efforts to a nonprofit.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In order to make this happen, there are usually thresholds that must be met. For instance, a company might offer $250 to a nonprofit for every 15 hours that an employee volunteers there.</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Dollars for Doers is a great corporate giving program to take advantage of when you have a dedicated group of volunteers!</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351183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Team volunteer grants </a:t>
            </a:r>
            <a:r>
              <a:rPr lang="en-US" altLang="cs-CZ" sz="1600" dirty="0">
                <a:latin typeface="Arial" panose="020B0604020202020204" pitchFamily="34" charset="0"/>
              </a:rPr>
              <a:t>are a type of corporate philanthropy program where companies reward groups of employees who volunteer at a nonprofit together.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Employees fill out a volunteer grant request form to have the funds donated to the organization at which they volunteer.</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This is a great team building activity that can benefit all parties involved.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Nonprofits receive both volunteered time and money, employees feel accomplished by volunteering for a great cause, and companies get to demonstrate their philanthropy and interest in bettering the community.</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cs-CZ" altLang="cs-CZ" sz="1600" dirty="0" err="1">
                <a:latin typeface="Arial" panose="020B0604020202020204" pitchFamily="34" charset="0"/>
              </a:rPr>
              <a:t>Examples</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a:latin typeface="Arial" panose="020B0604020202020204" pitchFamily="34" charset="0"/>
                <a:hlinkClick r:id="rId2"/>
              </a:rPr>
              <a:t>team </a:t>
            </a:r>
            <a:r>
              <a:rPr lang="cs-CZ" altLang="cs-CZ" sz="1600" dirty="0" err="1">
                <a:latin typeface="Arial" panose="020B0604020202020204" pitchFamily="34" charset="0"/>
                <a:hlinkClick r:id="rId2"/>
              </a:rPr>
              <a:t>volunteer</a:t>
            </a:r>
            <a:r>
              <a:rPr lang="cs-CZ" altLang="cs-CZ" sz="1600" dirty="0">
                <a:latin typeface="Arial" panose="020B0604020202020204" pitchFamily="34" charset="0"/>
                <a:hlinkClick r:id="rId2"/>
              </a:rPr>
              <a:t> grant </a:t>
            </a:r>
            <a:r>
              <a:rPr lang="cs-CZ" altLang="cs-CZ" sz="1600" dirty="0" err="1">
                <a:latin typeface="Arial" panose="020B0604020202020204" pitchFamily="34" charset="0"/>
                <a:hlinkClick r:id="rId2"/>
              </a:rPr>
              <a:t>programs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92721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470486"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Community grants </a:t>
            </a:r>
            <a:r>
              <a:rPr lang="en-US" altLang="cs-CZ" sz="1600" dirty="0">
                <a:latin typeface="Arial" panose="020B0604020202020204" pitchFamily="34" charset="0"/>
              </a:rPr>
              <a:t>are a slightly different corporate giving program in that the nonprofit must pursue the grant itself.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Nonprofits can request community grants from companies who want to see a positive impact in their communities, though there are specific deadlines.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Community grants can include disaster relief grants, as well.</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Volunteer support programs </a:t>
            </a:r>
            <a:r>
              <a:rPr lang="en-US" altLang="cs-CZ" sz="1600" dirty="0">
                <a:latin typeface="Arial" panose="020B0604020202020204" pitchFamily="34" charset="0"/>
              </a:rPr>
              <a:t>are great corporate giving programs that allow companies to offer their products and services to those in need. </a:t>
            </a:r>
            <a:endParaRPr lang="cs-CZ" altLang="cs-CZ" sz="1600" dirty="0">
              <a:latin typeface="Arial" panose="020B0604020202020204" pitchFamily="34" charset="0"/>
            </a:endParaRPr>
          </a:p>
          <a:p>
            <a:pPr marL="1028700" lvl="1" eaLnBrk="1" hangingPunct="1">
              <a:spcBef>
                <a:spcPct val="0"/>
              </a:spcBef>
              <a:defRPr/>
            </a:pPr>
            <a:r>
              <a:rPr lang="en-US" altLang="cs-CZ" sz="1200" dirty="0">
                <a:latin typeface="Arial" panose="020B0604020202020204" pitchFamily="34" charset="0"/>
              </a:rPr>
              <a:t>For instance, companies may donate computers, consulting services, food, or marketing strategies.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These corporate philanthropy programs allow nonprofit organizations to benefit from free products and services, and companies also can feel pride in knowing they’ve helped a worthy cause.</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57257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Automatic payroll deductions </a:t>
            </a:r>
            <a:r>
              <a:rPr lang="en-US" altLang="cs-CZ" sz="1600" dirty="0">
                <a:latin typeface="Arial" panose="020B0604020202020204" pitchFamily="34" charset="0"/>
              </a:rPr>
              <a:t>are one of the easiest corporate giving programs to take part in.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As the phrase implies, employees can arrange to have a portion of their paycheck regularly contributed to a nonprofit.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One thing to note is that companies typically limit the type of nonprofit their employees can contribute to. </a:t>
            </a:r>
            <a:endParaRPr lang="cs-CZ" altLang="cs-CZ" sz="1600" dirty="0">
              <a:latin typeface="Arial" panose="020B0604020202020204" pitchFamily="34" charset="0"/>
            </a:endParaRPr>
          </a:p>
          <a:p>
            <a:pPr marL="1028700" lvl="1" eaLnBrk="1" hangingPunct="1">
              <a:spcBef>
                <a:spcPct val="0"/>
              </a:spcBef>
              <a:defRPr/>
            </a:pPr>
            <a:r>
              <a:rPr lang="en-US" altLang="cs-CZ" sz="1200" dirty="0">
                <a:latin typeface="Arial" panose="020B0604020202020204" pitchFamily="34" charset="0"/>
              </a:rPr>
              <a:t>For example, a company that has an interest in the environment might restrict donations only to nonprofits whose missions are targeted toward the environment. </a:t>
            </a:r>
            <a:endParaRPr lang="cs-CZ" altLang="cs-CZ" sz="12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That said, once a nonprofit is on the company’s list of approved organizations, this is a great way for the nonprofit to receive ongoing donations.</a:t>
            </a:r>
          </a:p>
        </p:txBody>
      </p:sp>
    </p:spTree>
    <p:extLst>
      <p:ext uri="{BB962C8B-B14F-4D97-AF65-F5344CB8AC3E}">
        <p14:creationId xmlns:p14="http://schemas.microsoft.com/office/powerpoint/2010/main" val="133705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Annual grant stipends,</a:t>
            </a:r>
            <a:r>
              <a:rPr lang="en-US" altLang="cs-CZ" sz="1600" dirty="0">
                <a:latin typeface="Arial" panose="020B0604020202020204" pitchFamily="34" charset="0"/>
              </a:rPr>
              <a:t> though not as common, are a great way for nonprofits to benefit from companies and their employees and are impactful corporate philanthropy programs.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An annual grant stipend is essentially an allocated amount of money that is given each year to employees, who then donate the money to the nonprofit of their choice. Volunteer hours are not required, and the company donates for them.</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stipends are not incredibly large, but nonprofits can still benefit from these annual corporate giving programs.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Internal Employee Fundraising</a:t>
            </a:r>
            <a:r>
              <a:rPr lang="cs-CZ" altLang="cs-CZ" sz="1600" b="1" dirty="0">
                <a:latin typeface="Arial" panose="020B0604020202020204" pitchFamily="34" charset="0"/>
              </a:rPr>
              <a:t> </a:t>
            </a:r>
            <a:r>
              <a:rPr lang="cs-CZ" altLang="cs-CZ" sz="1600" dirty="0">
                <a:latin typeface="Arial" panose="020B0604020202020204" pitchFamily="34" charset="0"/>
              </a:rPr>
              <a:t>- </a:t>
            </a:r>
            <a:r>
              <a:rPr lang="en-US" altLang="cs-CZ" sz="1600" dirty="0">
                <a:latin typeface="Arial" panose="020B0604020202020204" pitchFamily="34" charset="0"/>
              </a:rPr>
              <a:t>It’s easier to cultivate a relationship with people you know, rather than start a new one. Through internal employee fundraising, nonprofits can encourage their own employees to volunteer to support the cause, increasing their chances that others will follow suit.</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By looking internally, nonprofits can receive even more donations and volunteer efforts without needing to put in too much extra effort.</a:t>
            </a:r>
          </a:p>
        </p:txBody>
      </p:sp>
    </p:spTree>
    <p:extLst>
      <p:ext uri="{BB962C8B-B14F-4D97-AF65-F5344CB8AC3E}">
        <p14:creationId xmlns:p14="http://schemas.microsoft.com/office/powerpoint/2010/main" val="429134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338138" y="117921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Other Types of Corporate Philanthropy Programs</a:t>
            </a:r>
            <a:endParaRPr lang="cs-CZ" altLang="cs-CZ" sz="1600" b="1" dirty="0">
              <a:latin typeface="Arial" panose="020B0604020202020204" pitchFamily="34" charset="0"/>
            </a:endParaRPr>
          </a:p>
          <a:p>
            <a:pPr marL="285750" indent="-285750" eaLnBrk="1" hangingPunct="1">
              <a:spcBef>
                <a:spcPct val="0"/>
              </a:spcBef>
              <a:defRPr/>
            </a:pPr>
            <a:endParaRPr lang="cs-CZ" altLang="cs-CZ" sz="1600" b="1" dirty="0">
              <a:latin typeface="Arial" panose="020B0604020202020204" pitchFamily="34" charset="0"/>
            </a:endParaRPr>
          </a:p>
          <a:p>
            <a:pPr marL="285750" indent="-285750" eaLnBrk="1" hangingPunct="1">
              <a:spcBef>
                <a:spcPct val="0"/>
              </a:spcBef>
              <a:defRPr/>
            </a:pPr>
            <a:r>
              <a:rPr lang="cs-CZ" altLang="cs-CZ" sz="1600" b="1" dirty="0" err="1">
                <a:latin typeface="Arial" panose="020B0604020202020204" pitchFamily="34" charset="0"/>
              </a:rPr>
              <a:t>Annual</a:t>
            </a:r>
            <a:r>
              <a:rPr lang="cs-CZ" altLang="cs-CZ" sz="1600" b="1" dirty="0">
                <a:latin typeface="Arial" panose="020B0604020202020204" pitchFamily="34" charset="0"/>
              </a:rPr>
              <a:t> </a:t>
            </a:r>
            <a:r>
              <a:rPr lang="cs-CZ" altLang="cs-CZ" sz="1600" b="1" dirty="0" err="1">
                <a:latin typeface="Arial" panose="020B0604020202020204" pitchFamily="34" charset="0"/>
              </a:rPr>
              <a:t>Giving</a:t>
            </a:r>
            <a:r>
              <a:rPr lang="cs-CZ" altLang="cs-CZ" sz="1600" b="1" dirty="0">
                <a:latin typeface="Arial" panose="020B0604020202020204" pitchFamily="34" charset="0"/>
              </a:rPr>
              <a:t> - </a:t>
            </a:r>
            <a:r>
              <a:rPr lang="en-US" altLang="cs-CZ" sz="1600" dirty="0">
                <a:latin typeface="Arial" panose="020B0604020202020204" pitchFamily="34" charset="0"/>
              </a:rPr>
              <a:t>As part of this corporate giving program, employers will encourage donations at certain times of the year, so nonprofits should track the companies who run similar donation promotions.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Every company varies, so it’s important to reach out to donors at those specified times.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most common time for companies to promote employee giving is at the end of the year.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cs-CZ" altLang="cs-CZ" sz="1600" dirty="0">
                <a:latin typeface="Arial" panose="020B0604020202020204" pitchFamily="34" charset="0"/>
              </a:rPr>
              <a:t>T</a:t>
            </a:r>
            <a:r>
              <a:rPr lang="en-US" altLang="cs-CZ" sz="1600" dirty="0">
                <a:latin typeface="Arial" panose="020B0604020202020204" pitchFamily="34" charset="0"/>
              </a:rPr>
              <a:t>his is because employees have a better idea of how much they can donate to charitable causes. Keep track of these corporate giving programs to maximize donation revenue.</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Employee Product Donation Programs (EPDP)</a:t>
            </a:r>
            <a:r>
              <a:rPr lang="cs-CZ" altLang="cs-CZ" sz="1600" b="1" dirty="0">
                <a:latin typeface="Arial" panose="020B0604020202020204" pitchFamily="34" charset="0"/>
              </a:rPr>
              <a:t> </a:t>
            </a:r>
            <a:r>
              <a:rPr lang="cs-CZ" altLang="cs-CZ" sz="1600" dirty="0">
                <a:latin typeface="Arial" panose="020B0604020202020204" pitchFamily="34" charset="0"/>
              </a:rPr>
              <a:t>- </a:t>
            </a:r>
            <a:r>
              <a:rPr lang="en-US" altLang="cs-CZ" sz="1600" dirty="0">
                <a:latin typeface="Arial" panose="020B0604020202020204" pitchFamily="34" charset="0"/>
              </a:rPr>
              <a:t>As part of their corporate philanthropy programs, many companies encourage employees to give by offering discounts on their products, which can then be donated to nonprofits.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While mostly popular at technology companies, these corporate giving programs are also found in several other industries. Companies may have restrictions on who can receive these products, but this is still a program that can benefit the greater community.</a:t>
            </a:r>
          </a:p>
        </p:txBody>
      </p:sp>
    </p:spTree>
    <p:extLst>
      <p:ext uri="{BB962C8B-B14F-4D97-AF65-F5344CB8AC3E}">
        <p14:creationId xmlns:p14="http://schemas.microsoft.com/office/powerpoint/2010/main" val="4696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050" b="1" dirty="0">
                <a:latin typeface="Arial" pitchFamily="34" charset="0"/>
                <a:cs typeface="Arial" pitchFamily="34" charset="0"/>
              </a:rPr>
              <a:t>    </a:t>
            </a:r>
            <a:endParaRPr lang="cs-CZ" sz="1050" b="1" dirty="0">
              <a:latin typeface="Arial" pitchFamily="34" charset="0"/>
              <a:cs typeface="Arial" pitchFamily="34" charset="0"/>
            </a:endParaRPr>
          </a:p>
          <a:p>
            <a:pPr eaLnBrk="1" fontAlgn="auto" hangingPunct="1">
              <a:spcBef>
                <a:spcPts val="0"/>
              </a:spcBef>
              <a:spcAft>
                <a:spcPts val="0"/>
              </a:spcAft>
              <a:defRPr/>
            </a:pPr>
            <a:r>
              <a:rPr lang="en-US" sz="1050" b="1" dirty="0">
                <a:latin typeface="Arial" pitchFamily="34" charset="0"/>
                <a:cs typeface="Arial" pitchFamily="34" charset="0"/>
              </a:rPr>
              <a:t>Chief Executives for Corporate Purpose (CECP) produces Giving in Numbers, the unrivaled leader on benchmarking of corporate</a:t>
            </a:r>
          </a:p>
          <a:p>
            <a:pPr algn="ctr" eaLnBrk="1" fontAlgn="auto" hangingPunct="1">
              <a:spcBef>
                <a:spcPts val="0"/>
              </a:spcBef>
              <a:spcAft>
                <a:spcPts val="0"/>
              </a:spcAft>
              <a:defRPr/>
            </a:pPr>
            <a:r>
              <a:rPr lang="en-US" sz="1050" b="1" dirty="0">
                <a:latin typeface="Arial" pitchFamily="34" charset="0"/>
                <a:cs typeface="Arial" pitchFamily="34" charset="0"/>
              </a:rPr>
              <a:t>social investment, in partnership with companies. This year, 250 multi-billion-dollar companies </a:t>
            </a:r>
            <a:endParaRPr lang="en-GB" sz="1050"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337DAB95-87C3-4882-A65F-57B73A7E5492}"/>
              </a:ext>
            </a:extLst>
          </p:cNvPr>
          <p:cNvPicPr>
            <a:picLocks noChangeAspect="1"/>
          </p:cNvPicPr>
          <p:nvPr/>
        </p:nvPicPr>
        <p:blipFill rotWithShape="1">
          <a:blip r:embed="rId2"/>
          <a:srcRect l="28553" t="14679" r="29605" b="16550"/>
          <a:stretch/>
        </p:blipFill>
        <p:spPr>
          <a:xfrm>
            <a:off x="1130968" y="706686"/>
            <a:ext cx="6653463" cy="6151314"/>
          </a:xfrm>
          <a:prstGeom prst="rect">
            <a:avLst/>
          </a:prstGeom>
        </p:spPr>
      </p:pic>
    </p:spTree>
    <p:extLst>
      <p:ext uri="{BB962C8B-B14F-4D97-AF65-F5344CB8AC3E}">
        <p14:creationId xmlns:p14="http://schemas.microsoft.com/office/powerpoint/2010/main" val="339850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a:latin typeface="Arial" panose="020B0604020202020204" pitchFamily="34" charset="0"/>
              </a:rPr>
              <a:t>Regional</a:t>
            </a:r>
            <a:r>
              <a:rPr lang="cs-CZ" altLang="cs-CZ" sz="2400" b="1" dirty="0">
                <a:latin typeface="Arial" panose="020B0604020202020204" pitchFamily="34" charset="0"/>
              </a:rPr>
              <a:t> Profile: </a:t>
            </a:r>
            <a:r>
              <a:rPr lang="cs-CZ" altLang="cs-CZ" sz="2400" b="1" dirty="0" err="1">
                <a:latin typeface="Arial" panose="020B0604020202020204" pitchFamily="34" charset="0"/>
              </a:rPr>
              <a:t>Europe</a:t>
            </a:r>
            <a:r>
              <a:rPr lang="cs-CZ" altLang="cs-CZ" sz="2400" b="1" dirty="0">
                <a:latin typeface="Arial" panose="020B0604020202020204" pitchFamily="34" charset="0"/>
              </a:rPr>
              <a:t> </a:t>
            </a: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err="1">
                <a:latin typeface="Arial" panose="020B0604020202020204" pitchFamily="34" charset="0"/>
              </a:rPr>
              <a:t>Eu</a:t>
            </a:r>
            <a:r>
              <a:rPr lang="en-US" altLang="cs-CZ" sz="1800" b="1" dirty="0" err="1">
                <a:latin typeface="Arial" panose="020B0604020202020204" pitchFamily="34" charset="0"/>
              </a:rPr>
              <a:t>ropean</a:t>
            </a:r>
            <a:r>
              <a:rPr lang="cs-CZ" altLang="cs-CZ" sz="1800" b="1" dirty="0">
                <a:latin typeface="Arial" panose="020B0604020202020204" pitchFamily="34" charset="0"/>
              </a:rPr>
              <a:t> </a:t>
            </a:r>
            <a:r>
              <a:rPr lang="en-US" altLang="cs-CZ" sz="1800" b="1" dirty="0">
                <a:latin typeface="Arial" panose="020B0604020202020204" pitchFamily="34" charset="0"/>
              </a:rPr>
              <a:t>Research Network On Philanthropy </a:t>
            </a:r>
            <a:r>
              <a:rPr lang="en-US" altLang="cs-CZ" sz="1800" dirty="0">
                <a:latin typeface="Arial" panose="020B0604020202020204" pitchFamily="34" charset="0"/>
              </a:rPr>
              <a:t>(ERNOP) to map</a:t>
            </a:r>
            <a:r>
              <a:rPr lang="cs-CZ" altLang="cs-CZ" sz="1800" dirty="0">
                <a:latin typeface="Arial" panose="020B0604020202020204" pitchFamily="34" charset="0"/>
              </a:rPr>
              <a:t> </a:t>
            </a:r>
            <a:r>
              <a:rPr lang="en-US" altLang="cs-CZ" sz="1800" dirty="0">
                <a:latin typeface="Arial" panose="020B0604020202020204" pitchFamily="34" charset="0"/>
              </a:rPr>
              <a:t>philanthropy in Europe and presents a first overall estimation</a:t>
            </a:r>
            <a:r>
              <a:rPr lang="cs-CZ" altLang="cs-CZ" sz="1800" dirty="0">
                <a:latin typeface="Arial" panose="020B0604020202020204" pitchFamily="34" charset="0"/>
              </a:rPr>
              <a:t> </a:t>
            </a:r>
            <a:r>
              <a:rPr lang="en-US" altLang="cs-CZ" sz="1800" dirty="0">
                <a:latin typeface="Arial" panose="020B0604020202020204" pitchFamily="34" charset="0"/>
              </a:rPr>
              <a:t>of the European philanthropic sector</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b="1" dirty="0">
                <a:latin typeface="Arial" panose="020B0604020202020204" pitchFamily="34" charset="0"/>
              </a:rPr>
              <a:t>P</a:t>
            </a:r>
            <a:r>
              <a:rPr lang="en-US" altLang="cs-CZ" sz="1800" b="1" dirty="0" err="1">
                <a:latin typeface="Arial" panose="020B0604020202020204" pitchFamily="34" charset="0"/>
              </a:rPr>
              <a:t>ro</a:t>
            </a:r>
            <a:r>
              <a:rPr lang="en-US" altLang="cs-CZ" sz="1800" b="1" dirty="0">
                <a:latin typeface="Arial" panose="020B0604020202020204" pitchFamily="34" charset="0"/>
              </a:rPr>
              <a:t> bono programs </a:t>
            </a:r>
            <a:r>
              <a:rPr lang="en-US" altLang="cs-CZ" sz="1800" dirty="0">
                <a:latin typeface="Arial" panose="020B0604020202020204" pitchFamily="34" charset="0"/>
              </a:rPr>
              <a:t>are offered by only 27% of European companies. As strategies become ever more closely tied to business assets, companies will seek to draw on their human capital.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European field is </a:t>
            </a:r>
            <a:r>
              <a:rPr lang="en-US" altLang="cs-CZ" sz="1800" i="1" dirty="0">
                <a:latin typeface="Arial" panose="020B0604020202020204" pitchFamily="34" charset="0"/>
              </a:rPr>
              <a:t>typically with a less important role of foundations</a:t>
            </a:r>
            <a:r>
              <a:rPr lang="en-US" altLang="cs-CZ" sz="1800" dirty="0">
                <a:latin typeface="Arial" panose="020B0604020202020204" pitchFamily="34" charset="0"/>
              </a:rPr>
              <a:t> because of the administrative complexity and diversity of legislation internationally.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presence of foundations (reported by 74% of companies</a:t>
            </a:r>
            <a:r>
              <a:rPr lang="cs-CZ" altLang="cs-CZ" sz="1800" dirty="0">
                <a:latin typeface="Arial" panose="020B0604020202020204" pitchFamily="34" charset="0"/>
              </a:rPr>
              <a:t> – </a:t>
            </a:r>
            <a:r>
              <a:rPr lang="cs-CZ" altLang="cs-CZ" sz="1800" dirty="0" err="1">
                <a:latin typeface="Arial" panose="020B0604020202020204" pitchFamily="34" charset="0"/>
              </a:rPr>
              <a:t>according</a:t>
            </a:r>
            <a:r>
              <a:rPr lang="cs-CZ" altLang="cs-CZ" sz="1800" dirty="0">
                <a:latin typeface="Arial" panose="020B0604020202020204" pitchFamily="34" charset="0"/>
              </a:rPr>
              <a:t> to CECP report</a:t>
            </a:r>
            <a:r>
              <a:rPr lang="en-US" altLang="cs-CZ" sz="1800" dirty="0">
                <a:latin typeface="Arial" panose="020B0604020202020204" pitchFamily="34" charset="0"/>
              </a:rPr>
              <a:t>) and the percentage of total giving that comes from foundations (42%) are both relatively high in Europe</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00728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Meaning of the Corporate Philanthropy</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Types of Corporate Giving Programs</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Regional Profile: Europe</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The World Trend in Corporate Philanthropy </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err="1">
                <a:latin typeface="Arial" panose="020B0604020202020204" pitchFamily="34" charset="0"/>
              </a:rPr>
              <a:t>Regional</a:t>
            </a:r>
            <a:r>
              <a:rPr lang="cs-CZ" altLang="cs-CZ" sz="2400" b="1" dirty="0">
                <a:latin typeface="Arial" panose="020B0604020202020204" pitchFamily="34" charset="0"/>
              </a:rPr>
              <a:t> Profile: </a:t>
            </a:r>
            <a:r>
              <a:rPr lang="cs-CZ" altLang="cs-CZ" sz="2400" b="1" dirty="0" err="1">
                <a:latin typeface="Arial" panose="020B0604020202020204" pitchFamily="34" charset="0"/>
              </a:rPr>
              <a:t>Europe</a:t>
            </a:r>
            <a:r>
              <a:rPr lang="cs-CZ" altLang="cs-CZ" sz="2400" b="1" dirty="0">
                <a:latin typeface="Arial" panose="020B0604020202020204" pitchFamily="34" charset="0"/>
              </a:rPr>
              <a:t> </a:t>
            </a:r>
          </a:p>
          <a:p>
            <a:pPr algn="ctr" eaLnBrk="1" hangingPunct="1">
              <a:spcBef>
                <a:spcPct val="0"/>
              </a:spcBef>
              <a:buFontTx/>
              <a:buNone/>
            </a:pP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1600" dirty="0">
                <a:latin typeface="Arial" panose="020B0604020202020204" pitchFamily="34" charset="0"/>
              </a:rPr>
              <a:t>Challenges to</a:t>
            </a:r>
            <a:r>
              <a:rPr lang="cs-CZ" altLang="cs-CZ" sz="1600" dirty="0">
                <a:latin typeface="Arial" panose="020B0604020202020204" pitchFamily="34" charset="0"/>
              </a:rPr>
              <a:t> </a:t>
            </a:r>
            <a:r>
              <a:rPr lang="en-US" altLang="cs-CZ" sz="1600" dirty="0">
                <a:latin typeface="Arial" panose="020B0604020202020204" pitchFamily="34" charset="0"/>
              </a:rPr>
              <a:t>increasing entrepreneurship include</a:t>
            </a:r>
            <a:r>
              <a:rPr lang="cs-CZ" altLang="cs-CZ" sz="1600" dirty="0">
                <a:latin typeface="Arial" panose="020B0604020202020204" pitchFamily="34" charset="0"/>
              </a:rPr>
              <a:t> </a:t>
            </a:r>
            <a:r>
              <a:rPr lang="en-US" altLang="cs-CZ" sz="1600" dirty="0">
                <a:latin typeface="Arial" panose="020B0604020202020204" pitchFamily="34" charset="0"/>
              </a:rPr>
              <a:t>harsh bankruptcy laws, insufficient</a:t>
            </a:r>
            <a:r>
              <a:rPr lang="cs-CZ" altLang="cs-CZ" sz="1600" dirty="0">
                <a:latin typeface="Arial" panose="020B0604020202020204" pitchFamily="34" charset="0"/>
              </a:rPr>
              <a:t> </a:t>
            </a:r>
            <a:r>
              <a:rPr lang="en-US" altLang="cs-CZ" sz="1600" dirty="0">
                <a:latin typeface="Arial" panose="020B0604020202020204" pitchFamily="34" charset="0"/>
              </a:rPr>
              <a:t>venture capital financing, and inflexible</a:t>
            </a:r>
            <a:r>
              <a:rPr lang="cs-CZ" altLang="cs-CZ" sz="1600" dirty="0">
                <a:latin typeface="Arial" panose="020B0604020202020204" pitchFamily="34" charset="0"/>
              </a:rPr>
              <a:t> </a:t>
            </a:r>
            <a:r>
              <a:rPr lang="en-US" altLang="cs-CZ" sz="1600" dirty="0">
                <a:latin typeface="Arial" panose="020B0604020202020204" pitchFamily="34" charset="0"/>
              </a:rPr>
              <a:t>labor laws.</a:t>
            </a:r>
            <a:endParaRPr lang="cs-CZ" altLang="cs-CZ" sz="16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p:txBody>
      </p:sp>
      <p:sp>
        <p:nvSpPr>
          <p:cNvPr id="2" name="Obdélník 1"/>
          <p:cNvSpPr/>
          <p:nvPr/>
        </p:nvSpPr>
        <p:spPr>
          <a:xfrm>
            <a:off x="1561359" y="6611779"/>
            <a:ext cx="4572000" cy="246221"/>
          </a:xfrm>
          <a:prstGeom prst="rect">
            <a:avLst/>
          </a:prstGeom>
        </p:spPr>
        <p:txBody>
          <a:bodyPr>
            <a:spAutoFit/>
          </a:bodyPr>
          <a:lstStyle/>
          <a:p>
            <a:r>
              <a:rPr lang="cs-CZ" sz="1000" i="1"/>
              <a:t>Source: </a:t>
            </a:r>
            <a:r>
              <a:rPr lang="en-US" sz="1000" i="1"/>
              <a:t>CECP</a:t>
            </a:r>
            <a:r>
              <a:rPr lang="cs-CZ" sz="1000" i="1"/>
              <a:t> -</a:t>
            </a:r>
            <a:r>
              <a:rPr lang="en-US" sz="1000" i="1"/>
              <a:t> GIVING AROUND THE GLOBE: 2015</a:t>
            </a:r>
            <a:endParaRPr lang="cs-CZ" sz="1000" i="1"/>
          </a:p>
        </p:txBody>
      </p:sp>
      <p:pic>
        <p:nvPicPr>
          <p:cNvPr id="3" name="Obrázek 2"/>
          <p:cNvPicPr>
            <a:picLocks noChangeAspect="1"/>
          </p:cNvPicPr>
          <p:nvPr/>
        </p:nvPicPr>
        <p:blipFill rotWithShape="1">
          <a:blip r:embed="rId2"/>
          <a:srcRect l="6881" t="21029" r="35762" b="12803"/>
          <a:stretch/>
        </p:blipFill>
        <p:spPr>
          <a:xfrm>
            <a:off x="1156251" y="2446616"/>
            <a:ext cx="6418451" cy="4165164"/>
          </a:xfrm>
          <a:prstGeom prst="rect">
            <a:avLst/>
          </a:prstGeom>
        </p:spPr>
      </p:pic>
    </p:spTree>
    <p:extLst>
      <p:ext uri="{BB962C8B-B14F-4D97-AF65-F5344CB8AC3E}">
        <p14:creationId xmlns:p14="http://schemas.microsoft.com/office/powerpoint/2010/main" val="228461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world </a:t>
            </a:r>
            <a:r>
              <a:rPr lang="cs-CZ" altLang="cs-CZ" sz="2400" b="1" cap="all" dirty="0">
                <a:latin typeface="Arial" panose="020B0604020202020204" pitchFamily="34" charset="0"/>
              </a:rPr>
              <a:t>trend </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Community investments </a:t>
            </a:r>
            <a:r>
              <a:rPr lang="en-US" altLang="cs-CZ" sz="1600" dirty="0">
                <a:latin typeface="Arial" panose="020B0604020202020204" pitchFamily="34" charset="0"/>
              </a:rPr>
              <a:t>continue</a:t>
            </a:r>
            <a:r>
              <a:rPr lang="cs-CZ" altLang="cs-CZ" sz="1600" dirty="0">
                <a:latin typeface="Arial" panose="020B0604020202020204" pitchFamily="34" charset="0"/>
              </a:rPr>
              <a:t> </a:t>
            </a:r>
            <a:r>
              <a:rPr lang="en-US" altLang="cs-CZ" sz="1600" dirty="0">
                <a:latin typeface="Arial" panose="020B0604020202020204" pitchFamily="34" charset="0"/>
              </a:rPr>
              <a:t>to increase</a:t>
            </a:r>
            <a:r>
              <a:rPr lang="cs-CZ" altLang="cs-CZ" sz="1600" dirty="0">
                <a:latin typeface="Arial" panose="020B0604020202020204" pitchFamily="34" charset="0"/>
              </a:rPr>
              <a:t>.</a:t>
            </a: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Total giving increased by 11% between 2016 and</a:t>
            </a:r>
            <a:r>
              <a:rPr lang="cs-CZ" altLang="cs-CZ" sz="1600" dirty="0">
                <a:latin typeface="Arial" panose="020B0604020202020204" pitchFamily="34" charset="0"/>
              </a:rPr>
              <a:t> </a:t>
            </a:r>
            <a:r>
              <a:rPr lang="en-US" altLang="cs-CZ" sz="1600" dirty="0">
                <a:latin typeface="Arial" panose="020B0604020202020204" pitchFamily="34" charset="0"/>
              </a:rPr>
              <a:t>2018. The Health Care industry was the main driver of</a:t>
            </a:r>
            <a:r>
              <a:rPr lang="cs-CZ" altLang="cs-CZ" sz="1600" dirty="0">
                <a:latin typeface="Arial" panose="020B0604020202020204" pitchFamily="34" charset="0"/>
              </a:rPr>
              <a:t> </a:t>
            </a:r>
            <a:r>
              <a:rPr lang="en-US" altLang="cs-CZ" sz="1600" dirty="0">
                <a:latin typeface="Arial" panose="020B0604020202020204" pitchFamily="34" charset="0"/>
              </a:rPr>
              <a:t>this increase in contributions</a:t>
            </a:r>
            <a:r>
              <a:rPr lang="cs-CZ"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Matching gifts decreased</a:t>
            </a:r>
          </a:p>
          <a:p>
            <a:pPr marL="285750" indent="-285750" eaLnBrk="1" hangingPunct="1">
              <a:spcBef>
                <a:spcPct val="0"/>
              </a:spcBef>
              <a:defRPr/>
            </a:pPr>
            <a:r>
              <a:rPr lang="en-US" altLang="cs-CZ" sz="1600" dirty="0">
                <a:latin typeface="Arial" panose="020B0604020202020204" pitchFamily="34" charset="0"/>
              </a:rPr>
              <a:t>The overall median dollar value of matching gifts</a:t>
            </a:r>
            <a:r>
              <a:rPr lang="cs-CZ" altLang="cs-CZ" sz="1600" dirty="0">
                <a:latin typeface="Arial" panose="020B0604020202020204" pitchFamily="34" charset="0"/>
              </a:rPr>
              <a:t> </a:t>
            </a:r>
            <a:r>
              <a:rPr lang="en-US" altLang="cs-CZ" sz="1600" dirty="0">
                <a:latin typeface="Arial" panose="020B0604020202020204" pitchFamily="34" charset="0"/>
              </a:rPr>
              <a:t>decreased by 7% between 2016 and 2018. Reasons</a:t>
            </a:r>
            <a:r>
              <a:rPr lang="cs-CZ" altLang="cs-CZ" sz="1600" dirty="0">
                <a:latin typeface="Arial" panose="020B0604020202020204" pitchFamily="34" charset="0"/>
              </a:rPr>
              <a:t> </a:t>
            </a:r>
            <a:r>
              <a:rPr lang="en-US" altLang="cs-CZ" sz="1600" dirty="0">
                <a:latin typeface="Arial" panose="020B0604020202020204" pitchFamily="34" charset="0"/>
              </a:rPr>
              <a:t>may include that teams are communicating/</a:t>
            </a:r>
            <a:r>
              <a:rPr lang="cs-CZ" altLang="cs-CZ" sz="1600" dirty="0">
                <a:latin typeface="Arial" panose="020B0604020202020204" pitchFamily="34" charset="0"/>
              </a:rPr>
              <a:t> </a:t>
            </a:r>
            <a:r>
              <a:rPr lang="en-US" altLang="cs-CZ" sz="1600" dirty="0">
                <a:latin typeface="Arial" panose="020B0604020202020204" pitchFamily="34" charset="0"/>
              </a:rPr>
              <a:t>encouraging matching-gift programs less than they</a:t>
            </a:r>
            <a:r>
              <a:rPr lang="cs-CZ" altLang="cs-CZ" sz="1600" dirty="0">
                <a:latin typeface="Arial" panose="020B0604020202020204" pitchFamily="34" charset="0"/>
              </a:rPr>
              <a:t> </a:t>
            </a:r>
            <a:r>
              <a:rPr lang="en-US" altLang="cs-CZ" sz="1600" dirty="0">
                <a:latin typeface="Arial" panose="020B0604020202020204" pitchFamily="34" charset="0"/>
              </a:rPr>
              <a:t>used to; another factor is budget reductions (21%</a:t>
            </a:r>
            <a:r>
              <a:rPr lang="cs-CZ" altLang="cs-CZ" sz="1600" dirty="0">
                <a:latin typeface="Arial" panose="020B0604020202020204" pitchFamily="34" charset="0"/>
              </a:rPr>
              <a:t> </a:t>
            </a:r>
            <a:r>
              <a:rPr lang="en-US" altLang="cs-CZ" sz="1600" dirty="0">
                <a:latin typeface="Arial" panose="020B0604020202020204" pitchFamily="34" charset="0"/>
              </a:rPr>
              <a:t>of respondents).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International giving is on the rise</a:t>
            </a:r>
          </a:p>
          <a:p>
            <a:pPr marL="285750" indent="-285750" eaLnBrk="1" hangingPunct="1">
              <a:spcBef>
                <a:spcPct val="0"/>
              </a:spcBef>
              <a:defRPr/>
            </a:pPr>
            <a:r>
              <a:rPr lang="en-US" altLang="cs-CZ" sz="1600" dirty="0">
                <a:latin typeface="Arial" panose="020B0604020202020204" pitchFamily="34" charset="0"/>
              </a:rPr>
              <a:t>International giving grew by 9%, signaling greater</a:t>
            </a:r>
            <a:r>
              <a:rPr lang="cs-CZ" altLang="cs-CZ" sz="1600" dirty="0">
                <a:latin typeface="Arial" panose="020B0604020202020204" pitchFamily="34" charset="0"/>
              </a:rPr>
              <a:t> </a:t>
            </a:r>
            <a:r>
              <a:rPr lang="en-US" altLang="cs-CZ" sz="1600" dirty="0">
                <a:latin typeface="Arial" panose="020B0604020202020204" pitchFamily="34" charset="0"/>
              </a:rPr>
              <a:t>impact across the scale of the multi-billion-dollar</a:t>
            </a:r>
            <a:r>
              <a:rPr lang="cs-CZ" altLang="cs-CZ" sz="1600" dirty="0">
                <a:latin typeface="Arial" panose="020B0604020202020204" pitchFamily="34" charset="0"/>
              </a:rPr>
              <a:t> </a:t>
            </a:r>
            <a:r>
              <a:rPr lang="en-US" altLang="cs-CZ" sz="1600" dirty="0">
                <a:latin typeface="Arial" panose="020B0604020202020204" pitchFamily="34" charset="0"/>
              </a:rPr>
              <a:t>companies represented in Giving in Numbers</a:t>
            </a: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Volunteer participation </a:t>
            </a:r>
            <a:r>
              <a:rPr lang="en-US" altLang="cs-CZ" sz="1600" dirty="0">
                <a:latin typeface="Arial" panose="020B0604020202020204" pitchFamily="34" charset="0"/>
              </a:rPr>
              <a:t>remains</a:t>
            </a:r>
            <a:r>
              <a:rPr lang="cs-CZ" altLang="cs-CZ" sz="1600" dirty="0">
                <a:latin typeface="Arial" panose="020B0604020202020204" pitchFamily="34" charset="0"/>
              </a:rPr>
              <a:t> </a:t>
            </a:r>
            <a:r>
              <a:rPr lang="en-US" altLang="cs-CZ" sz="1600" dirty="0">
                <a:latin typeface="Arial" panose="020B0604020202020204" pitchFamily="34" charset="0"/>
              </a:rPr>
              <a:t>strong, driven by time flexibility</a:t>
            </a:r>
          </a:p>
          <a:p>
            <a:pPr marL="285750" indent="-285750" eaLnBrk="1" hangingPunct="1">
              <a:spcBef>
                <a:spcPct val="0"/>
              </a:spcBef>
              <a:defRPr/>
            </a:pPr>
            <a:r>
              <a:rPr lang="en-US" altLang="cs-CZ" sz="1600" dirty="0">
                <a:latin typeface="Arial" panose="020B0604020202020204" pitchFamily="34" charset="0"/>
              </a:rPr>
              <a:t>The average volunteer participation rate has remained</a:t>
            </a:r>
            <a:r>
              <a:rPr lang="cs-CZ" altLang="cs-CZ" sz="1600" dirty="0">
                <a:latin typeface="Arial" panose="020B0604020202020204" pitchFamily="34" charset="0"/>
              </a:rPr>
              <a:t> </a:t>
            </a:r>
            <a:r>
              <a:rPr lang="en-US" altLang="cs-CZ" sz="1600" dirty="0">
                <a:latin typeface="Arial" panose="020B0604020202020204" pitchFamily="34" charset="0"/>
              </a:rPr>
              <a:t>steady at 33-34% in the last three years. Volunteer</a:t>
            </a:r>
            <a:r>
              <a:rPr lang="cs-CZ" altLang="cs-CZ" sz="1600" dirty="0">
                <a:latin typeface="Arial" panose="020B0604020202020204" pitchFamily="34" charset="0"/>
              </a:rPr>
              <a:t> </a:t>
            </a:r>
            <a:r>
              <a:rPr lang="en-US" altLang="cs-CZ" sz="1600" dirty="0">
                <a:latin typeface="Arial" panose="020B0604020202020204" pitchFamily="34" charset="0"/>
              </a:rPr>
              <a:t>participation rates are boosted when employees have</a:t>
            </a:r>
            <a:r>
              <a:rPr lang="cs-CZ" altLang="cs-CZ" sz="1600" dirty="0">
                <a:latin typeface="Arial" panose="020B0604020202020204" pitchFamily="34" charset="0"/>
              </a:rPr>
              <a:t> </a:t>
            </a:r>
            <a:r>
              <a:rPr lang="en-US" altLang="cs-CZ" sz="1600" dirty="0">
                <a:latin typeface="Arial" panose="020B0604020202020204" pitchFamily="34" charset="0"/>
              </a:rPr>
              <a:t>access to more flexible volunteering opportunities.</a:t>
            </a:r>
            <a:r>
              <a:rPr lang="cs-CZ" altLang="cs-CZ" sz="1600" dirty="0">
                <a:latin typeface="Arial" panose="020B0604020202020204" pitchFamily="34" charset="0"/>
              </a:rPr>
              <a:t> </a:t>
            </a:r>
            <a:r>
              <a:rPr lang="en-US" altLang="cs-CZ" sz="1600" dirty="0">
                <a:latin typeface="Arial" panose="020B0604020202020204" pitchFamily="34" charset="0"/>
              </a:rPr>
              <a:t>There is an increasing trend of companies offering</a:t>
            </a:r>
            <a:r>
              <a:rPr lang="cs-CZ" altLang="cs-CZ" sz="1600" dirty="0">
                <a:latin typeface="Arial" panose="020B0604020202020204" pitchFamily="34" charset="0"/>
              </a:rPr>
              <a:t> </a:t>
            </a:r>
            <a:r>
              <a:rPr lang="en-US" altLang="cs-CZ" sz="1600" dirty="0">
                <a:latin typeface="Arial" panose="020B0604020202020204" pitchFamily="34" charset="0"/>
              </a:rPr>
              <a:t>both Paid-Release Time and Flexible Scheduling, so</a:t>
            </a:r>
            <a:r>
              <a:rPr lang="cs-CZ" altLang="cs-CZ" sz="1600" dirty="0">
                <a:latin typeface="Arial" panose="020B0604020202020204" pitchFamily="34" charset="0"/>
              </a:rPr>
              <a:t> </a:t>
            </a:r>
            <a:r>
              <a:rPr lang="en-US" altLang="cs-CZ" sz="1600" dirty="0">
                <a:latin typeface="Arial" panose="020B0604020202020204" pitchFamily="34" charset="0"/>
              </a:rPr>
              <a:t>that employees can decide whether they volunteer on</a:t>
            </a:r>
            <a:r>
              <a:rPr lang="cs-CZ" altLang="cs-CZ" sz="1600" dirty="0">
                <a:latin typeface="Arial" panose="020B0604020202020204" pitchFamily="34" charset="0"/>
              </a:rPr>
              <a:t> </a:t>
            </a:r>
            <a:r>
              <a:rPr lang="en-US" altLang="cs-CZ" sz="1600" dirty="0">
                <a:latin typeface="Arial" panose="020B0604020202020204" pitchFamily="34" charset="0"/>
              </a:rPr>
              <a:t>or outside company time</a:t>
            </a:r>
            <a:r>
              <a:rPr lang="cs-CZ"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264451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world </a:t>
            </a:r>
            <a:r>
              <a:rPr lang="cs-CZ" altLang="cs-CZ" sz="2400" b="1" cap="all" dirty="0">
                <a:latin typeface="Arial" panose="020B0604020202020204" pitchFamily="34" charset="0"/>
              </a:rPr>
              <a:t>trend </a:t>
            </a:r>
          </a:p>
        </p:txBody>
      </p:sp>
      <p:sp>
        <p:nvSpPr>
          <p:cNvPr id="3079" name="TextovéPole 10"/>
          <p:cNvSpPr txBox="1">
            <a:spLocks noChangeArrowheads="1"/>
          </p:cNvSpPr>
          <p:nvPr/>
        </p:nvSpPr>
        <p:spPr bwMode="auto">
          <a:xfrm>
            <a:off x="338138" y="1523285"/>
            <a:ext cx="84772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Volunteer hours increased</a:t>
            </a:r>
            <a:r>
              <a:rPr lang="en-US" altLang="cs-CZ" sz="1600" dirty="0">
                <a:latin typeface="Arial" panose="020B0604020202020204" pitchFamily="34" charset="0"/>
              </a:rPr>
              <a:t>, driven</a:t>
            </a:r>
            <a:r>
              <a:rPr lang="cs-CZ" altLang="cs-CZ" sz="1600" dirty="0">
                <a:latin typeface="Arial" panose="020B0604020202020204" pitchFamily="34" charset="0"/>
              </a:rPr>
              <a:t> </a:t>
            </a:r>
            <a:r>
              <a:rPr lang="en-US" altLang="cs-CZ" sz="1600" dirty="0">
                <a:latin typeface="Arial" panose="020B0604020202020204" pitchFamily="34" charset="0"/>
              </a:rPr>
              <a:t>by access to hours away from</a:t>
            </a:r>
            <a:r>
              <a:rPr lang="cs-CZ" altLang="cs-CZ" sz="1600" dirty="0">
                <a:latin typeface="Arial" panose="020B0604020202020204" pitchFamily="34" charset="0"/>
              </a:rPr>
              <a:t> </a:t>
            </a:r>
            <a:r>
              <a:rPr lang="en-US" altLang="cs-CZ" sz="1600" dirty="0">
                <a:latin typeface="Arial" panose="020B0604020202020204" pitchFamily="34" charset="0"/>
              </a:rPr>
              <a:t>work to volunteer</a:t>
            </a:r>
            <a:r>
              <a:rPr lang="cs-CZ" altLang="cs-CZ" sz="1600" dirty="0">
                <a:latin typeface="Arial" panose="020B0604020202020204" pitchFamily="34" charset="0"/>
              </a:rPr>
              <a:t>.</a:t>
            </a: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For the first time, the Giving in Numbers Survey</a:t>
            </a:r>
            <a:r>
              <a:rPr lang="cs-CZ" altLang="cs-CZ" sz="1600" dirty="0">
                <a:latin typeface="Arial" panose="020B0604020202020204" pitchFamily="34" charset="0"/>
              </a:rPr>
              <a:t> </a:t>
            </a:r>
            <a:r>
              <a:rPr lang="en-US" altLang="cs-CZ" sz="1600" dirty="0">
                <a:latin typeface="Arial" panose="020B0604020202020204" pitchFamily="34" charset="0"/>
              </a:rPr>
              <a:t>asked for data on the number of annual hours that</a:t>
            </a:r>
            <a:r>
              <a:rPr lang="cs-CZ" altLang="cs-CZ" sz="1600" dirty="0">
                <a:latin typeface="Arial" panose="020B0604020202020204" pitchFamily="34" charset="0"/>
              </a:rPr>
              <a:t> </a:t>
            </a:r>
            <a:r>
              <a:rPr lang="en-US" altLang="cs-CZ" sz="1600" dirty="0">
                <a:latin typeface="Arial" panose="020B0604020202020204" pitchFamily="34" charset="0"/>
              </a:rPr>
              <a:t>companies are offering employees, which in 2018 was</a:t>
            </a:r>
            <a:r>
              <a:rPr lang="cs-CZ" altLang="cs-CZ" sz="1600" dirty="0">
                <a:latin typeface="Arial" panose="020B0604020202020204" pitchFamily="34" charset="0"/>
              </a:rPr>
              <a:t> </a:t>
            </a:r>
            <a:r>
              <a:rPr lang="en-US" altLang="cs-CZ" sz="1600" dirty="0">
                <a:latin typeface="Arial" panose="020B0604020202020204" pitchFamily="34" charset="0"/>
              </a:rPr>
              <a:t>20 hours on average</a:t>
            </a:r>
            <a:r>
              <a:rPr lang="cs-CZ"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Human capital </a:t>
            </a:r>
            <a:r>
              <a:rPr lang="en-US" altLang="cs-CZ" sz="1600" dirty="0">
                <a:latin typeface="Arial" panose="020B0604020202020204" pitchFamily="34" charset="0"/>
              </a:rPr>
              <a:t>focused on</a:t>
            </a:r>
            <a:r>
              <a:rPr lang="cs-CZ" altLang="cs-CZ" sz="1600" dirty="0">
                <a:latin typeface="Arial" panose="020B0604020202020204" pitchFamily="34" charset="0"/>
              </a:rPr>
              <a:t> </a:t>
            </a:r>
            <a:r>
              <a:rPr lang="en-US" altLang="cs-CZ" sz="1600" dirty="0">
                <a:latin typeface="Arial" panose="020B0604020202020204" pitchFamily="34" charset="0"/>
              </a:rPr>
              <a:t>community investments is</a:t>
            </a:r>
            <a:r>
              <a:rPr lang="cs-CZ" altLang="cs-CZ" sz="1600" dirty="0">
                <a:latin typeface="Arial" panose="020B0604020202020204" pitchFamily="34" charset="0"/>
              </a:rPr>
              <a:t> </a:t>
            </a:r>
            <a:r>
              <a:rPr lang="en-US" altLang="cs-CZ" sz="1600" dirty="0">
                <a:latin typeface="Arial" panose="020B0604020202020204" pitchFamily="34" charset="0"/>
              </a:rPr>
              <a:t>growing</a:t>
            </a:r>
            <a:r>
              <a:rPr lang="cs-CZ"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Measurement of business impact</a:t>
            </a:r>
            <a:r>
              <a:rPr lang="cs-CZ" altLang="cs-CZ" sz="1600" b="1" dirty="0">
                <a:latin typeface="Arial" panose="020B0604020202020204" pitchFamily="34" charset="0"/>
              </a:rPr>
              <a:t> </a:t>
            </a:r>
            <a:r>
              <a:rPr lang="en-US" altLang="cs-CZ" sz="1600" dirty="0">
                <a:latin typeface="Arial" panose="020B0604020202020204" pitchFamily="34" charset="0"/>
              </a:rPr>
              <a:t>is a key factor in maximizing</a:t>
            </a:r>
            <a:r>
              <a:rPr lang="cs-CZ" altLang="cs-CZ" sz="1600" dirty="0">
                <a:latin typeface="Arial" panose="020B0604020202020204" pitchFamily="34" charset="0"/>
              </a:rPr>
              <a:t> </a:t>
            </a:r>
            <a:r>
              <a:rPr lang="en-US" altLang="cs-CZ" sz="1600" dirty="0">
                <a:latin typeface="Arial" panose="020B0604020202020204" pitchFamily="34" charset="0"/>
              </a:rPr>
              <a:t>resources</a:t>
            </a:r>
            <a:r>
              <a:rPr lang="cs-CZ" altLang="cs-CZ" sz="1600" dirty="0">
                <a:latin typeface="Arial" panose="020B0604020202020204" pitchFamily="34" charset="0"/>
              </a:rPr>
              <a:t>.</a:t>
            </a: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Companies that not only measure social outcomes</a:t>
            </a:r>
            <a:r>
              <a:rPr lang="cs-CZ" altLang="cs-CZ" sz="1600" dirty="0">
                <a:latin typeface="Arial" panose="020B0604020202020204" pitchFamily="34" charset="0"/>
              </a:rPr>
              <a:t> </a:t>
            </a:r>
            <a:r>
              <a:rPr lang="en-US" altLang="cs-CZ" sz="1600" dirty="0">
                <a:latin typeface="Arial" panose="020B0604020202020204" pitchFamily="34" charset="0"/>
              </a:rPr>
              <a:t>and impacts of community investments/grants but</a:t>
            </a:r>
            <a:r>
              <a:rPr lang="cs-CZ" altLang="cs-CZ" sz="1600" dirty="0">
                <a:latin typeface="Arial" panose="020B0604020202020204" pitchFamily="34" charset="0"/>
              </a:rPr>
              <a:t> </a:t>
            </a:r>
            <a:r>
              <a:rPr lang="en-US" altLang="cs-CZ" sz="1600" dirty="0">
                <a:latin typeface="Arial" panose="020B0604020202020204" pitchFamily="34" charset="0"/>
              </a:rPr>
              <a:t>also measure the business value of such community</a:t>
            </a:r>
            <a:r>
              <a:rPr lang="cs-CZ" altLang="cs-CZ" sz="1600" dirty="0">
                <a:latin typeface="Arial" panose="020B0604020202020204" pitchFamily="34" charset="0"/>
              </a:rPr>
              <a:t> </a:t>
            </a:r>
            <a:r>
              <a:rPr lang="en-US" altLang="cs-CZ" sz="1600" dirty="0">
                <a:latin typeface="Arial" panose="020B0604020202020204" pitchFamily="34" charset="0"/>
              </a:rPr>
              <a:t>investment attain higher levels of total giving and</a:t>
            </a:r>
            <a:r>
              <a:rPr lang="cs-CZ" altLang="cs-CZ" sz="1600" dirty="0">
                <a:latin typeface="Arial" panose="020B0604020202020204" pitchFamily="34" charset="0"/>
              </a:rPr>
              <a:t> </a:t>
            </a:r>
            <a:r>
              <a:rPr lang="en-US" altLang="cs-CZ" sz="1600" dirty="0">
                <a:latin typeface="Arial" panose="020B0604020202020204" pitchFamily="34" charset="0"/>
              </a:rPr>
              <a:t>volunteer participation rates.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54D89A1C-149F-42DD-A997-B998AD63AFCE}"/>
              </a:ext>
            </a:extLst>
          </p:cNvPr>
          <p:cNvPicPr>
            <a:picLocks noChangeAspect="1"/>
          </p:cNvPicPr>
          <p:nvPr/>
        </p:nvPicPr>
        <p:blipFill rotWithShape="1">
          <a:blip r:embed="rId2"/>
          <a:srcRect l="9702" t="17562" r="67910" b="55108"/>
          <a:stretch/>
        </p:blipFill>
        <p:spPr>
          <a:xfrm>
            <a:off x="1433015" y="4810576"/>
            <a:ext cx="2579427" cy="1771207"/>
          </a:xfrm>
          <a:prstGeom prst="rect">
            <a:avLst/>
          </a:prstGeom>
        </p:spPr>
      </p:pic>
      <p:pic>
        <p:nvPicPr>
          <p:cNvPr id="3" name="Obrázek 2">
            <a:extLst>
              <a:ext uri="{FF2B5EF4-FFF2-40B4-BE49-F238E27FC236}">
                <a16:creationId xmlns:a16="http://schemas.microsoft.com/office/drawing/2014/main" id="{01B0D05B-12DE-4C92-8E24-39E3828B02C8}"/>
              </a:ext>
            </a:extLst>
          </p:cNvPr>
          <p:cNvPicPr>
            <a:picLocks noChangeAspect="1"/>
          </p:cNvPicPr>
          <p:nvPr/>
        </p:nvPicPr>
        <p:blipFill rotWithShape="1">
          <a:blip r:embed="rId3"/>
          <a:srcRect l="597" t="23140" r="58358" b="38743"/>
          <a:stretch/>
        </p:blipFill>
        <p:spPr>
          <a:xfrm>
            <a:off x="4804012" y="4810576"/>
            <a:ext cx="3753134" cy="1960592"/>
          </a:xfrm>
          <a:prstGeom prst="rect">
            <a:avLst/>
          </a:prstGeom>
        </p:spPr>
      </p:pic>
    </p:spTree>
    <p:extLst>
      <p:ext uri="{BB962C8B-B14F-4D97-AF65-F5344CB8AC3E}">
        <p14:creationId xmlns:p14="http://schemas.microsoft.com/office/powerpoint/2010/main" val="142475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R</a:t>
            </a:r>
            <a:r>
              <a:rPr lang="en-US" altLang="cs-CZ" sz="1800" dirty="0" err="1">
                <a:latin typeface="Arial" panose="020B0604020202020204" pitchFamily="34" charset="0"/>
              </a:rPr>
              <a:t>esearch</a:t>
            </a:r>
            <a:r>
              <a:rPr lang="en-US" altLang="cs-CZ" sz="1800" dirty="0">
                <a:latin typeface="Arial" panose="020B0604020202020204" pitchFamily="34" charset="0"/>
              </a:rPr>
              <a:t> shows that </a:t>
            </a:r>
            <a:r>
              <a:rPr lang="en-US" altLang="cs-CZ" sz="1800" b="1" dirty="0">
                <a:latin typeface="Arial" panose="020B0604020202020204" pitchFamily="34" charset="0"/>
              </a:rPr>
              <a:t>societal investments correlate with financial performance </a:t>
            </a:r>
            <a:r>
              <a:rPr lang="en-US" altLang="cs-CZ" sz="1800" dirty="0">
                <a:latin typeface="Arial" panose="020B0604020202020204" pitchFamily="34" charset="0"/>
              </a:rPr>
              <a:t>and encourage companies to take a long-term view towards strong and sustainable returns.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Company skills are being applied to solving societal challenges</a:t>
            </a:r>
            <a:r>
              <a:rPr lang="en-US" altLang="cs-CZ" sz="1800" dirty="0">
                <a:latin typeface="Arial" panose="020B0604020202020204" pitchFamily="34" charset="0"/>
              </a:rPr>
              <a:t>. From 2012 to 201</a:t>
            </a:r>
            <a:r>
              <a:rPr lang="cs-CZ" altLang="cs-CZ" sz="1800" dirty="0">
                <a:latin typeface="Arial" panose="020B0604020202020204" pitchFamily="34" charset="0"/>
              </a:rPr>
              <a:t>7</a:t>
            </a:r>
            <a:r>
              <a:rPr lang="en-US" altLang="cs-CZ" sz="1800" dirty="0">
                <a:latin typeface="Arial" panose="020B0604020202020204" pitchFamily="34" charset="0"/>
              </a:rPr>
              <a:t>, </a:t>
            </a:r>
            <a:r>
              <a:rPr lang="en-US" altLang="cs-CZ" sz="1800" i="1" dirty="0">
                <a:latin typeface="Arial" panose="020B0604020202020204" pitchFamily="34" charset="0"/>
              </a:rPr>
              <a:t>offerings of pro bono </a:t>
            </a:r>
            <a:r>
              <a:rPr lang="en-US" altLang="cs-CZ" sz="1800" dirty="0">
                <a:latin typeface="Arial" panose="020B0604020202020204" pitchFamily="34" charset="0"/>
              </a:rPr>
              <a:t>and </a:t>
            </a:r>
            <a:r>
              <a:rPr lang="en-US" altLang="cs-CZ" sz="1800" i="1" dirty="0">
                <a:latin typeface="Arial" panose="020B0604020202020204" pitchFamily="34" charset="0"/>
              </a:rPr>
              <a:t>board service </a:t>
            </a:r>
            <a:r>
              <a:rPr lang="en-US" altLang="cs-CZ" sz="1800" dirty="0">
                <a:latin typeface="Arial" panose="020B0604020202020204" pitchFamily="34" charset="0"/>
              </a:rPr>
              <a:t>had higher growth rates than any other volunteer programs, demonstrating an instinct to infuse societal engagement with employees’ skills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Doing good beyond giving is growing, too</a:t>
            </a:r>
            <a:r>
              <a:rPr lang="en-US" altLang="cs-CZ" sz="1800" dirty="0">
                <a:latin typeface="Arial" panose="020B0604020202020204" pitchFamily="34" charset="0"/>
              </a:rPr>
              <a:t>. While total giving (cash and non-cash investments) is stable and strong, companies are also seeking to innovate through cross-departmental collaborations, new product development, and impact investments.</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3150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Despite corporate downsizing, companies held or increased their </a:t>
            </a:r>
            <a:r>
              <a:rPr lang="en-US" altLang="cs-CZ" sz="1800" b="1" i="1" dirty="0">
                <a:latin typeface="Arial" panose="020B0604020202020204" pitchFamily="34" charset="0"/>
              </a:rPr>
              <a:t>community-engagement team size</a:t>
            </a:r>
            <a:r>
              <a:rPr lang="en-US" altLang="cs-CZ" sz="1800" dirty="0">
                <a:latin typeface="Arial" panose="020B0604020202020204" pitchFamily="34" charset="0"/>
              </a:rPr>
              <a:t>, attesting to a high value placed on the societal investment department or what this report also refers to as a company’s “</a:t>
            </a:r>
            <a:r>
              <a:rPr lang="en-US" altLang="cs-CZ" sz="1800" b="1" i="1" dirty="0">
                <a:latin typeface="Arial" panose="020B0604020202020204" pitchFamily="34" charset="0"/>
              </a:rPr>
              <a:t>contributions team</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800" b="1" dirty="0" err="1">
                <a:latin typeface="Arial" panose="020B0604020202020204" pitchFamily="34" charset="0"/>
              </a:rPr>
              <a:t>Why</a:t>
            </a:r>
            <a:r>
              <a:rPr lang="cs-CZ" altLang="cs-CZ" sz="1800" b="1" dirty="0">
                <a:latin typeface="Arial" panose="020B0604020202020204" pitchFamily="34" charset="0"/>
              </a:rPr>
              <a:t> </a:t>
            </a:r>
            <a:r>
              <a:rPr lang="cs-CZ" altLang="cs-CZ" sz="1800" b="1" dirty="0" err="1">
                <a:latin typeface="Arial" panose="020B0604020202020204" pitchFamily="34" charset="0"/>
              </a:rPr>
              <a:t>giving</a:t>
            </a:r>
            <a:r>
              <a:rPr lang="cs-CZ" altLang="cs-CZ" sz="1800" b="1" dirty="0">
                <a:latin typeface="Arial" panose="020B0604020202020204" pitchFamily="34" charset="0"/>
              </a:rPr>
              <a:t> </a:t>
            </a:r>
            <a:r>
              <a:rPr lang="cs-CZ" altLang="cs-CZ" sz="1800" b="1" dirty="0" err="1">
                <a:latin typeface="Arial" panose="020B0604020202020204" pitchFamily="34" charset="0"/>
              </a:rPr>
              <a:t>changed</a:t>
            </a:r>
            <a:r>
              <a:rPr lang="cs-CZ" altLang="cs-CZ" sz="1800" b="1" dirty="0">
                <a:latin typeface="Arial" panose="020B0604020202020204" pitchFamily="34" charset="0"/>
              </a:rPr>
              <a:t>?</a:t>
            </a:r>
          </a:p>
          <a:p>
            <a:pPr marL="342900" indent="-342900" eaLnBrk="1" hangingPunct="1">
              <a:spcBef>
                <a:spcPct val="0"/>
              </a:spcBef>
              <a:defRPr/>
            </a:pPr>
            <a:r>
              <a:rPr lang="en-US" altLang="cs-CZ" sz="1800" dirty="0">
                <a:latin typeface="Arial" panose="020B0604020202020204" pitchFamily="34" charset="0"/>
              </a:rPr>
              <a:t>Improved tracking and </a:t>
            </a:r>
            <a:r>
              <a:rPr lang="cs-CZ" altLang="cs-CZ" sz="1800" dirty="0">
                <a:latin typeface="Arial" panose="020B0604020202020204" pitchFamily="34" charset="0"/>
              </a:rPr>
              <a:t>m</a:t>
            </a:r>
            <a:r>
              <a:rPr lang="en-US" altLang="cs-CZ" sz="1800" dirty="0" err="1">
                <a:latin typeface="Arial" panose="020B0604020202020204" pitchFamily="34" charset="0"/>
              </a:rPr>
              <a:t>easurement</a:t>
            </a:r>
            <a:r>
              <a:rPr lang="cs-CZ" altLang="cs-CZ" sz="1800" dirty="0">
                <a:latin typeface="Arial" panose="020B0604020202020204" pitchFamily="34" charset="0"/>
              </a:rPr>
              <a:t> </a:t>
            </a:r>
            <a:r>
              <a:rPr lang="en-US" altLang="cs-CZ" sz="1800" dirty="0">
                <a:latin typeface="Arial" panose="020B0604020202020204" pitchFamily="34" charset="0"/>
              </a:rPr>
              <a:t>capabilities of corporate societal</a:t>
            </a:r>
            <a:r>
              <a:rPr lang="cs-CZ" altLang="cs-CZ" sz="1800" dirty="0">
                <a:latin typeface="Arial" panose="020B0604020202020204" pitchFamily="34" charset="0"/>
              </a:rPr>
              <a:t> </a:t>
            </a:r>
            <a:r>
              <a:rPr lang="en-US" altLang="cs-CZ" sz="1800" dirty="0">
                <a:latin typeface="Arial" panose="020B0604020202020204" pitchFamily="34" charset="0"/>
              </a:rPr>
              <a:t>investments and activities;</a:t>
            </a:r>
            <a:endParaRPr lang="cs-CZ" altLang="cs-CZ" sz="1800" dirty="0">
              <a:latin typeface="Arial" panose="020B0604020202020204" pitchFamily="34" charset="0"/>
            </a:endParaRPr>
          </a:p>
          <a:p>
            <a:pPr marL="342900" indent="-342900" eaLnBrk="1" hangingPunct="1">
              <a:spcBef>
                <a:spcPct val="0"/>
              </a:spcBef>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Expansion of employee engagement</a:t>
            </a:r>
            <a:r>
              <a:rPr lang="cs-CZ" altLang="cs-CZ" sz="1800" dirty="0">
                <a:latin typeface="Arial" panose="020B0604020202020204" pitchFamily="34" charset="0"/>
              </a:rPr>
              <a:t> </a:t>
            </a:r>
            <a:r>
              <a:rPr lang="en-US" altLang="cs-CZ" sz="1800" dirty="0">
                <a:latin typeface="Arial" panose="020B0604020202020204" pitchFamily="34" charset="0"/>
              </a:rPr>
              <a:t>programs such as increased</a:t>
            </a:r>
            <a:r>
              <a:rPr lang="cs-CZ" altLang="cs-CZ" sz="1800" dirty="0">
                <a:latin typeface="Arial" panose="020B0604020202020204" pitchFamily="34" charset="0"/>
              </a:rPr>
              <a:t> </a:t>
            </a:r>
            <a:r>
              <a:rPr lang="en-US" altLang="cs-CZ" sz="1800" dirty="0">
                <a:latin typeface="Arial" panose="020B0604020202020204" pitchFamily="34" charset="0"/>
              </a:rPr>
              <a:t>participation in matching-gift or pro</a:t>
            </a:r>
            <a:r>
              <a:rPr lang="cs-CZ" altLang="cs-CZ" sz="1800" dirty="0">
                <a:latin typeface="Arial" panose="020B0604020202020204" pitchFamily="34" charset="0"/>
              </a:rPr>
              <a:t> </a:t>
            </a:r>
            <a:r>
              <a:rPr lang="en-US" altLang="cs-CZ" sz="1800" dirty="0">
                <a:latin typeface="Arial" panose="020B0604020202020204" pitchFamily="34" charset="0"/>
              </a:rPr>
              <a:t>bono opportunities; and</a:t>
            </a:r>
            <a:endParaRPr lang="cs-CZ" altLang="cs-CZ" sz="1800" dirty="0">
              <a:latin typeface="Arial" panose="020B0604020202020204" pitchFamily="34" charset="0"/>
            </a:endParaRPr>
          </a:p>
          <a:p>
            <a:pPr marL="342900" indent="-342900" eaLnBrk="1" hangingPunct="1">
              <a:spcBef>
                <a:spcPct val="0"/>
              </a:spcBef>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Increasing business performance for</a:t>
            </a:r>
            <a:r>
              <a:rPr lang="cs-CZ" altLang="cs-CZ" sz="1800" dirty="0">
                <a:latin typeface="Arial" panose="020B0604020202020204" pitchFamily="34" charset="0"/>
              </a:rPr>
              <a:t> </a:t>
            </a:r>
            <a:r>
              <a:rPr lang="en-US" altLang="cs-CZ" sz="1800" dirty="0">
                <a:latin typeface="Arial" panose="020B0604020202020204" pitchFamily="34" charset="0"/>
              </a:rPr>
              <a:t>companies with giving budgets tied</a:t>
            </a:r>
            <a:r>
              <a:rPr lang="cs-CZ" altLang="cs-CZ" sz="1800" dirty="0">
                <a:latin typeface="Arial" panose="020B0604020202020204" pitchFamily="34" charset="0"/>
              </a:rPr>
              <a:t> </a:t>
            </a:r>
            <a:r>
              <a:rPr lang="en-US" altLang="cs-CZ" sz="1800" dirty="0">
                <a:latin typeface="Arial" panose="020B0604020202020204" pitchFamily="34" charset="0"/>
              </a:rPr>
              <a:t>to financial results.</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922202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The current situation in the world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b="1" i="1" dirty="0">
                <a:latin typeface="Arial" panose="020B0604020202020204" pitchFamily="34" charset="0"/>
              </a:rPr>
              <a:t>e</a:t>
            </a:r>
            <a:r>
              <a:rPr lang="en-US" altLang="cs-CZ" sz="1800" b="1" i="1" dirty="0" err="1">
                <a:latin typeface="Arial" panose="020B0604020202020204" pitchFamily="34" charset="0"/>
              </a:rPr>
              <a:t>mployees</a:t>
            </a:r>
            <a:r>
              <a:rPr lang="en-US" altLang="cs-CZ" sz="1800" b="1" i="1" dirty="0">
                <a:latin typeface="Arial" panose="020B0604020202020204" pitchFamily="34" charset="0"/>
              </a:rPr>
              <a:t> </a:t>
            </a:r>
            <a:r>
              <a:rPr lang="en-US" altLang="cs-CZ" sz="1800" dirty="0">
                <a:latin typeface="Arial" panose="020B0604020202020204" pitchFamily="34" charset="0"/>
              </a:rPr>
              <a:t>were identified by CEOs </a:t>
            </a:r>
            <a:r>
              <a:rPr lang="en-US" altLang="cs-CZ" sz="1800" b="1" i="1" dirty="0">
                <a:latin typeface="Arial" panose="020B0604020202020204" pitchFamily="34" charset="0"/>
              </a:rPr>
              <a:t>as the top stakeholder </a:t>
            </a:r>
            <a:r>
              <a:rPr lang="en-US" altLang="cs-CZ" sz="1800" dirty="0">
                <a:latin typeface="Arial" panose="020B0604020202020204" pitchFamily="34" charset="0"/>
              </a:rPr>
              <a:t>influencing decisions in corporations’ societal engagement.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i="1" dirty="0">
                <a:latin typeface="Arial" panose="020B0604020202020204" pitchFamily="34" charset="0"/>
              </a:rPr>
              <a:t>Matching-gift programs </a:t>
            </a:r>
            <a:r>
              <a:rPr lang="en-US" altLang="cs-CZ" sz="1800" dirty="0">
                <a:latin typeface="Arial" panose="020B0604020202020204" pitchFamily="34" charset="0"/>
              </a:rPr>
              <a:t>are one way to increase employee engagement.</a:t>
            </a: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An overwhelming majority (78%) of companies reported that they were soon likely to change their matching-gift programs in a way that has the potential to increase employees’ participation.</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ways companies invest in societal value </a:t>
            </a:r>
            <a:r>
              <a:rPr lang="en-US" altLang="cs-CZ" sz="1800" b="1" dirty="0">
                <a:latin typeface="Arial" panose="020B0604020202020204" pitchFamily="34" charset="0"/>
              </a:rPr>
              <a:t>continue to expand</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Contribution strategies are increasingly integrated within Environmental, Social and Governance (ESG) and corporate strategies. As such, societal investment must respond to companies’ growth or contraction, their risks and opportunities.</a:t>
            </a:r>
          </a:p>
        </p:txBody>
      </p:sp>
    </p:spTree>
    <p:extLst>
      <p:ext uri="{BB962C8B-B14F-4D97-AF65-F5344CB8AC3E}">
        <p14:creationId xmlns:p14="http://schemas.microsoft.com/office/powerpoint/2010/main" val="344728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CORPORATE PHILANTROPY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1400" dirty="0">
                <a:latin typeface="Arial" panose="020B0604020202020204" pitchFamily="34" charset="0"/>
              </a:rPr>
              <a:t>The history of altruistic </a:t>
            </a:r>
            <a:r>
              <a:rPr lang="en-US" altLang="cs-CZ" sz="1400" dirty="0" err="1">
                <a:latin typeface="Arial" panose="020B0604020202020204" pitchFamily="34" charset="0"/>
              </a:rPr>
              <a:t>behaviour</a:t>
            </a:r>
            <a:r>
              <a:rPr lang="en-US" altLang="cs-CZ" sz="1400" dirty="0">
                <a:latin typeface="Arial" panose="020B0604020202020204" pitchFamily="34" charset="0"/>
              </a:rPr>
              <a:t> connected with donation goes back to the beginnings of human civilization.</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Historical roots of philanthropy – humanistic motivated charity in the form of money/goods/time giving – had been</a:t>
            </a:r>
            <a:r>
              <a:rPr lang="cs-CZ" altLang="cs-CZ" sz="1400" dirty="0">
                <a:latin typeface="Arial" panose="020B0604020202020204" pitchFamily="34" charset="0"/>
              </a:rPr>
              <a:t> </a:t>
            </a:r>
            <a:r>
              <a:rPr lang="en-US" altLang="cs-CZ" sz="1400" dirty="0">
                <a:latin typeface="Arial" panose="020B0604020202020204" pitchFamily="34" charset="0"/>
              </a:rPr>
              <a:t>found in the Ancient times.</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The beginnings of </a:t>
            </a:r>
            <a:r>
              <a:rPr lang="en-US" altLang="cs-CZ" sz="1400" i="1" dirty="0">
                <a:latin typeface="Arial" panose="020B0604020202020204" pitchFamily="34" charset="0"/>
              </a:rPr>
              <a:t>organized philanthropy on the Czech Republic territory are connected</a:t>
            </a:r>
            <a:r>
              <a:rPr lang="cs-CZ" altLang="cs-CZ" sz="1400" i="1" dirty="0">
                <a:latin typeface="Arial" panose="020B0604020202020204" pitchFamily="34" charset="0"/>
              </a:rPr>
              <a:t> </a:t>
            </a:r>
            <a:r>
              <a:rPr lang="en-US" altLang="cs-CZ" sz="1400" i="1" dirty="0">
                <a:latin typeface="Arial" panose="020B0604020202020204" pitchFamily="34" charset="0"/>
              </a:rPr>
              <a:t>with the Christi</a:t>
            </a:r>
            <a:r>
              <a:rPr lang="en-US" altLang="cs-CZ" sz="1400" dirty="0">
                <a:latin typeface="Arial" panose="020B0604020202020204" pitchFamily="34" charset="0"/>
              </a:rPr>
              <a:t>anity and church.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In the Middle Ages philanthropy became a public affair and was set in law.</a:t>
            </a:r>
            <a:endParaRPr lang="cs-CZ" altLang="cs-CZ" sz="1400" dirty="0">
              <a:latin typeface="Arial" panose="020B0604020202020204" pitchFamily="34" charset="0"/>
            </a:endParaRPr>
          </a:p>
          <a:p>
            <a:pPr eaLnBrk="1" hangingPunct="1">
              <a:spcBef>
                <a:spcPct val="0"/>
              </a:spcBef>
              <a:defRPr/>
            </a:pPr>
            <a:endParaRPr lang="en-US"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Nowadays, the effort to help others who need it still occurs. The </a:t>
            </a:r>
            <a:r>
              <a:rPr lang="en-US" altLang="cs-CZ" sz="1400" i="1" dirty="0">
                <a:latin typeface="Arial" panose="020B0604020202020204" pitchFamily="34" charset="0"/>
              </a:rPr>
              <a:t>philanthropy is realized mainly through the nonprofit</a:t>
            </a:r>
            <a:r>
              <a:rPr lang="cs-CZ" altLang="cs-CZ" sz="1400" i="1" dirty="0">
                <a:latin typeface="Arial" panose="020B0604020202020204" pitchFamily="34" charset="0"/>
              </a:rPr>
              <a:t> </a:t>
            </a:r>
            <a:r>
              <a:rPr lang="en-US" altLang="cs-CZ" sz="1400" i="1" dirty="0">
                <a:latin typeface="Arial" panose="020B0604020202020204" pitchFamily="34" charset="0"/>
              </a:rPr>
              <a:t>sector</a:t>
            </a:r>
            <a:r>
              <a:rPr lang="en-US" altLang="cs-CZ" sz="1400" dirty="0">
                <a:latin typeface="Arial" panose="020B0604020202020204" pitchFamily="34" charset="0"/>
              </a:rPr>
              <a:t>. It mediates the transfer of material gifts from the donor to the target group.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The non-profit</a:t>
            </a:r>
            <a:r>
              <a:rPr lang="cs-CZ" altLang="cs-CZ" sz="1400" dirty="0">
                <a:latin typeface="Arial" panose="020B0604020202020204" pitchFamily="34" charset="0"/>
              </a:rPr>
              <a:t> </a:t>
            </a:r>
            <a:r>
              <a:rPr lang="en-US" altLang="cs-CZ" sz="1400" dirty="0">
                <a:latin typeface="Arial" panose="020B0604020202020204" pitchFamily="34" charset="0"/>
              </a:rPr>
              <a:t>organizations intervene usually in those areas where the state fails</a:t>
            </a:r>
            <a:r>
              <a:rPr lang="cs-CZ" altLang="cs-CZ" sz="1400" dirty="0">
                <a:latin typeface="Arial" panose="020B0604020202020204" pitchFamily="34" charset="0"/>
              </a:rPr>
              <a:t>.</a:t>
            </a:r>
            <a:endParaRPr lang="en-GB" altLang="cs-CZ" sz="14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CORPORATE PHILANTROPY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1400" dirty="0">
                <a:latin typeface="Arial" panose="020B0604020202020204" pitchFamily="34" charset="0"/>
              </a:rPr>
              <a:t>Expectations that the company may have from their philanthropy,</a:t>
            </a:r>
            <a:r>
              <a:rPr lang="cs-CZ" altLang="cs-CZ" sz="1400" dirty="0">
                <a:latin typeface="Arial" panose="020B0604020202020204" pitchFamily="34" charset="0"/>
              </a:rPr>
              <a:t> </a:t>
            </a:r>
            <a:r>
              <a:rPr lang="cs-CZ" altLang="cs-CZ" sz="1400" dirty="0" err="1">
                <a:latin typeface="Arial" panose="020B0604020202020204" pitchFamily="34" charset="0"/>
              </a:rPr>
              <a:t>it</a:t>
            </a:r>
            <a:r>
              <a:rPr lang="cs-CZ" altLang="cs-CZ" sz="1400" dirty="0">
                <a:latin typeface="Arial" panose="020B0604020202020204" pitchFamily="34" charset="0"/>
              </a:rPr>
              <a:t> </a:t>
            </a:r>
            <a:r>
              <a:rPr lang="cs-CZ" altLang="cs-CZ" sz="1400" dirty="0" err="1">
                <a:latin typeface="Arial" panose="020B0604020202020204" pitchFamily="34" charset="0"/>
              </a:rPr>
              <a:t>could</a:t>
            </a:r>
            <a:r>
              <a:rPr lang="cs-CZ" altLang="cs-CZ" sz="1400" dirty="0">
                <a:latin typeface="Arial" panose="020B0604020202020204" pitchFamily="34" charset="0"/>
              </a:rPr>
              <a:t> </a:t>
            </a:r>
            <a:r>
              <a:rPr lang="cs-CZ" altLang="cs-CZ" sz="1400" dirty="0" err="1">
                <a:latin typeface="Arial" panose="020B0604020202020204" pitchFamily="34" charset="0"/>
              </a:rPr>
              <a:t>be</a:t>
            </a:r>
            <a:r>
              <a:rPr lang="en-US" altLang="cs-CZ" sz="1400" dirty="0">
                <a:latin typeface="Arial" panose="020B0604020202020204" pitchFamily="34" charset="0"/>
              </a:rPr>
              <a:t> summarize as a </a:t>
            </a:r>
            <a:r>
              <a:rPr lang="en-US" altLang="cs-CZ" sz="1400" i="1" dirty="0">
                <a:latin typeface="Arial" panose="020B0604020202020204" pitchFamily="34" charset="0"/>
              </a:rPr>
              <a:t>possibilities for corporate donors</a:t>
            </a:r>
            <a:r>
              <a:rPr lang="en-US" altLang="cs-CZ" sz="1400" dirty="0">
                <a:latin typeface="Arial" panose="020B0604020202020204" pitchFamily="34" charset="0"/>
              </a:rPr>
              <a:t> - advertising, publicity, image; new orders, sales, new clients; tax relief; satisfaction of the director, hobby,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my experience with the problem; have spare funds and want to try something new, it is fashionable;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do not have time, but happy to support activity; personal acquaintance; influence of the environment, patriotism, tradition, and renting space for the company, improved employee morale, new minds, providing trainers, wristbands for children of employees, participation in the event organization. </a:t>
            </a:r>
            <a:endParaRPr lang="cs-CZ" altLang="cs-CZ" sz="14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en-US" altLang="cs-CZ" sz="1400" dirty="0">
                <a:latin typeface="Arial" panose="020B0604020202020204" pitchFamily="34" charset="0"/>
              </a:rPr>
              <a:t>Large multinational companies tend to have based these expectations </a:t>
            </a:r>
            <a:r>
              <a:rPr lang="en-US" altLang="cs-CZ" sz="1400" i="1" dirty="0">
                <a:latin typeface="Arial" panose="020B0604020202020204" pitchFamily="34" charset="0"/>
              </a:rPr>
              <a:t>have already prepared their philanthropic strategy </a:t>
            </a:r>
            <a:r>
              <a:rPr lang="en-US" altLang="cs-CZ" sz="1400" dirty="0">
                <a:latin typeface="Arial" panose="020B0604020202020204" pitchFamily="34" charset="0"/>
              </a:rPr>
              <a:t>that is part of their marketing policies and concepts. </a:t>
            </a:r>
            <a:r>
              <a:rPr lang="en-GB" altLang="cs-CZ" sz="14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400" dirty="0">
              <a:latin typeface="Arial" panose="020B0604020202020204" pitchFamily="34" charset="0"/>
            </a:endParaRPr>
          </a:p>
        </p:txBody>
      </p:sp>
    </p:spTree>
    <p:extLst>
      <p:ext uri="{BB962C8B-B14F-4D97-AF65-F5344CB8AC3E}">
        <p14:creationId xmlns:p14="http://schemas.microsoft.com/office/powerpoint/2010/main" val="102796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70484" y="1494208"/>
            <a:ext cx="565358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600" dirty="0">
                <a:latin typeface="Arial" panose="020B0604020202020204" pitchFamily="34" charset="0"/>
              </a:rPr>
              <a:t>Corporate philanthropy is a </a:t>
            </a:r>
            <a:r>
              <a:rPr lang="en-US" altLang="cs-CZ" sz="1600" i="1" dirty="0">
                <a:latin typeface="Arial" panose="020B0604020202020204" pitchFamily="34" charset="0"/>
              </a:rPr>
              <a:t>type of organizational social engagement that involves the allocation of time, money, or goods aimed at addressing a social need</a:t>
            </a:r>
            <a:r>
              <a:rPr lang="cs-CZ" altLang="cs-CZ" sz="1600" i="1" dirty="0">
                <a:latin typeface="Arial" panose="020B0604020202020204" pitchFamily="34" charset="0"/>
              </a:rPr>
              <a:t>.</a:t>
            </a:r>
          </a:p>
          <a:p>
            <a:pPr marL="285750" indent="-285750" eaLnBrk="1" hangingPunct="1">
              <a:spcBef>
                <a:spcPct val="0"/>
              </a:spcBef>
              <a:defRPr/>
            </a:pPr>
            <a:endParaRPr lang="cs-CZ" altLang="cs-CZ" sz="1600" i="1"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charitable donations of profits and resources given by corporations to nonprofit organizations.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generally consists of </a:t>
            </a:r>
            <a:r>
              <a:rPr lang="en-US" altLang="cs-CZ" sz="1600" i="1" dirty="0">
                <a:latin typeface="Arial" panose="020B0604020202020204" pitchFamily="34" charset="0"/>
              </a:rPr>
              <a:t>cash donations </a:t>
            </a:r>
            <a:r>
              <a:rPr lang="en-US" altLang="cs-CZ" sz="1600" dirty="0">
                <a:latin typeface="Arial" panose="020B0604020202020204" pitchFamily="34" charset="0"/>
              </a:rPr>
              <a:t>but can also be in the form of use of their facilities or </a:t>
            </a:r>
            <a:r>
              <a:rPr lang="en-US" altLang="cs-CZ" sz="1600" i="1" dirty="0">
                <a:latin typeface="Arial" panose="020B0604020202020204" pitchFamily="34" charset="0"/>
              </a:rPr>
              <a:t>volunteer time </a:t>
            </a:r>
            <a:r>
              <a:rPr lang="en-US" altLang="cs-CZ" sz="1600" dirty="0">
                <a:latin typeface="Arial" panose="020B0604020202020204" pitchFamily="34" charset="0"/>
              </a:rPr>
              <a:t>offered by the company's employees.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Donations are generally </a:t>
            </a:r>
            <a:r>
              <a:rPr lang="en-US" altLang="cs-CZ" sz="1600" i="1" dirty="0">
                <a:latin typeface="Arial" panose="020B0604020202020204" pitchFamily="34" charset="0"/>
              </a:rPr>
              <a:t>handled directly by the corporation or by a foundation </a:t>
            </a:r>
            <a:r>
              <a:rPr lang="en-US" altLang="cs-CZ" sz="1600" dirty="0">
                <a:latin typeface="Arial" panose="020B0604020202020204" pitchFamily="34" charset="0"/>
              </a:rPr>
              <a:t>created by the firm.</a:t>
            </a:r>
          </a:p>
          <a:p>
            <a:pPr eaLnBrk="1" hangingPunct="1">
              <a:spcBef>
                <a:spcPct val="0"/>
              </a:spcBef>
              <a:buNone/>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algn="ctr" eaLnBrk="1" hangingPunct="1">
              <a:spcBef>
                <a:spcPct val="0"/>
              </a:spcBef>
              <a:buNone/>
              <a:defRPr/>
            </a:pPr>
            <a:r>
              <a:rPr lang="en-US" altLang="cs-CZ" sz="1600" b="1" dirty="0">
                <a:latin typeface="Arial" panose="020B0604020202020204" pitchFamily="34" charset="0"/>
              </a:rPr>
              <a:t>Corporate philanthropy is the act of a corporation or business promoting the welfare of others, generally through charitable donations of funds or time.</a:t>
            </a:r>
            <a:endParaRPr lang="cs-CZ" altLang="cs-CZ" sz="1600" b="1"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1028" name="Picture 4" descr="Corporate philanthropy impacts both businesses and nonprofits.">
            <a:extLst>
              <a:ext uri="{FF2B5EF4-FFF2-40B4-BE49-F238E27FC236}">
                <a16:creationId xmlns:a16="http://schemas.microsoft.com/office/drawing/2014/main" id="{964A247E-2E6D-42B8-AFDE-C5B5BCC7F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39"/>
          <a:stretch/>
        </p:blipFill>
        <p:spPr bwMode="auto">
          <a:xfrm>
            <a:off x="6244388" y="1438275"/>
            <a:ext cx="289961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600" dirty="0">
                <a:latin typeface="Arial" panose="020B0604020202020204" pitchFamily="34" charset="0"/>
              </a:rPr>
              <a:t>B</a:t>
            </a:r>
            <a:r>
              <a:rPr lang="en-US" altLang="cs-CZ" sz="1600" dirty="0" err="1">
                <a:latin typeface="Arial" panose="020B0604020202020204" pitchFamily="34" charset="0"/>
              </a:rPr>
              <a:t>usinesses</a:t>
            </a:r>
            <a:r>
              <a:rPr lang="en-US" altLang="cs-CZ" sz="1600" dirty="0">
                <a:latin typeface="Arial" panose="020B0604020202020204" pitchFamily="34" charset="0"/>
              </a:rPr>
              <a:t> are increasingly creating a culture of </a:t>
            </a:r>
            <a:r>
              <a:rPr lang="en-US" altLang="cs-CZ" sz="1600" b="1" dirty="0">
                <a:latin typeface="Arial" panose="020B0604020202020204" pitchFamily="34" charset="0"/>
              </a:rPr>
              <a:t>corporate philanthropic engagement</a:t>
            </a:r>
            <a:r>
              <a:rPr lang="en-US" altLang="cs-CZ" sz="1600" dirty="0">
                <a:latin typeface="Arial" panose="020B0604020202020204" pitchFamily="34" charset="0"/>
              </a:rPr>
              <a:t>, moving beyond just grant checks to more </a:t>
            </a:r>
            <a:r>
              <a:rPr lang="en-US" altLang="cs-CZ" sz="1600" b="1" dirty="0">
                <a:latin typeface="Arial" panose="020B0604020202020204" pitchFamily="34" charset="0"/>
              </a:rPr>
              <a:t>strategic</a:t>
            </a:r>
            <a:r>
              <a:rPr lang="en-US" altLang="cs-CZ" sz="1600" dirty="0">
                <a:latin typeface="Arial" panose="020B0604020202020204" pitchFamily="34" charset="0"/>
              </a:rPr>
              <a:t> and </a:t>
            </a:r>
            <a:r>
              <a:rPr lang="en-US" altLang="cs-CZ" sz="1600" b="1" dirty="0">
                <a:latin typeface="Arial" panose="020B0604020202020204" pitchFamily="34" charset="0"/>
              </a:rPr>
              <a:t>effective</a:t>
            </a:r>
            <a:r>
              <a:rPr lang="en-US" altLang="cs-CZ" sz="1600" dirty="0">
                <a:latin typeface="Arial" panose="020B0604020202020204" pitchFamily="34" charset="0"/>
              </a:rPr>
              <a:t> giving.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Today, many companies manage highly visible, well-structured programs that span geographic borders and </a:t>
            </a:r>
            <a:r>
              <a:rPr lang="en-US" altLang="cs-CZ" sz="1600" b="1" dirty="0">
                <a:latin typeface="Arial" panose="020B0604020202020204" pitchFamily="34" charset="0"/>
              </a:rPr>
              <a:t>align corporate giving with core business </a:t>
            </a:r>
            <a:r>
              <a:rPr lang="en-US" altLang="cs-CZ" sz="1600" dirty="0">
                <a:latin typeface="Arial" panose="020B0604020202020204" pitchFamily="34" charset="0"/>
              </a:rPr>
              <a:t>capabilities.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21st century generation of corporate philanthropy is transforming the arena once again, repositioning it as a comprehensive portfolio of strategic, long-term, value-based programs.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26798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How can corporate philanthropy help nonprofits?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helps nonprofits through various methods of support, such as corporate matching gift programs and volunteer grants.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impact of donations and volunteering for nonprofits can be drastically increased with the help of corporate programs.</a:t>
            </a:r>
          </a:p>
          <a:p>
            <a:pPr marL="285750" indent="-285750" eaLnBrk="1" hangingPunct="1">
              <a:spcBef>
                <a:spcPct val="0"/>
              </a:spcBef>
              <a:defRPr/>
            </a:pPr>
            <a:endParaRPr lang="en-US"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How can corporate philanthropy help businesses?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Corporate philanthropy fosters employee engagement and generates business value.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When businesses participate in corporate philanthropy, they are creating a positive public image for themselves, enhancing their relationships with consumers, and creating a positive work environment.</a:t>
            </a: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b="1" dirty="0">
                <a:latin typeface="Arial" panose="020B0604020202020204" pitchFamily="34" charset="0"/>
              </a:rPr>
              <a:t>What is the difference between corporate philanthropy and corporate social responsibility?</a:t>
            </a:r>
          </a:p>
          <a:p>
            <a:pPr marL="285750" indent="-285750" eaLnBrk="1" hangingPunct="1">
              <a:spcBef>
                <a:spcPct val="0"/>
              </a:spcBef>
              <a:defRPr/>
            </a:pPr>
            <a:r>
              <a:rPr lang="en-US" altLang="cs-CZ" sz="1600" dirty="0">
                <a:latin typeface="Arial" panose="020B0604020202020204" pitchFamily="34" charset="0"/>
              </a:rPr>
              <a:t>While they may seem similar, corporate social responsibility describes the overall attitude of an organization toward society at large, while corporate philanthropy is a narrower form of corporate social responsibility.</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331222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79215"/>
            <a:ext cx="697706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400" b="1" dirty="0">
                <a:latin typeface="Arial" panose="020B0604020202020204" pitchFamily="34" charset="0"/>
              </a:rPr>
              <a:t>Why is Corporate Philanthropy Important?</a:t>
            </a:r>
          </a:p>
          <a:p>
            <a:pPr eaLnBrk="1" hangingPunct="1">
              <a:spcBef>
                <a:spcPct val="0"/>
              </a:spcBef>
              <a:buNone/>
              <a:defRPr/>
            </a:pPr>
            <a:r>
              <a:rPr lang="en-US" altLang="cs-CZ" sz="1400" dirty="0">
                <a:latin typeface="Arial" panose="020B0604020202020204" pitchFamily="34" charset="0"/>
              </a:rPr>
              <a:t>Becoming familiar with corporate philanthropy is important, especially for nonprofits and corporations. It encourages employee giving, which has a positive impact on nonprofits and society, and benefits businesses by helping them reach their goals.</a:t>
            </a:r>
            <a:endParaRPr lang="cs-CZ" altLang="cs-CZ" sz="1400" dirty="0">
              <a:latin typeface="Arial" panose="020B0604020202020204" pitchFamily="34" charset="0"/>
            </a:endParaRPr>
          </a:p>
          <a:p>
            <a:pPr eaLnBrk="1" hangingPunct="1">
              <a:spcBef>
                <a:spcPct val="0"/>
              </a:spcBef>
              <a:buNone/>
              <a:defRPr/>
            </a:pPr>
            <a:endParaRPr lang="en-US" altLang="cs-CZ" sz="1400" dirty="0">
              <a:latin typeface="Arial" panose="020B0604020202020204" pitchFamily="34" charset="0"/>
            </a:endParaRPr>
          </a:p>
          <a:p>
            <a:pPr eaLnBrk="1" hangingPunct="1">
              <a:spcBef>
                <a:spcPct val="0"/>
              </a:spcBef>
              <a:buNone/>
              <a:defRPr/>
            </a:pPr>
            <a:endParaRPr lang="en-US"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For example, corporate philanthropy can lead to:</a:t>
            </a: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Positive Work Environment</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Bringing employees together to participate in team volunteer grants or other team programs encourages everyone to see themselves as part of the greater community. This feeling of community then benefits the greater social good.</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Increased Employee Engagement</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Companies with engaged employees who enjoy their jobs outperform companies with disengaged workers by up to 202%! Collective participation in philanthropy engages employees with each other.</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Positive Public</a:t>
            </a:r>
            <a:r>
              <a:rPr lang="cs-CZ" altLang="cs-CZ" sz="1400" b="1" dirty="0">
                <a:latin typeface="Arial" panose="020B0604020202020204" pitchFamily="34" charset="0"/>
              </a:rPr>
              <a:t> </a:t>
            </a:r>
            <a:r>
              <a:rPr lang="en-US" altLang="cs-CZ" sz="1400" b="1" dirty="0">
                <a:latin typeface="Arial" panose="020B0604020202020204" pitchFamily="34" charset="0"/>
              </a:rPr>
              <a:t>Image</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Partnering with a nonprofit provides corporations the opportunity to publicly show their communities how invested they are through press releases, social media, and word of mouth! Their work then adds to greater social change.</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b="1" dirty="0">
                <a:latin typeface="Arial" panose="020B0604020202020204" pitchFamily="34" charset="0"/>
              </a:rPr>
              <a:t>Enhanced Consumer Relationships</a:t>
            </a:r>
            <a:r>
              <a:rPr lang="cs-CZ" altLang="cs-CZ" sz="1400" b="1" dirty="0">
                <a:latin typeface="Arial" panose="020B0604020202020204" pitchFamily="34" charset="0"/>
              </a:rPr>
              <a:t> </a:t>
            </a:r>
            <a:r>
              <a:rPr lang="cs-CZ" altLang="cs-CZ" sz="1400" dirty="0">
                <a:latin typeface="Arial" panose="020B0604020202020204" pitchFamily="34" charset="0"/>
              </a:rPr>
              <a:t>- </a:t>
            </a:r>
            <a:r>
              <a:rPr lang="en-US" altLang="cs-CZ" sz="1400" dirty="0">
                <a:latin typeface="Arial" panose="020B0604020202020204" pitchFamily="34" charset="0"/>
              </a:rPr>
              <a:t>Consumers want to buy from companies that are doing good deeds in the world, especially those that support causes they care about. By upholding their commitment to these causes, companies make a huge impact.</a:t>
            </a:r>
          </a:p>
        </p:txBody>
      </p:sp>
      <p:pic>
        <p:nvPicPr>
          <p:cNvPr id="3074" name="Picture 2" descr="Corporate philanthropy can improve a company's public image.">
            <a:extLst>
              <a:ext uri="{FF2B5EF4-FFF2-40B4-BE49-F238E27FC236}">
                <a16:creationId xmlns:a16="http://schemas.microsoft.com/office/drawing/2014/main" id="{69079EA3-FAD6-40F5-B32C-C831909A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595" y="444010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porate philanthropy can enhance consumer relationships.">
            <a:extLst>
              <a:ext uri="{FF2B5EF4-FFF2-40B4-BE49-F238E27FC236}">
                <a16:creationId xmlns:a16="http://schemas.microsoft.com/office/drawing/2014/main" id="{4EB97AC3-E106-41E6-8E13-7A806518F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595" y="56432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oublethedonation.com/tips/wp-content/uploads/2019/09/Corporate-philanthropy-engagement.png">
            <a:extLst>
              <a:ext uri="{FF2B5EF4-FFF2-40B4-BE49-F238E27FC236}">
                <a16:creationId xmlns:a16="http://schemas.microsoft.com/office/drawing/2014/main" id="{C47A8F2C-C44C-4E62-9967-21F4CAF2D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595" y="322491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sitive work environments result from corporate philanthropy.">
            <a:extLst>
              <a:ext uri="{FF2B5EF4-FFF2-40B4-BE49-F238E27FC236}">
                <a16:creationId xmlns:a16="http://schemas.microsoft.com/office/drawing/2014/main" id="{4F154DCD-9C80-4F8C-BEF8-27DB3E2BE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595" y="2021758"/>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2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Corporate Philanthropy Statistics</a:t>
            </a:r>
            <a:endParaRPr lang="cs-CZ" altLang="cs-CZ" sz="1600" b="1" dirty="0">
              <a:latin typeface="Arial" panose="020B0604020202020204" pitchFamily="34" charset="0"/>
            </a:endParaRPr>
          </a:p>
          <a:p>
            <a:pPr eaLnBrk="1" hangingPunct="1">
              <a:spcBef>
                <a:spcPct val="0"/>
              </a:spcBef>
              <a:buNone/>
              <a:defRPr/>
            </a:pPr>
            <a:endParaRPr lang="cs-CZ" altLang="cs-CZ" sz="1600" b="1" dirty="0">
              <a:latin typeface="Arial" panose="020B0604020202020204" pitchFamily="34" charset="0"/>
            </a:endParaRPr>
          </a:p>
          <a:p>
            <a:pPr eaLnBrk="1" hangingPunct="1">
              <a:spcBef>
                <a:spcPct val="0"/>
              </a:spcBef>
              <a:buNone/>
              <a:defRPr/>
            </a:pPr>
            <a:r>
              <a:rPr lang="cs-CZ" altLang="cs-CZ" sz="1600" dirty="0" err="1">
                <a:latin typeface="Arial" panose="020B0604020202020204" pitchFamily="34" charset="0"/>
              </a:rPr>
              <a:t>Amaricans</a:t>
            </a:r>
            <a:r>
              <a:rPr lang="cs-CZ" altLang="cs-CZ" sz="1600" dirty="0">
                <a:latin typeface="Arial" panose="020B0604020202020204" pitchFamily="34" charset="0"/>
              </a:rPr>
              <a:t> </a:t>
            </a:r>
            <a:r>
              <a:rPr lang="cs-CZ" altLang="cs-CZ" sz="1600" dirty="0" err="1">
                <a:latin typeface="Arial" panose="020B0604020202020204" pitchFamily="34" charset="0"/>
              </a:rPr>
              <a:t>example</a:t>
            </a:r>
            <a:r>
              <a:rPr lang="cs-CZ" altLang="cs-CZ" sz="1600" dirty="0">
                <a:latin typeface="Arial" panose="020B0604020202020204" pitchFamily="34" charset="0"/>
              </a:rPr>
              <a:t>:</a:t>
            </a: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endParaRPr lang="cs-CZ" altLang="cs-CZ" sz="16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EU </a:t>
            </a:r>
            <a:r>
              <a:rPr lang="cs-CZ" altLang="cs-CZ" sz="1600" dirty="0" err="1">
                <a:latin typeface="Arial" panose="020B0604020202020204" pitchFamily="34" charset="0"/>
              </a:rPr>
              <a:t>example</a:t>
            </a:r>
            <a:r>
              <a:rPr lang="cs-CZ" altLang="cs-CZ" sz="1600" dirty="0">
                <a:latin typeface="Arial" panose="020B0604020202020204" pitchFamily="34" charset="0"/>
              </a:rPr>
              <a:t>:</a:t>
            </a:r>
          </a:p>
          <a:p>
            <a:pPr marL="285750" indent="-285750" eaLnBrk="1" hangingPunct="1">
              <a:spcBef>
                <a:spcPct val="0"/>
              </a:spcBef>
              <a:defRPr/>
            </a:pPr>
            <a:r>
              <a:rPr lang="en-US" altLang="cs-CZ" sz="1400" dirty="0">
                <a:latin typeface="Arial" panose="020B0604020202020204" pitchFamily="34" charset="0"/>
              </a:rPr>
              <a:t>The total amount of philanthropic contributions in Europe is estimated at EUR 87.5 billion annually. This is a lower bound estimate from 20 European countries that contributed to Giving in Europe, the first study measuring philanthropy in Europe. The study was officially presented in Brussels at the King Baudouin Foundation organized event “Spring of European Philanthropy”</a:t>
            </a:r>
            <a:r>
              <a:rPr lang="cs-CZ" altLang="cs-CZ" sz="1400" dirty="0">
                <a:latin typeface="Arial" panose="020B0604020202020204" pitchFamily="34" charset="0"/>
              </a:rPr>
              <a:t> 2017.</a:t>
            </a: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en-US" altLang="cs-CZ" sz="1400" dirty="0">
                <a:latin typeface="Arial" panose="020B0604020202020204" pitchFamily="34" charset="0"/>
              </a:rPr>
              <a:t>The study shows that households (including bequests) are the main source of philanthropic contributions (53%, EUR 46 billion), followed by corporations (25%, EUR 21.7 billion), foundations (19%, EUR 16 billion) and lotteries (3%, EUR 3 billion).</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r>
              <a:rPr lang="cs-CZ" altLang="cs-CZ" sz="1400" dirty="0" err="1">
                <a:latin typeface="Arial" panose="020B0604020202020204" pitchFamily="34" charset="0"/>
                <a:hlinkClick r:id="rId2"/>
              </a:rPr>
              <a:t>Giving</a:t>
            </a:r>
            <a:r>
              <a:rPr lang="cs-CZ" altLang="cs-CZ" sz="1400" dirty="0">
                <a:latin typeface="Arial" panose="020B0604020202020204" pitchFamily="34" charset="0"/>
                <a:hlinkClick r:id="rId2"/>
              </a:rPr>
              <a:t> in </a:t>
            </a:r>
            <a:r>
              <a:rPr lang="cs-CZ" altLang="cs-CZ" sz="1400" dirty="0" err="1">
                <a:latin typeface="Arial" panose="020B0604020202020204" pitchFamily="34" charset="0"/>
                <a:hlinkClick r:id="rId2"/>
              </a:rPr>
              <a:t>Europe</a:t>
            </a:r>
            <a:r>
              <a:rPr lang="cs-CZ" altLang="cs-CZ" sz="1400" dirty="0">
                <a:latin typeface="Arial" panose="020B0604020202020204" pitchFamily="34" charset="0"/>
                <a:hlinkClick r:id="rId2"/>
              </a:rPr>
              <a:t> (</a:t>
            </a:r>
            <a:r>
              <a:rPr lang="cs-CZ" altLang="cs-CZ" sz="1400" dirty="0" err="1">
                <a:latin typeface="Arial" panose="020B0604020202020204" pitchFamily="34" charset="0"/>
                <a:hlinkClick r:id="rId2"/>
              </a:rPr>
              <a:t>summary</a:t>
            </a:r>
            <a:r>
              <a:rPr lang="cs-CZ" altLang="cs-CZ" sz="1400" dirty="0">
                <a:latin typeface="Arial" panose="020B0604020202020204" pitchFamily="34" charset="0"/>
                <a:hlinkClick r:id="rId2"/>
              </a:rPr>
              <a:t> </a:t>
            </a:r>
            <a:r>
              <a:rPr lang="cs-CZ" altLang="cs-CZ" sz="1400" dirty="0" err="1">
                <a:latin typeface="Arial" panose="020B0604020202020204" pitchFamily="34" charset="0"/>
                <a:hlinkClick r:id="rId2"/>
              </a:rPr>
              <a:t>facts</a:t>
            </a:r>
            <a:r>
              <a:rPr lang="cs-CZ" altLang="cs-CZ" sz="1400" dirty="0">
                <a:latin typeface="Arial" panose="020B0604020202020204" pitchFamily="34" charset="0"/>
                <a:hlinkClick r:id="rId2"/>
              </a:rPr>
              <a:t>)</a:t>
            </a:r>
            <a:endParaRPr lang="cs-CZ" altLang="cs-CZ" sz="1400" dirty="0">
              <a:latin typeface="Arial" panose="020B0604020202020204" pitchFamily="34" charset="0"/>
            </a:endParaRPr>
          </a:p>
          <a:p>
            <a:pPr marL="285750" indent="-285750" eaLnBrk="1" hangingPunct="1">
              <a:spcBef>
                <a:spcPct val="0"/>
              </a:spcBef>
              <a:defRPr/>
            </a:pPr>
            <a:endParaRPr lang="cs-CZ" altLang="cs-CZ" sz="14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 name="Obrázek 1">
            <a:extLst>
              <a:ext uri="{FF2B5EF4-FFF2-40B4-BE49-F238E27FC236}">
                <a16:creationId xmlns:a16="http://schemas.microsoft.com/office/drawing/2014/main" id="{6A128E41-F810-49D4-8A6C-2FEC35708A16}"/>
              </a:ext>
            </a:extLst>
          </p:cNvPr>
          <p:cNvPicPr>
            <a:picLocks noChangeAspect="1"/>
          </p:cNvPicPr>
          <p:nvPr/>
        </p:nvPicPr>
        <p:blipFill rotWithShape="1">
          <a:blip r:embed="rId3"/>
          <a:srcRect l="27105" t="36720" r="28158" b="51638"/>
          <a:stretch/>
        </p:blipFill>
        <p:spPr>
          <a:xfrm>
            <a:off x="1283566" y="2355840"/>
            <a:ext cx="7331043" cy="1073160"/>
          </a:xfrm>
          <a:prstGeom prst="rect">
            <a:avLst/>
          </a:prstGeom>
        </p:spPr>
      </p:pic>
    </p:spTree>
    <p:extLst>
      <p:ext uri="{BB962C8B-B14F-4D97-AF65-F5344CB8AC3E}">
        <p14:creationId xmlns:p14="http://schemas.microsoft.com/office/powerpoint/2010/main" val="15168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dirty="0">
                <a:latin typeface="Arial" panose="020B0604020202020204" pitchFamily="34" charset="0"/>
              </a:rPr>
              <a:t>What are the benefits of corporate philanthropy?</a:t>
            </a:r>
            <a:endParaRPr lang="cs-CZ" altLang="cs-CZ" sz="16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Corporate philanthropy </a:t>
            </a:r>
            <a:r>
              <a:rPr lang="en-US" altLang="cs-CZ" sz="1600" dirty="0">
                <a:latin typeface="Arial" panose="020B0604020202020204" pitchFamily="34" charset="0"/>
              </a:rPr>
              <a:t>helps support communities where companies are based. It supports corporate giving programs, which essentially lead to free money for nonprofits.</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r>
              <a:rPr lang="en-US" altLang="cs-CZ" sz="1600" b="1" dirty="0">
                <a:latin typeface="Arial" panose="020B0604020202020204" pitchFamily="34" charset="0"/>
              </a:rPr>
              <a:t>Corporate giving programs </a:t>
            </a:r>
            <a:r>
              <a:rPr lang="en-US" altLang="cs-CZ" sz="1600" dirty="0">
                <a:latin typeface="Arial" panose="020B0604020202020204" pitchFamily="34" charset="0"/>
              </a:rPr>
              <a:t>allow companies large and small to make investments in social good. </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These programs are a form of corporate philanthropy that facilities charitable giving to nonprofit causes. </a:t>
            </a:r>
            <a:endParaRPr lang="cs-CZ" altLang="cs-CZ" sz="1600" dirty="0">
              <a:latin typeface="Arial" panose="020B0604020202020204" pitchFamily="34" charset="0"/>
            </a:endParaRPr>
          </a:p>
          <a:p>
            <a:pPr marL="1028700" lvl="1"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These programs are often </a:t>
            </a:r>
            <a:r>
              <a:rPr lang="en-US" altLang="cs-CZ" sz="1600" b="1" dirty="0">
                <a:latin typeface="Arial" panose="020B0604020202020204" pitchFamily="34" charset="0"/>
              </a:rPr>
              <a:t>driven by employee giving</a:t>
            </a:r>
            <a:r>
              <a:rPr lang="en-US" altLang="cs-CZ" sz="1600" dirty="0">
                <a:latin typeface="Arial" panose="020B0604020202020204" pitchFamily="34" charset="0"/>
              </a:rPr>
              <a:t>: the more employees contribute to philanthropic organizations, the more their company will donate.</a:t>
            </a:r>
            <a:endParaRPr lang="cs-CZ" altLang="cs-CZ" sz="1600" dirty="0">
              <a:latin typeface="Arial" panose="020B0604020202020204" pitchFamily="34" charset="0"/>
            </a:endParaRPr>
          </a:p>
          <a:p>
            <a:pPr marL="1028700" lvl="1" eaLnBrk="1" hangingPunct="1">
              <a:spcBef>
                <a:spcPct val="0"/>
              </a:spcBef>
              <a:defRPr/>
            </a:pPr>
            <a:endParaRPr lang="cs-CZ" altLang="cs-CZ" sz="1600" dirty="0">
              <a:latin typeface="Arial" panose="020B0604020202020204" pitchFamily="34" charset="0"/>
            </a:endParaRPr>
          </a:p>
          <a:p>
            <a:pPr marL="1028700" lvl="1" eaLnBrk="1" hangingPunct="1">
              <a:spcBef>
                <a:spcPct val="0"/>
              </a:spcBef>
              <a:defRPr/>
            </a:pPr>
            <a:r>
              <a:rPr lang="en-US" altLang="cs-CZ" sz="1600" dirty="0">
                <a:latin typeface="Arial" panose="020B0604020202020204" pitchFamily="34" charset="0"/>
              </a:rPr>
              <a:t>The top types of corporate giving programs are </a:t>
            </a:r>
            <a:r>
              <a:rPr lang="en-US" altLang="cs-CZ" sz="1600" b="1" dirty="0">
                <a:latin typeface="Arial" panose="020B0604020202020204" pitchFamily="34" charset="0"/>
              </a:rPr>
              <a:t>Matching Gifts </a:t>
            </a:r>
            <a:r>
              <a:rPr lang="en-US" altLang="cs-CZ" sz="1600" dirty="0">
                <a:latin typeface="Arial" panose="020B0604020202020204" pitchFamily="34" charset="0"/>
              </a:rPr>
              <a:t>and </a:t>
            </a:r>
            <a:r>
              <a:rPr lang="en-US" altLang="cs-CZ" sz="1600" b="1" dirty="0">
                <a:latin typeface="Arial" panose="020B0604020202020204" pitchFamily="34" charset="0"/>
              </a:rPr>
              <a:t>Volunteer Grants</a:t>
            </a:r>
            <a:r>
              <a:rPr lang="en-US" altLang="cs-CZ" sz="1600" dirty="0">
                <a:latin typeface="Arial" panose="020B0604020202020204" pitchFamily="34" charset="0"/>
              </a:rPr>
              <a:t>.</a:t>
            </a: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03252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CORPORATE PHILANTROPY</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Types of Corporate Giving Programs</a:t>
            </a:r>
          </a:p>
        </p:txBody>
      </p:sp>
      <p:sp>
        <p:nvSpPr>
          <p:cNvPr id="3079" name="TextovéPole 10"/>
          <p:cNvSpPr txBox="1">
            <a:spLocks noChangeArrowheads="1"/>
          </p:cNvSpPr>
          <p:nvPr/>
        </p:nvSpPr>
        <p:spPr bwMode="auto">
          <a:xfrm>
            <a:off x="165100" y="1090149"/>
            <a:ext cx="88058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600" b="1" dirty="0">
                <a:latin typeface="Arial" panose="020B0604020202020204" pitchFamily="34" charset="0"/>
              </a:rPr>
              <a:t>Matching Gifts</a:t>
            </a:r>
            <a:endParaRPr lang="cs-CZ" altLang="cs-CZ" sz="1600" b="1"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Matching gifts occur when a company contributes to a nonprofit that an employee donates to, usually matching their donation at a 1:1 ratio. However, some companies will match gifts up to a 4:1 ratio!</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eaLnBrk="1" hangingPunct="1">
              <a:spcBef>
                <a:spcPct val="0"/>
              </a:spcBef>
              <a:buNone/>
              <a:defRPr/>
            </a:pPr>
            <a:r>
              <a:rPr lang="en-US" altLang="cs-CZ" sz="1600" i="1" dirty="0">
                <a:latin typeface="Arial" panose="020B0604020202020204" pitchFamily="34" charset="0"/>
              </a:rPr>
              <a:t>How do matching gifts work?</a:t>
            </a:r>
          </a:p>
          <a:p>
            <a:pPr eaLnBrk="1" hangingPunct="1">
              <a:spcBef>
                <a:spcPct val="0"/>
              </a:spcBef>
              <a:buNone/>
              <a:defRPr/>
            </a:pPr>
            <a:r>
              <a:rPr lang="en-US" altLang="cs-CZ" sz="1600" dirty="0">
                <a:latin typeface="Arial" panose="020B0604020202020204" pitchFamily="34" charset="0"/>
              </a:rPr>
              <a:t>The matching gift process generally follows these steps:</a:t>
            </a: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The donor makes a donation to a nonprofit.</a:t>
            </a:r>
          </a:p>
          <a:p>
            <a:pPr marL="285750" indent="-285750" eaLnBrk="1" hangingPunct="1">
              <a:spcBef>
                <a:spcPct val="0"/>
              </a:spcBef>
              <a:defRPr/>
            </a:pPr>
            <a:r>
              <a:rPr lang="en-US" altLang="cs-CZ" sz="1600" dirty="0">
                <a:latin typeface="Arial" panose="020B0604020202020204" pitchFamily="34" charset="0"/>
              </a:rPr>
              <a:t>The donor determines if their donation is eligible for a company match using a matching gift database.</a:t>
            </a:r>
          </a:p>
          <a:p>
            <a:pPr marL="285750" indent="-285750" eaLnBrk="1" hangingPunct="1">
              <a:spcBef>
                <a:spcPct val="0"/>
              </a:spcBef>
              <a:defRPr/>
            </a:pPr>
            <a:r>
              <a:rPr lang="en-US" altLang="cs-CZ" sz="1600" dirty="0">
                <a:latin typeface="Arial" panose="020B0604020202020204" pitchFamily="34" charset="0"/>
              </a:rPr>
              <a:t>If it’s determined their employer will match their donation, the donor can click on the link to the online forms provided by the database and submit the forms.</a:t>
            </a:r>
          </a:p>
          <a:p>
            <a:pPr marL="285750" indent="-285750" eaLnBrk="1" hangingPunct="1">
              <a:spcBef>
                <a:spcPct val="0"/>
              </a:spcBef>
              <a:defRPr/>
            </a:pPr>
            <a:r>
              <a:rPr lang="en-US" altLang="cs-CZ" sz="1600" dirty="0">
                <a:latin typeface="Arial" panose="020B0604020202020204" pitchFamily="34" charset="0"/>
              </a:rPr>
              <a:t>The donor’s employer reviews the forms and follows up with the nonprofit to confirm the donation.</a:t>
            </a:r>
          </a:p>
          <a:p>
            <a:pPr marL="285750" indent="-285750" eaLnBrk="1" hangingPunct="1">
              <a:spcBef>
                <a:spcPct val="0"/>
              </a:spcBef>
              <a:defRPr/>
            </a:pPr>
            <a:r>
              <a:rPr lang="en-US" altLang="cs-CZ" sz="1600" dirty="0">
                <a:latin typeface="Arial" panose="020B0604020202020204" pitchFamily="34" charset="0"/>
              </a:rPr>
              <a:t>The employer makes a matching donation.</a:t>
            </a: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p:txBody>
      </p:sp>
      <p:pic>
        <p:nvPicPr>
          <p:cNvPr id="2052" name="Picture 4" descr="The most common types of corporate giving programs are matching gifts and volunteer grants.">
            <a:extLst>
              <a:ext uri="{FF2B5EF4-FFF2-40B4-BE49-F238E27FC236}">
                <a16:creationId xmlns:a16="http://schemas.microsoft.com/office/drawing/2014/main" id="{2A80B3C3-B5F2-4DD6-9732-DCF89E90A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578" y="5139069"/>
            <a:ext cx="3994484" cy="1597794"/>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390B36E0-7CC6-4A19-80C5-02A5489FDA69}"/>
              </a:ext>
            </a:extLst>
          </p:cNvPr>
          <p:cNvPicPr>
            <a:picLocks noChangeAspect="1"/>
          </p:cNvPicPr>
          <p:nvPr/>
        </p:nvPicPr>
        <p:blipFill rotWithShape="1">
          <a:blip r:embed="rId3"/>
          <a:srcRect l="22105" t="33158" r="23158" b="38304"/>
          <a:stretch/>
        </p:blipFill>
        <p:spPr>
          <a:xfrm>
            <a:off x="0" y="5406523"/>
            <a:ext cx="5005137" cy="1467853"/>
          </a:xfrm>
          <a:prstGeom prst="rect">
            <a:avLst/>
          </a:prstGeom>
        </p:spPr>
      </p:pic>
    </p:spTree>
    <p:extLst>
      <p:ext uri="{BB962C8B-B14F-4D97-AF65-F5344CB8AC3E}">
        <p14:creationId xmlns:p14="http://schemas.microsoft.com/office/powerpoint/2010/main" val="273072810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6953</TotalTime>
  <Words>3248</Words>
  <Application>Microsoft Office PowerPoint</Application>
  <PresentationFormat>Předvádění na obrazovce (4:3)</PresentationFormat>
  <Paragraphs>364</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27</vt:i4>
      </vt:variant>
    </vt:vector>
  </HeadingPairs>
  <TitlesOfParts>
    <vt:vector size="32"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178</cp:revision>
  <dcterms:created xsi:type="dcterms:W3CDTF">2016-03-17T12:08:01Z</dcterms:created>
  <dcterms:modified xsi:type="dcterms:W3CDTF">2020-12-01T08:06:34Z</dcterms:modified>
</cp:coreProperties>
</file>