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6" r:id="rId5"/>
    <p:sldId id="267" r:id="rId6"/>
    <p:sldId id="268" r:id="rId7"/>
    <p:sldId id="270" r:id="rId8"/>
    <p:sldId id="271" r:id="rId9"/>
    <p:sldId id="272" r:id="rId10"/>
    <p:sldId id="273" r:id="rId11"/>
    <p:sldId id="275" r:id="rId12"/>
    <p:sldId id="274" r:id="rId13"/>
    <p:sldId id="276" r:id="rId14"/>
    <p:sldId id="277" r:id="rId15"/>
    <p:sldId id="278" r:id="rId16"/>
    <p:sldId id="279" r:id="rId17"/>
    <p:sldId id="280" r:id="rId18"/>
    <p:sldId id="281"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1" d="100"/>
          <a:sy n="51" d="100"/>
        </p:scale>
        <p:origin x="1188" y="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04.10.2021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04.10.2021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04.10.2021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04.10.2021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Crisis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Presentation subtitle</a:t>
            </a:r>
          </a:p>
        </p:txBody>
      </p:sp>
      <p:sp>
        <p:nvSpPr>
          <p:cNvPr id="9" name="Podnadpis 2"/>
          <p:cNvSpPr txBox="1">
            <a:spLocks/>
          </p:cNvSpPr>
          <p:nvPr/>
        </p:nvSpPr>
        <p:spPr>
          <a:xfrm>
            <a:off x="8364355" y="4965171"/>
            <a:ext cx="359867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CRISIS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0145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Quick</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Death</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The roots of the problem are too deep and were discovered too late, the symptoms persisted in the company for a very long time, unfortunately no one paid attention to them, the early warning system failed or was not set up at all.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acute stage was rapid and exceeded the limit of tolerance, </a:t>
            </a:r>
            <a:r>
              <a:rPr lang="cs-CZ" sz="2400" dirty="0" smtClean="0">
                <a:latin typeface="Times New Roman" panose="02020603050405020304" pitchFamily="18" charset="0"/>
                <a:cs typeface="Times New Roman" panose="02020603050405020304" pitchFamily="18" charset="0"/>
              </a:rPr>
              <a:t>so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sacrificed losses. Therefore, the crisis is gaining momentum and the company is disappearing.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analysis of the company did not find a single healthy place that could be operational and could generate value and help save at least part of the company and gain time for further action.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10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01451" cy="523220"/>
          </a:xfrm>
          <a:prstGeom prst="rect">
            <a:avLst/>
          </a:prstGeom>
        </p:spPr>
        <p:txBody>
          <a:bodyPr wrap="none">
            <a:spAutoFit/>
          </a:bodyPr>
          <a:lstStyle/>
          <a:p>
            <a:pPr lvl="0">
              <a:defRPr/>
            </a:pPr>
            <a:r>
              <a:rPr lang="cs-CZ" sz="2800" b="1" kern="0" dirty="0" err="1">
                <a:solidFill>
                  <a:srgbClr val="307871"/>
                </a:solidFill>
                <a:latin typeface="Times New Roman"/>
              </a:rPr>
              <a:t>Crisis</a:t>
            </a:r>
            <a:r>
              <a:rPr lang="cs-CZ" sz="2800" b="1" kern="0" dirty="0">
                <a:solidFill>
                  <a:srgbClr val="307871"/>
                </a:solidFill>
                <a:latin typeface="Times New Roman"/>
              </a:rPr>
              <a:t> </a:t>
            </a:r>
            <a:r>
              <a:rPr lang="cs-CZ" sz="2800" b="1" kern="0" dirty="0" err="1">
                <a:solidFill>
                  <a:srgbClr val="307871"/>
                </a:solidFill>
                <a:latin typeface="Times New Roman"/>
              </a:rPr>
              <a:t>of</a:t>
            </a:r>
            <a:r>
              <a:rPr lang="cs-CZ" sz="2800" b="1" kern="0" dirty="0">
                <a:solidFill>
                  <a:srgbClr val="307871"/>
                </a:solidFill>
                <a:latin typeface="Times New Roman"/>
              </a:rPr>
              <a:t> </a:t>
            </a:r>
            <a:r>
              <a:rPr lang="cs-CZ" sz="2800" b="1" kern="0" dirty="0" err="1">
                <a:solidFill>
                  <a:srgbClr val="307871"/>
                </a:solidFill>
                <a:latin typeface="Times New Roman"/>
              </a:rPr>
              <a:t>the</a:t>
            </a:r>
            <a:r>
              <a:rPr lang="cs-CZ" sz="2800" b="1" kern="0" dirty="0">
                <a:solidFill>
                  <a:srgbClr val="307871"/>
                </a:solidFill>
                <a:latin typeface="Times New Roman"/>
              </a:rPr>
              <a:t> „</a:t>
            </a:r>
            <a:r>
              <a:rPr lang="cs-CZ" sz="2800" b="1" kern="0" dirty="0" err="1">
                <a:solidFill>
                  <a:srgbClr val="307871"/>
                </a:solidFill>
                <a:latin typeface="Times New Roman"/>
              </a:rPr>
              <a:t>Quick</a:t>
            </a:r>
            <a:r>
              <a:rPr lang="cs-CZ" sz="2800" b="1" kern="0" dirty="0">
                <a:solidFill>
                  <a:srgbClr val="307871"/>
                </a:solidFill>
                <a:latin typeface="Times New Roman"/>
              </a:rPr>
              <a:t> </a:t>
            </a:r>
            <a:r>
              <a:rPr lang="cs-CZ" sz="2800" b="1" kern="0" dirty="0" err="1">
                <a:solidFill>
                  <a:srgbClr val="307871"/>
                </a:solidFill>
                <a:latin typeface="Times New Roman"/>
              </a:rPr>
              <a:t>Death</a:t>
            </a:r>
            <a:r>
              <a:rPr lang="cs-CZ" sz="2800" b="1" kern="0" dirty="0">
                <a:solidFill>
                  <a:srgbClr val="307871"/>
                </a:solidFill>
                <a:latin typeface="Times New Roman"/>
              </a:rPr>
              <a:t>“ Type</a:t>
            </a:r>
            <a:endParaRPr lang="en-GB" sz="2800" b="1" kern="0" dirty="0">
              <a:solidFill>
                <a:sysClr val="windowText" lastClr="000000"/>
              </a:solidFill>
            </a:endParaRPr>
          </a:p>
        </p:txBody>
      </p:sp>
      <p:pic>
        <p:nvPicPr>
          <p:cNvPr id="6" name="Zástupný symbol pro obsah 3" descr="skenování0005.jpg"/>
          <p:cNvPicPr>
            <a:picLocks/>
          </p:cNvPicPr>
          <p:nvPr/>
        </p:nvPicPr>
        <p:blipFill>
          <a:blip r:embed="rId3" cstate="print">
            <a:grayscl/>
          </a:blip>
          <a:srcRect t="5747" r="4538" b="5364"/>
          <a:stretch>
            <a:fillRect/>
          </a:stretch>
        </p:blipFill>
        <p:spPr>
          <a:xfrm>
            <a:off x="965436" y="972557"/>
            <a:ext cx="9067911" cy="5215301"/>
          </a:xfrm>
          <a:prstGeom prst="rect">
            <a:avLst/>
          </a:prstGeom>
        </p:spPr>
      </p:pic>
    </p:spTree>
    <p:extLst>
      <p:ext uri="{BB962C8B-B14F-4D97-AF65-F5344CB8AC3E}">
        <p14:creationId xmlns:p14="http://schemas.microsoft.com/office/powerpoint/2010/main" val="252929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0267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Slow</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Dying</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The onset of the crisis is the same as in the previous crisis, but with the difference that the acute phase is managed and the first anti-crisis measures bring results.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may be due, for example, to the sale of part of the business, when the entrepreneur obtains short-term funds and pays the necessary liabilities.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Then </a:t>
            </a:r>
            <a:r>
              <a:rPr lang="en-US" sz="2400" dirty="0">
                <a:latin typeface="Times New Roman" panose="02020603050405020304" pitchFamily="18" charset="0"/>
                <a:cs typeface="Times New Roman" panose="02020603050405020304" pitchFamily="18" charset="0"/>
              </a:rPr>
              <a:t>the crisis breaks out again with greater intensity.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the entrepreneur is instructed from the previous situation and takes similar restrictive measures again, leaving only a small part of the company, but surviving.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time, however, it is discovered that he sold far more profitable, lucrative parts of the business and they become its competitors.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has to outsource the necessary services he had in his portfolio, the crisis reappears and the company is already so weak that it does not have the strength to fight and is subject to.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432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0267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Slow</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Dying</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pic>
        <p:nvPicPr>
          <p:cNvPr id="6" name="Zástupný symbol pro obsah 3" descr="skenování0003.jpg"/>
          <p:cNvPicPr>
            <a:picLocks/>
          </p:cNvPicPr>
          <p:nvPr/>
        </p:nvPicPr>
        <p:blipFill>
          <a:blip r:embed="rId3" cstate="print"/>
          <a:stretch>
            <a:fillRect/>
          </a:stretch>
        </p:blipFill>
        <p:spPr>
          <a:xfrm>
            <a:off x="520797" y="972557"/>
            <a:ext cx="10201482" cy="5252879"/>
          </a:xfrm>
          <a:prstGeom prst="rect">
            <a:avLst/>
          </a:prstGeom>
        </p:spPr>
      </p:pic>
    </p:spTree>
    <p:extLst>
      <p:ext uri="{BB962C8B-B14F-4D97-AF65-F5344CB8AC3E}">
        <p14:creationId xmlns:p14="http://schemas.microsoft.com/office/powerpoint/2010/main" val="2284240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209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A </a:t>
            </a:r>
            <a:r>
              <a:rPr lang="cs-CZ" sz="2800" b="1" kern="0" dirty="0" err="1" smtClean="0">
                <a:solidFill>
                  <a:srgbClr val="307871"/>
                </a:solidFill>
                <a:latin typeface="Times New Roman"/>
                <a:ea typeface="+mj-ea"/>
                <a:cs typeface="+mj-cs"/>
              </a:rPr>
              <a:t>Completely</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Controlled</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000" dirty="0">
                <a:latin typeface="Times New Roman" panose="02020603050405020304" pitchFamily="18" charset="0"/>
                <a:cs typeface="Times New Roman" panose="02020603050405020304" pitchFamily="18" charset="0"/>
              </a:rPr>
              <a:t>This crisis breaks out suddenly, with an overall shorter course, an almost instantaneous, almost unrecognized acute stage, as it is done quickly and convincingly with the aim of pushing the manifestations of the crisis below the limit of endurance and ending it below the limit of alignment as a solution to the crisis.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An </a:t>
            </a:r>
            <a:r>
              <a:rPr lang="en-US" sz="2000" dirty="0">
                <a:latin typeface="Times New Roman" panose="02020603050405020304" pitchFamily="18" charset="0"/>
                <a:cs typeface="Times New Roman" panose="02020603050405020304" pitchFamily="18" charset="0"/>
              </a:rPr>
              <a:t>example might be a large order for a major client. </a:t>
            </a:r>
            <a:r>
              <a:rPr lang="en-US" sz="2000" dirty="0" smtClean="0">
                <a:latin typeface="Times New Roman" panose="02020603050405020304" pitchFamily="18" charset="0"/>
                <a:cs typeface="Times New Roman" panose="02020603050405020304" pitchFamily="18" charset="0"/>
              </a:rPr>
              <a:t>We </a:t>
            </a:r>
            <a:r>
              <a:rPr lang="en-US" sz="2000" dirty="0">
                <a:latin typeface="Times New Roman" panose="02020603050405020304" pitchFamily="18" charset="0"/>
                <a:cs typeface="Times New Roman" panose="02020603050405020304" pitchFamily="18" charset="0"/>
              </a:rPr>
              <a:t>take the input raw material from our proven supplier. It is a raw material imported by only three companies in the country that meet our quality certificates. The car is demolished to the supplier with a load of our raw material, which becomes unusable and the replacement is not in stock.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symptom was that we should already have an experienced emergency replacement.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acute stage is very short - it calls the second and third suppliers and arranges a test delivery, I test and select a replacement delivery so that the order for my customer is not delayed.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length of raw material testing and business negotiations - this will be the length of the chronic period of crisis.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solution and lesson for me is a new tested supplier - a substitute who shares the risk of not delivering the raw material on time. </a:t>
            </a: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816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209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A </a:t>
            </a:r>
            <a:r>
              <a:rPr lang="cs-CZ" sz="2800" b="1" kern="0" dirty="0" err="1" smtClean="0">
                <a:solidFill>
                  <a:srgbClr val="307871"/>
                </a:solidFill>
                <a:latin typeface="Times New Roman"/>
                <a:ea typeface="+mj-ea"/>
                <a:cs typeface="+mj-cs"/>
              </a:rPr>
              <a:t>Completely</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Controlled</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pic>
        <p:nvPicPr>
          <p:cNvPr id="6" name="obrázek 4"/>
          <p:cNvPicPr>
            <a:picLocks/>
          </p:cNvPicPr>
          <p:nvPr/>
        </p:nvPicPr>
        <p:blipFill>
          <a:blip r:embed="rId3" cstate="print"/>
          <a:srcRect/>
          <a:stretch>
            <a:fillRect/>
          </a:stretch>
        </p:blipFill>
        <p:spPr bwMode="auto">
          <a:xfrm>
            <a:off x="689864" y="972557"/>
            <a:ext cx="9894629" cy="5215892"/>
          </a:xfrm>
          <a:prstGeom prst="rect">
            <a:avLst/>
          </a:prstGeom>
          <a:noFill/>
          <a:ln w="9525">
            <a:noFill/>
            <a:miter lim="800000"/>
            <a:headEnd/>
            <a:tailEnd/>
          </a:ln>
        </p:spPr>
      </p:pic>
    </p:spTree>
    <p:extLst>
      <p:ext uri="{BB962C8B-B14F-4D97-AF65-F5344CB8AC3E}">
        <p14:creationId xmlns:p14="http://schemas.microsoft.com/office/powerpoint/2010/main" val="537846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5216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Suppression</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Symptom </a:t>
            </a:r>
            <a:r>
              <a:rPr lang="cs-CZ" sz="2800" b="1" kern="0" dirty="0" err="1" smtClean="0">
                <a:solidFill>
                  <a:srgbClr val="307871"/>
                </a:solidFill>
                <a:latin typeface="Times New Roman"/>
                <a:ea typeface="+mj-ea"/>
                <a:cs typeface="+mj-cs"/>
              </a:rPr>
              <a:t>Phase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300" dirty="0">
                <a:latin typeface="Times New Roman" panose="02020603050405020304" pitchFamily="18" charset="0"/>
                <a:cs typeface="Times New Roman" panose="02020603050405020304" pitchFamily="18" charset="0"/>
              </a:rPr>
              <a:t>This type of crisis is characterized by the fact that instead of the acute phase, the prevention of its occurrence is solved, </a:t>
            </a:r>
            <a:r>
              <a:rPr lang="cs-CZ" sz="2300" dirty="0" err="1" smtClean="0">
                <a:latin typeface="Times New Roman" panose="02020603050405020304" pitchFamily="18" charset="0"/>
                <a:cs typeface="Times New Roman" panose="02020603050405020304" pitchFamily="18" charset="0"/>
              </a:rPr>
              <a:t>therefore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the solution of symptoms, a new stage arises - the elimination of causes.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already mentioned feedback tools such as reporting, controlling, audit or random interviews are used to find out the causes.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It </a:t>
            </a:r>
            <a:r>
              <a:rPr lang="en-US" sz="2300" dirty="0">
                <a:latin typeface="Times New Roman" panose="02020603050405020304" pitchFamily="18" charset="0"/>
                <a:cs typeface="Times New Roman" panose="02020603050405020304" pitchFamily="18" charset="0"/>
              </a:rPr>
              <a:t>is used in situations where the manifestations of the crisis are visible, but we do not know why it arose, we want to take action and we want to carefully consider all the consequences that it will bring.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Crisis </a:t>
            </a:r>
            <a:r>
              <a:rPr lang="en-US" sz="2300" dirty="0">
                <a:latin typeface="Times New Roman" panose="02020603050405020304" pitchFamily="18" charset="0"/>
                <a:cs typeface="Times New Roman" panose="02020603050405020304" pitchFamily="18" charset="0"/>
              </a:rPr>
              <a:t>management involves active change.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principle of change management is, among other things, the identification of resistance to change and the conversion of this energy into positive energy, which will not only accelerate the process of change and its course, but also ensure the successful effect of change.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change therefore leads to a new level that is qualitatively higher than the previous </a:t>
            </a:r>
            <a:r>
              <a:rPr lang="en-US" sz="2300" dirty="0" smtClean="0">
                <a:latin typeface="Times New Roman" panose="02020603050405020304" pitchFamily="18" charset="0"/>
                <a:cs typeface="Times New Roman" panose="02020603050405020304" pitchFamily="18" charset="0"/>
              </a:rPr>
              <a:t>state</a:t>
            </a:r>
            <a:r>
              <a:rPr lang="cs-CZ" sz="2300" dirty="0" smtClean="0">
                <a:latin typeface="Times New Roman" panose="02020603050405020304" pitchFamily="18" charset="0"/>
                <a:cs typeface="Times New Roman" panose="02020603050405020304" pitchFamily="18" charset="0"/>
              </a:rPr>
              <a:t>.</a:t>
            </a:r>
            <a:r>
              <a:rPr lang="en-US" sz="2300" dirty="0" smtClean="0">
                <a:latin typeface="Times New Roman" panose="02020603050405020304" pitchFamily="18" charset="0"/>
                <a:cs typeface="Times New Roman" panose="02020603050405020304" pitchFamily="18" charset="0"/>
              </a:rPr>
              <a:t> </a:t>
            </a:r>
            <a:endParaRPr lang="cs-CZ" sz="2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423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5216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Suppression</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Symptom </a:t>
            </a:r>
            <a:r>
              <a:rPr lang="cs-CZ" sz="2800" b="1" kern="0" dirty="0" err="1" smtClean="0">
                <a:solidFill>
                  <a:srgbClr val="307871"/>
                </a:solidFill>
                <a:latin typeface="Times New Roman"/>
                <a:ea typeface="+mj-ea"/>
                <a:cs typeface="+mj-cs"/>
              </a:rPr>
              <a:t>Phase</a:t>
            </a:r>
            <a:endParaRPr kumimoji="0" lang="en-GB" sz="2800" b="1" i="0" u="none" strike="noStrike" kern="0" cap="none" spc="0" normalizeH="0" baseline="0" dirty="0">
              <a:ln>
                <a:noFill/>
              </a:ln>
              <a:solidFill>
                <a:sysClr val="windowText" lastClr="000000"/>
              </a:solidFill>
              <a:effectLst/>
              <a:uLnTx/>
              <a:uFillTx/>
            </a:endParaRPr>
          </a:p>
        </p:txBody>
      </p:sp>
      <p:pic>
        <p:nvPicPr>
          <p:cNvPr id="6" name="Zástupný symbol pro obsah 3" descr="skenování0002.jpg"/>
          <p:cNvPicPr>
            <a:picLocks/>
          </p:cNvPicPr>
          <p:nvPr/>
        </p:nvPicPr>
        <p:blipFill>
          <a:blip r:embed="rId3" cstate="print">
            <a:grayscl/>
          </a:blip>
          <a:srcRect t="5862"/>
          <a:stretch>
            <a:fillRect/>
          </a:stretch>
        </p:blipFill>
        <p:spPr>
          <a:xfrm>
            <a:off x="251520" y="1066304"/>
            <a:ext cx="10564671" cy="5096502"/>
          </a:xfrm>
          <a:prstGeom prst="rect">
            <a:avLst/>
          </a:prstGeom>
        </p:spPr>
      </p:pic>
    </p:spTree>
    <p:extLst>
      <p:ext uri="{BB962C8B-B14F-4D97-AF65-F5344CB8AC3E}">
        <p14:creationId xmlns:p14="http://schemas.microsoft.com/office/powerpoint/2010/main" val="3985500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14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Conclusion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crisis can affect any entity, regardless of its size. An individual, an organization, a political party, a society, a continent, our entire globe, and perhaps the entire universe, in a few million or billions of years, may be in 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Everyone </a:t>
            </a:r>
            <a:r>
              <a:rPr lang="en-US" sz="2400" dirty="0">
                <a:latin typeface="Times New Roman" panose="02020603050405020304" pitchFamily="18" charset="0"/>
                <a:cs typeface="Times New Roman" panose="02020603050405020304" pitchFamily="18" charset="0"/>
              </a:rPr>
              <a:t>can imagine the crisis of an individual, organization and society, and at the same time they are able to understand the process of possible emergence from this crisis. In general, anything that has the potential to significantly affect or even jeopardize the integrity and viability of a business can be considered a crisis. </a:t>
            </a:r>
            <a:endParaRPr lang="cs-CZ" sz="2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621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8074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00614" y="957040"/>
            <a:ext cx="9895571" cy="19740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err="1" smtClean="0">
                <a:latin typeface="Times New Roman" panose="02020603050405020304" pitchFamily="18" charset="0"/>
                <a:cs typeface="Times New Roman" panose="02020603050405020304" pitchFamily="18" charset="0"/>
              </a:rPr>
              <a:t>The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world</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crisis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comes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from</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two</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Chinese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words</a:t>
            </a:r>
            <a:r>
              <a:rPr lang="cs-CZ" sz="2400" dirty="0" smtClean="0">
                <a:latin typeface="Times New Roman" panose="02020603050405020304" pitchFamily="18" charset="0"/>
                <a:cs typeface="Times New Roman" panose="02020603050405020304" pitchFamily="18" charset="0"/>
              </a:rPr>
              <a:t> – </a:t>
            </a:r>
            <a:r>
              <a:rPr lang="cs-CZ" sz="2400" dirty="0" err="1" smtClean="0">
                <a:latin typeface="Times New Roman" panose="02020603050405020304" pitchFamily="18" charset="0"/>
                <a:cs typeface="Times New Roman" panose="02020603050405020304" pitchFamily="18" charset="0"/>
              </a:rPr>
              <a:t>Danger</a:t>
            </a:r>
            <a:r>
              <a:rPr lang="cs-CZ" sz="2400" dirty="0" smtClean="0">
                <a:latin typeface="Times New Roman" panose="02020603050405020304" pitchFamily="18" charset="0"/>
                <a:cs typeface="Times New Roman" panose="02020603050405020304" pitchFamily="18" charset="0"/>
              </a:rPr>
              <a:t> and </a:t>
            </a:r>
            <a:r>
              <a:rPr lang="cs-CZ" sz="2400" dirty="0" err="1" smtClean="0">
                <a:latin typeface="Times New Roman" panose="02020603050405020304" pitchFamily="18" charset="0"/>
                <a:cs typeface="Times New Roman" panose="02020603050405020304" pitchFamily="18" charset="0"/>
              </a:rPr>
              <a:t>Opportunity</a:t>
            </a:r>
            <a:r>
              <a:rPr lang="cs-CZ" sz="2400" dirty="0" smtClean="0">
                <a:latin typeface="Times New Roman" panose="02020603050405020304" pitchFamily="18" charset="0"/>
                <a:cs typeface="Times New Roman" panose="02020603050405020304" pitchFamily="18" charset="0"/>
              </a:rPr>
              <a:t>.</a:t>
            </a:r>
          </a:p>
          <a:p>
            <a:pPr marL="0" indent="0">
              <a:buNone/>
            </a:pPr>
            <a:endParaRPr lang="cs-CZ" sz="2000" dirty="0">
              <a:latin typeface="Times New Roman" panose="02020603050405020304" pitchFamily="18" charset="0"/>
              <a:cs typeface="Times New Roman" panose="02020603050405020304" pitchFamily="18" charset="0"/>
            </a:endParaRPr>
          </a:p>
          <a:p>
            <a:pPr marL="0" indent="0">
              <a:buNone/>
            </a:pPr>
            <a:endParaRPr lang="cs-CZ" sz="2000" dirty="0" smtClean="0">
              <a:latin typeface="Times New Roman" panose="02020603050405020304" pitchFamily="18" charset="0"/>
              <a:cs typeface="Times New Roman" panose="02020603050405020304" pitchFamily="18" charset="0"/>
            </a:endParaRPr>
          </a:p>
          <a:p>
            <a:pPr marL="0" indent="0">
              <a:buNone/>
            </a:pPr>
            <a:endParaRPr lang="cs-CZ" sz="2000" dirty="0">
              <a:latin typeface="Times New Roman" panose="02020603050405020304" pitchFamily="18" charset="0"/>
              <a:cs typeface="Times New Roman" panose="02020603050405020304" pitchFamily="18" charset="0"/>
            </a:endParaRPr>
          </a:p>
          <a:p>
            <a:pPr marL="0" indent="0">
              <a:buNone/>
            </a:pPr>
            <a:endParaRPr lang="cs-CZ" sz="2000" dirty="0" smtClean="0">
              <a:latin typeface="Times New Roman" panose="02020603050405020304" pitchFamily="18" charset="0"/>
              <a:cs typeface="Times New Roman" panose="02020603050405020304" pitchFamily="18" charset="0"/>
            </a:endParaRPr>
          </a:p>
          <a:p>
            <a:pPr marL="0" indent="0">
              <a:buNone/>
            </a:pPr>
            <a:endParaRPr lang="en-GB" sz="2000" dirty="0">
              <a:latin typeface="Times New Roman" panose="02020603050405020304" pitchFamily="18" charset="0"/>
              <a:cs typeface="Times New Roman" panose="02020603050405020304" pitchFamily="18" charset="0"/>
            </a:endParaRPr>
          </a:p>
          <a:p>
            <a:pPr marL="0" indent="0">
              <a:buNone/>
            </a:pPr>
            <a:r>
              <a:rPr lang="en-GB" sz="2000" dirty="0">
                <a:latin typeface="Times New Roman" panose="02020603050405020304" pitchFamily="18" charset="0"/>
                <a:cs typeface="Times New Roman" panose="02020603050405020304" pitchFamily="18" charset="0"/>
              </a:rPr>
              <a:t> </a:t>
            </a:r>
          </a:p>
          <a:p>
            <a:pPr marL="0" indent="0">
              <a:buNone/>
            </a:pPr>
            <a:endParaRPr lang="cs-CZ" altLang="cs-CZ" sz="2000" dirty="0" smtClean="0">
              <a:latin typeface="Times New Roman" panose="02020603050405020304" pitchFamily="18" charset="0"/>
              <a:cs typeface="Times New Roman" panose="02020603050405020304" pitchFamily="18" charset="0"/>
            </a:endParaRPr>
          </a:p>
          <a:p>
            <a:pPr algn="just"/>
            <a:r>
              <a:rPr lang="cs-CZ" altLang="cs-CZ" sz="2400" dirty="0" err="1" smtClean="0">
                <a:latin typeface="Times New Roman" panose="02020603050405020304" pitchFamily="18" charset="0"/>
                <a:cs typeface="Times New Roman" panose="02020603050405020304" pitchFamily="18" charset="0"/>
              </a:rPr>
              <a:t>Crisis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any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event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that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expected</a:t>
            </a:r>
            <a:r>
              <a:rPr lang="cs-CZ" altLang="cs-CZ" sz="2400" dirty="0" smtClean="0">
                <a:latin typeface="Times New Roman" panose="02020603050405020304" pitchFamily="18" charset="0"/>
                <a:cs typeface="Times New Roman" panose="02020603050405020304" pitchFamily="18" charset="0"/>
              </a:rPr>
              <a:t> to </a:t>
            </a:r>
            <a:r>
              <a:rPr lang="cs-CZ" altLang="cs-CZ" sz="2400" dirty="0" err="1" smtClean="0">
                <a:latin typeface="Times New Roman" panose="02020603050405020304" pitchFamily="18" charset="0"/>
                <a:cs typeface="Times New Roman" panose="02020603050405020304" pitchFamily="18" charset="0"/>
              </a:rPr>
              <a:t>lead</a:t>
            </a:r>
            <a:r>
              <a:rPr lang="cs-CZ" altLang="cs-CZ" sz="2400" dirty="0" smtClean="0">
                <a:latin typeface="Times New Roman" panose="02020603050405020304" pitchFamily="18" charset="0"/>
                <a:cs typeface="Times New Roman" panose="02020603050405020304" pitchFamily="18" charset="0"/>
              </a:rPr>
              <a:t> to, and </a:t>
            </a:r>
            <a:r>
              <a:rPr lang="cs-CZ" altLang="cs-CZ" sz="2400" dirty="0" err="1" smtClean="0">
                <a:latin typeface="Times New Roman" panose="02020603050405020304" pitchFamily="18" charset="0"/>
                <a:cs typeface="Times New Roman" panose="02020603050405020304" pitchFamily="18" charset="0"/>
              </a:rPr>
              <a:t>unstable</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dangerous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situation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affecting</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individual</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group</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or</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whole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organization</a:t>
            </a:r>
            <a:r>
              <a:rPr lang="cs-CZ" altLang="cs-CZ"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A crisis is a complex crisis situation in which the balance between the basic characteristics of the system (mission, philosophy, values, goals, style of functioning of the system) is significantly disturbed on the one hand and the attitude of the environment towards the system on the other. </a:t>
            </a:r>
            <a:endParaRPr lang="en-GB" altLang="cs-CZ" sz="2400" dirty="0">
              <a:latin typeface="Times New Roman" panose="02020603050405020304" pitchFamily="18" charset="0"/>
              <a:cs typeface="Times New Roman" panose="02020603050405020304" pitchFamily="18" charset="0"/>
            </a:endParaRPr>
          </a:p>
        </p:txBody>
      </p:sp>
      <p:pic>
        <p:nvPicPr>
          <p:cNvPr id="6" name="Zástupný symbol pro obsah 3" descr="krize2"/>
          <p:cNvPicPr>
            <a:picLocks/>
          </p:cNvPicPr>
          <p:nvPr/>
        </p:nvPicPr>
        <p:blipFill>
          <a:blip r:embed="rId3" cstate="print"/>
          <a:srcRect/>
          <a:stretch>
            <a:fillRect/>
          </a:stretch>
        </p:blipFill>
        <p:spPr bwMode="auto">
          <a:xfrm>
            <a:off x="3397146" y="1455025"/>
            <a:ext cx="4824536" cy="2035204"/>
          </a:xfrm>
          <a:prstGeom prst="rect">
            <a:avLst/>
          </a:prstGeom>
          <a:noFill/>
          <a:ln w="9525">
            <a:noFill/>
            <a:miter lim="800000"/>
            <a:headEnd/>
            <a:tailEnd/>
          </a:ln>
        </p:spPr>
      </p:pic>
    </p:spTree>
    <p:extLst>
      <p:ext uri="{BB962C8B-B14F-4D97-AF65-F5344CB8AC3E}">
        <p14:creationId xmlns:p14="http://schemas.microsoft.com/office/powerpoint/2010/main" val="121516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8074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16318"/>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A crisis situation is generally considered to be an unpredictable or unpredictable course of events after the disruption of the equilibrium of natural, technical, environmental, economic, social and societal systems, which endangers the lives, health or property of citizens, the environment, public order, internal or external security of the state, and common competencies and common available resources are not enough to solve these problems. </a:t>
            </a:r>
            <a:endParaRPr lang="cs-CZ" sz="2400" dirty="0" smtClean="0">
              <a:latin typeface="Times New Roman" panose="02020603050405020304" pitchFamily="18" charset="0"/>
              <a:cs typeface="Times New Roman" panose="02020603050405020304" pitchFamily="18" charset="0"/>
            </a:endParaRPr>
          </a:p>
          <a:p>
            <a:pPr algn="just"/>
            <a:endParaRPr lang="cs-CZ"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crisis can be caused artificially and can serve as a tool for solving the internal problems of the subject, or as part of tactics or strategies in a competitive environment. However, it can also arise from its very nature without the intention of causing a crisis.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54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5987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Characteristics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a:latin typeface="Times New Roman" panose="02020603050405020304" pitchFamily="18" charset="0"/>
                <a:cs typeface="Times New Roman" panose="02020603050405020304" pitchFamily="18" charset="0"/>
              </a:rPr>
              <a:t>The crisis is almost always decomposing</a:t>
            </a:r>
            <a:r>
              <a:rPr lang="en-US" sz="2400" dirty="0">
                <a:latin typeface="Times New Roman" panose="02020603050405020304" pitchFamily="18" charset="0"/>
                <a:cs typeface="Times New Roman" panose="02020603050405020304" pitchFamily="18" charset="0"/>
              </a:rPr>
              <a:t>. Until it is resolved, it blocks the organization's activities.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is almost always negative</a:t>
            </a:r>
            <a:r>
              <a:rPr lang="en-US" sz="2400" dirty="0">
                <a:latin typeface="Times New Roman" panose="02020603050405020304" pitchFamily="18" charset="0"/>
                <a:cs typeface="Times New Roman" panose="02020603050405020304" pitchFamily="18" charset="0"/>
              </a:rPr>
              <a:t>. It distracts from important everyday tasks and disturbs the focus on work and its goals. It creates a tense atmosphere in the company and casts a shadow of doubt on the credibility of the organization in the eyes of the public.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divides the organization</a:t>
            </a:r>
            <a:r>
              <a:rPr lang="en-US" sz="2400" dirty="0">
                <a:latin typeface="Times New Roman" panose="02020603050405020304" pitchFamily="18" charset="0"/>
                <a:cs typeface="Times New Roman" panose="02020603050405020304" pitchFamily="18" charset="0"/>
              </a:rPr>
              <a:t>. Employees, including managers, choose the party to which they join based on the facts or interests of their own or the organization. </a:t>
            </a:r>
            <a:endParaRPr lang="cs-CZ" sz="2400" dirty="0" smtClean="0">
              <a:latin typeface="Times New Roman" panose="02020603050405020304" pitchFamily="18" charset="0"/>
              <a:cs typeface="Times New Roman" panose="02020603050405020304" pitchFamily="18" charset="0"/>
            </a:endParaRPr>
          </a:p>
          <a:p>
            <a:pPr algn="just"/>
            <a:r>
              <a:rPr lang="cs-CZ" sz="2400" b="1" dirty="0" err="1" smtClean="0">
                <a:latin typeface="Times New Roman" panose="02020603050405020304" pitchFamily="18" charset="0"/>
                <a:cs typeface="Times New Roman" panose="02020603050405020304" pitchFamily="18" charset="0"/>
              </a:rPr>
              <a:t>The</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crisis can create distorted or incorrect impressions</a:t>
            </a:r>
            <a:r>
              <a:rPr lang="en-US" sz="2400" dirty="0">
                <a:latin typeface="Times New Roman" panose="02020603050405020304" pitchFamily="18" charset="0"/>
                <a:cs typeface="Times New Roman" panose="02020603050405020304" pitchFamily="18" charset="0"/>
              </a:rPr>
              <a:t>. The impression can then be considered a fact and possibly encourage negative public sentiment towards the organization.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usually surprises</a:t>
            </a:r>
            <a:r>
              <a:rPr lang="en-US" sz="2400" dirty="0">
                <a:latin typeface="Times New Roman" panose="02020603050405020304" pitchFamily="18" charset="0"/>
                <a:cs typeface="Times New Roman" panose="02020603050405020304" pitchFamily="18" charset="0"/>
              </a:rPr>
              <a:t>, even if the company's management takes into account certain risks.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360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247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Typology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Crises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Natural 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Ecological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Technological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Confrontational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Illegal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Psychological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Economic </a:t>
            </a:r>
            <a:r>
              <a:rPr lang="cs-CZ" sz="2400" dirty="0" smtClean="0">
                <a:latin typeface="Times New Roman" panose="02020603050405020304" pitchFamily="18" charset="0"/>
                <a:cs typeface="Times New Roman" panose="02020603050405020304" pitchFamily="18" charset="0"/>
              </a:rPr>
              <a:t>c</a:t>
            </a:r>
            <a:r>
              <a:rPr lang="en-US" sz="2400" dirty="0" err="1" smtClean="0">
                <a:latin typeface="Times New Roman" panose="02020603050405020304" pitchFamily="18" charset="0"/>
                <a:cs typeface="Times New Roman" panose="02020603050405020304" pitchFamily="18" charset="0"/>
              </a:rPr>
              <a:t>risis</a:t>
            </a:r>
            <a:r>
              <a:rPr lang="en-US" sz="2400" dirty="0" smtClean="0">
                <a:latin typeface="Times New Roman" panose="02020603050405020304" pitchFamily="18" charset="0"/>
                <a:cs typeface="Times New Roman" panose="02020603050405020304" pitchFamily="18" charset="0"/>
              </a:rPr>
              <a:t>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Financial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crisis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488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27768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Typology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Crises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i="1" dirty="0">
                <a:latin typeface="Times New Roman" panose="02020603050405020304" pitchFamily="18" charset="0"/>
                <a:cs typeface="Times New Roman" panose="02020603050405020304" pitchFamily="18" charset="0"/>
              </a:rPr>
              <a:t>Who is affected by the crisis </a:t>
            </a:r>
            <a:r>
              <a:rPr lang="en-US" sz="2400" dirty="0">
                <a:latin typeface="Times New Roman" panose="02020603050405020304" pitchFamily="18" charset="0"/>
                <a:cs typeface="Times New Roman" panose="02020603050405020304" pitchFamily="18" charset="0"/>
              </a:rPr>
              <a:t>- organization / state / world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How </a:t>
            </a:r>
            <a:r>
              <a:rPr lang="en-US" sz="2400" i="1" dirty="0">
                <a:latin typeface="Times New Roman" panose="02020603050405020304" pitchFamily="18" charset="0"/>
                <a:cs typeface="Times New Roman" panose="02020603050405020304" pitchFamily="18" charset="0"/>
              </a:rPr>
              <a:t>big will be the impact of the crisis </a:t>
            </a:r>
            <a:r>
              <a:rPr lang="en-US" sz="2400" dirty="0">
                <a:latin typeface="Times New Roman" panose="02020603050405020304" pitchFamily="18" charset="0"/>
                <a:cs typeface="Times New Roman" panose="02020603050405020304" pitchFamily="18" charset="0"/>
              </a:rPr>
              <a:t>- local / global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the causes </a:t>
            </a:r>
            <a:r>
              <a:rPr lang="en-US" sz="2400" dirty="0">
                <a:latin typeface="Times New Roman" panose="02020603050405020304" pitchFamily="18" charset="0"/>
                <a:cs typeface="Times New Roman" panose="02020603050405020304" pitchFamily="18" charset="0"/>
              </a:rPr>
              <a:t>- internal / external, objective / subjective, random / lawful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In </a:t>
            </a:r>
            <a:r>
              <a:rPr lang="en-US" sz="2400" i="1" dirty="0">
                <a:latin typeface="Times New Roman" panose="02020603050405020304" pitchFamily="18" charset="0"/>
                <a:cs typeface="Times New Roman" panose="02020603050405020304" pitchFamily="18" charset="0"/>
              </a:rPr>
              <a:t>terms of estimation rate </a:t>
            </a:r>
            <a:r>
              <a:rPr lang="en-US" sz="2400" dirty="0">
                <a:latin typeface="Times New Roman" panose="02020603050405020304" pitchFamily="18" charset="0"/>
                <a:cs typeface="Times New Roman" panose="02020603050405020304" pitchFamily="18" charset="0"/>
              </a:rPr>
              <a:t>- unexpected / predicted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obviousness </a:t>
            </a:r>
            <a:r>
              <a:rPr lang="en-US" sz="2400" dirty="0">
                <a:latin typeface="Times New Roman" panose="02020603050405020304" pitchFamily="18" charset="0"/>
                <a:cs typeface="Times New Roman" panose="02020603050405020304" pitchFamily="18" charset="0"/>
              </a:rPr>
              <a:t>- obvious / latent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Danger </a:t>
            </a:r>
            <a:r>
              <a:rPr lang="en-US" sz="2400" i="1" dirty="0">
                <a:latin typeface="Times New Roman" panose="02020603050405020304" pitchFamily="18" charset="0"/>
                <a:cs typeface="Times New Roman" panose="02020603050405020304" pitchFamily="18" charset="0"/>
              </a:rPr>
              <a:t>level </a:t>
            </a:r>
            <a:r>
              <a:rPr lang="en-US" sz="2400" dirty="0">
                <a:latin typeface="Times New Roman" panose="02020603050405020304" pitchFamily="18" charset="0"/>
                <a:cs typeface="Times New Roman" panose="02020603050405020304" pitchFamily="18" charset="0"/>
              </a:rPr>
              <a:t>- deep / shallow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long-term </a:t>
            </a:r>
            <a:r>
              <a:rPr lang="en-US" sz="2400" dirty="0">
                <a:latin typeface="Times New Roman" panose="02020603050405020304" pitchFamily="18" charset="0"/>
                <a:cs typeface="Times New Roman" panose="02020603050405020304" pitchFamily="18" charset="0"/>
              </a:rPr>
              <a:t>- short-term / long-term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767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Every business, regardless of its size, goes through its own development, which we call the business life cycle. During this process, the company goes through certain stages of development, which require a specific approach to business management. </a:t>
            </a:r>
            <a:endParaRPr lang="cs-CZ"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Stage </a:t>
            </a:r>
            <a:r>
              <a:rPr lang="en-US" sz="2400" b="1" dirty="0">
                <a:latin typeface="Times New Roman" panose="02020603050405020304" pitchFamily="18" charset="0"/>
                <a:cs typeface="Times New Roman" panose="02020603050405020304" pitchFamily="18" charset="0"/>
              </a:rPr>
              <a:t>of symptoms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signs of abnormal behavior, imbalance, cracks in the system) including </a:t>
            </a:r>
            <a:endParaRPr lang="cs-CZ" sz="2400" b="1"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weak, poorly structured </a:t>
            </a:r>
            <a:r>
              <a:rPr lang="en-US" sz="2000" dirty="0">
                <a:latin typeface="Times New Roman" panose="02020603050405020304" pitchFamily="18" charset="0"/>
                <a:cs typeface="Times New Roman" panose="02020603050405020304" pitchFamily="18" charset="0"/>
              </a:rPr>
              <a:t>where the crisis potential is growing slowly and can only be detected by experts;</a:t>
            </a:r>
            <a:endParaRPr lang="cs-CZ" sz="2000"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strong, complete, structured </a:t>
            </a:r>
            <a:r>
              <a:rPr lang="en-US" sz="2000" dirty="0" smtClean="0">
                <a:latin typeface="Times New Roman" panose="02020603050405020304" pitchFamily="18" charset="0"/>
                <a:cs typeface="Times New Roman" panose="02020603050405020304" pitchFamily="18" charset="0"/>
              </a:rPr>
              <a:t>fast-growing </a:t>
            </a:r>
            <a:r>
              <a:rPr lang="en-US" sz="2000" dirty="0">
                <a:latin typeface="Times New Roman" panose="02020603050405020304" pitchFamily="18" charset="0"/>
                <a:cs typeface="Times New Roman" panose="02020603050405020304" pitchFamily="18" charset="0"/>
              </a:rPr>
              <a:t>- it is necessary to act immediately;</a:t>
            </a:r>
            <a:endParaRPr lang="cs-CZ" sz="2000"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very strong </a:t>
            </a:r>
            <a:r>
              <a:rPr lang="en-US" sz="2000" dirty="0">
                <a:latin typeface="Times New Roman" panose="02020603050405020304" pitchFamily="18" charset="0"/>
                <a:cs typeface="Times New Roman" panose="02020603050405020304" pitchFamily="18" charset="0"/>
              </a:rPr>
              <a:t>they can be practically distinguished even by a layman, the possibility of a response - the reaction is practically no, the crisis potential is at a critical point and it is too late for interventions. </a:t>
            </a:r>
            <a:endParaRPr lang="cs-CZ"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01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smtClean="0">
                <a:latin typeface="Times New Roman" panose="02020603050405020304" pitchFamily="18" charset="0"/>
                <a:cs typeface="Times New Roman" panose="02020603050405020304" pitchFamily="18" charset="0"/>
              </a:rPr>
              <a:t>Acute </a:t>
            </a:r>
            <a:r>
              <a:rPr lang="en-US" sz="2400" b="1" dirty="0">
                <a:latin typeface="Times New Roman" panose="02020603050405020304" pitchFamily="18" charset="0"/>
                <a:cs typeface="Times New Roman" panose="02020603050405020304" pitchFamily="18" charset="0"/>
              </a:rPr>
              <a:t>stage </a:t>
            </a:r>
            <a:r>
              <a:rPr lang="en-US" sz="2400" dirty="0">
                <a:latin typeface="Times New Roman" panose="02020603050405020304" pitchFamily="18" charset="0"/>
                <a:cs typeface="Times New Roman" panose="02020603050405020304" pitchFamily="18" charset="0"/>
              </a:rPr>
              <a:t>(threat to the future of the company, a significant decrease in interest in the future, exacerbation of threats), non-compliance means damage, escalation of risk. At this stage, it is necessary to identify the center of gravity of the crisis and get it under control. The aim is to reduce the extent of damage and minimize the duration of this stage. </a:t>
            </a:r>
            <a:endParaRPr lang="cs-CZ" sz="2400" dirty="0" smtClean="0">
              <a:latin typeface="Times New Roman" panose="02020603050405020304" pitchFamily="18" charset="0"/>
              <a:cs typeface="Times New Roman" panose="02020603050405020304" pitchFamily="18" charset="0"/>
            </a:endParaRPr>
          </a:p>
          <a:p>
            <a:pPr algn="just"/>
            <a:endParaRPr lang="cs-CZ"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Chronic </a:t>
            </a:r>
            <a:r>
              <a:rPr lang="en-US" sz="2400" b="1" dirty="0">
                <a:latin typeface="Times New Roman" panose="02020603050405020304" pitchFamily="18" charset="0"/>
                <a:cs typeface="Times New Roman" panose="02020603050405020304" pitchFamily="18" charset="0"/>
              </a:rPr>
              <a:t>stage </a:t>
            </a:r>
            <a:r>
              <a:rPr lang="en-US" sz="2400" dirty="0">
                <a:latin typeface="Times New Roman" panose="02020603050405020304" pitchFamily="18" charset="0"/>
                <a:cs typeface="Times New Roman" panose="02020603050405020304" pitchFamily="18" charset="0"/>
              </a:rPr>
              <a:t>(period of reaction to the acute stage, efforts to regain balance, correction of business activities) ends with succumbing or the way of resolving the crisis. </a:t>
            </a:r>
            <a:endParaRPr lang="cs-CZ" sz="2400" dirty="0" smtClean="0">
              <a:latin typeface="Times New Roman" panose="02020603050405020304" pitchFamily="18" charset="0"/>
              <a:cs typeface="Times New Roman" panose="02020603050405020304" pitchFamily="18" charset="0"/>
            </a:endParaRPr>
          </a:p>
          <a:p>
            <a:pPr algn="just"/>
            <a:endParaRPr lang="cs-CZ"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Stage </a:t>
            </a:r>
            <a:r>
              <a:rPr lang="en-US" sz="2400" b="1" dirty="0">
                <a:latin typeface="Times New Roman" panose="02020603050405020304" pitchFamily="18" charset="0"/>
                <a:cs typeface="Times New Roman" panose="02020603050405020304" pitchFamily="18" charset="0"/>
              </a:rPr>
              <a:t>resolution crisis </a:t>
            </a:r>
            <a:r>
              <a:rPr lang="en-US" sz="2400" dirty="0">
                <a:latin typeface="Times New Roman" panose="02020603050405020304" pitchFamily="18" charset="0"/>
                <a:cs typeface="Times New Roman" panose="02020603050405020304" pitchFamily="18" charset="0"/>
              </a:rPr>
              <a:t>(means the acquisition of the balance of the enterprise in the phase of resumption of activities).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5767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Each phase of the crisis is therefore individual and the entrepreneur should set a few basic points and goals to pursue. </a:t>
            </a: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points are called: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Alignment </a:t>
            </a:r>
            <a:r>
              <a:rPr lang="en-US" sz="2400" b="1" dirty="0">
                <a:latin typeface="Times New Roman" panose="02020603050405020304" pitchFamily="18" charset="0"/>
                <a:cs typeface="Times New Roman" panose="02020603050405020304" pitchFamily="18" charset="0"/>
              </a:rPr>
              <a:t>limit </a:t>
            </a:r>
            <a:r>
              <a:rPr lang="en-US" sz="2400" dirty="0">
                <a:latin typeface="Times New Roman" panose="02020603050405020304" pitchFamily="18" charset="0"/>
                <a:cs typeface="Times New Roman" panose="02020603050405020304" pitchFamily="18" charset="0"/>
              </a:rPr>
              <a:t>- a limit beyond which the situation is already considered disharmonious and is only permissible for a limited time - for example, the loss of a key supplier until I find a new one, or the company's pricing policy for a certain zero-profit product or </a:t>
            </a:r>
            <a:r>
              <a:rPr lang="en-US" sz="2400" dirty="0" smtClean="0">
                <a:latin typeface="Times New Roman" panose="02020603050405020304" pitchFamily="18" charset="0"/>
                <a:cs typeface="Times New Roman" panose="02020603050405020304" pitchFamily="18" charset="0"/>
              </a:rPr>
              <a:t>service, </a:t>
            </a:r>
            <a:r>
              <a:rPr lang="cs-CZ" sz="2400" dirty="0" err="1" smtClean="0">
                <a:latin typeface="Times New Roman" panose="02020603050405020304" pitchFamily="18" charset="0"/>
                <a:cs typeface="Times New Roman" panose="02020603050405020304" pitchFamily="18" charset="0"/>
              </a:rPr>
              <a:t>for</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example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context of introducing a service in an oversaturated market, can be called an acceptable level of risk.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limit of endurance </a:t>
            </a:r>
            <a:r>
              <a:rPr lang="en-US" sz="2400" dirty="0">
                <a:latin typeface="Times New Roman" panose="02020603050405020304" pitchFamily="18" charset="0"/>
                <a:cs typeface="Times New Roman" panose="02020603050405020304" pitchFamily="18" charset="0"/>
              </a:rPr>
              <a:t>- the limit at which disharmony acquires the maximum value, the loss (expressed in financial indicators, units), which we are willing to sacrifice in the event of an unsuccessful attempt to save the company, it is a sharpened situation of confrontation, struggle. We can call it the "threshold of catastrophe", when there is a risk of permanent damage to the company, if the basic values ​​of the company are not preserved, it </a:t>
            </a:r>
            <a:r>
              <a:rPr lang="en-US" sz="2400" dirty="0" smtClean="0">
                <a:latin typeface="Times New Roman" panose="02020603050405020304" pitchFamily="18" charset="0"/>
                <a:cs typeface="Times New Roman" panose="02020603050405020304" pitchFamily="18" charset="0"/>
              </a:rPr>
              <a:t>disappears</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2491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1816</Words>
  <Application>Microsoft Office PowerPoint</Application>
  <PresentationFormat>Širokoúhlá obrazovka</PresentationFormat>
  <Paragraphs>94</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Times New Roman</vt:lpstr>
      <vt:lpstr>Motiv Office</vt:lpstr>
      <vt:lpstr>Crisis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53</cp:revision>
  <dcterms:created xsi:type="dcterms:W3CDTF">2016-11-25T20:36:16Z</dcterms:created>
  <dcterms:modified xsi:type="dcterms:W3CDTF">2021-10-04T11:02:29Z</dcterms:modified>
</cp:coreProperties>
</file>