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0"/>
  </p:notesMasterIdLst>
  <p:sldIdLst>
    <p:sldId id="256" r:id="rId2"/>
    <p:sldId id="405" r:id="rId3"/>
    <p:sldId id="425" r:id="rId4"/>
    <p:sldId id="426" r:id="rId5"/>
    <p:sldId id="427" r:id="rId6"/>
    <p:sldId id="428" r:id="rId7"/>
    <p:sldId id="429" r:id="rId8"/>
    <p:sldId id="431" r:id="rId9"/>
    <p:sldId id="435" r:id="rId10"/>
    <p:sldId id="436" r:id="rId11"/>
    <p:sldId id="437" r:id="rId12"/>
    <p:sldId id="449" r:id="rId13"/>
    <p:sldId id="438" r:id="rId14"/>
    <p:sldId id="439" r:id="rId15"/>
    <p:sldId id="440" r:id="rId16"/>
    <p:sldId id="441" r:id="rId17"/>
    <p:sldId id="442" r:id="rId18"/>
    <p:sldId id="443" r:id="rId19"/>
  </p:sldIdLst>
  <p:sldSz cx="9144000" cy="5143500" type="screen16x9"/>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07871"/>
    <a:srgbClr val="000000"/>
    <a:srgbClr val="981E3A"/>
    <a:srgbClr val="9F2B2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368" autoAdjust="0"/>
    <p:restoredTop sz="94660"/>
  </p:normalViewPr>
  <p:slideViewPr>
    <p:cSldViewPr>
      <p:cViewPr varScale="1">
        <p:scale>
          <a:sx n="81" d="100"/>
          <a:sy n="81" d="100"/>
        </p:scale>
        <p:origin x="800" y="60"/>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6097986-0C26-47DE-8982-7AD2B6842259}" type="datetimeFigureOut">
              <a:rPr lang="cs-CZ" smtClean="0"/>
              <a:pPr/>
              <a:t>08.11.2021</a:t>
            </a:fld>
            <a:endParaRPr lang="cs-CZ"/>
          </a:p>
        </p:txBody>
      </p:sp>
      <p:sp>
        <p:nvSpPr>
          <p:cNvPr id="4" name="Zástupný symbol pro obrázek snímku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DD4000A-37E1-4D72-B31A-77993FD77D47}" type="slidenum">
              <a:rPr lang="cs-CZ" smtClean="0"/>
              <a:pPr/>
              <a:t>‹#›</a:t>
            </a:fld>
            <a:endParaRPr lang="cs-CZ"/>
          </a:p>
        </p:txBody>
      </p:sp>
    </p:spTree>
    <p:extLst>
      <p:ext uri="{BB962C8B-B14F-4D97-AF65-F5344CB8AC3E}">
        <p14:creationId xmlns:p14="http://schemas.microsoft.com/office/powerpoint/2010/main" val="22974456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ulní strana">
    <p:spTree>
      <p:nvGrpSpPr>
        <p:cNvPr id="1" name=""/>
        <p:cNvGrpSpPr/>
        <p:nvPr/>
      </p:nvGrpSpPr>
      <p:grpSpPr>
        <a:xfrm>
          <a:off x="0" y="0"/>
          <a:ext cx="0" cy="0"/>
          <a:chOff x="0" y="0"/>
          <a:chExt cx="0" cy="0"/>
        </a:xfrm>
      </p:grpSpPr>
    </p:spTree>
    <p:extLst>
      <p:ext uri="{BB962C8B-B14F-4D97-AF65-F5344CB8AC3E}">
        <p14:creationId xmlns:p14="http://schemas.microsoft.com/office/powerpoint/2010/main" val="391288084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List - obecný">
    <p:spTree>
      <p:nvGrpSpPr>
        <p:cNvPr id="1" name=""/>
        <p:cNvGrpSpPr/>
        <p:nvPr/>
      </p:nvGrpSpPr>
      <p:grpSpPr>
        <a:xfrm>
          <a:off x="0" y="0"/>
          <a:ext cx="0" cy="0"/>
          <a:chOff x="0" y="0"/>
          <a:chExt cx="0" cy="0"/>
        </a:xfrm>
      </p:grpSpPr>
      <p:pic>
        <p:nvPicPr>
          <p:cNvPr id="10" name="Obrázek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55996" y="226939"/>
            <a:ext cx="956040" cy="745712"/>
          </a:xfrm>
          <a:prstGeom prst="rect">
            <a:avLst/>
          </a:prstGeom>
        </p:spPr>
      </p:pic>
      <p:sp>
        <p:nvSpPr>
          <p:cNvPr id="7" name="Nadpis 1"/>
          <p:cNvSpPr>
            <a:spLocks noGrp="1"/>
          </p:cNvSpPr>
          <p:nvPr>
            <p:ph type="title"/>
          </p:nvPr>
        </p:nvSpPr>
        <p:spPr>
          <a:xfrm>
            <a:off x="251520" y="195486"/>
            <a:ext cx="4536504" cy="507703"/>
          </a:xfrm>
          <a:prstGeom prst="rect">
            <a:avLst/>
          </a:prstGeom>
          <a:noFill/>
          <a:ln>
            <a:noFill/>
          </a:ln>
        </p:spPr>
        <p:txBody>
          <a:bodyPr anchor="t">
            <a:noAutofit/>
          </a:bodyPr>
          <a:lstStyle>
            <a:lvl1pPr algn="l">
              <a:defRPr sz="2400"/>
            </a:lvl1pPr>
          </a:lstStyle>
          <a:p>
            <a:pPr algn="l"/>
            <a:r>
              <a:rPr lang="cs-CZ" sz="2400" dirty="0" smtClean="0">
                <a:solidFill>
                  <a:srgbClr val="981E3A"/>
                </a:solidFill>
                <a:latin typeface="Times New Roman" panose="02020603050405020304" pitchFamily="18" charset="0"/>
                <a:cs typeface="Times New Roman" panose="02020603050405020304" pitchFamily="18" charset="0"/>
              </a:rPr>
              <a:t>Název listu</a:t>
            </a:r>
            <a:endParaRPr lang="cs-CZ" sz="2400" dirty="0">
              <a:solidFill>
                <a:srgbClr val="981E3A"/>
              </a:solidFill>
              <a:latin typeface="Times New Roman" panose="02020603050405020304" pitchFamily="18" charset="0"/>
              <a:cs typeface="Times New Roman" panose="02020603050405020304" pitchFamily="18" charset="0"/>
            </a:endParaRPr>
          </a:p>
        </p:txBody>
      </p:sp>
      <p:cxnSp>
        <p:nvCxnSpPr>
          <p:cNvPr id="9" name="Přímá spojnice 8"/>
          <p:cNvCxnSpPr/>
          <p:nvPr userDrawn="1"/>
        </p:nvCxnSpPr>
        <p:spPr>
          <a:xfrm>
            <a:off x="251520" y="699542"/>
            <a:ext cx="7416824"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cxnSp>
        <p:nvCxnSpPr>
          <p:cNvPr id="11" name="Přímá spojnice 10"/>
          <p:cNvCxnSpPr/>
          <p:nvPr userDrawn="1"/>
        </p:nvCxnSpPr>
        <p:spPr>
          <a:xfrm>
            <a:off x="251520" y="4731990"/>
            <a:ext cx="8660516"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sp>
        <p:nvSpPr>
          <p:cNvPr id="19" name="Zástupný symbol pro zápatí 18"/>
          <p:cNvSpPr>
            <a:spLocks noGrp="1"/>
          </p:cNvSpPr>
          <p:nvPr>
            <p:ph type="ftr" sz="quarter" idx="11"/>
          </p:nvPr>
        </p:nvSpPr>
        <p:spPr>
          <a:xfrm>
            <a:off x="236240" y="4731990"/>
            <a:ext cx="2895600" cy="273844"/>
          </a:xfrm>
          <a:prstGeom prst="rect">
            <a:avLst/>
          </a:prstGeom>
        </p:spPr>
        <p:txBody>
          <a:bodyPr/>
          <a:lstStyle>
            <a:lvl1pPr algn="l">
              <a:defRPr sz="800">
                <a:solidFill>
                  <a:srgbClr val="307871"/>
                </a:solidFill>
              </a:defRPr>
            </a:lvl1pPr>
          </a:lstStyle>
          <a:p>
            <a:r>
              <a:rPr lang="cs-CZ" altLang="cs-CZ" smtClean="0">
                <a:cs typeface="Times New Roman" panose="02020603050405020304" pitchFamily="18" charset="0"/>
              </a:rPr>
              <a:t>Prostor pro doplňující informace, poznámky</a:t>
            </a:r>
            <a:endParaRPr lang="cs-CZ" altLang="cs-CZ" dirty="0" smtClean="0">
              <a:cs typeface="Times New Roman" panose="02020603050405020304" pitchFamily="18" charset="0"/>
            </a:endParaRPr>
          </a:p>
        </p:txBody>
      </p:sp>
      <p:sp>
        <p:nvSpPr>
          <p:cNvPr id="20" name="Zástupný symbol pro číslo snímku 19"/>
          <p:cNvSpPr>
            <a:spLocks noGrp="1"/>
          </p:cNvSpPr>
          <p:nvPr>
            <p:ph type="sldNum" sz="quarter" idx="12"/>
          </p:nvPr>
        </p:nvSpPr>
        <p:spPr>
          <a:xfrm>
            <a:off x="7812360" y="4731990"/>
            <a:ext cx="1080120" cy="273844"/>
          </a:xfrm>
          <a:prstGeom prst="rect">
            <a:avLst/>
          </a:prstGeom>
        </p:spPr>
        <p:txBody>
          <a:bodyPr/>
          <a:lstStyle>
            <a:lvl1pPr algn="r">
              <a:defRPr/>
            </a:lvl1pPr>
          </a:lstStyle>
          <a:p>
            <a:fld id="{560808B9-4D1F-4069-9EB9-CD8802008F4E}" type="slidenum">
              <a:rPr lang="cs-CZ" smtClean="0"/>
              <a:pPr/>
              <a:t>‹#›</a:t>
            </a:fld>
            <a:endParaRPr lang="cs-CZ" dirty="0"/>
          </a:p>
        </p:txBody>
      </p:sp>
    </p:spTree>
    <p:extLst>
      <p:ext uri="{BB962C8B-B14F-4D97-AF65-F5344CB8AC3E}">
        <p14:creationId xmlns:p14="http://schemas.microsoft.com/office/powerpoint/2010/main" val="890602895"/>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rázdný list">
    <p:spTree>
      <p:nvGrpSpPr>
        <p:cNvPr id="1" name=""/>
        <p:cNvGrpSpPr/>
        <p:nvPr/>
      </p:nvGrpSpPr>
      <p:grpSpPr>
        <a:xfrm>
          <a:off x="0" y="0"/>
          <a:ext cx="0" cy="0"/>
          <a:chOff x="0" y="0"/>
          <a:chExt cx="0" cy="0"/>
        </a:xfrm>
      </p:grpSpPr>
    </p:spTree>
    <p:extLst>
      <p:ext uri="{BB962C8B-B14F-4D97-AF65-F5344CB8AC3E}">
        <p14:creationId xmlns:p14="http://schemas.microsoft.com/office/powerpoint/2010/main" val="1116820457"/>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8388454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948263" y="555525"/>
            <a:ext cx="1699500" cy="1325611"/>
          </a:xfrm>
          <a:prstGeom prst="rect">
            <a:avLst/>
          </a:prstGeom>
        </p:spPr>
      </p:pic>
      <p:sp>
        <p:nvSpPr>
          <p:cNvPr id="7" name="Obdélník 6"/>
          <p:cNvSpPr/>
          <p:nvPr/>
        </p:nvSpPr>
        <p:spPr>
          <a:xfrm>
            <a:off x="251520" y="267494"/>
            <a:ext cx="561662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2" name="Nadpis 1"/>
          <p:cNvSpPr>
            <a:spLocks noGrp="1"/>
          </p:cNvSpPr>
          <p:nvPr>
            <p:ph type="ctrTitle" idx="4294967295"/>
          </p:nvPr>
        </p:nvSpPr>
        <p:spPr>
          <a:xfrm>
            <a:off x="467544" y="699542"/>
            <a:ext cx="5112568" cy="2160240"/>
          </a:xfrm>
          <a:prstGeom prst="rect">
            <a:avLst/>
          </a:prstGeom>
        </p:spPr>
        <p:txBody>
          <a:bodyPr anchor="t">
            <a:normAutofit/>
          </a:bodyPr>
          <a:lstStyle/>
          <a:p>
            <a:pPr algn="l"/>
            <a:r>
              <a:rPr lang="cs-CZ" sz="4000" b="1" dirty="0" smtClean="0">
                <a:solidFill>
                  <a:schemeClr val="bg1"/>
                </a:solidFill>
                <a:latin typeface="Times New Roman" panose="02020603050405020304" pitchFamily="18" charset="0"/>
                <a:cs typeface="Times New Roman" panose="02020603050405020304" pitchFamily="18" charset="0"/>
              </a:rPr>
              <a:t>Risk management</a:t>
            </a:r>
            <a:br>
              <a:rPr lang="cs-CZ" sz="4000" b="1" dirty="0" smtClean="0">
                <a:solidFill>
                  <a:schemeClr val="bg1"/>
                </a:solidFill>
                <a:latin typeface="Times New Roman" panose="02020603050405020304" pitchFamily="18" charset="0"/>
                <a:cs typeface="Times New Roman" panose="02020603050405020304" pitchFamily="18" charset="0"/>
              </a:rPr>
            </a:br>
            <a:endParaRPr lang="cs-CZ" sz="4000" b="1" dirty="0">
              <a:solidFill>
                <a:schemeClr val="bg1"/>
              </a:solidFill>
              <a:latin typeface="Times New Roman" panose="02020603050405020304" pitchFamily="18" charset="0"/>
              <a:cs typeface="Times New Roman" panose="02020603050405020304" pitchFamily="18" charset="0"/>
            </a:endParaRPr>
          </a:p>
        </p:txBody>
      </p:sp>
      <p:sp>
        <p:nvSpPr>
          <p:cNvPr id="3" name="Podnadpis 2"/>
          <p:cNvSpPr>
            <a:spLocks noGrp="1"/>
          </p:cNvSpPr>
          <p:nvPr>
            <p:ph type="subTitle" idx="4294967295"/>
          </p:nvPr>
        </p:nvSpPr>
        <p:spPr>
          <a:xfrm>
            <a:off x="1763688" y="3219822"/>
            <a:ext cx="3888432" cy="1368152"/>
          </a:xfrm>
          <a:prstGeom prst="rect">
            <a:avLst/>
          </a:prstGeom>
        </p:spPr>
        <p:txBody>
          <a:bodyPr>
            <a:normAutofit/>
          </a:bodyPr>
          <a:lstStyle/>
          <a:p>
            <a:pPr marL="0" indent="0" algn="r">
              <a:buNone/>
            </a:pPr>
            <a:r>
              <a:rPr lang="cs-CZ" sz="1400" dirty="0" smtClean="0">
                <a:solidFill>
                  <a:schemeClr val="bg1"/>
                </a:solidFill>
                <a:latin typeface="Times New Roman" panose="02020603050405020304" pitchFamily="18" charset="0"/>
                <a:cs typeface="Times New Roman" panose="02020603050405020304" pitchFamily="18" charset="0"/>
              </a:rPr>
              <a:t>Risk </a:t>
            </a:r>
            <a:r>
              <a:rPr lang="cs-CZ" sz="1400" dirty="0" err="1" smtClean="0">
                <a:solidFill>
                  <a:schemeClr val="bg1"/>
                </a:solidFill>
                <a:latin typeface="Times New Roman" panose="02020603050405020304" pitchFamily="18" charset="0"/>
                <a:cs typeface="Times New Roman" panose="02020603050405020304" pitchFamily="18" charset="0"/>
              </a:rPr>
              <a:t>Assessment</a:t>
            </a:r>
            <a:endParaRPr lang="cs-CZ" sz="1400" dirty="0">
              <a:solidFill>
                <a:schemeClr val="bg1"/>
              </a:solidFill>
              <a:latin typeface="Times New Roman" panose="02020603050405020304" pitchFamily="18" charset="0"/>
              <a:cs typeface="Times New Roman" panose="02020603050405020304" pitchFamily="18" charset="0"/>
            </a:endParaRPr>
          </a:p>
        </p:txBody>
      </p:sp>
      <p:sp>
        <p:nvSpPr>
          <p:cNvPr id="9" name="Podnadpis 2"/>
          <p:cNvSpPr txBox="1">
            <a:spLocks/>
          </p:cNvSpPr>
          <p:nvPr/>
        </p:nvSpPr>
        <p:spPr>
          <a:xfrm>
            <a:off x="6588224" y="3723878"/>
            <a:ext cx="2384047" cy="1152128"/>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r>
              <a:rPr lang="cs-CZ" altLang="cs-CZ" sz="900" b="1" dirty="0" smtClean="0">
                <a:solidFill>
                  <a:srgbClr val="307871"/>
                </a:solidFill>
                <a:latin typeface="Times New Roman" panose="02020603050405020304" pitchFamily="18" charset="0"/>
                <a:cs typeface="Times New Roman" panose="02020603050405020304" pitchFamily="18" charset="0"/>
              </a:rPr>
              <a:t>Ing. Šárka Zapletalová, Ph.D.</a:t>
            </a:r>
          </a:p>
          <a:p>
            <a:pPr algn="r"/>
            <a:r>
              <a:rPr lang="cs-CZ" altLang="cs-CZ" sz="900" dirty="0" smtClean="0">
                <a:solidFill>
                  <a:srgbClr val="307871"/>
                </a:solidFill>
                <a:latin typeface="Times New Roman" panose="02020603050405020304" pitchFamily="18" charset="0"/>
                <a:cs typeface="Times New Roman" panose="02020603050405020304" pitchFamily="18" charset="0"/>
              </a:rPr>
              <a:t>Katedra Podnikové ekonomiky a managementu</a:t>
            </a:r>
          </a:p>
          <a:p>
            <a:pPr algn="r"/>
            <a:r>
              <a:rPr lang="cs-CZ" altLang="cs-CZ" sz="900" dirty="0" smtClean="0">
                <a:solidFill>
                  <a:srgbClr val="307871"/>
                </a:solidFill>
                <a:latin typeface="Times New Roman" panose="02020603050405020304" pitchFamily="18" charset="0"/>
                <a:cs typeface="Times New Roman" panose="02020603050405020304" pitchFamily="18" charset="0"/>
              </a:rPr>
              <a:t>KRIZOVÝ MANAGEMENT</a:t>
            </a:r>
            <a:endParaRPr lang="cs-CZ" altLang="cs-CZ" sz="900" dirty="0">
              <a:solidFill>
                <a:srgbClr val="30787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063346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12238"/>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en-US" sz="1400" b="1" dirty="0"/>
              <a:t>Checklist</a:t>
            </a:r>
            <a:r>
              <a:rPr lang="en-US" sz="1400" dirty="0"/>
              <a:t> </a:t>
            </a:r>
            <a:endParaRPr lang="cs-CZ" sz="1400" dirty="0" smtClean="0"/>
          </a:p>
          <a:p>
            <a:pPr algn="just"/>
            <a:r>
              <a:rPr lang="en-US" sz="1400" dirty="0" smtClean="0"/>
              <a:t>Hazards </a:t>
            </a:r>
            <a:r>
              <a:rPr lang="en-US" sz="1400" dirty="0"/>
              <a:t>are identified according to a pre-established checklist (</a:t>
            </a:r>
            <a:r>
              <a:rPr lang="en-US" sz="1400" dirty="0" err="1"/>
              <a:t>eg</a:t>
            </a:r>
            <a:r>
              <a:rPr lang="en-US" sz="1400" dirty="0"/>
              <a:t> by a specialist company) listing typical hazardous substances and / or potential sources of accidents. </a:t>
            </a:r>
            <a:endParaRPr lang="cs-CZ" sz="1400" dirty="0" smtClean="0"/>
          </a:p>
          <a:p>
            <a:pPr algn="just"/>
            <a:r>
              <a:rPr lang="en-US" sz="1400" dirty="0" smtClean="0"/>
              <a:t>To </a:t>
            </a:r>
            <a:r>
              <a:rPr lang="en-US" sz="1400" dirty="0"/>
              <a:t>create a checklist, it is necessary to define the requirements of regulations and standards, on the basis of which a set of questions is created. In most cases, the checklists are very detailed and are designed so that they can be used to assess the system's compliance with regulations and standards. </a:t>
            </a:r>
            <a:endParaRPr lang="cs-CZ" sz="1400" dirty="0" smtClean="0"/>
          </a:p>
          <a:p>
            <a:pPr algn="just"/>
            <a:r>
              <a:rPr lang="en-US" sz="1400" dirty="0" smtClean="0"/>
              <a:t>It </a:t>
            </a:r>
            <a:r>
              <a:rPr lang="en-US" sz="1400" dirty="0"/>
              <a:t>is important that checklists are regularly reviewed and updated. </a:t>
            </a:r>
            <a:endParaRPr lang="cs-CZ" sz="1400" dirty="0" smtClean="0"/>
          </a:p>
          <a:p>
            <a:pPr algn="just"/>
            <a:r>
              <a:rPr lang="en-US" sz="1400" dirty="0" smtClean="0"/>
              <a:t>The </a:t>
            </a:r>
            <a:r>
              <a:rPr lang="en-US" sz="1400" dirty="0"/>
              <a:t>complete checklist includes yes - no options for each question. </a:t>
            </a:r>
            <a:endParaRPr lang="cs-CZ" sz="1400" dirty="0" smtClean="0"/>
          </a:p>
          <a:p>
            <a:pPr algn="just"/>
            <a:r>
              <a:rPr lang="en-US" sz="1400" dirty="0" smtClean="0"/>
              <a:t>The </a:t>
            </a:r>
            <a:r>
              <a:rPr lang="en-US" sz="1400" dirty="0"/>
              <a:t>disadvantage of the checklist is that it leads to a mechanical approach without considering other possible alternatives and contexts. Checklists are also limited by the authors' experience. It is therefore important that they are created by workers with experience, professional experience and knowledge from related fields. </a:t>
            </a:r>
            <a:endParaRPr lang="cs-CZ" sz="1400" dirty="0" smtClean="0"/>
          </a:p>
          <a:p>
            <a:pPr algn="just"/>
            <a:r>
              <a:rPr lang="en-US" sz="1400" dirty="0" smtClean="0"/>
              <a:t>Hazard </a:t>
            </a:r>
            <a:r>
              <a:rPr lang="en-US" sz="1400" dirty="0"/>
              <a:t>identification using checklists is quick and easy and can be used at any stage of a system's life. </a:t>
            </a:r>
            <a:endParaRPr lang="cs-CZ" sz="1400" dirty="0" smtClean="0"/>
          </a:p>
          <a:p>
            <a:pPr algn="just"/>
            <a:r>
              <a:rPr lang="en-US" sz="1400" dirty="0" smtClean="0"/>
              <a:t>The </a:t>
            </a:r>
            <a:r>
              <a:rPr lang="en-US" sz="1400" dirty="0"/>
              <a:t>advantage of using a checklist to identify hazards is that it is easy to use even for less experienced workers. </a:t>
            </a:r>
            <a:endParaRPr lang="cs-CZ" sz="14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Risk </a:t>
            </a:r>
            <a:r>
              <a:rPr lang="cs-CZ" dirty="0" err="1"/>
              <a:t>Assessment</a:t>
            </a:r>
            <a:endParaRPr lang="cs-CZ" sz="1800" dirty="0"/>
          </a:p>
        </p:txBody>
      </p:sp>
    </p:spTree>
    <p:extLst>
      <p:ext uri="{BB962C8B-B14F-4D97-AF65-F5344CB8AC3E}">
        <p14:creationId xmlns:p14="http://schemas.microsoft.com/office/powerpoint/2010/main" val="173394225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12238"/>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en-US" sz="1800" b="1" dirty="0"/>
              <a:t>"What-If" method </a:t>
            </a:r>
            <a:endParaRPr lang="cs-CZ" sz="1800" b="1" dirty="0" smtClean="0"/>
          </a:p>
          <a:p>
            <a:pPr algn="just"/>
            <a:r>
              <a:rPr lang="en-US" sz="1800" dirty="0" smtClean="0"/>
              <a:t>The </a:t>
            </a:r>
            <a:r>
              <a:rPr lang="en-US" sz="1800" dirty="0"/>
              <a:t>"What-if" method is based on brainstorming, in which a qualified work team (well acquainted with the researched process) examines in the form of questions and answers unexpected events that may occur in the process. </a:t>
            </a:r>
            <a:r>
              <a:rPr lang="en-US" sz="1800" dirty="0" smtClean="0"/>
              <a:t>Formulated </a:t>
            </a:r>
            <a:r>
              <a:rPr lang="en-US" sz="1800" dirty="0"/>
              <a:t>questions begin with the characteristic "What-if" (What happens when…?) </a:t>
            </a:r>
            <a:endParaRPr lang="cs-CZ" sz="1800" dirty="0" smtClean="0"/>
          </a:p>
          <a:p>
            <a:pPr algn="just"/>
            <a:r>
              <a:rPr lang="en-US" sz="1800" dirty="0" smtClean="0"/>
              <a:t>The </a:t>
            </a:r>
            <a:r>
              <a:rPr lang="en-US" sz="1800" dirty="0"/>
              <a:t>identification of possible failures and their consequences takes the form of creative workshops. The meeting will be attended by a selected group of experts well acquainted with the research process. Anyone on the team can formulate a question like "What happens when…" that interests them. The work team then seeks answers to the questions formulated in this way. The consequences of the situation or situation are estimated, measures and recommendations are proposed. </a:t>
            </a:r>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Risk </a:t>
            </a:r>
            <a:r>
              <a:rPr lang="cs-CZ" dirty="0" err="1"/>
              <a:t>Assessment</a:t>
            </a:r>
            <a:endParaRPr lang="cs-CZ" sz="1800" dirty="0"/>
          </a:p>
        </p:txBody>
      </p:sp>
    </p:spTree>
    <p:extLst>
      <p:ext uri="{BB962C8B-B14F-4D97-AF65-F5344CB8AC3E}">
        <p14:creationId xmlns:p14="http://schemas.microsoft.com/office/powerpoint/2010/main" val="220555493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12238"/>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en-US" sz="1800" dirty="0"/>
              <a:t>The examination during the safety study may cover, for example, buildings, the energy system, raw materials, products, warehouses, operational practices, work procedures, the operating environment, operational safety, etc. </a:t>
            </a:r>
            <a:endParaRPr lang="cs-CZ" sz="1800" dirty="0" smtClean="0"/>
          </a:p>
          <a:p>
            <a:pPr algn="just"/>
            <a:r>
              <a:rPr lang="en-US" sz="1800" dirty="0" smtClean="0"/>
              <a:t>In </a:t>
            </a:r>
            <a:r>
              <a:rPr lang="en-US" sz="1800" dirty="0"/>
              <a:t>practice, the "What - if" method is relatively popular because it does not require high time. However, it must be taken into account that the lower time intensity of the study has its roots in an intuitive, less systematic procedure. </a:t>
            </a:r>
            <a:endParaRPr lang="cs-CZ" sz="1800" dirty="0" smtClean="0"/>
          </a:p>
          <a:p>
            <a:pPr algn="just"/>
            <a:r>
              <a:rPr lang="en-US" sz="1800" dirty="0" smtClean="0"/>
              <a:t>The </a:t>
            </a:r>
            <a:r>
              <a:rPr lang="en-US" sz="1800" dirty="0"/>
              <a:t>aim of the meeting is to identify dangerous conditions and operational situations. Furthermore, the work team estimates the possible consequences and proposes measures to reduce the risk. </a:t>
            </a:r>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Risk </a:t>
            </a:r>
            <a:r>
              <a:rPr lang="cs-CZ" dirty="0" err="1"/>
              <a:t>Assessment</a:t>
            </a:r>
            <a:endParaRPr lang="cs-CZ" sz="1800" dirty="0"/>
          </a:p>
        </p:txBody>
      </p:sp>
    </p:spTree>
    <p:extLst>
      <p:ext uri="{BB962C8B-B14F-4D97-AF65-F5344CB8AC3E}">
        <p14:creationId xmlns:p14="http://schemas.microsoft.com/office/powerpoint/2010/main" val="164907365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12238"/>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en-US" sz="1800" b="1" dirty="0"/>
              <a:t>Method procedure</a:t>
            </a:r>
            <a:r>
              <a:rPr lang="en-US" sz="1800" dirty="0"/>
              <a:t>: </a:t>
            </a:r>
            <a:endParaRPr lang="cs-CZ" sz="1800" dirty="0" smtClean="0"/>
          </a:p>
          <a:p>
            <a:pPr algn="just"/>
            <a:r>
              <a:rPr lang="en-US" sz="1800" dirty="0" smtClean="0"/>
              <a:t>Preparation </a:t>
            </a:r>
            <a:r>
              <a:rPr lang="en-US" sz="1800" dirty="0"/>
              <a:t>- preparation consists in collecting all available documents. These are usually process descriptions, drawing documentation and operating instructions. It is necessary that the materials are available especially for their own teamwork during the study. If it is an existing facility, a physical inspection of the facility is appropriate. </a:t>
            </a:r>
            <a:endParaRPr lang="cs-CZ" sz="1800" dirty="0" smtClean="0"/>
          </a:p>
          <a:p>
            <a:pPr algn="just"/>
            <a:r>
              <a:rPr lang="en-US" sz="1800" dirty="0" smtClean="0"/>
              <a:t>It </a:t>
            </a:r>
            <a:r>
              <a:rPr lang="en-US" sz="1800" dirty="0"/>
              <a:t>is appropriate to prepare some questions for the study in advance. The source of the questions may be a previous study or a similar study</a:t>
            </a:r>
            <a:r>
              <a:rPr lang="en-US" sz="1800" dirty="0" smtClean="0"/>
              <a:t>.</a:t>
            </a:r>
            <a:endParaRPr lang="cs-CZ" sz="1800" dirty="0" smtClean="0"/>
          </a:p>
          <a:p>
            <a:pPr algn="just"/>
            <a:r>
              <a:rPr lang="en-US" sz="1800" dirty="0" smtClean="0"/>
              <a:t> </a:t>
            </a:r>
            <a:r>
              <a:rPr lang="en-US" sz="1800" dirty="0"/>
              <a:t>Meeting - the meeting itself begins with a professionally based description and explanation of the purpose of the process. During the description, the team will become familiar with ensuring process safety, safety equipment, and procedures used to ensure operator safety. </a:t>
            </a:r>
            <a:endParaRPr lang="cs-CZ" sz="17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Risk </a:t>
            </a:r>
            <a:r>
              <a:rPr lang="cs-CZ" dirty="0" err="1"/>
              <a:t>Assessment</a:t>
            </a:r>
            <a:endParaRPr lang="cs-CZ" sz="1800" dirty="0"/>
          </a:p>
        </p:txBody>
      </p:sp>
    </p:spTree>
    <p:extLst>
      <p:ext uri="{BB962C8B-B14F-4D97-AF65-F5344CB8AC3E}">
        <p14:creationId xmlns:p14="http://schemas.microsoft.com/office/powerpoint/2010/main" val="47604878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12238"/>
            <a:ext cx="777686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en-US" sz="1600" b="1" dirty="0" smtClean="0"/>
              <a:t>Method </a:t>
            </a:r>
            <a:r>
              <a:rPr lang="en-US" sz="1600" b="1" dirty="0"/>
              <a:t>procedure: </a:t>
            </a:r>
            <a:endParaRPr lang="cs-CZ" sz="1600" b="1" dirty="0" smtClean="0"/>
          </a:p>
          <a:p>
            <a:pPr algn="just"/>
            <a:r>
              <a:rPr lang="en-US" sz="1600" dirty="0" smtClean="0"/>
              <a:t>Formulation </a:t>
            </a:r>
            <a:r>
              <a:rPr lang="en-US" sz="1600" dirty="0"/>
              <a:t>of queries - the time required for the formulation of queries cannot be defined in advance. The duration of the meeting should not exceed 4 hours, especially if the meeting continues the next day. However, it is not appropriate to end the meeting at the moment of creative thinking. If it is a larger process, it is advisable to divide it into smaller parts, which are examined gradually. This avoids the tedious formulation of a large number of questions that will only be considered later. The questions may be related to any abnormal conditions, not just component failures or process deviations. All questions are recorded. However, during the consultation, any objection regarding the safety of the process may be raised, even if it is not expressed directly. The questions formulated gradually by the individual participants of the meeting extend to various professional areas. It is therefore appropriate to classify the questions into several thematic groups, such as the safety of electrical equipment, fire protection or the safety and health of the operator. Each area can be covered by a team of one or more experts. If such or similar equipment is already in operation somewhere, it is possible to use consultations with the operation staff. </a:t>
            </a:r>
            <a:endParaRPr lang="cs-CZ" sz="15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Risk </a:t>
            </a:r>
            <a:r>
              <a:rPr lang="cs-CZ" dirty="0" err="1"/>
              <a:t>Assessment</a:t>
            </a:r>
            <a:endParaRPr lang="cs-CZ" sz="1800" dirty="0"/>
          </a:p>
        </p:txBody>
      </p:sp>
    </p:spTree>
    <p:extLst>
      <p:ext uri="{BB962C8B-B14F-4D97-AF65-F5344CB8AC3E}">
        <p14:creationId xmlns:p14="http://schemas.microsoft.com/office/powerpoint/2010/main" val="412881045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12238"/>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en-US" sz="1400" b="1" dirty="0"/>
              <a:t>FMEA and FMECA method </a:t>
            </a:r>
            <a:endParaRPr lang="cs-CZ" sz="1400" b="1" dirty="0" smtClean="0"/>
          </a:p>
          <a:p>
            <a:pPr algn="just"/>
            <a:r>
              <a:rPr lang="en-US" sz="1400" dirty="0" smtClean="0"/>
              <a:t>The </a:t>
            </a:r>
            <a:r>
              <a:rPr lang="en-US" sz="1400" dirty="0"/>
              <a:t>FMEA (Failure Modes and Effects Analysis) method - analysis of failure modes and consequences, as well as the FMECA (Failure Modes, Effects and Criticality Analysis) method - analysis of failure modes, consequences and criticality, are methods developed for the study of system failures. They are applicable to various systems (mechanical, electrical, hydraulic, etc.) and their combinations. </a:t>
            </a:r>
            <a:endParaRPr lang="cs-CZ" sz="1400" dirty="0" smtClean="0"/>
          </a:p>
          <a:p>
            <a:pPr algn="just"/>
            <a:r>
              <a:rPr lang="en-US" sz="1400" dirty="0" smtClean="0"/>
              <a:t>The </a:t>
            </a:r>
            <a:r>
              <a:rPr lang="en-US" sz="1400" dirty="0"/>
              <a:t>FMEA sets out the procedure for the occurrence, course and consequence of the failure. FMECA then allows to consider the severity of failures and the criticality of its occurrence</a:t>
            </a:r>
            <a:r>
              <a:rPr lang="en-US" sz="1400" dirty="0" smtClean="0"/>
              <a:t>.</a:t>
            </a:r>
            <a:endParaRPr lang="cs-CZ" sz="1400" dirty="0" smtClean="0"/>
          </a:p>
          <a:p>
            <a:pPr algn="just"/>
            <a:r>
              <a:rPr lang="en-US" sz="1400" dirty="0" smtClean="0"/>
              <a:t> </a:t>
            </a:r>
            <a:r>
              <a:rPr lang="en-US" sz="1400" dirty="0"/>
              <a:t>FMEA is especially suitable for evaluating individual elements of the system, which can lead to the failure of the entire system. The method is not very suitable for complex systems with many elements. In addition, FMECA allows you to determine the criticality of a system failure. Using this method, the risk can be quantified. </a:t>
            </a:r>
            <a:endParaRPr lang="cs-CZ" sz="1400" dirty="0" smtClean="0"/>
          </a:p>
          <a:p>
            <a:pPr algn="just"/>
            <a:endParaRPr lang="cs-CZ" sz="1400" dirty="0" smtClean="0"/>
          </a:p>
          <a:p>
            <a:pPr marL="0" indent="0" algn="just">
              <a:buNone/>
            </a:pPr>
            <a:r>
              <a:rPr lang="en-US" sz="1400" b="1" i="1" dirty="0" smtClean="0"/>
              <a:t>The </a:t>
            </a:r>
            <a:r>
              <a:rPr lang="en-US" sz="1400" b="1" i="1" dirty="0"/>
              <a:t>goal of both methods is</a:t>
            </a:r>
            <a:r>
              <a:rPr lang="en-US" sz="1400" dirty="0"/>
              <a:t>: evaluation of consequences and sequence of phenomena leading to failure, determining the severity of the consequences of the failure with regard to the correct performance of the function, classification of detected disorders according to the conditions under which they can be diagnosed, determination of indicators of severity and probability of failure. </a:t>
            </a:r>
            <a:endParaRPr lang="cs-CZ" sz="14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Risk </a:t>
            </a:r>
            <a:r>
              <a:rPr lang="cs-CZ" dirty="0" err="1"/>
              <a:t>Assessment</a:t>
            </a:r>
            <a:endParaRPr lang="cs-CZ" sz="1800" dirty="0"/>
          </a:p>
        </p:txBody>
      </p:sp>
    </p:spTree>
    <p:extLst>
      <p:ext uri="{BB962C8B-B14F-4D97-AF65-F5344CB8AC3E}">
        <p14:creationId xmlns:p14="http://schemas.microsoft.com/office/powerpoint/2010/main" val="283148187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12238"/>
            <a:ext cx="7560840"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en-US" sz="1550" b="1" dirty="0" smtClean="0"/>
              <a:t>Both </a:t>
            </a:r>
            <a:r>
              <a:rPr lang="en-US" sz="1550" b="1" dirty="0"/>
              <a:t>methods use the following steps</a:t>
            </a:r>
            <a:r>
              <a:rPr lang="en-US" sz="1550" dirty="0"/>
              <a:t>: </a:t>
            </a:r>
            <a:endParaRPr lang="cs-CZ" sz="1550" dirty="0" smtClean="0"/>
          </a:p>
          <a:p>
            <a:pPr algn="just"/>
            <a:r>
              <a:rPr lang="en-US" sz="1550" dirty="0" smtClean="0"/>
              <a:t>description </a:t>
            </a:r>
            <a:r>
              <a:rPr lang="en-US" sz="1550" dirty="0"/>
              <a:t>of the system and its basic functions, definition of minimum functions with regard to selected criteria (safety, reliability, etc.), </a:t>
            </a:r>
            <a:endParaRPr lang="cs-CZ" sz="1550" dirty="0" smtClean="0"/>
          </a:p>
          <a:p>
            <a:pPr algn="just"/>
            <a:r>
              <a:rPr lang="en-US" sz="1550" dirty="0" smtClean="0"/>
              <a:t>elaboration </a:t>
            </a:r>
            <a:r>
              <a:rPr lang="en-US" sz="1550" dirty="0"/>
              <a:t>of functional and reliability block diagrams, and other diagrams and mathematical models, </a:t>
            </a:r>
            <a:endParaRPr lang="cs-CZ" sz="1550" dirty="0" smtClean="0"/>
          </a:p>
          <a:p>
            <a:pPr algn="just"/>
            <a:r>
              <a:rPr lang="en-US" sz="1550" dirty="0" smtClean="0"/>
              <a:t>determination </a:t>
            </a:r>
            <a:r>
              <a:rPr lang="en-US" sz="1550" dirty="0"/>
              <a:t>of basic principles and appropriate documentation needed to perform the analysis, </a:t>
            </a:r>
            <a:endParaRPr lang="cs-CZ" sz="1550" dirty="0" smtClean="0"/>
          </a:p>
          <a:p>
            <a:pPr algn="just"/>
            <a:r>
              <a:rPr lang="en-US" sz="1550" dirty="0" smtClean="0"/>
              <a:t>identification </a:t>
            </a:r>
            <a:r>
              <a:rPr lang="en-US" sz="1550" dirty="0"/>
              <a:t>(modes) of failures, their causes and consequences, their relative importance and their sequence, </a:t>
            </a:r>
            <a:endParaRPr lang="cs-CZ" sz="1550" dirty="0" smtClean="0"/>
          </a:p>
          <a:p>
            <a:pPr algn="just"/>
            <a:r>
              <a:rPr lang="en-US" sz="1550" dirty="0" smtClean="0"/>
              <a:t>choice </a:t>
            </a:r>
            <a:r>
              <a:rPr lang="en-US" sz="1550" dirty="0"/>
              <a:t>of methods and measures for fault detection and isolation, </a:t>
            </a:r>
            <a:endParaRPr lang="cs-CZ" sz="1550" dirty="0" smtClean="0"/>
          </a:p>
          <a:p>
            <a:pPr algn="just"/>
            <a:r>
              <a:rPr lang="en-US" sz="1550" dirty="0" smtClean="0"/>
              <a:t>proposal </a:t>
            </a:r>
            <a:r>
              <a:rPr lang="en-US" sz="1550" dirty="0"/>
              <a:t>of design and operational measures for serious failures, </a:t>
            </a:r>
            <a:endParaRPr lang="cs-CZ" sz="1550" dirty="0" smtClean="0"/>
          </a:p>
          <a:p>
            <a:pPr algn="just"/>
            <a:r>
              <a:rPr lang="en-US" sz="1550" dirty="0" smtClean="0"/>
              <a:t>FMECA </a:t>
            </a:r>
            <a:r>
              <a:rPr lang="en-US" sz="1550" dirty="0"/>
              <a:t>continues, </a:t>
            </a:r>
            <a:endParaRPr lang="cs-CZ" sz="1550" dirty="0" smtClean="0"/>
          </a:p>
          <a:p>
            <a:pPr algn="just"/>
            <a:r>
              <a:rPr lang="en-US" sz="1550" dirty="0" smtClean="0"/>
              <a:t>determination </a:t>
            </a:r>
            <a:r>
              <a:rPr lang="en-US" sz="1550" dirty="0"/>
              <a:t>of the criticality of the phenomenon, quantification of the consequences of failures (FMECA only), </a:t>
            </a:r>
            <a:endParaRPr lang="cs-CZ" sz="1550" dirty="0" smtClean="0"/>
          </a:p>
          <a:p>
            <a:pPr algn="just"/>
            <a:r>
              <a:rPr lang="en-US" sz="1550" dirty="0" smtClean="0"/>
              <a:t>determination </a:t>
            </a:r>
            <a:r>
              <a:rPr lang="en-US" sz="1550" dirty="0"/>
              <a:t>of the probability of failure (FMECA only). </a:t>
            </a:r>
            <a:endParaRPr lang="cs-CZ" sz="155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Risk </a:t>
            </a:r>
            <a:r>
              <a:rPr lang="cs-CZ" dirty="0" err="1"/>
              <a:t>Assessment</a:t>
            </a:r>
            <a:endParaRPr lang="cs-CZ" sz="1800" dirty="0"/>
          </a:p>
        </p:txBody>
      </p:sp>
    </p:spTree>
    <p:extLst>
      <p:ext uri="{BB962C8B-B14F-4D97-AF65-F5344CB8AC3E}">
        <p14:creationId xmlns:p14="http://schemas.microsoft.com/office/powerpoint/2010/main" val="169241893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12238"/>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en-US" sz="1600" b="1" dirty="0" smtClean="0"/>
              <a:t>Both </a:t>
            </a:r>
            <a:r>
              <a:rPr lang="en-US" sz="1600" b="1" dirty="0"/>
              <a:t>methods are completed</a:t>
            </a:r>
            <a:r>
              <a:rPr lang="en-US" sz="1600" dirty="0"/>
              <a:t>: </a:t>
            </a:r>
            <a:endParaRPr lang="cs-CZ" sz="1600" dirty="0" smtClean="0"/>
          </a:p>
          <a:p>
            <a:pPr algn="just"/>
            <a:r>
              <a:rPr lang="en-US" sz="1600" dirty="0" smtClean="0"/>
              <a:t>examination </a:t>
            </a:r>
            <a:r>
              <a:rPr lang="en-US" sz="1600" dirty="0"/>
              <a:t>of certain combinations of multiple disorders, </a:t>
            </a:r>
            <a:endParaRPr lang="cs-CZ" sz="1600" dirty="0" smtClean="0"/>
          </a:p>
          <a:p>
            <a:pPr algn="just"/>
            <a:r>
              <a:rPr lang="en-US" sz="1600" dirty="0" smtClean="0"/>
              <a:t>recommendations </a:t>
            </a:r>
            <a:r>
              <a:rPr lang="en-US" sz="1600" dirty="0"/>
              <a:t>to reduce the likelihood of failures and their consequences. </a:t>
            </a:r>
            <a:endParaRPr lang="cs-CZ" sz="1600" dirty="0" smtClean="0"/>
          </a:p>
          <a:p>
            <a:pPr marL="0" indent="0" algn="just">
              <a:buNone/>
            </a:pPr>
            <a:endParaRPr lang="cs-CZ" sz="1600" dirty="0"/>
          </a:p>
          <a:p>
            <a:pPr marL="0" indent="0" algn="just">
              <a:buNone/>
            </a:pPr>
            <a:r>
              <a:rPr lang="en-US" sz="1600" dirty="0" smtClean="0"/>
              <a:t>When </a:t>
            </a:r>
            <a:r>
              <a:rPr lang="en-US" sz="1600" dirty="0"/>
              <a:t>using FMECA, faults (accidents) are classified according to the probability of occurrence into categories: </a:t>
            </a:r>
            <a:endParaRPr lang="cs-CZ" sz="1600" dirty="0" smtClean="0"/>
          </a:p>
          <a:p>
            <a:pPr algn="just"/>
            <a:r>
              <a:rPr lang="en-US" sz="1600" dirty="0" smtClean="0"/>
              <a:t>very </a:t>
            </a:r>
            <a:r>
              <a:rPr lang="en-US" sz="1600" dirty="0"/>
              <a:t>low - unlikely but possible occurrence of the fault, </a:t>
            </a:r>
            <a:endParaRPr lang="cs-CZ" sz="1600" dirty="0" smtClean="0"/>
          </a:p>
          <a:p>
            <a:pPr algn="just"/>
            <a:r>
              <a:rPr lang="en-US" sz="1600" dirty="0" smtClean="0"/>
              <a:t>low </a:t>
            </a:r>
            <a:r>
              <a:rPr lang="en-US" sz="1600" dirty="0"/>
              <a:t>- unlikely occurrence of the disorder, </a:t>
            </a:r>
            <a:endParaRPr lang="cs-CZ" sz="1600" dirty="0" smtClean="0"/>
          </a:p>
          <a:p>
            <a:pPr algn="just"/>
            <a:r>
              <a:rPr lang="en-US" sz="1600" dirty="0" smtClean="0"/>
              <a:t>moderate </a:t>
            </a:r>
            <a:r>
              <a:rPr lang="en-US" sz="1600" dirty="0"/>
              <a:t>- occasional occurrence of the disorder, </a:t>
            </a:r>
            <a:endParaRPr lang="cs-CZ" sz="1600" dirty="0" smtClean="0"/>
          </a:p>
          <a:p>
            <a:pPr algn="just"/>
            <a:r>
              <a:rPr lang="en-US" sz="1600" dirty="0" smtClean="0"/>
              <a:t>high </a:t>
            </a:r>
            <a:r>
              <a:rPr lang="en-US" sz="1600" dirty="0"/>
              <a:t>- probable occurrence of the failure, </a:t>
            </a:r>
            <a:endParaRPr lang="cs-CZ" sz="1600" dirty="0" smtClean="0"/>
          </a:p>
          <a:p>
            <a:pPr algn="just"/>
            <a:r>
              <a:rPr lang="en-US" sz="1600" dirty="0" smtClean="0"/>
              <a:t>very </a:t>
            </a:r>
            <a:r>
              <a:rPr lang="en-US" sz="1600" dirty="0"/>
              <a:t>high - frequent occurrence of the disorder. </a:t>
            </a:r>
            <a:endParaRPr lang="cs-CZ" sz="15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Risk </a:t>
            </a:r>
            <a:r>
              <a:rPr lang="cs-CZ" dirty="0" err="1"/>
              <a:t>Assessment</a:t>
            </a:r>
            <a:endParaRPr lang="cs-CZ" sz="1800" dirty="0"/>
          </a:p>
        </p:txBody>
      </p:sp>
    </p:spTree>
    <p:extLst>
      <p:ext uri="{BB962C8B-B14F-4D97-AF65-F5344CB8AC3E}">
        <p14:creationId xmlns:p14="http://schemas.microsoft.com/office/powerpoint/2010/main" val="281806006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12238"/>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en-US" sz="1800" dirty="0" smtClean="0"/>
              <a:t>Similarly</a:t>
            </a:r>
            <a:r>
              <a:rPr lang="en-US" sz="1800" dirty="0"/>
              <a:t>, the severity of the consequences of a failure (accident) is divided into categories: negligible damage, human life or health would not be endangered, </a:t>
            </a:r>
            <a:endParaRPr lang="cs-CZ" sz="1800" dirty="0" smtClean="0"/>
          </a:p>
          <a:p>
            <a:r>
              <a:rPr lang="en-US" sz="1800" dirty="0" smtClean="0"/>
              <a:t>minor </a:t>
            </a:r>
            <a:r>
              <a:rPr lang="en-US" sz="1800" dirty="0"/>
              <a:t>damage but negligibly endangers human life or health, </a:t>
            </a:r>
            <a:endParaRPr lang="cs-CZ" sz="1800" dirty="0" smtClean="0"/>
          </a:p>
          <a:p>
            <a:r>
              <a:rPr lang="en-US" sz="1800" dirty="0" smtClean="0"/>
              <a:t>significant </a:t>
            </a:r>
            <a:r>
              <a:rPr lang="en-US" sz="1800" dirty="0"/>
              <a:t>damage but negligibly endangers human life or health, </a:t>
            </a:r>
            <a:endParaRPr lang="cs-CZ" sz="1800" dirty="0" smtClean="0"/>
          </a:p>
          <a:p>
            <a:r>
              <a:rPr lang="en-US" sz="1800" dirty="0" smtClean="0"/>
              <a:t>very </a:t>
            </a:r>
            <a:r>
              <a:rPr lang="en-US" sz="1800" dirty="0"/>
              <a:t>serious damage, endangers human life or health, </a:t>
            </a:r>
            <a:endParaRPr lang="cs-CZ" sz="1800" dirty="0" smtClean="0"/>
          </a:p>
          <a:p>
            <a:r>
              <a:rPr lang="en-US" sz="1800" dirty="0" smtClean="0"/>
              <a:t>catastrophic </a:t>
            </a:r>
            <a:r>
              <a:rPr lang="en-US" sz="1800" dirty="0"/>
              <a:t>damage, death or personal injury. </a:t>
            </a:r>
          </a:p>
          <a:p>
            <a:pPr marL="0" indent="0">
              <a:buNone/>
            </a:pPr>
            <a:endParaRPr lang="cs-CZ" sz="1800" dirty="0" smtClean="0"/>
          </a:p>
          <a:p>
            <a:pPr marL="0" indent="0" algn="just">
              <a:buNone/>
            </a:pPr>
            <a:r>
              <a:rPr lang="en-US" sz="1800" dirty="0" smtClean="0"/>
              <a:t>Another </a:t>
            </a:r>
            <a:r>
              <a:rPr lang="en-US" sz="1800" dirty="0"/>
              <a:t>way of expressing the risk of failure (accident) is to use the comparative risk value (PHR), which is a functional expression of risk. PHR also takes into account safety measures to reduce risks. A verbal expression of the probability of failure, consequences and measures is used to determine PHR. The following relation is used for the calculation: PHR = A x B x C </a:t>
            </a:r>
            <a:r>
              <a:rPr lang="cs-CZ" sz="1800" dirty="0"/>
              <a:t/>
            </a:r>
            <a:br>
              <a:rPr lang="cs-CZ" sz="1800" dirty="0"/>
            </a:br>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Risk </a:t>
            </a:r>
            <a:r>
              <a:rPr lang="cs-CZ" dirty="0" err="1"/>
              <a:t>Assessment</a:t>
            </a:r>
            <a:endParaRPr lang="cs-CZ" sz="1800" dirty="0"/>
          </a:p>
        </p:txBody>
      </p:sp>
    </p:spTree>
    <p:extLst>
      <p:ext uri="{BB962C8B-B14F-4D97-AF65-F5344CB8AC3E}">
        <p14:creationId xmlns:p14="http://schemas.microsoft.com/office/powerpoint/2010/main" val="394060038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12238"/>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endParaRPr lang="cs-CZ" sz="1800" dirty="0"/>
          </a:p>
          <a:p>
            <a:pPr algn="just"/>
            <a:endParaRPr lang="cs-CZ" sz="1800" dirty="0"/>
          </a:p>
          <a:p>
            <a:pPr marL="361950" lvl="1" indent="-361950" algn="just">
              <a:buFont typeface="Arial" panose="020B0604020202020204" pitchFamily="34" charset="0"/>
              <a:buChar char="•"/>
            </a:pPr>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Risk Management </a:t>
            </a:r>
            <a:r>
              <a:rPr lang="cs-CZ" dirty="0" err="1" smtClean="0"/>
              <a:t>Process</a:t>
            </a:r>
            <a:endParaRPr lang="cs-CZ" sz="1800" dirty="0"/>
          </a:p>
        </p:txBody>
      </p:sp>
      <p:pic>
        <p:nvPicPr>
          <p:cNvPr id="5" name="Obrázek 4" descr="19,010 Risk Management Process Stock Photos and Images - 123RF"/>
          <p:cNvPicPr/>
          <p:nvPr/>
        </p:nvPicPr>
        <p:blipFill>
          <a:blip r:embed="rId2">
            <a:extLst>
              <a:ext uri="{28A0092B-C50C-407E-A947-70E740481C1C}">
                <a14:useLocalDpi xmlns:a14="http://schemas.microsoft.com/office/drawing/2010/main" val="0"/>
              </a:ext>
            </a:extLst>
          </a:blip>
          <a:srcRect/>
          <a:stretch>
            <a:fillRect/>
          </a:stretch>
        </p:blipFill>
        <p:spPr bwMode="auto">
          <a:xfrm>
            <a:off x="2428875" y="771549"/>
            <a:ext cx="4159349" cy="3943325"/>
          </a:xfrm>
          <a:prstGeom prst="rect">
            <a:avLst/>
          </a:prstGeom>
          <a:noFill/>
          <a:ln>
            <a:noFill/>
          </a:ln>
        </p:spPr>
      </p:pic>
    </p:spTree>
    <p:extLst>
      <p:ext uri="{BB962C8B-B14F-4D97-AF65-F5344CB8AC3E}">
        <p14:creationId xmlns:p14="http://schemas.microsoft.com/office/powerpoint/2010/main" val="371045791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12238"/>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en-US" sz="1800" dirty="0"/>
              <a:t>Risk assessment </a:t>
            </a:r>
            <a:r>
              <a:rPr lang="en-US" sz="1800" dirty="0" smtClean="0"/>
              <a:t>methods</a:t>
            </a:r>
            <a:r>
              <a:rPr lang="cs-CZ" sz="1800" dirty="0" smtClean="0"/>
              <a:t>:</a:t>
            </a:r>
          </a:p>
          <a:p>
            <a:pPr algn="just"/>
            <a:r>
              <a:rPr lang="en-US" sz="1800" dirty="0" smtClean="0"/>
              <a:t>Simple </a:t>
            </a:r>
            <a:r>
              <a:rPr lang="en-US" sz="1800" dirty="0"/>
              <a:t>method of HSE </a:t>
            </a:r>
            <a:r>
              <a:rPr lang="en-US" sz="1800" dirty="0" smtClean="0"/>
              <a:t>risk </a:t>
            </a:r>
            <a:r>
              <a:rPr lang="en-US" sz="1800" dirty="0"/>
              <a:t>assessment </a:t>
            </a:r>
            <a:endParaRPr lang="cs-CZ" sz="1800" dirty="0" smtClean="0"/>
          </a:p>
          <a:p>
            <a:pPr algn="just"/>
            <a:r>
              <a:rPr lang="en-US" sz="1800" dirty="0" smtClean="0"/>
              <a:t>Simple </a:t>
            </a:r>
            <a:r>
              <a:rPr lang="en-US" sz="1800" dirty="0"/>
              <a:t>OSHA risk assessment </a:t>
            </a:r>
            <a:endParaRPr lang="cs-CZ" sz="1800" dirty="0" smtClean="0"/>
          </a:p>
          <a:p>
            <a:pPr algn="just"/>
            <a:r>
              <a:rPr lang="en-US" sz="1800" dirty="0" smtClean="0"/>
              <a:t>Point </a:t>
            </a:r>
            <a:r>
              <a:rPr lang="en-US" sz="1800" dirty="0"/>
              <a:t>method </a:t>
            </a:r>
            <a:endParaRPr lang="cs-CZ" sz="1800" dirty="0" smtClean="0"/>
          </a:p>
          <a:p>
            <a:pPr algn="just"/>
            <a:r>
              <a:rPr lang="en-US" sz="1800" dirty="0" smtClean="0"/>
              <a:t>Security </a:t>
            </a:r>
            <a:r>
              <a:rPr lang="en-US" sz="1800" dirty="0"/>
              <a:t>inspection </a:t>
            </a:r>
            <a:endParaRPr lang="cs-CZ" sz="1800" dirty="0" smtClean="0"/>
          </a:p>
          <a:p>
            <a:pPr algn="just"/>
            <a:r>
              <a:rPr lang="en-US" sz="1800" dirty="0" smtClean="0"/>
              <a:t>Checklist</a:t>
            </a:r>
            <a:endParaRPr lang="cs-CZ" sz="1800" dirty="0" smtClean="0"/>
          </a:p>
          <a:p>
            <a:pPr algn="just"/>
            <a:r>
              <a:rPr lang="en-US" sz="1800" dirty="0" smtClean="0"/>
              <a:t>"</a:t>
            </a:r>
            <a:r>
              <a:rPr lang="en-US" sz="1800" dirty="0"/>
              <a:t>What-If" method </a:t>
            </a:r>
            <a:endParaRPr lang="cs-CZ" sz="1800" dirty="0" smtClean="0"/>
          </a:p>
          <a:p>
            <a:pPr algn="just"/>
            <a:r>
              <a:rPr lang="en-US" sz="1800" dirty="0" smtClean="0"/>
              <a:t>FMEA </a:t>
            </a:r>
            <a:r>
              <a:rPr lang="en-US" sz="1800" dirty="0"/>
              <a:t>and FMECA method </a:t>
            </a:r>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Risk </a:t>
            </a:r>
            <a:r>
              <a:rPr lang="cs-CZ" dirty="0" err="1" smtClean="0"/>
              <a:t>Assessment</a:t>
            </a:r>
            <a:endParaRPr lang="cs-CZ" sz="1800" dirty="0"/>
          </a:p>
        </p:txBody>
      </p:sp>
    </p:spTree>
    <p:extLst>
      <p:ext uri="{BB962C8B-B14F-4D97-AF65-F5344CB8AC3E}">
        <p14:creationId xmlns:p14="http://schemas.microsoft.com/office/powerpoint/2010/main" val="1301784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12238"/>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en-US" sz="1600" b="1" dirty="0"/>
              <a:t>Simple method of HSE risk assessment </a:t>
            </a:r>
            <a:endParaRPr lang="cs-CZ" sz="1600" b="1" dirty="0" smtClean="0"/>
          </a:p>
          <a:p>
            <a:pPr algn="just"/>
            <a:r>
              <a:rPr lang="en-US" sz="1600" dirty="0" smtClean="0"/>
              <a:t>It </a:t>
            </a:r>
            <a:r>
              <a:rPr lang="en-US" sz="1600" dirty="0"/>
              <a:t>is usually used for small organizations with up to 10 employees and where hazardous chemicals are not handled, hazardous technical equipment, etc. are not operated. </a:t>
            </a:r>
            <a:endParaRPr lang="cs-CZ" sz="1600" dirty="0" smtClean="0"/>
          </a:p>
          <a:p>
            <a:pPr algn="just"/>
            <a:endParaRPr lang="cs-CZ" sz="1600" dirty="0" smtClean="0"/>
          </a:p>
          <a:p>
            <a:pPr marL="0" indent="0" algn="just">
              <a:buNone/>
            </a:pPr>
            <a:r>
              <a:rPr lang="en-US" sz="1600" dirty="0" smtClean="0"/>
              <a:t>The </a:t>
            </a:r>
            <a:r>
              <a:rPr lang="en-US" sz="1600" dirty="0"/>
              <a:t>method has 5 steps: </a:t>
            </a:r>
            <a:endParaRPr lang="cs-CZ" sz="1600" dirty="0" smtClean="0"/>
          </a:p>
          <a:p>
            <a:pPr algn="just"/>
            <a:r>
              <a:rPr lang="en-US" sz="1600" b="1" dirty="0" smtClean="0"/>
              <a:t>Step </a:t>
            </a:r>
            <a:r>
              <a:rPr lang="en-US" sz="1600" b="1" dirty="0"/>
              <a:t>1</a:t>
            </a:r>
            <a:r>
              <a:rPr lang="en-US" sz="1600" dirty="0"/>
              <a:t> go through the workplace and find out what can cause damage, focus on important dangers that can endanger people, ignore pettiness, ask employees what they see as a threat, how they would imagine improvement, take into account events that have happened or could have happened. </a:t>
            </a:r>
            <a:endParaRPr lang="cs-CZ" sz="1600" dirty="0" smtClean="0"/>
          </a:p>
          <a:p>
            <a:pPr algn="just"/>
            <a:r>
              <a:rPr lang="en-US" sz="1600" b="1" dirty="0" smtClean="0"/>
              <a:t>Step </a:t>
            </a:r>
            <a:r>
              <a:rPr lang="en-US" sz="1600" b="1" dirty="0"/>
              <a:t>2</a:t>
            </a:r>
            <a:r>
              <a:rPr lang="en-US" sz="1600" dirty="0"/>
              <a:t> reassess whether anyone other than the employee is at risk, check that the safety regulations are observed. If not, troubleshoot. </a:t>
            </a:r>
            <a:endParaRPr lang="cs-CZ" sz="1600" dirty="0" smtClean="0"/>
          </a:p>
          <a:p>
            <a:pPr algn="just"/>
            <a:r>
              <a:rPr lang="en-US" sz="1600" b="1" dirty="0"/>
              <a:t>Step 3</a:t>
            </a:r>
            <a:r>
              <a:rPr lang="en-US" sz="1600" dirty="0"/>
              <a:t> assess the probability of the adverse event and what the consequences may be, in the event of a serious threat, take measures to eliminate the risk. </a:t>
            </a:r>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Risk </a:t>
            </a:r>
            <a:r>
              <a:rPr lang="cs-CZ" dirty="0" err="1"/>
              <a:t>Assessment</a:t>
            </a:r>
            <a:endParaRPr lang="cs-CZ" sz="1800" dirty="0"/>
          </a:p>
        </p:txBody>
      </p:sp>
    </p:spTree>
    <p:extLst>
      <p:ext uri="{BB962C8B-B14F-4D97-AF65-F5344CB8AC3E}">
        <p14:creationId xmlns:p14="http://schemas.microsoft.com/office/powerpoint/2010/main" val="71291004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61089" y="843558"/>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en-US" sz="1800" b="1" dirty="0"/>
              <a:t>Step 4</a:t>
            </a:r>
            <a:r>
              <a:rPr lang="en-US" sz="1800" dirty="0"/>
              <a:t> make sure that the residual risk after the adoption of the measure is acceptable, to acquaint employees with the residual risk. </a:t>
            </a:r>
            <a:endParaRPr lang="cs-CZ" sz="1800" dirty="0" smtClean="0"/>
          </a:p>
          <a:p>
            <a:pPr algn="just"/>
            <a:r>
              <a:rPr lang="en-US" sz="1800" b="1" dirty="0" smtClean="0"/>
              <a:t>Step </a:t>
            </a:r>
            <a:r>
              <a:rPr lang="en-US" sz="1800" b="1" dirty="0"/>
              <a:t>5</a:t>
            </a:r>
            <a:r>
              <a:rPr lang="en-US" sz="1800" dirty="0"/>
              <a:t> document an overview of significant hazards and residual risks, process the results of the evaluation in writing into working procedures, instructions, internal regulations, reassess risks when introducing new substances, machines and work procedures. </a:t>
            </a:r>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Risk </a:t>
            </a:r>
            <a:r>
              <a:rPr lang="cs-CZ" dirty="0" err="1"/>
              <a:t>Assessment</a:t>
            </a:r>
            <a:endParaRPr lang="cs-CZ" sz="1800" dirty="0"/>
          </a:p>
        </p:txBody>
      </p:sp>
    </p:spTree>
    <p:extLst>
      <p:ext uri="{BB962C8B-B14F-4D97-AF65-F5344CB8AC3E}">
        <p14:creationId xmlns:p14="http://schemas.microsoft.com/office/powerpoint/2010/main" val="6318714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12238"/>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en-US" sz="1800" b="1" dirty="0"/>
              <a:t>Simple OSHA risk assessment </a:t>
            </a:r>
            <a:endParaRPr lang="cs-CZ" sz="1800" b="1" dirty="0" smtClean="0"/>
          </a:p>
          <a:p>
            <a:pPr algn="just"/>
            <a:r>
              <a:rPr lang="en-US" sz="1800" dirty="0" smtClean="0"/>
              <a:t>The </a:t>
            </a:r>
            <a:r>
              <a:rPr lang="en-US" sz="1800" dirty="0"/>
              <a:t>first step gathers all information about workplaces, employees, production equipment and technologies and materials used, known hazards, protective measures used, accidents at work, regulations. </a:t>
            </a:r>
            <a:endParaRPr lang="cs-CZ" sz="1800" dirty="0" smtClean="0"/>
          </a:p>
          <a:p>
            <a:pPr algn="just"/>
            <a:r>
              <a:rPr lang="en-US" sz="1800" dirty="0" smtClean="0"/>
              <a:t>Hazards </a:t>
            </a:r>
            <a:r>
              <a:rPr lang="en-US" sz="1800" dirty="0"/>
              <a:t>are identified using checklists. </a:t>
            </a:r>
            <a:endParaRPr lang="cs-CZ" sz="1800" dirty="0" smtClean="0"/>
          </a:p>
          <a:p>
            <a:pPr marL="0" indent="0" algn="just">
              <a:buNone/>
            </a:pPr>
            <a:endParaRPr lang="cs-CZ" sz="1800" dirty="0" smtClean="0"/>
          </a:p>
          <a:p>
            <a:pPr marL="0" indent="0" algn="just">
              <a:buNone/>
            </a:pPr>
            <a:r>
              <a:rPr lang="en-US" sz="1800" b="1" i="1" dirty="0" smtClean="0"/>
              <a:t>Probability </a:t>
            </a:r>
            <a:r>
              <a:rPr lang="en-US" sz="1800" b="1" i="1" dirty="0"/>
              <a:t>of threat: </a:t>
            </a:r>
            <a:endParaRPr lang="cs-CZ" sz="1800" b="1" i="1" dirty="0" smtClean="0"/>
          </a:p>
          <a:p>
            <a:pPr algn="just"/>
            <a:r>
              <a:rPr lang="en-US" sz="1800" dirty="0" smtClean="0"/>
              <a:t>Highly </a:t>
            </a:r>
            <a:r>
              <a:rPr lang="en-US" sz="1800" dirty="0"/>
              <a:t>unlikely - will not appear during the employee's working career</a:t>
            </a:r>
            <a:r>
              <a:rPr lang="en-US" sz="1800" dirty="0" smtClean="0"/>
              <a:t>;</a:t>
            </a:r>
            <a:endParaRPr lang="cs-CZ" sz="1800" dirty="0" smtClean="0"/>
          </a:p>
          <a:p>
            <a:pPr algn="just"/>
            <a:r>
              <a:rPr lang="en-US" sz="1800" dirty="0" smtClean="0"/>
              <a:t>Probable </a:t>
            </a:r>
            <a:r>
              <a:rPr lang="en-US" sz="1800" dirty="0"/>
              <a:t>- will appear several times during the employee's working career</a:t>
            </a:r>
            <a:r>
              <a:rPr lang="en-US" sz="1800" dirty="0" smtClean="0"/>
              <a:t>;</a:t>
            </a:r>
            <a:endParaRPr lang="cs-CZ" sz="1800" dirty="0" smtClean="0"/>
          </a:p>
          <a:p>
            <a:pPr algn="just"/>
            <a:r>
              <a:rPr lang="en-US" sz="1800" dirty="0" smtClean="0"/>
              <a:t>Highly </a:t>
            </a:r>
            <a:r>
              <a:rPr lang="en-US" sz="1800" dirty="0"/>
              <a:t>likely - may occur repeatedly during the employee's career. </a:t>
            </a:r>
            <a:endParaRPr lang="cs-CZ" sz="1600" dirty="0"/>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Risk </a:t>
            </a:r>
            <a:r>
              <a:rPr lang="cs-CZ" dirty="0" err="1"/>
              <a:t>Assessment</a:t>
            </a:r>
            <a:endParaRPr lang="cs-CZ" sz="1800" dirty="0"/>
          </a:p>
        </p:txBody>
      </p:sp>
    </p:spTree>
    <p:extLst>
      <p:ext uri="{BB962C8B-B14F-4D97-AF65-F5344CB8AC3E}">
        <p14:creationId xmlns:p14="http://schemas.microsoft.com/office/powerpoint/2010/main" val="202941189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en-US" sz="1800" b="1" i="1" dirty="0" smtClean="0"/>
              <a:t>Severity </a:t>
            </a:r>
            <a:r>
              <a:rPr lang="en-US" sz="1800" b="1" i="1" dirty="0"/>
              <a:t>of </a:t>
            </a:r>
            <a:r>
              <a:rPr lang="en-US" sz="1800" b="1" i="1" dirty="0" smtClean="0"/>
              <a:t>consequences</a:t>
            </a:r>
            <a:r>
              <a:rPr lang="cs-CZ" sz="1800" dirty="0" smtClean="0"/>
              <a:t>:</a:t>
            </a:r>
            <a:r>
              <a:rPr lang="en-US" sz="1800" dirty="0" smtClean="0"/>
              <a:t> </a:t>
            </a:r>
            <a:endParaRPr lang="cs-CZ" sz="1800" dirty="0" smtClean="0"/>
          </a:p>
          <a:p>
            <a:pPr algn="just"/>
            <a:r>
              <a:rPr lang="en-US" sz="1800" dirty="0" smtClean="0"/>
              <a:t>Mild </a:t>
            </a:r>
            <a:r>
              <a:rPr lang="en-US" sz="1800" dirty="0"/>
              <a:t>damage - injuries and diseases that do not cause long-term pain (abrasions, eye irritation, headache, etc.); </a:t>
            </a:r>
            <a:endParaRPr lang="cs-CZ" sz="1800" dirty="0" smtClean="0"/>
          </a:p>
          <a:p>
            <a:pPr algn="just"/>
            <a:r>
              <a:rPr lang="en-US" sz="1800" dirty="0" smtClean="0"/>
              <a:t>Moderate </a:t>
            </a:r>
            <a:r>
              <a:rPr lang="en-US" sz="1800" dirty="0"/>
              <a:t>damage - injuries and diseases causing mild but long-lasting or periodically recurring pain (wounds, simple fractures, skin allergies, 2nd degree burns, etc.); </a:t>
            </a:r>
            <a:endParaRPr lang="cs-CZ" sz="1800" dirty="0" smtClean="0"/>
          </a:p>
          <a:p>
            <a:pPr algn="just"/>
            <a:r>
              <a:rPr lang="en-US" sz="1800" dirty="0" smtClean="0"/>
              <a:t>High </a:t>
            </a:r>
            <a:r>
              <a:rPr lang="en-US" sz="1800" dirty="0"/>
              <a:t>damage - injuries and illness as well as not causing deep and constant pain or death (amputations, complicated fractures, cancer, etc.) </a:t>
            </a:r>
            <a:endParaRPr lang="cs-CZ" sz="1800" dirty="0" smtClean="0"/>
          </a:p>
          <a:p>
            <a:pPr algn="just"/>
            <a:endParaRPr lang="cs-CZ" sz="1800" dirty="0"/>
          </a:p>
          <a:p>
            <a:pPr marL="0" indent="0" algn="just">
              <a:buNone/>
            </a:pPr>
            <a:r>
              <a:rPr lang="en-US" sz="1800" b="1" i="1" dirty="0" smtClean="0"/>
              <a:t>Risk </a:t>
            </a:r>
            <a:r>
              <a:rPr lang="en-US" sz="1800" b="1" i="1" dirty="0"/>
              <a:t>tolerability </a:t>
            </a:r>
            <a:endParaRPr lang="cs-CZ" sz="1800" b="1" i="1" dirty="0" smtClean="0"/>
          </a:p>
          <a:p>
            <a:pPr algn="just"/>
            <a:r>
              <a:rPr lang="en-US" sz="1800" dirty="0" smtClean="0"/>
              <a:t>A </a:t>
            </a:r>
            <a:r>
              <a:rPr lang="en-US" sz="1800" dirty="0"/>
              <a:t>high level of risk is unacceptable, small and medium acceptable. </a:t>
            </a:r>
            <a:endParaRPr lang="cs-CZ" sz="1800" dirty="0" smtClean="0"/>
          </a:p>
          <a:p>
            <a:pPr algn="just"/>
            <a:r>
              <a:rPr lang="en-US" sz="1800" dirty="0" smtClean="0"/>
              <a:t>Failure </a:t>
            </a:r>
            <a:r>
              <a:rPr lang="en-US" sz="1800" dirty="0"/>
              <a:t>to comply with the law is an unacceptable risk. </a:t>
            </a:r>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Risk </a:t>
            </a:r>
            <a:r>
              <a:rPr lang="cs-CZ" dirty="0" err="1"/>
              <a:t>Assessment</a:t>
            </a:r>
            <a:endParaRPr lang="cs-CZ" sz="1800" dirty="0"/>
          </a:p>
        </p:txBody>
      </p:sp>
    </p:spTree>
    <p:extLst>
      <p:ext uri="{BB962C8B-B14F-4D97-AF65-F5344CB8AC3E}">
        <p14:creationId xmlns:p14="http://schemas.microsoft.com/office/powerpoint/2010/main" val="285904752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12238"/>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en-US" sz="1800" b="1" dirty="0"/>
              <a:t>Point method </a:t>
            </a:r>
            <a:endParaRPr lang="cs-CZ" sz="1800" b="1" dirty="0" smtClean="0"/>
          </a:p>
          <a:p>
            <a:pPr algn="just"/>
            <a:r>
              <a:rPr lang="en-US" sz="1800" dirty="0" smtClean="0"/>
              <a:t>This </a:t>
            </a:r>
            <a:r>
              <a:rPr lang="en-US" sz="1800" dirty="0"/>
              <a:t>is one of the most widely used methods for risk assessment. The degree (size) of the risk is a combination of the probabilities of the occurrence of the risk and the possible severity of the consequence of the risk. Risks are always related to the job position and the job. The protected value is human life and health. </a:t>
            </a:r>
            <a:endParaRPr lang="cs-CZ" sz="1800" dirty="0" smtClean="0"/>
          </a:p>
          <a:p>
            <a:pPr algn="just"/>
            <a:r>
              <a:rPr lang="en-US" sz="1800" b="1" i="1" dirty="0" smtClean="0"/>
              <a:t>The </a:t>
            </a:r>
            <a:r>
              <a:rPr lang="en-US" sz="1800" b="1" i="1" dirty="0"/>
              <a:t>resulting level of risk </a:t>
            </a:r>
            <a:r>
              <a:rPr lang="en-US" sz="1800" dirty="0"/>
              <a:t>is determined as the product of the probability of risk and the severity of possible consequences. R - degree of risk, P - probability of occurrence, Z - severity of consequences. R = P x Z </a:t>
            </a:r>
            <a:endParaRPr lang="cs-CZ" sz="1800" dirty="0" smtClean="0"/>
          </a:p>
          <a:p>
            <a:pPr algn="just"/>
            <a:r>
              <a:rPr lang="en-US" sz="1800" b="1" i="1" dirty="0" smtClean="0"/>
              <a:t>Acceptability </a:t>
            </a:r>
            <a:r>
              <a:rPr lang="en-US" sz="1800" b="1" i="1" dirty="0"/>
              <a:t>of risk (safety) </a:t>
            </a:r>
            <a:r>
              <a:rPr lang="en-US" sz="1800" dirty="0"/>
              <a:t>must have at least 2 levels (acceptable, unacceptable), but can be multi-level. The more acceptable the degree of risk, the finer the gradation. </a:t>
            </a:r>
            <a:endParaRPr lang="cs-CZ" sz="1800" dirty="0" smtClean="0"/>
          </a:p>
          <a:p>
            <a:pPr algn="just"/>
            <a:r>
              <a:rPr lang="en-US" sz="1800" b="1" dirty="0" smtClean="0"/>
              <a:t>Resulting </a:t>
            </a:r>
            <a:r>
              <a:rPr lang="en-US" sz="1800" b="1" dirty="0"/>
              <a:t>safety - risk assessment </a:t>
            </a:r>
            <a:endParaRPr lang="cs-CZ" sz="1800" b="1"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Risk </a:t>
            </a:r>
            <a:r>
              <a:rPr lang="cs-CZ" dirty="0" err="1"/>
              <a:t>Assessment</a:t>
            </a:r>
            <a:endParaRPr lang="cs-CZ" sz="1800" dirty="0"/>
          </a:p>
        </p:txBody>
      </p:sp>
    </p:spTree>
    <p:extLst>
      <p:ext uri="{BB962C8B-B14F-4D97-AF65-F5344CB8AC3E}">
        <p14:creationId xmlns:p14="http://schemas.microsoft.com/office/powerpoint/2010/main" val="413805194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12238"/>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en-US" sz="1800" b="1" dirty="0"/>
              <a:t>Security inspection </a:t>
            </a:r>
            <a:endParaRPr lang="cs-CZ" sz="1800" b="1" dirty="0" smtClean="0"/>
          </a:p>
          <a:p>
            <a:pPr algn="just"/>
            <a:r>
              <a:rPr lang="en-US" sz="1800" dirty="0" smtClean="0"/>
              <a:t>It </a:t>
            </a:r>
            <a:r>
              <a:rPr lang="en-US" sz="1800" dirty="0"/>
              <a:t>is performed by experienced workers and identifies possible dangers. </a:t>
            </a:r>
            <a:endParaRPr lang="cs-CZ" sz="1800" dirty="0" smtClean="0"/>
          </a:p>
          <a:p>
            <a:pPr algn="just"/>
            <a:r>
              <a:rPr lang="en-US" sz="1800" dirty="0" smtClean="0"/>
              <a:t>For </a:t>
            </a:r>
            <a:r>
              <a:rPr lang="en-US" sz="1800" dirty="0"/>
              <a:t>existing facilities, it is practically a physical inspection of the facility. </a:t>
            </a:r>
            <a:endParaRPr lang="cs-CZ" sz="1800" dirty="0" smtClean="0"/>
          </a:p>
          <a:p>
            <a:pPr algn="just"/>
            <a:r>
              <a:rPr lang="en-US" sz="1800" dirty="0" smtClean="0"/>
              <a:t>In </a:t>
            </a:r>
            <a:r>
              <a:rPr lang="en-US" sz="1800" dirty="0"/>
              <a:t>the case of new equipment, it is already a question of assessing the technical documentation before the actual construction and implementation of the equipment. </a:t>
            </a:r>
            <a:endParaRPr lang="cs-CZ" sz="1800" dirty="0" smtClean="0"/>
          </a:p>
          <a:p>
            <a:pPr algn="just"/>
            <a:r>
              <a:rPr lang="en-US" sz="1800" dirty="0" smtClean="0"/>
              <a:t>The </a:t>
            </a:r>
            <a:r>
              <a:rPr lang="en-US" sz="1800" dirty="0"/>
              <a:t>purpose of the safety inspection is to identify the conditions and circumstances that may lead to an accident, as long as its consequences are a threat to human health, damage to the environment or property. </a:t>
            </a:r>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Risk </a:t>
            </a:r>
            <a:r>
              <a:rPr lang="cs-CZ" dirty="0" err="1"/>
              <a:t>Assessment</a:t>
            </a:r>
            <a:endParaRPr lang="cs-CZ" sz="1800" dirty="0"/>
          </a:p>
        </p:txBody>
      </p:sp>
    </p:spTree>
    <p:extLst>
      <p:ext uri="{BB962C8B-B14F-4D97-AF65-F5344CB8AC3E}">
        <p14:creationId xmlns:p14="http://schemas.microsoft.com/office/powerpoint/2010/main" val="1470377527"/>
      </p:ext>
    </p:extLst>
  </p:cSld>
  <p:clrMapOvr>
    <a:masterClrMapping/>
  </p:clrMapOvr>
  <p:timing>
    <p:tnLst>
      <p:par>
        <p:cTn id="1" dur="indefinite" restart="never" nodeType="tmRoot"/>
      </p:par>
    </p:tnLst>
  </p:timing>
</p:sld>
</file>

<file path=ppt/theme/theme1.xml><?xml version="1.0" encoding="utf-8"?>
<a:theme xmlns:a="http://schemas.openxmlformats.org/drawingml/2006/main" name="SLU">
  <a:themeElements>
    <a:clrScheme name="OPF">
      <a:dk1>
        <a:srgbClr val="307871"/>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SLU-pismo_Times">
      <a:majorFont>
        <a:latin typeface="Times New Roman"/>
        <a:ea typeface=""/>
        <a:cs typeface=""/>
      </a:majorFont>
      <a:minorFont>
        <a:latin typeface="Times New Roman"/>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4005</TotalTime>
  <Words>2254</Words>
  <Application>Microsoft Office PowerPoint</Application>
  <PresentationFormat>Předvádění na obrazovce (16:9)</PresentationFormat>
  <Paragraphs>136</Paragraphs>
  <Slides>18</Slides>
  <Notes>0</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18</vt:i4>
      </vt:variant>
    </vt:vector>
  </HeadingPairs>
  <TitlesOfParts>
    <vt:vector size="23" baseType="lpstr">
      <vt:lpstr>Arial</vt:lpstr>
      <vt:lpstr>Calibri</vt:lpstr>
      <vt:lpstr>Enriqueta</vt:lpstr>
      <vt:lpstr>Times New Roman</vt:lpstr>
      <vt:lpstr>SLU</vt:lpstr>
      <vt:lpstr>Risk management </vt:lpstr>
      <vt:lpstr>Risk Management Process</vt:lpstr>
      <vt:lpstr>Risk Assessment</vt:lpstr>
      <vt:lpstr>Risk Assessment</vt:lpstr>
      <vt:lpstr>Risk Assessment</vt:lpstr>
      <vt:lpstr>Risk Assessment</vt:lpstr>
      <vt:lpstr>Risk Assessment</vt:lpstr>
      <vt:lpstr>Risk Assessment</vt:lpstr>
      <vt:lpstr>Risk Assessment</vt:lpstr>
      <vt:lpstr>Risk Assessment</vt:lpstr>
      <vt:lpstr>Risk Assessment</vt:lpstr>
      <vt:lpstr>Risk Assessment</vt:lpstr>
      <vt:lpstr>Risk Assessment</vt:lpstr>
      <vt:lpstr>Risk Assessment</vt:lpstr>
      <vt:lpstr>Risk Assessment</vt:lpstr>
      <vt:lpstr>Risk Assessment</vt:lpstr>
      <vt:lpstr>Risk Assessment</vt:lpstr>
      <vt:lpstr>Risk Assessment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Název prezentace</dc:title>
  <dc:creator>Václav Minařík</dc:creator>
  <cp:lastModifiedBy>zap0046</cp:lastModifiedBy>
  <cp:revision>533</cp:revision>
  <dcterms:created xsi:type="dcterms:W3CDTF">2016-07-06T15:42:34Z</dcterms:created>
  <dcterms:modified xsi:type="dcterms:W3CDTF">2021-11-08T08:47:13Z</dcterms:modified>
</cp:coreProperties>
</file>