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16" r:id="rId4"/>
    <p:sldId id="342" r:id="rId5"/>
    <p:sldId id="343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7" r:id="rId17"/>
    <p:sldId id="356" r:id="rId18"/>
    <p:sldId id="355" r:id="rId19"/>
    <p:sldId id="358" r:id="rId20"/>
    <p:sldId id="359" r:id="rId21"/>
    <p:sldId id="360" r:id="rId22"/>
    <p:sldId id="363" r:id="rId23"/>
    <p:sldId id="362" r:id="rId24"/>
    <p:sldId id="428" r:id="rId25"/>
    <p:sldId id="429" r:id="rId26"/>
    <p:sldId id="361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25" r:id="rId4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40" y="32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934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smtClean="0">
                <a:latin typeface="Arial" pitchFamily="34" charset="0"/>
                <a:cs typeface="Arial" pitchFamily="34" charset="0"/>
              </a:rPr>
              <a:t>Strategy Formulation</a:t>
            </a:r>
            <a:r>
              <a:rPr lang="cs-CZ" sz="3600" b="1" cap="all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cap="all" dirty="0" smtClean="0">
                <a:latin typeface="Arial" pitchFamily="34" charset="0"/>
                <a:cs typeface="Arial" pitchFamily="34" charset="0"/>
              </a:rPr>
              <a:t>Business </a:t>
            </a:r>
            <a:r>
              <a:rPr lang="cs-CZ" sz="3600" b="1" cap="all" dirty="0" err="1" smtClean="0">
                <a:latin typeface="Arial" pitchFamily="34" charset="0"/>
                <a:cs typeface="Arial" pitchFamily="34" charset="0"/>
              </a:rPr>
              <a:t>Strategy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Šárka Zapletalová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 smtClean="0">
                <a:latin typeface="Arial" panose="020B0604020202020204" pitchFamily="34" charset="0"/>
                <a:hlinkClick r:id="rId2"/>
              </a:rPr>
              <a:t>zapletalova</a:t>
            </a:r>
            <a:r>
              <a:rPr lang="en-US" altLang="cs-CZ" sz="1800" dirty="0" smtClean="0">
                <a:latin typeface="Arial" panose="020B0604020202020204" pitchFamily="34" charset="0"/>
                <a:hlinkClick r:id="rId2"/>
              </a:rPr>
              <a:t>@</a:t>
            </a:r>
            <a:r>
              <a:rPr lang="cs-CZ" altLang="cs-CZ" sz="1800" dirty="0" smtClean="0">
                <a:latin typeface="Arial" panose="020B0604020202020204" pitchFamily="34" charset="0"/>
                <a:hlinkClick r:id="rId2"/>
              </a:rPr>
              <a:t>opf.slu.cz</a:t>
            </a:r>
            <a:endParaRPr lang="cs-CZ" altLang="cs-CZ" sz="18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Differentiation</a:t>
            </a:r>
            <a:r>
              <a:rPr lang="en-US" altLang="cs-CZ" sz="2200">
                <a:latin typeface="Arial" panose="020B0604020202020204" pitchFamily="34" charset="0"/>
              </a:rPr>
              <a:t> is aimed at the </a:t>
            </a:r>
            <a:r>
              <a:rPr lang="en-US" altLang="cs-CZ" sz="2200" b="1" i="1">
                <a:latin typeface="Arial" panose="020B0604020202020204" pitchFamily="34" charset="0"/>
              </a:rPr>
              <a:t>broad mass market </a:t>
            </a:r>
            <a:r>
              <a:rPr lang="en-US" altLang="cs-CZ" sz="2200">
                <a:latin typeface="Arial" panose="020B0604020202020204" pitchFamily="34" charset="0"/>
              </a:rPr>
              <a:t>and involves the creation of a product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service </a:t>
            </a:r>
            <a:r>
              <a:rPr lang="en-US" altLang="cs-CZ" sz="2200">
                <a:latin typeface="Arial" panose="020B0604020202020204" pitchFamily="34" charset="0"/>
              </a:rPr>
              <a:t>that is perceived throughout its industry as unique.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company 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may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then </a:t>
            </a:r>
            <a:r>
              <a:rPr lang="en-US" altLang="cs-CZ" sz="2200" b="1" i="1">
                <a:latin typeface="Arial" panose="020B0604020202020204" pitchFamily="34" charset="0"/>
              </a:rPr>
              <a:t>charge a premium </a:t>
            </a:r>
            <a:r>
              <a:rPr lang="en-US" altLang="cs-CZ" sz="2200">
                <a:latin typeface="Arial" panose="020B0604020202020204" pitchFamily="34" charset="0"/>
              </a:rPr>
              <a:t>for its product. This specialty can be associated with </a:t>
            </a:r>
            <a:r>
              <a:rPr lang="en-US" altLang="cs-CZ" sz="2200" i="1">
                <a:latin typeface="Arial" panose="020B0604020202020204" pitchFamily="34" charset="0"/>
              </a:rPr>
              <a:t>design or brand </a:t>
            </a:r>
            <a:r>
              <a:rPr lang="en-US" altLang="cs-CZ" sz="2200" i="1" smtClean="0">
                <a:latin typeface="Arial" panose="020B0604020202020204" pitchFamily="34" charset="0"/>
              </a:rPr>
              <a:t>image,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technology</a:t>
            </a:r>
            <a:r>
              <a:rPr lang="en-US" altLang="cs-CZ" sz="2200" i="1">
                <a:latin typeface="Arial" panose="020B0604020202020204" pitchFamily="34" charset="0"/>
              </a:rPr>
              <a:t>, features, a dealer network, or customer service</a:t>
            </a:r>
            <a:r>
              <a:rPr lang="en-US" altLang="cs-CZ" sz="2200" i="1" smtClean="0">
                <a:latin typeface="Arial" panose="020B0604020202020204" pitchFamily="34" charset="0"/>
              </a:rPr>
              <a:t>.</a:t>
            </a:r>
            <a:endParaRPr lang="cs-CZ" altLang="cs-CZ" sz="22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Differentiation is a viable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strategy </a:t>
            </a:r>
            <a:r>
              <a:rPr lang="en-US" altLang="cs-CZ" sz="2200" b="1" i="1">
                <a:latin typeface="Arial" panose="020B0604020202020204" pitchFamily="34" charset="0"/>
              </a:rPr>
              <a:t>for earning above-average returns</a:t>
            </a:r>
            <a:r>
              <a:rPr lang="en-US" altLang="cs-CZ" sz="2200">
                <a:latin typeface="Arial" panose="020B0604020202020204" pitchFamily="34" charset="0"/>
              </a:rPr>
              <a:t> in a specific business because the resulting </a:t>
            </a:r>
            <a:r>
              <a:rPr lang="en-US" altLang="cs-CZ" sz="2200" b="1" i="1">
                <a:latin typeface="Arial" panose="020B0604020202020204" pitchFamily="34" charset="0"/>
              </a:rPr>
              <a:t>brand </a:t>
            </a:r>
            <a:r>
              <a:rPr lang="en-US" altLang="cs-CZ" sz="2200" b="1" i="1" smtClean="0">
                <a:latin typeface="Arial" panose="020B0604020202020204" pitchFamily="34" charset="0"/>
              </a:rPr>
              <a:t>loyalty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lowers </a:t>
            </a:r>
            <a:r>
              <a:rPr lang="en-US" altLang="cs-CZ" sz="2200" b="1" i="1">
                <a:latin typeface="Arial" panose="020B0604020202020204" pitchFamily="34" charset="0"/>
              </a:rPr>
              <a:t>customers’ sensitivity to price</a:t>
            </a:r>
            <a:r>
              <a:rPr lang="en-US" altLang="cs-CZ" sz="2200">
                <a:latin typeface="Arial" panose="020B0604020202020204" pitchFamily="34" charset="0"/>
              </a:rPr>
              <a:t>. Increased costs can usually be passed on to the </a:t>
            </a:r>
            <a:r>
              <a:rPr lang="en-US" altLang="cs-CZ" sz="2200" smtClean="0">
                <a:latin typeface="Arial" panose="020B0604020202020204" pitchFamily="34" charset="0"/>
              </a:rPr>
              <a:t>buyers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9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Buyer </a:t>
            </a:r>
            <a:r>
              <a:rPr lang="en-US" altLang="cs-CZ" sz="2200">
                <a:latin typeface="Arial" panose="020B0604020202020204" pitchFamily="34" charset="0"/>
              </a:rPr>
              <a:t>loyalty also serves as an </a:t>
            </a:r>
            <a:r>
              <a:rPr lang="en-US" altLang="cs-CZ" sz="2200" b="1" i="1">
                <a:latin typeface="Arial" panose="020B0604020202020204" pitchFamily="34" charset="0"/>
              </a:rPr>
              <a:t>entry barrier</a:t>
            </a:r>
            <a:r>
              <a:rPr lang="en-US" altLang="cs-CZ" sz="2200">
                <a:latin typeface="Arial" panose="020B0604020202020204" pitchFamily="34" charset="0"/>
              </a:rPr>
              <a:t>; new firms must develop their own distinctive </a:t>
            </a:r>
            <a:r>
              <a:rPr lang="en-US" altLang="cs-CZ" sz="2200" smtClean="0">
                <a:latin typeface="Arial" panose="020B0604020202020204" pitchFamily="34" charset="0"/>
              </a:rPr>
              <a:t>competence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to </a:t>
            </a:r>
            <a:r>
              <a:rPr lang="en-US" altLang="cs-CZ" sz="2200">
                <a:latin typeface="Arial" panose="020B0604020202020204" pitchFamily="34" charset="0"/>
              </a:rPr>
              <a:t>differentiate their products in some way in order to compete successfully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Examples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of </a:t>
            </a:r>
            <a:r>
              <a:rPr lang="en-US" altLang="cs-CZ" sz="2000">
                <a:latin typeface="Arial" panose="020B0604020202020204" pitchFamily="34" charset="0"/>
              </a:rPr>
              <a:t>companies that successfully use a differentiation strategy are Walt Disney Productions (entertainment</a:t>
            </a:r>
            <a:r>
              <a:rPr lang="en-US" altLang="cs-CZ" sz="2000" smtClean="0">
                <a:latin typeface="Arial" panose="020B0604020202020204" pitchFamily="34" charset="0"/>
              </a:rPr>
              <a:t>),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BMW </a:t>
            </a:r>
            <a:r>
              <a:rPr lang="en-US" altLang="cs-CZ" sz="2000">
                <a:latin typeface="Arial" panose="020B0604020202020204" pitchFamily="34" charset="0"/>
              </a:rPr>
              <a:t>(automobiles), Nike (athletic shoes), Apple Computer (computers and </a:t>
            </a:r>
            <a:r>
              <a:rPr lang="cs-CZ" altLang="cs-CZ" sz="2000" smtClean="0">
                <a:latin typeface="Arial" panose="020B0604020202020204" pitchFamily="34" charset="0"/>
              </a:rPr>
              <a:t>smart </a:t>
            </a:r>
            <a:r>
              <a:rPr lang="en-US" altLang="cs-CZ" sz="2000" smtClean="0">
                <a:latin typeface="Arial" panose="020B0604020202020204" pitchFamily="34" charset="0"/>
              </a:rPr>
              <a:t>phones</a:t>
            </a:r>
            <a:r>
              <a:rPr lang="en-US" altLang="cs-CZ" sz="2000">
                <a:latin typeface="Arial" panose="020B0604020202020204" pitchFamily="34" charset="0"/>
              </a:rPr>
              <a:t>), and Pacar (trucks</a:t>
            </a:r>
            <a:r>
              <a:rPr lang="en-US" altLang="cs-CZ" sz="2000" smtClean="0">
                <a:latin typeface="Arial" panose="020B0604020202020204" pitchFamily="34" charset="0"/>
              </a:rPr>
              <a:t>).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Research does suggest that a </a:t>
            </a:r>
            <a:r>
              <a:rPr lang="en-US" altLang="cs-CZ" sz="2200" b="1" i="1" smtClean="0">
                <a:latin typeface="Arial" panose="020B0604020202020204" pitchFamily="34" charset="0"/>
              </a:rPr>
              <a:t>differentiation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strategy </a:t>
            </a:r>
            <a:r>
              <a:rPr lang="en-US" altLang="cs-CZ" sz="2200" b="1" i="1">
                <a:latin typeface="Arial" panose="020B0604020202020204" pitchFamily="34" charset="0"/>
              </a:rPr>
              <a:t>is more likely to generate higher profits than does a low-cost strategy </a:t>
            </a:r>
            <a:r>
              <a:rPr lang="en-US" altLang="cs-CZ" sz="2200" smtClean="0">
                <a:latin typeface="Arial" panose="020B0604020202020204" pitchFamily="34" charset="0"/>
              </a:rPr>
              <a:t>because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differentiation </a:t>
            </a:r>
            <a:r>
              <a:rPr lang="en-US" altLang="cs-CZ" sz="2200">
                <a:latin typeface="Arial" panose="020B0604020202020204" pitchFamily="34" charset="0"/>
              </a:rPr>
              <a:t>creates a better entry barrier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low-cost </a:t>
            </a:r>
            <a:r>
              <a:rPr lang="en-US" altLang="cs-CZ" sz="2200">
                <a:latin typeface="Arial" panose="020B0604020202020204" pitchFamily="34" charset="0"/>
              </a:rPr>
              <a:t>strategy is more likely, however, to </a:t>
            </a:r>
            <a:r>
              <a:rPr lang="en-US" altLang="cs-CZ" sz="2200" smtClean="0">
                <a:latin typeface="Arial" panose="020B0604020202020204" pitchFamily="34" charset="0"/>
              </a:rPr>
              <a:t>generate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increases </a:t>
            </a:r>
            <a:r>
              <a:rPr lang="en-US" altLang="cs-CZ" sz="2200">
                <a:latin typeface="Arial" panose="020B0604020202020204" pitchFamily="34" charset="0"/>
              </a:rPr>
              <a:t>in market </a:t>
            </a:r>
            <a:r>
              <a:rPr lang="en-US" altLang="cs-CZ" sz="2200" smtClean="0">
                <a:latin typeface="Arial" panose="020B0604020202020204" pitchFamily="34" charset="0"/>
              </a:rPr>
              <a:t>share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Cost focus </a:t>
            </a:r>
            <a:r>
              <a:rPr lang="en-US" altLang="cs-CZ" sz="2200">
                <a:latin typeface="Arial" panose="020B0604020202020204" pitchFamily="34" charset="0"/>
              </a:rPr>
              <a:t>is a </a:t>
            </a:r>
            <a:r>
              <a:rPr lang="en-US" altLang="cs-CZ" sz="2200" b="1" i="1">
                <a:latin typeface="Arial" panose="020B0604020202020204" pitchFamily="34" charset="0"/>
              </a:rPr>
              <a:t>low-cost competitive strategy </a:t>
            </a:r>
            <a:r>
              <a:rPr lang="en-US" altLang="cs-CZ" sz="2200">
                <a:latin typeface="Arial" panose="020B0604020202020204" pitchFamily="34" charset="0"/>
              </a:rPr>
              <a:t>that </a:t>
            </a:r>
            <a:r>
              <a:rPr lang="en-US" altLang="cs-CZ" sz="2200" b="1" i="1">
                <a:latin typeface="Arial" panose="020B0604020202020204" pitchFamily="34" charset="0"/>
              </a:rPr>
              <a:t>focuses on a particular buyer group </a:t>
            </a:r>
            <a:r>
              <a:rPr lang="en-US" altLang="cs-CZ" sz="2200" b="1" i="1" smtClean="0">
                <a:latin typeface="Arial" panose="020B0604020202020204" pitchFamily="34" charset="0"/>
              </a:rPr>
              <a:t>or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geographic </a:t>
            </a:r>
            <a:r>
              <a:rPr lang="en-US" altLang="cs-CZ" sz="2200" b="1" i="1">
                <a:latin typeface="Arial" panose="020B0604020202020204" pitchFamily="34" charset="0"/>
              </a:rPr>
              <a:t>market </a:t>
            </a:r>
            <a:r>
              <a:rPr lang="en-US" altLang="cs-CZ" sz="2200">
                <a:latin typeface="Arial" panose="020B0604020202020204" pitchFamily="34" charset="0"/>
              </a:rPr>
              <a:t>and attempts to serve only this niche, to the exclusion of others.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In using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cost </a:t>
            </a:r>
            <a:r>
              <a:rPr lang="en-US" altLang="cs-CZ" sz="2000">
                <a:latin typeface="Arial" panose="020B0604020202020204" pitchFamily="34" charset="0"/>
              </a:rPr>
              <a:t>focus, the company or business unit seeks a cost advantage in its target segment.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Differentiation focus</a:t>
            </a:r>
            <a:r>
              <a:rPr lang="en-US" altLang="cs-CZ" sz="2200">
                <a:latin typeface="Arial" panose="020B0604020202020204" pitchFamily="34" charset="0"/>
              </a:rPr>
              <a:t>, like cost focus, concentrates on a particular buyer group, </a:t>
            </a:r>
            <a:r>
              <a:rPr lang="en-US" altLang="cs-CZ" sz="2200" smtClean="0">
                <a:latin typeface="Arial" panose="020B0604020202020204" pitchFamily="34" charset="0"/>
              </a:rPr>
              <a:t>product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line </a:t>
            </a:r>
            <a:r>
              <a:rPr lang="en-US" altLang="cs-CZ" sz="2200">
                <a:latin typeface="Arial" panose="020B0604020202020204" pitchFamily="34" charset="0"/>
              </a:rPr>
              <a:t>segment, or geographic market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>
                <a:latin typeface="Arial" panose="020B0604020202020204" pitchFamily="34" charset="0"/>
              </a:rPr>
              <a:t>In using </a:t>
            </a:r>
            <a:r>
              <a:rPr lang="en-US" altLang="cs-CZ" sz="2000" b="1" i="1">
                <a:latin typeface="Arial" panose="020B0604020202020204" pitchFamily="34" charset="0"/>
              </a:rPr>
              <a:t>differentiation focus</a:t>
            </a:r>
            <a:r>
              <a:rPr lang="en-US" altLang="cs-CZ" sz="2000">
                <a:latin typeface="Arial" panose="020B0604020202020204" pitchFamily="34" charset="0"/>
              </a:rPr>
              <a:t>, a company or </a:t>
            </a:r>
            <a:r>
              <a:rPr lang="en-US" altLang="cs-CZ" sz="2000" smtClean="0">
                <a:latin typeface="Arial" panose="020B0604020202020204" pitchFamily="34" charset="0"/>
              </a:rPr>
              <a:t>business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unit </a:t>
            </a:r>
            <a:r>
              <a:rPr lang="en-US" altLang="cs-CZ" sz="2000" b="1" i="1">
                <a:latin typeface="Arial" panose="020B0604020202020204" pitchFamily="34" charset="0"/>
              </a:rPr>
              <a:t>seeks differentiation in a targeted market segment</a:t>
            </a:r>
            <a:r>
              <a:rPr lang="en-US" altLang="cs-CZ" sz="2000">
                <a:latin typeface="Arial" panose="020B0604020202020204" pitchFamily="34" charset="0"/>
              </a:rPr>
              <a:t>. 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This </a:t>
            </a:r>
            <a:r>
              <a:rPr lang="en-US" altLang="cs-CZ" sz="2000">
                <a:latin typeface="Arial" panose="020B0604020202020204" pitchFamily="34" charset="0"/>
              </a:rPr>
              <a:t>strategy is valued by those </a:t>
            </a:r>
            <a:r>
              <a:rPr lang="en-US" altLang="cs-CZ" sz="2000" smtClean="0">
                <a:latin typeface="Arial" panose="020B0604020202020204" pitchFamily="34" charset="0"/>
              </a:rPr>
              <a:t>who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believe </a:t>
            </a:r>
            <a:r>
              <a:rPr lang="en-US" altLang="cs-CZ" sz="2000" i="1">
                <a:latin typeface="Arial" panose="020B0604020202020204" pitchFamily="34" charset="0"/>
              </a:rPr>
              <a:t>that a company or a unit that focuses its efforts is better able to serve the special </a:t>
            </a:r>
            <a:r>
              <a:rPr lang="en-US" altLang="cs-CZ" sz="2000" i="1" smtClean="0">
                <a:latin typeface="Arial" panose="020B0604020202020204" pitchFamily="34" charset="0"/>
              </a:rPr>
              <a:t>needs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of </a:t>
            </a:r>
            <a:r>
              <a:rPr lang="en-US" altLang="cs-CZ" sz="2000">
                <a:latin typeface="Arial" panose="020B0604020202020204" pitchFamily="34" charset="0"/>
              </a:rPr>
              <a:t>a narrow strategic target </a:t>
            </a:r>
            <a:r>
              <a:rPr lang="en-US" altLang="cs-CZ" sz="2000" i="1">
                <a:latin typeface="Arial" panose="020B0604020202020204" pitchFamily="34" charset="0"/>
              </a:rPr>
              <a:t>more effectively </a:t>
            </a:r>
            <a:r>
              <a:rPr lang="en-US" altLang="cs-CZ" sz="2000">
                <a:latin typeface="Arial" panose="020B0604020202020204" pitchFamily="34" charset="0"/>
              </a:rPr>
              <a:t>than can its competition</a:t>
            </a:r>
            <a:r>
              <a:rPr lang="en-US" altLang="cs-CZ" sz="180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Risks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E</a:t>
            </a:r>
            <a:r>
              <a:rPr lang="en-US" altLang="cs-CZ" sz="2200" smtClean="0">
                <a:latin typeface="Arial" panose="020B0604020202020204" pitchFamily="34" charset="0"/>
              </a:rPr>
              <a:t>ach </a:t>
            </a:r>
            <a:r>
              <a:rPr lang="en-US" altLang="cs-CZ" sz="2200">
                <a:latin typeface="Arial" panose="020B0604020202020204" pitchFamily="34" charset="0"/>
              </a:rPr>
              <a:t>of the generic strategies has risks.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For example,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 </a:t>
            </a:r>
            <a:r>
              <a:rPr lang="en-US" altLang="cs-CZ" sz="1800">
                <a:latin typeface="Arial" panose="020B0604020202020204" pitchFamily="34" charset="0"/>
              </a:rPr>
              <a:t>company following a differentiation strategy must ensure that the higher price </a:t>
            </a:r>
            <a:r>
              <a:rPr lang="en-US" altLang="cs-CZ" sz="1800" smtClean="0">
                <a:latin typeface="Arial" panose="020B0604020202020204" pitchFamily="34" charset="0"/>
              </a:rPr>
              <a:t>it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charges </a:t>
            </a:r>
            <a:r>
              <a:rPr lang="en-US" altLang="cs-CZ" sz="1800">
                <a:latin typeface="Arial" panose="020B0604020202020204" pitchFamily="34" charset="0"/>
              </a:rPr>
              <a:t>for its higher quality is not too far above the price of the competition; otherwise </a:t>
            </a:r>
            <a:r>
              <a:rPr lang="en-US" altLang="cs-CZ" sz="1800" smtClean="0">
                <a:latin typeface="Arial" panose="020B0604020202020204" pitchFamily="34" charset="0"/>
              </a:rPr>
              <a:t>customers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will </a:t>
            </a:r>
            <a:r>
              <a:rPr lang="en-US" altLang="cs-CZ" sz="1800">
                <a:latin typeface="Arial" panose="020B0604020202020204" pitchFamily="34" charset="0"/>
              </a:rPr>
              <a:t>not see the extra quality as worth the extra cost. This is what is meant in </a:t>
            </a:r>
            <a:r>
              <a:rPr lang="en-US" altLang="cs-CZ" sz="1800" smtClean="0">
                <a:latin typeface="Arial" panose="020B0604020202020204" pitchFamily="34" charset="0"/>
              </a:rPr>
              <a:t>by </a:t>
            </a:r>
            <a:r>
              <a:rPr lang="en-US" altLang="cs-CZ" sz="1800">
                <a:latin typeface="Arial" panose="020B0604020202020204" pitchFamily="34" charset="0"/>
              </a:rPr>
              <a:t>the term </a:t>
            </a:r>
            <a:r>
              <a:rPr lang="en-US" altLang="cs-CZ" sz="1800" b="1" i="1">
                <a:latin typeface="Arial" panose="020B0604020202020204" pitchFamily="34" charset="0"/>
              </a:rPr>
              <a:t>cost proximity</a:t>
            </a:r>
            <a:r>
              <a:rPr lang="en-US" altLang="cs-CZ" sz="180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465" t="28095" r="2750" b="15524"/>
          <a:stretch/>
        </p:blipFill>
        <p:spPr>
          <a:xfrm>
            <a:off x="373027" y="3677721"/>
            <a:ext cx="8390008" cy="30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Issues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Porter argues that to be successful, a company or business unit must achieve one of the </a:t>
            </a:r>
            <a:r>
              <a:rPr lang="en-US" altLang="cs-CZ" sz="2200" smtClean="0">
                <a:latin typeface="Arial" panose="020B0604020202020204" pitchFamily="34" charset="0"/>
              </a:rPr>
              <a:t>previously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mentioned </a:t>
            </a:r>
            <a:r>
              <a:rPr lang="en-US" altLang="cs-CZ" sz="2200">
                <a:latin typeface="Arial" panose="020B0604020202020204" pitchFamily="34" charset="0"/>
              </a:rPr>
              <a:t>generic competitive strategies.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Otherwise</a:t>
            </a:r>
            <a:r>
              <a:rPr lang="en-US" altLang="cs-CZ" sz="2200">
                <a:latin typeface="Arial" panose="020B0604020202020204" pitchFamily="34" charset="0"/>
              </a:rPr>
              <a:t>, the company 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is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stuck </a:t>
            </a:r>
            <a:r>
              <a:rPr lang="en-US" altLang="cs-CZ" sz="2200" b="1">
                <a:latin typeface="Arial" panose="020B0604020202020204" pitchFamily="34" charset="0"/>
              </a:rPr>
              <a:t>in the middle of the competitive marketplace </a:t>
            </a:r>
            <a:r>
              <a:rPr lang="en-US" altLang="cs-CZ" sz="2200">
                <a:latin typeface="Arial" panose="020B0604020202020204" pitchFamily="34" charset="0"/>
              </a:rPr>
              <a:t>with </a:t>
            </a:r>
            <a:r>
              <a:rPr lang="en-US" altLang="cs-CZ" sz="2200" b="1" i="1">
                <a:latin typeface="Arial" panose="020B0604020202020204" pitchFamily="34" charset="0"/>
              </a:rPr>
              <a:t>no competitive advantage and </a:t>
            </a:r>
            <a:r>
              <a:rPr lang="en-US" altLang="cs-CZ" sz="2200" b="1" i="1" smtClean="0">
                <a:latin typeface="Arial" panose="020B0604020202020204" pitchFamily="34" charset="0"/>
              </a:rPr>
              <a:t>is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doomed </a:t>
            </a:r>
            <a:r>
              <a:rPr lang="en-US" altLang="cs-CZ" sz="2200" b="1" i="1">
                <a:latin typeface="Arial" panose="020B0604020202020204" pitchFamily="34" charset="0"/>
              </a:rPr>
              <a:t>to below-average performance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 Toyota and Honda auto companies are often presented as examples </a:t>
            </a:r>
            <a:r>
              <a:rPr lang="en-US" altLang="cs-CZ" sz="1800" smtClean="0">
                <a:latin typeface="Arial" panose="020B0604020202020204" pitchFamily="34" charset="0"/>
              </a:rPr>
              <a:t>of </a:t>
            </a:r>
            <a:r>
              <a:rPr lang="en-US" altLang="cs-CZ" sz="1800" b="1" i="1" smtClean="0">
                <a:latin typeface="Arial" panose="020B0604020202020204" pitchFamily="34" charset="0"/>
              </a:rPr>
              <a:t>successful</a:t>
            </a:r>
            <a:r>
              <a:rPr lang="cs-CZ" altLang="cs-CZ" sz="1800" b="1" i="1" smtClean="0">
                <a:latin typeface="Arial" panose="020B0604020202020204" pitchFamily="34" charset="0"/>
              </a:rPr>
              <a:t> </a:t>
            </a:r>
            <a:r>
              <a:rPr lang="en-US" altLang="cs-CZ" sz="1800" b="1" i="1" smtClean="0">
                <a:latin typeface="Arial" panose="020B0604020202020204" pitchFamily="34" charset="0"/>
              </a:rPr>
              <a:t>firms able to achieve both of these generic competitive strategies</a:t>
            </a:r>
            <a:r>
              <a:rPr lang="en-US" altLang="cs-CZ" sz="1800" smtClean="0">
                <a:latin typeface="Arial" panose="020B0604020202020204" pitchFamily="34" charset="0"/>
              </a:rPr>
              <a:t>. </a:t>
            </a:r>
            <a:r>
              <a:rPr lang="en-US" altLang="cs-CZ" sz="1800">
                <a:latin typeface="Arial" panose="020B0604020202020204" pitchFamily="34" charset="0"/>
              </a:rPr>
              <a:t>Thanks to advances in </a:t>
            </a:r>
            <a:r>
              <a:rPr lang="en-US" altLang="cs-CZ" sz="1800" smtClean="0">
                <a:latin typeface="Arial" panose="020B0604020202020204" pitchFamily="34" charset="0"/>
              </a:rPr>
              <a:t>technology,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 </a:t>
            </a:r>
            <a:r>
              <a:rPr lang="en-US" altLang="cs-CZ" sz="1800">
                <a:latin typeface="Arial" panose="020B0604020202020204" pitchFamily="34" charset="0"/>
              </a:rPr>
              <a:t>company may be able to design quality into a product or service in such a way </a:t>
            </a:r>
            <a:r>
              <a:rPr lang="en-US" altLang="cs-CZ" sz="1800" smtClean="0">
                <a:latin typeface="Arial" panose="020B0604020202020204" pitchFamily="34" charset="0"/>
              </a:rPr>
              <a:t>that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it </a:t>
            </a:r>
            <a:r>
              <a:rPr lang="en-US" altLang="cs-CZ" sz="1800">
                <a:latin typeface="Arial" panose="020B0604020202020204" pitchFamily="34" charset="0"/>
              </a:rPr>
              <a:t>can achieve both high quality and high market </a:t>
            </a:r>
            <a:r>
              <a:rPr lang="en-US" altLang="cs-CZ" sz="1800" smtClean="0">
                <a:latin typeface="Arial" panose="020B0604020202020204" pitchFamily="34" charset="0"/>
              </a:rPr>
              <a:t>share</a:t>
            </a:r>
            <a:r>
              <a:rPr lang="cs-CZ" altLang="cs-CZ" sz="1800" smtClean="0">
                <a:latin typeface="Arial" panose="020B0604020202020204" pitchFamily="34" charset="0"/>
              </a:rPr>
              <a:t> - </a:t>
            </a:r>
            <a:r>
              <a:rPr lang="en-US" altLang="cs-CZ" sz="1800" smtClean="0">
                <a:latin typeface="Arial" panose="020B0604020202020204" pitchFamily="34" charset="0"/>
              </a:rPr>
              <a:t>thus </a:t>
            </a:r>
            <a:r>
              <a:rPr lang="en-US" altLang="cs-CZ" sz="1800">
                <a:latin typeface="Arial" panose="020B0604020202020204" pitchFamily="34" charset="0"/>
              </a:rPr>
              <a:t>lowering </a:t>
            </a:r>
            <a:r>
              <a:rPr lang="en-US" altLang="cs-CZ" sz="1800" smtClean="0">
                <a:latin typeface="Arial" panose="020B0604020202020204" pitchFamily="34" charset="0"/>
              </a:rPr>
              <a:t>costs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Issues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Although </a:t>
            </a:r>
            <a:r>
              <a:rPr lang="en-US" altLang="cs-CZ" sz="2200" b="1">
                <a:latin typeface="Arial" panose="020B0604020202020204" pitchFamily="34" charset="0"/>
              </a:rPr>
              <a:t>there is generally room for only one company to successfully pursue </a:t>
            </a:r>
            <a:r>
              <a:rPr lang="en-US" altLang="cs-CZ" sz="2200" b="1" smtClean="0">
                <a:latin typeface="Arial" panose="020B0604020202020204" pitchFamily="34" charset="0"/>
              </a:rPr>
              <a:t>the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massmarket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cost </a:t>
            </a:r>
            <a:r>
              <a:rPr lang="en-US" altLang="cs-CZ" sz="2200" b="1">
                <a:latin typeface="Arial" panose="020B0604020202020204" pitchFamily="34" charset="0"/>
              </a:rPr>
              <a:t>leadership strategy</a:t>
            </a:r>
            <a:r>
              <a:rPr lang="en-US" altLang="cs-CZ" sz="2200">
                <a:latin typeface="Arial" panose="020B0604020202020204" pitchFamily="34" charset="0"/>
              </a:rPr>
              <a:t> (</a:t>
            </a:r>
            <a:r>
              <a:rPr lang="en-US" altLang="cs-CZ" sz="2200" i="1">
                <a:latin typeface="Arial" panose="020B0604020202020204" pitchFamily="34" charset="0"/>
              </a:rPr>
              <a:t>because it is so dependent on achieving dominant </a:t>
            </a:r>
            <a:r>
              <a:rPr lang="en-US" altLang="cs-CZ" sz="2200" i="1" smtClean="0">
                <a:latin typeface="Arial" panose="020B0604020202020204" pitchFamily="34" charset="0"/>
              </a:rPr>
              <a:t>market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share</a:t>
            </a:r>
            <a:r>
              <a:rPr lang="en-US" altLang="cs-CZ" sz="2200">
                <a:latin typeface="Arial" panose="020B0604020202020204" pitchFamily="34" charset="0"/>
              </a:rPr>
              <a:t>), </a:t>
            </a:r>
            <a:r>
              <a:rPr lang="en-US" altLang="cs-CZ" sz="2200" b="1">
                <a:latin typeface="Arial" panose="020B0604020202020204" pitchFamily="34" charset="0"/>
              </a:rPr>
              <a:t>there is room for an almost unlimited number of differentiation and focus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(</a:t>
            </a:r>
            <a:r>
              <a:rPr lang="en-US" altLang="cs-CZ" sz="2200" i="1" smtClean="0">
                <a:latin typeface="Arial" panose="020B0604020202020204" pitchFamily="34" charset="0"/>
              </a:rPr>
              <a:t>depending </a:t>
            </a:r>
            <a:r>
              <a:rPr lang="en-US" altLang="cs-CZ" sz="2200" i="1">
                <a:latin typeface="Arial" panose="020B0604020202020204" pitchFamily="34" charset="0"/>
              </a:rPr>
              <a:t>on the range of possible desirable features and the number of identifiable </a:t>
            </a:r>
            <a:r>
              <a:rPr lang="en-US" altLang="cs-CZ" sz="2200" i="1" smtClean="0">
                <a:latin typeface="Arial" panose="020B0604020202020204" pitchFamily="34" charset="0"/>
              </a:rPr>
              <a:t>market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niche</a:t>
            </a:r>
            <a:r>
              <a:rPr lang="en-US" altLang="cs-CZ" sz="2200" smtClean="0">
                <a:latin typeface="Arial" panose="020B0604020202020204" pitchFamily="34" charset="0"/>
              </a:rPr>
              <a:t>s).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Quality</a:t>
            </a:r>
            <a:r>
              <a:rPr lang="en-US" altLang="cs-CZ" sz="2200">
                <a:latin typeface="Arial" panose="020B0604020202020204" pitchFamily="34" charset="0"/>
              </a:rPr>
              <a:t>, alone, has eight different </a:t>
            </a:r>
            <a:r>
              <a:rPr lang="en-US" altLang="cs-CZ" sz="2200" smtClean="0">
                <a:latin typeface="Arial" panose="020B0604020202020204" pitchFamily="34" charset="0"/>
              </a:rPr>
              <a:t>dimensions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each </a:t>
            </a:r>
            <a:r>
              <a:rPr lang="en-US" altLang="cs-CZ" sz="2200">
                <a:latin typeface="Arial" panose="020B0604020202020204" pitchFamily="34" charset="0"/>
              </a:rPr>
              <a:t>with the potential of providing </a:t>
            </a: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product </a:t>
            </a:r>
            <a:r>
              <a:rPr lang="en-US" altLang="cs-CZ" sz="2200">
                <a:latin typeface="Arial" panose="020B0604020202020204" pitchFamily="34" charset="0"/>
              </a:rPr>
              <a:t>with a competitive </a:t>
            </a:r>
            <a:r>
              <a:rPr lang="en-US" altLang="cs-CZ" sz="2200" smtClean="0">
                <a:latin typeface="Arial" panose="020B0604020202020204" pitchFamily="34" charset="0"/>
              </a:rPr>
              <a:t>advantage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Most </a:t>
            </a:r>
            <a:r>
              <a:rPr lang="en-US" altLang="cs-CZ" sz="1800">
                <a:latin typeface="Arial" panose="020B0604020202020204" pitchFamily="34" charset="0"/>
              </a:rPr>
              <a:t>entrepreneurial ventures follow </a:t>
            </a:r>
            <a:r>
              <a:rPr lang="en-US" altLang="cs-CZ" sz="1800" b="1" i="1">
                <a:latin typeface="Arial" panose="020B0604020202020204" pitchFamily="34" charset="0"/>
              </a:rPr>
              <a:t>focus strategies</a:t>
            </a:r>
            <a:r>
              <a:rPr lang="en-US" altLang="cs-CZ" sz="1800">
                <a:latin typeface="Arial" panose="020B0604020202020204" pitchFamily="34" charset="0"/>
              </a:rPr>
              <a:t>. The successful ones </a:t>
            </a:r>
            <a:r>
              <a:rPr lang="en-US" altLang="cs-CZ" sz="1800" smtClean="0">
                <a:latin typeface="Arial" panose="020B0604020202020204" pitchFamily="34" charset="0"/>
              </a:rPr>
              <a:t>differentiate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their </a:t>
            </a:r>
            <a:r>
              <a:rPr lang="en-US" altLang="cs-CZ" sz="1800">
                <a:latin typeface="Arial" panose="020B0604020202020204" pitchFamily="34" charset="0"/>
              </a:rPr>
              <a:t>product from those of other competitors in the areas of quality and service, and they </a:t>
            </a:r>
            <a:r>
              <a:rPr lang="en-US" altLang="cs-CZ" sz="1800" smtClean="0">
                <a:latin typeface="Arial" panose="020B0604020202020204" pitchFamily="34" charset="0"/>
              </a:rPr>
              <a:t>focus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the </a:t>
            </a:r>
            <a:r>
              <a:rPr lang="en-US" altLang="cs-CZ" sz="1800">
                <a:latin typeface="Arial" panose="020B0604020202020204" pitchFamily="34" charset="0"/>
              </a:rPr>
              <a:t>product on customer needs in a segment of the market, thereby achieving a </a:t>
            </a:r>
            <a:r>
              <a:rPr lang="en-US" altLang="cs-CZ" sz="1800" smtClean="0">
                <a:latin typeface="Arial" panose="020B0604020202020204" pitchFamily="34" charset="0"/>
              </a:rPr>
              <a:t>dominant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share of that part of the </a:t>
            </a:r>
            <a:r>
              <a:rPr lang="en-US" altLang="cs-CZ" sz="1800" smtClean="0">
                <a:latin typeface="Arial" panose="020B0604020202020204" pitchFamily="34" charset="0"/>
              </a:rPr>
              <a:t>market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Issues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r>
              <a:rPr lang="cs-CZ" altLang="cs-CZ" sz="2200" b="1" smtClean="0">
                <a:latin typeface="Arial" panose="020B0604020202020204" pitchFamily="34" charset="0"/>
              </a:rPr>
              <a:t>: Quality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The Eight Dimensions of Quality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1392" t="13809" r="8429" b="16096"/>
          <a:stretch/>
        </p:blipFill>
        <p:spPr>
          <a:xfrm>
            <a:off x="975745" y="2631281"/>
            <a:ext cx="7184572" cy="40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I</a:t>
            </a:r>
            <a:r>
              <a:rPr lang="en-US" altLang="cs-CZ" sz="2200" smtClean="0">
                <a:latin typeface="Arial" panose="020B0604020202020204" pitchFamily="34" charset="0"/>
              </a:rPr>
              <a:t>n </a:t>
            </a: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b="1">
                <a:latin typeface="Arial" panose="020B0604020202020204" pitchFamily="34" charset="0"/>
              </a:rPr>
              <a:t>fragmented </a:t>
            </a:r>
            <a:r>
              <a:rPr lang="en-US" altLang="cs-CZ" sz="2200" b="1" smtClean="0">
                <a:latin typeface="Arial" panose="020B0604020202020204" pitchFamily="34" charset="0"/>
              </a:rPr>
              <a:t>industry</a:t>
            </a:r>
            <a:r>
              <a:rPr lang="en-US" altLang="cs-CZ" sz="2200" smtClean="0">
                <a:latin typeface="Arial" panose="020B0604020202020204" pitchFamily="34" charset="0"/>
              </a:rPr>
              <a:t>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for </a:t>
            </a:r>
            <a:r>
              <a:rPr lang="en-US" altLang="cs-CZ" sz="2200">
                <a:latin typeface="Arial" panose="020B0604020202020204" pitchFamily="34" charset="0"/>
              </a:rPr>
              <a:t>example, where many small- and medium-sized local companies compete for </a:t>
            </a:r>
            <a:r>
              <a:rPr lang="en-US" altLang="cs-CZ" sz="2200" smtClean="0">
                <a:latin typeface="Arial" panose="020B0604020202020204" pitchFamily="34" charset="0"/>
              </a:rPr>
              <a:t>relatively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small </a:t>
            </a:r>
            <a:r>
              <a:rPr lang="en-US" altLang="cs-CZ" sz="2200">
                <a:latin typeface="Arial" panose="020B0604020202020204" pitchFamily="34" charset="0"/>
              </a:rPr>
              <a:t>shares of the total market, focus strategies will likely predominate. 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Fragmented industries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are </a:t>
            </a:r>
            <a:r>
              <a:rPr lang="en-US" altLang="cs-CZ" sz="2200">
                <a:latin typeface="Arial" panose="020B0604020202020204" pitchFamily="34" charset="0"/>
              </a:rPr>
              <a:t>typical for products in the early stages of their life cycles. If few economies are to </a:t>
            </a:r>
            <a:r>
              <a:rPr lang="en-US" altLang="cs-CZ" sz="2200" smtClean="0">
                <a:latin typeface="Arial" panose="020B0604020202020204" pitchFamily="34" charset="0"/>
              </a:rPr>
              <a:t>be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gained </a:t>
            </a:r>
            <a:r>
              <a:rPr lang="en-US" altLang="cs-CZ" sz="2200">
                <a:latin typeface="Arial" panose="020B0604020202020204" pitchFamily="34" charset="0"/>
              </a:rPr>
              <a:t>through size, no large firms will emerge and entry barriers will be </a:t>
            </a:r>
            <a:r>
              <a:rPr lang="en-US" altLang="cs-CZ" sz="2200" smtClean="0">
                <a:latin typeface="Arial" panose="020B0604020202020204" pitchFamily="34" charset="0"/>
              </a:rPr>
              <a:t>low</a:t>
            </a:r>
            <a:r>
              <a:rPr lang="cs-CZ" altLang="cs-CZ" sz="2200" smtClean="0">
                <a:latin typeface="Arial" panose="020B0604020202020204" pitchFamily="34" charset="0"/>
              </a:rPr>
              <a:t> - </a:t>
            </a:r>
            <a:r>
              <a:rPr lang="en-US" altLang="cs-CZ" sz="2200" smtClean="0">
                <a:latin typeface="Arial" panose="020B0604020202020204" pitchFamily="34" charset="0"/>
              </a:rPr>
              <a:t>allowing 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stream </a:t>
            </a:r>
            <a:r>
              <a:rPr lang="en-US" altLang="cs-CZ" sz="2200">
                <a:latin typeface="Arial" panose="020B0604020202020204" pitchFamily="34" charset="0"/>
              </a:rPr>
              <a:t>of new entrants into the industry.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Chinese </a:t>
            </a:r>
            <a:r>
              <a:rPr lang="en-US" altLang="cs-CZ" sz="1600">
                <a:latin typeface="Arial" panose="020B0604020202020204" pitchFamily="34" charset="0"/>
              </a:rPr>
              <a:t>restaurants, veterinary care, used-car </a:t>
            </a:r>
            <a:r>
              <a:rPr lang="en-US" altLang="cs-CZ" sz="1600" smtClean="0">
                <a:latin typeface="Arial" panose="020B0604020202020204" pitchFamily="34" charset="0"/>
              </a:rPr>
              <a:t>sales,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ethnic </a:t>
            </a:r>
            <a:r>
              <a:rPr lang="en-US" altLang="cs-CZ" sz="1600">
                <a:latin typeface="Arial" panose="020B0604020202020204" pitchFamily="34" charset="0"/>
              </a:rPr>
              <a:t>grocery stores, and funeral homes are examples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If a company is able to overcome the limitations of a fragmented market, however, it </a:t>
            </a:r>
            <a:r>
              <a:rPr lang="en-US" altLang="cs-CZ" sz="1600" i="1" smtClean="0">
                <a:latin typeface="Arial" panose="020B0604020202020204" pitchFamily="34" charset="0"/>
              </a:rPr>
              <a:t>can</a:t>
            </a:r>
            <a:r>
              <a:rPr lang="cs-CZ" altLang="cs-CZ" sz="1600" i="1" smtClean="0">
                <a:latin typeface="Arial" panose="020B0604020202020204" pitchFamily="34" charset="0"/>
              </a:rPr>
              <a:t> </a:t>
            </a:r>
            <a:r>
              <a:rPr lang="en-US" altLang="cs-CZ" sz="1600" i="1" smtClean="0">
                <a:latin typeface="Arial" panose="020B0604020202020204" pitchFamily="34" charset="0"/>
              </a:rPr>
              <a:t>reap </a:t>
            </a:r>
            <a:r>
              <a:rPr lang="en-US" altLang="cs-CZ" sz="1600" i="1">
                <a:latin typeface="Arial" panose="020B0604020202020204" pitchFamily="34" charset="0"/>
              </a:rPr>
              <a:t>the benefits of a broadly targeted cost-leadership </a:t>
            </a:r>
            <a:r>
              <a:rPr lang="en-US" altLang="cs-CZ" sz="1600">
                <a:latin typeface="Arial" panose="020B0604020202020204" pitchFamily="34" charset="0"/>
              </a:rPr>
              <a:t>or differentiation strategy. </a:t>
            </a: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Until </a:t>
            </a:r>
            <a:r>
              <a:rPr lang="en-US" altLang="cs-CZ" sz="1600" i="1" smtClean="0">
                <a:latin typeface="Arial" panose="020B0604020202020204" pitchFamily="34" charset="0"/>
              </a:rPr>
              <a:t>Pizza</a:t>
            </a:r>
            <a:r>
              <a:rPr lang="cs-CZ" altLang="cs-CZ" sz="1600" i="1" smtClean="0">
                <a:latin typeface="Arial" panose="020B0604020202020204" pitchFamily="34" charset="0"/>
              </a:rPr>
              <a:t> </a:t>
            </a:r>
            <a:r>
              <a:rPr lang="en-US" altLang="cs-CZ" sz="1600" i="1" smtClean="0">
                <a:latin typeface="Arial" panose="020B0604020202020204" pitchFamily="34" charset="0"/>
              </a:rPr>
              <a:t>Hut </a:t>
            </a:r>
            <a:r>
              <a:rPr lang="en-US" altLang="cs-CZ" sz="1600">
                <a:latin typeface="Arial" panose="020B0604020202020204" pitchFamily="34" charset="0"/>
              </a:rPr>
              <a:t>was able to use advertising to differentiate itself from local competitors, the pizza </a:t>
            </a:r>
            <a:r>
              <a:rPr lang="en-US" altLang="cs-CZ" sz="1600" smtClean="0">
                <a:latin typeface="Arial" panose="020B0604020202020204" pitchFamily="34" charset="0"/>
              </a:rPr>
              <a:t>fastfood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business </a:t>
            </a:r>
            <a:r>
              <a:rPr lang="en-US" altLang="cs-CZ" sz="1600">
                <a:latin typeface="Arial" panose="020B0604020202020204" pitchFamily="34" charset="0"/>
              </a:rPr>
              <a:t>was a fragmented industry composed primarily of locally owned pizza </a:t>
            </a:r>
            <a:r>
              <a:rPr lang="en-US" altLang="cs-CZ" sz="1600" smtClean="0">
                <a:latin typeface="Arial" panose="020B0604020202020204" pitchFamily="34" charset="0"/>
              </a:rPr>
              <a:t>parlors,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each </a:t>
            </a:r>
            <a:r>
              <a:rPr lang="en-US" altLang="cs-CZ" sz="1600">
                <a:latin typeface="Arial" panose="020B0604020202020204" pitchFamily="34" charset="0"/>
              </a:rPr>
              <a:t>with its own distinctive product and service offering</a:t>
            </a:r>
            <a:r>
              <a:rPr lang="en-US" altLang="cs-CZ" sz="1600" i="1">
                <a:latin typeface="Arial" panose="020B0604020202020204" pitchFamily="34" charset="0"/>
              </a:rPr>
              <a:t>.</a:t>
            </a:r>
            <a:endParaRPr lang="cs-CZ" altLang="cs-CZ" sz="16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As </a:t>
            </a:r>
            <a:r>
              <a:rPr lang="en-US" altLang="cs-CZ" sz="2200" b="1" i="1">
                <a:latin typeface="Arial" panose="020B0604020202020204" pitchFamily="34" charset="0"/>
              </a:rPr>
              <a:t>an industry matures, fragmentation is overcome</a:t>
            </a:r>
            <a:r>
              <a:rPr lang="en-US" altLang="cs-CZ" sz="2200">
                <a:latin typeface="Arial" panose="020B0604020202020204" pitchFamily="34" charset="0"/>
              </a:rPr>
              <a:t>, and the industry tends to become </a:t>
            </a: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consolidated </a:t>
            </a:r>
            <a:r>
              <a:rPr lang="en-US" altLang="cs-CZ" sz="2200" b="1">
                <a:latin typeface="Arial" panose="020B0604020202020204" pitchFamily="34" charset="0"/>
              </a:rPr>
              <a:t>industry </a:t>
            </a:r>
            <a:r>
              <a:rPr lang="en-US" altLang="cs-CZ" sz="2200">
                <a:latin typeface="Arial" panose="020B0604020202020204" pitchFamily="34" charset="0"/>
              </a:rPr>
              <a:t>dominated by a few large companies.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Although </a:t>
            </a:r>
            <a:r>
              <a:rPr lang="en-US" altLang="cs-CZ" sz="2200">
                <a:latin typeface="Arial" panose="020B0604020202020204" pitchFamily="34" charset="0"/>
              </a:rPr>
              <a:t>many industries </a:t>
            </a:r>
            <a:r>
              <a:rPr lang="en-US" altLang="cs-CZ" sz="2200" smtClean="0">
                <a:latin typeface="Arial" panose="020B0604020202020204" pitchFamily="34" charset="0"/>
              </a:rPr>
              <a:t>start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out </a:t>
            </a:r>
            <a:r>
              <a:rPr lang="en-US" altLang="cs-CZ" sz="2200">
                <a:latin typeface="Arial" panose="020B0604020202020204" pitchFamily="34" charset="0"/>
              </a:rPr>
              <a:t>being fragmented, battles for market share and creative attempts to overcome local or </a:t>
            </a:r>
            <a:r>
              <a:rPr lang="en-US" altLang="cs-CZ" sz="2200" smtClean="0">
                <a:latin typeface="Arial" panose="020B0604020202020204" pitchFamily="34" charset="0"/>
              </a:rPr>
              <a:t>niche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market </a:t>
            </a:r>
            <a:r>
              <a:rPr lang="en-US" altLang="cs-CZ" sz="2200">
                <a:latin typeface="Arial" panose="020B0604020202020204" pitchFamily="34" charset="0"/>
              </a:rPr>
              <a:t>boundaries often increase the market share of a few companies.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After </a:t>
            </a:r>
            <a:r>
              <a:rPr lang="en-US" altLang="cs-CZ" sz="2200">
                <a:latin typeface="Arial" panose="020B0604020202020204" pitchFamily="34" charset="0"/>
              </a:rPr>
              <a:t>product </a:t>
            </a:r>
            <a:r>
              <a:rPr lang="en-US" altLang="cs-CZ" sz="2200" smtClean="0">
                <a:latin typeface="Arial" panose="020B0604020202020204" pitchFamily="34" charset="0"/>
              </a:rPr>
              <a:t>standards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become </a:t>
            </a:r>
            <a:r>
              <a:rPr lang="en-US" altLang="cs-CZ" sz="2200">
                <a:latin typeface="Arial" panose="020B0604020202020204" pitchFamily="34" charset="0"/>
              </a:rPr>
              <a:t>established for minimum quality and features, competition shifts to a greater </a:t>
            </a:r>
            <a:r>
              <a:rPr lang="en-US" altLang="cs-CZ" sz="2200" smtClean="0">
                <a:latin typeface="Arial" panose="020B0604020202020204" pitchFamily="34" charset="0"/>
              </a:rPr>
              <a:t>emphasis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on </a:t>
            </a:r>
            <a:r>
              <a:rPr lang="en-US" altLang="cs-CZ" sz="2200">
                <a:latin typeface="Arial" panose="020B0604020202020204" pitchFamily="34" charset="0"/>
              </a:rPr>
              <a:t>cost and service.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Slower </a:t>
            </a:r>
            <a:r>
              <a:rPr lang="en-US" altLang="cs-CZ" sz="1800">
                <a:latin typeface="Arial" panose="020B0604020202020204" pitchFamily="34" charset="0"/>
              </a:rPr>
              <a:t>growth, overcapacity, and knowledgeable buyers combine </a:t>
            </a:r>
            <a:r>
              <a:rPr lang="en-US" altLang="cs-CZ" sz="1800" smtClean="0">
                <a:latin typeface="Arial" panose="020B0604020202020204" pitchFamily="34" charset="0"/>
              </a:rPr>
              <a:t>to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put </a:t>
            </a:r>
            <a:r>
              <a:rPr lang="en-US" altLang="cs-CZ" sz="1800">
                <a:latin typeface="Arial" panose="020B0604020202020204" pitchFamily="34" charset="0"/>
              </a:rPr>
              <a:t>a premium on a firm’s ability to achieve cost leadership or differentiation along the </a:t>
            </a:r>
            <a:r>
              <a:rPr lang="en-US" altLang="cs-CZ" sz="1800" smtClean="0">
                <a:latin typeface="Arial" panose="020B0604020202020204" pitchFamily="34" charset="0"/>
              </a:rPr>
              <a:t>dimensions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most </a:t>
            </a:r>
            <a:r>
              <a:rPr lang="en-US" altLang="cs-CZ" sz="1800">
                <a:latin typeface="Arial" panose="020B0604020202020204" pitchFamily="34" charset="0"/>
              </a:rPr>
              <a:t>desired by the market. R&amp;D shifts from product to process improvements. </a:t>
            </a:r>
            <a:r>
              <a:rPr lang="en-US" altLang="cs-CZ" sz="1800" smtClean="0">
                <a:latin typeface="Arial" panose="020B0604020202020204" pitchFamily="34" charset="0"/>
              </a:rPr>
              <a:t>Overall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product </a:t>
            </a:r>
            <a:r>
              <a:rPr lang="en-US" altLang="cs-CZ" sz="1800">
                <a:latin typeface="Arial" panose="020B0604020202020204" pitchFamily="34" charset="0"/>
              </a:rPr>
              <a:t>quality improves, and costs are reduced significantly.</a:t>
            </a:r>
            <a:endParaRPr lang="cs-CZ" altLang="cs-CZ" sz="1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b="1" i="1">
                <a:latin typeface="Arial" panose="020B0604020202020204" pitchFamily="34" charset="0"/>
              </a:rPr>
              <a:t>strategic rollup </a:t>
            </a:r>
            <a:r>
              <a:rPr lang="en-US" altLang="cs-CZ" sz="2200">
                <a:latin typeface="Arial" panose="020B0604020202020204" pitchFamily="34" charset="0"/>
              </a:rPr>
              <a:t>was developed in the mid-1990s as an efficient way to quickly </a:t>
            </a:r>
            <a:r>
              <a:rPr lang="en-US" altLang="cs-CZ" sz="2200" smtClean="0">
                <a:latin typeface="Arial" panose="020B0604020202020204" pitchFamily="34" charset="0"/>
              </a:rPr>
              <a:t>consolidate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fragmented industry.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With </a:t>
            </a:r>
            <a:r>
              <a:rPr lang="en-US" altLang="cs-CZ" sz="1800">
                <a:latin typeface="Arial" panose="020B0604020202020204" pitchFamily="34" charset="0"/>
              </a:rPr>
              <a:t>the aid of money from venture capitalists, an entrepreneur </a:t>
            </a:r>
            <a:r>
              <a:rPr lang="en-US" altLang="cs-CZ" sz="1800" smtClean="0">
                <a:latin typeface="Arial" panose="020B0604020202020204" pitchFamily="34" charset="0"/>
              </a:rPr>
              <a:t>acquires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hundreds </a:t>
            </a:r>
            <a:r>
              <a:rPr lang="en-US" altLang="cs-CZ" sz="1800">
                <a:latin typeface="Arial" panose="020B0604020202020204" pitchFamily="34" charset="0"/>
              </a:rPr>
              <a:t>of owner-operated small businesses.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 </a:t>
            </a:r>
            <a:r>
              <a:rPr lang="en-US" altLang="cs-CZ" sz="1800">
                <a:latin typeface="Arial" panose="020B0604020202020204" pitchFamily="34" charset="0"/>
              </a:rPr>
              <a:t>resulting large firm creates </a:t>
            </a:r>
            <a:r>
              <a:rPr lang="en-US" altLang="cs-CZ" sz="1800" smtClean="0">
                <a:latin typeface="Arial" panose="020B0604020202020204" pitchFamily="34" charset="0"/>
              </a:rPr>
              <a:t>economies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of </a:t>
            </a:r>
            <a:r>
              <a:rPr lang="en-US" altLang="cs-CZ" sz="1800">
                <a:latin typeface="Arial" panose="020B0604020202020204" pitchFamily="34" charset="0"/>
              </a:rPr>
              <a:t>scale by building regional or national brands, applies best practices across all aspects of </a:t>
            </a:r>
            <a:r>
              <a:rPr lang="en-US" altLang="cs-CZ" sz="1800" smtClean="0">
                <a:latin typeface="Arial" panose="020B0604020202020204" pitchFamily="34" charset="0"/>
              </a:rPr>
              <a:t>marketing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and </a:t>
            </a:r>
            <a:r>
              <a:rPr lang="en-US" altLang="cs-CZ" sz="1800">
                <a:latin typeface="Arial" panose="020B0604020202020204" pitchFamily="34" charset="0"/>
              </a:rPr>
              <a:t>operations, and hires more sophisticated managers than the small businesses could </a:t>
            </a:r>
            <a:r>
              <a:rPr lang="en-US" altLang="cs-CZ" sz="1800" smtClean="0">
                <a:latin typeface="Arial" panose="020B0604020202020204" pitchFamily="34" charset="0"/>
              </a:rPr>
              <a:t>previously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afford.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Rollups</a:t>
            </a:r>
            <a:r>
              <a:rPr lang="en-US" altLang="cs-CZ" sz="2200" smtClean="0">
                <a:latin typeface="Arial" panose="020B0604020202020204" pitchFamily="34" charset="0"/>
              </a:rPr>
              <a:t> differ from conventional mergers and acquisitions in three ways: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involve large numbers of firms,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 acquired firms are typically owner operated,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objective is not to gain incremental advantage, but to reinvent an entire industry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strategy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b="1" i="1" smtClean="0">
                <a:latin typeface="Arial" panose="020B0604020202020204" pitchFamily="34" charset="0"/>
              </a:rPr>
              <a:t>We are concentrated at </a:t>
            </a:r>
            <a:r>
              <a:rPr lang="en-US" altLang="cs-CZ" sz="2200" b="1" i="1" smtClean="0">
                <a:latin typeface="Arial" panose="020B0604020202020204" pitchFamily="34" charset="0"/>
              </a:rPr>
              <a:t>Business </a:t>
            </a:r>
            <a:r>
              <a:rPr lang="en-US" altLang="cs-CZ" sz="2200" b="1" i="1">
                <a:latin typeface="Arial" panose="020B0604020202020204" pitchFamily="34" charset="0"/>
              </a:rPr>
              <a:t>strategy </a:t>
            </a:r>
            <a:r>
              <a:rPr lang="cs-CZ" altLang="cs-CZ" sz="2200" b="1" i="1" smtClean="0">
                <a:latin typeface="Arial" panose="020B0604020202020204" pitchFamily="34" charset="0"/>
              </a:rPr>
              <a:t> - which is focused on </a:t>
            </a:r>
            <a:r>
              <a:rPr lang="en-US" altLang="cs-CZ" sz="2200" b="1" i="1" smtClean="0">
                <a:latin typeface="Arial" panose="020B0604020202020204" pitchFamily="34" charset="0"/>
              </a:rPr>
              <a:t>improving </a:t>
            </a:r>
            <a:r>
              <a:rPr lang="en-US" altLang="cs-CZ" sz="2200" b="1" i="1">
                <a:latin typeface="Arial" panose="020B0604020202020204" pitchFamily="34" charset="0"/>
              </a:rPr>
              <a:t>the competitive position of a company’s or </a:t>
            </a:r>
            <a:r>
              <a:rPr lang="en-US" altLang="cs-CZ" sz="2200" b="1" i="1" smtClean="0">
                <a:latin typeface="Arial" panose="020B0604020202020204" pitchFamily="34" charset="0"/>
              </a:rPr>
              <a:t>business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unit’s </a:t>
            </a:r>
            <a:r>
              <a:rPr lang="en-US" altLang="cs-CZ" sz="2200" b="1" i="1">
                <a:latin typeface="Arial" panose="020B0604020202020204" pitchFamily="34" charset="0"/>
              </a:rPr>
              <a:t>products or services </a:t>
            </a:r>
            <a:r>
              <a:rPr lang="en-US" altLang="cs-CZ" sz="2200">
                <a:latin typeface="Arial" panose="020B0604020202020204" pitchFamily="34" charset="0"/>
              </a:rPr>
              <a:t>within the specific industry or market segment that the company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unit serves.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strategy is </a:t>
            </a:r>
            <a:r>
              <a:rPr lang="en-US" altLang="cs-CZ" sz="2200" b="1" i="1">
                <a:latin typeface="Arial" panose="020B0604020202020204" pitchFamily="34" charset="0"/>
              </a:rPr>
              <a:t>extremely important </a:t>
            </a:r>
            <a:r>
              <a:rPr lang="en-US" altLang="cs-CZ" sz="2200">
                <a:latin typeface="Arial" panose="020B0604020202020204" pitchFamily="34" charset="0"/>
              </a:rPr>
              <a:t>because research shows </a:t>
            </a:r>
            <a:r>
              <a:rPr lang="en-US" altLang="cs-CZ" sz="2200" smtClean="0">
                <a:latin typeface="Arial" panose="020B0604020202020204" pitchFamily="34" charset="0"/>
              </a:rPr>
              <a:t>that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unit </a:t>
            </a:r>
            <a:r>
              <a:rPr lang="en-US" altLang="cs-CZ" sz="2200" b="1">
                <a:latin typeface="Arial" panose="020B0604020202020204" pitchFamily="34" charset="0"/>
              </a:rPr>
              <a:t>effects have double the impact on overall company performance </a:t>
            </a:r>
            <a:r>
              <a:rPr lang="en-US" altLang="cs-CZ" sz="2200">
                <a:latin typeface="Arial" panose="020B0604020202020204" pitchFamily="34" charset="0"/>
              </a:rPr>
              <a:t>than do </a:t>
            </a:r>
            <a:r>
              <a:rPr lang="en-US" altLang="cs-CZ" sz="2200" smtClean="0">
                <a:latin typeface="Arial" panose="020B0604020202020204" pitchFamily="34" charset="0"/>
              </a:rPr>
              <a:t>either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corporate </a:t>
            </a:r>
            <a:r>
              <a:rPr lang="en-US" altLang="cs-CZ" sz="2200">
                <a:latin typeface="Arial" panose="020B0604020202020204" pitchFamily="34" charset="0"/>
              </a:rPr>
              <a:t>or industry effects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Once consolidated</a:t>
            </a:r>
            <a:r>
              <a:rPr lang="en-US" altLang="cs-CZ" sz="2200">
                <a:latin typeface="Arial" panose="020B0604020202020204" pitchFamily="34" charset="0"/>
              </a:rPr>
              <a:t>, an </a:t>
            </a:r>
            <a:r>
              <a:rPr lang="en-US" altLang="cs-CZ" sz="2200" i="1">
                <a:latin typeface="Arial" panose="020B0604020202020204" pitchFamily="34" charset="0"/>
              </a:rPr>
              <a:t>industry has become one in which cost leadership and </a:t>
            </a:r>
            <a:r>
              <a:rPr lang="en-US" altLang="cs-CZ" sz="2200" i="1" smtClean="0">
                <a:latin typeface="Arial" panose="020B0604020202020204" pitchFamily="34" charset="0"/>
              </a:rPr>
              <a:t>differentiation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tend </a:t>
            </a:r>
            <a:r>
              <a:rPr lang="en-US" altLang="cs-CZ" sz="2200" i="1">
                <a:latin typeface="Arial" panose="020B0604020202020204" pitchFamily="34" charset="0"/>
              </a:rPr>
              <a:t>to be combined to various degrees</a:t>
            </a:r>
            <a:r>
              <a:rPr lang="en-US" altLang="cs-CZ" sz="2200">
                <a:latin typeface="Arial" panose="020B0604020202020204" pitchFamily="34" charset="0"/>
              </a:rPr>
              <a:t>, even though one competitive strategy may be </a:t>
            </a:r>
            <a:r>
              <a:rPr lang="en-US" altLang="cs-CZ" sz="2200" smtClean="0">
                <a:latin typeface="Arial" panose="020B0604020202020204" pitchFamily="34" charset="0"/>
              </a:rPr>
              <a:t>primarily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emphasized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firm </a:t>
            </a:r>
            <a:r>
              <a:rPr lang="en-US" altLang="cs-CZ" sz="2200" b="1" i="1">
                <a:latin typeface="Arial" panose="020B0604020202020204" pitchFamily="34" charset="0"/>
              </a:rPr>
              <a:t>can no longer gain and keep high market share simply through </a:t>
            </a:r>
            <a:r>
              <a:rPr lang="en-US" altLang="cs-CZ" sz="2200" b="1" i="1" smtClean="0">
                <a:latin typeface="Arial" panose="020B0604020202020204" pitchFamily="34" charset="0"/>
              </a:rPr>
              <a:t>low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price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 b="1">
                <a:latin typeface="Arial" panose="020B0604020202020204" pitchFamily="34" charset="0"/>
              </a:rPr>
              <a:t>buyers</a:t>
            </a:r>
            <a:r>
              <a:rPr lang="en-US" altLang="cs-CZ" sz="2200">
                <a:latin typeface="Arial" panose="020B0604020202020204" pitchFamily="34" charset="0"/>
              </a:rPr>
              <a:t> are </a:t>
            </a:r>
            <a:r>
              <a:rPr lang="en-US" altLang="cs-CZ" sz="2200" b="1">
                <a:latin typeface="Arial" panose="020B0604020202020204" pitchFamily="34" charset="0"/>
              </a:rPr>
              <a:t>more sophisticated </a:t>
            </a:r>
            <a:r>
              <a:rPr lang="en-US" altLang="cs-CZ" sz="2200">
                <a:latin typeface="Arial" panose="020B0604020202020204" pitchFamily="34" charset="0"/>
              </a:rPr>
              <a:t>and demand a certain minimum level of quality </a:t>
            </a:r>
            <a:r>
              <a:rPr lang="en-US" altLang="cs-CZ" sz="2200" smtClean="0">
                <a:latin typeface="Arial" panose="020B0604020202020204" pitchFamily="34" charset="0"/>
              </a:rPr>
              <a:t>for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price </a:t>
            </a:r>
            <a:r>
              <a:rPr lang="en-US" altLang="cs-CZ" sz="2200">
                <a:latin typeface="Arial" panose="020B0604020202020204" pitchFamily="34" charset="0"/>
              </a:rPr>
              <a:t>paid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Even </a:t>
            </a:r>
            <a:r>
              <a:rPr lang="en-US" altLang="cs-CZ" sz="1800" smtClean="0">
                <a:latin typeface="Arial" panose="020B0604020202020204" pitchFamily="34" charset="0"/>
              </a:rPr>
              <a:t>Mc-Donald’s</a:t>
            </a:r>
            <a:r>
              <a:rPr lang="en-US" altLang="cs-CZ" sz="1800">
                <a:latin typeface="Arial" panose="020B0604020202020204" pitchFamily="34" charset="0"/>
              </a:rPr>
              <a:t>, long the leader in low-cost fast-food restaurants, has been forced to add </a:t>
            </a:r>
            <a:r>
              <a:rPr lang="en-US" altLang="cs-CZ" sz="1800" smtClean="0">
                <a:latin typeface="Arial" panose="020B0604020202020204" pitchFamily="34" charset="0"/>
              </a:rPr>
              <a:t>healthier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and </a:t>
            </a:r>
            <a:r>
              <a:rPr lang="en-US" altLang="cs-CZ" sz="1800">
                <a:latin typeface="Arial" panose="020B0604020202020204" pitchFamily="34" charset="0"/>
              </a:rPr>
              <a:t>more upscale food items, such as Asian chicken salad, comfortable chairs, and Wi-Fi </a:t>
            </a:r>
            <a:r>
              <a:rPr lang="en-US" altLang="cs-CZ" sz="1800" smtClean="0">
                <a:latin typeface="Arial" panose="020B0604020202020204" pitchFamily="34" charset="0"/>
              </a:rPr>
              <a:t>Internet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access </a:t>
            </a:r>
            <a:r>
              <a:rPr lang="en-US" altLang="cs-CZ" sz="1800">
                <a:latin typeface="Arial" panose="020B0604020202020204" pitchFamily="34" charset="0"/>
              </a:rPr>
              <a:t>in order to keep its increasingly sophisticated customer base.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Which Competitive Strategy Is Best</a:t>
            </a:r>
            <a:r>
              <a:rPr lang="en-US" altLang="cs-CZ" sz="2200" b="1" smtClean="0">
                <a:latin typeface="Arial" panose="020B0604020202020204" pitchFamily="34" charset="0"/>
              </a:rPr>
              <a:t>?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Before selecting one of Porter’s generic competitive strategies for a company or business </a:t>
            </a:r>
            <a:r>
              <a:rPr lang="en-US" altLang="cs-CZ" sz="2200" smtClean="0">
                <a:latin typeface="Arial" panose="020B0604020202020204" pitchFamily="34" charset="0"/>
              </a:rPr>
              <a:t>unit,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management </a:t>
            </a:r>
            <a:r>
              <a:rPr lang="en-US" altLang="cs-CZ" sz="2200">
                <a:latin typeface="Arial" panose="020B0604020202020204" pitchFamily="34" charset="0"/>
              </a:rPr>
              <a:t>should assess its feasibility in </a:t>
            </a:r>
            <a:r>
              <a:rPr lang="en-US" altLang="cs-CZ" sz="2200" b="1" i="1">
                <a:latin typeface="Arial" panose="020B0604020202020204" pitchFamily="34" charset="0"/>
              </a:rPr>
              <a:t>terms of company or business unit resources </a:t>
            </a:r>
            <a:r>
              <a:rPr lang="en-US" altLang="cs-CZ" sz="2200" b="1" i="1" smtClean="0">
                <a:latin typeface="Arial" panose="020B0604020202020204" pitchFamily="34" charset="0"/>
              </a:rPr>
              <a:t>and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capabilities</a:t>
            </a:r>
            <a:r>
              <a:rPr lang="en-US" altLang="cs-CZ" sz="2200" b="1" i="1">
                <a:latin typeface="Arial" panose="020B0604020202020204" pitchFamily="34" charset="0"/>
              </a:rPr>
              <a:t>. </a:t>
            </a:r>
            <a:endParaRPr lang="cs-CZ" altLang="cs-CZ" sz="2200" b="1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Porter </a:t>
            </a:r>
            <a:r>
              <a:rPr lang="en-US" altLang="cs-CZ" sz="2200">
                <a:latin typeface="Arial" panose="020B0604020202020204" pitchFamily="34" charset="0"/>
              </a:rPr>
              <a:t>lists some of the commonly required skills and resources, as well as </a:t>
            </a:r>
            <a:r>
              <a:rPr lang="en-US" altLang="cs-CZ" sz="2200" smtClean="0">
                <a:latin typeface="Arial" panose="020B0604020202020204" pitchFamily="34" charset="0"/>
              </a:rPr>
              <a:t>organizational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requirements</a:t>
            </a:r>
            <a:r>
              <a:rPr lang="en-US" altLang="cs-CZ" sz="2200">
                <a:latin typeface="Arial" panose="020B0604020202020204" pitchFamily="34" charset="0"/>
              </a:rPr>
              <a:t>,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Which Competitive Strategy Is Best</a:t>
            </a:r>
            <a:r>
              <a:rPr lang="en-US" altLang="cs-CZ" sz="2200" b="1" smtClean="0">
                <a:latin typeface="Arial" panose="020B0604020202020204" pitchFamily="34" charset="0"/>
              </a:rPr>
              <a:t>?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Requirements for Generic Competitive Strategies</a:t>
            </a:r>
            <a:endParaRPr lang="cs-CZ" altLang="cs-CZ" sz="2200" b="1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9628" t="16734" r="12500" b="16285"/>
          <a:stretch/>
        </p:blipFill>
        <p:spPr>
          <a:xfrm>
            <a:off x="293914" y="2645229"/>
            <a:ext cx="8437110" cy="40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70080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899" y="347011"/>
            <a:ext cx="7272808" cy="507703"/>
          </a:xfrm>
        </p:spPr>
        <p:txBody>
          <a:bodyPr/>
          <a:lstStyle/>
          <a:p>
            <a:r>
              <a:rPr lang="cs-CZ" dirty="0" smtClean="0"/>
              <a:t>Blue </a:t>
            </a:r>
            <a:r>
              <a:rPr lang="cs-CZ" dirty="0" err="1" smtClean="0"/>
              <a:t>Ocean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64384"/>
              </p:ext>
            </p:extLst>
          </p:nvPr>
        </p:nvGraphicFramePr>
        <p:xfrm>
          <a:off x="539552" y="1916833"/>
          <a:ext cx="7488832" cy="34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38">
                  <a:extLst>
                    <a:ext uri="{9D8B030D-6E8A-4147-A177-3AD203B41FA5}">
                      <a16:colId xmlns:a16="http://schemas.microsoft.com/office/drawing/2014/main" val="1314894386"/>
                    </a:ext>
                  </a:extLst>
                </a:gridCol>
                <a:gridCol w="1817677">
                  <a:extLst>
                    <a:ext uri="{9D8B030D-6E8A-4147-A177-3AD203B41FA5}">
                      <a16:colId xmlns:a16="http://schemas.microsoft.com/office/drawing/2014/main" val="1839375358"/>
                    </a:ext>
                  </a:extLst>
                </a:gridCol>
                <a:gridCol w="2472768">
                  <a:extLst>
                    <a:ext uri="{9D8B030D-6E8A-4147-A177-3AD203B41FA5}">
                      <a16:colId xmlns:a16="http://schemas.microsoft.com/office/drawing/2014/main" val="590029433"/>
                    </a:ext>
                  </a:extLst>
                </a:gridCol>
                <a:gridCol w="2544749">
                  <a:extLst>
                    <a:ext uri="{9D8B030D-6E8A-4147-A177-3AD203B41FA5}">
                      <a16:colId xmlns:a16="http://schemas.microsoft.com/office/drawing/2014/main" val="2150455027"/>
                    </a:ext>
                  </a:extLst>
                </a:gridCol>
              </a:tblGrid>
              <a:tr h="450564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Competitive</a:t>
                      </a:r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Scope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Strategic</a:t>
                      </a:r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Position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93040"/>
                  </a:ext>
                </a:extLst>
              </a:tr>
              <a:tr h="450564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Cost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Differentiation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112114"/>
                  </a:ext>
                </a:extLst>
              </a:tr>
              <a:tr h="111098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Broad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Cost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leadership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Differentiation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103703"/>
                  </a:ext>
                </a:extLst>
              </a:tr>
              <a:tr h="144427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Narrow</a:t>
                      </a:r>
                      <a:endParaRPr lang="cs-CZ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Focused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solidFill>
                            <a:srgbClr val="000000"/>
                          </a:solidFill>
                        </a:rPr>
                        <a:t>Cost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solidFill>
                            <a:srgbClr val="000000"/>
                          </a:solidFill>
                        </a:rPr>
                        <a:t>Leadership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Focused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solidFill>
                            <a:srgbClr val="000000"/>
                          </a:solidFill>
                        </a:rPr>
                        <a:t>Differentiation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76337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4499992" y="3609021"/>
            <a:ext cx="19442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Blue </a:t>
            </a:r>
            <a:r>
              <a:rPr lang="cs-CZ" dirty="0" err="1" smtClean="0">
                <a:solidFill>
                  <a:schemeClr val="bg1"/>
                </a:solidFill>
              </a:rPr>
              <a:t>Ocean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Strategy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55555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1942"/>
            <a:ext cx="5040560" cy="507703"/>
          </a:xfrm>
        </p:spPr>
        <p:txBody>
          <a:bodyPr/>
          <a:lstStyle/>
          <a:p>
            <a:r>
              <a:rPr lang="cs-CZ" dirty="0" smtClean="0"/>
              <a:t>Blue </a:t>
            </a:r>
            <a:r>
              <a:rPr lang="cs-CZ" dirty="0" err="1" smtClean="0"/>
              <a:t>Ocean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endParaRPr lang="cs-CZ" dirty="0"/>
          </a:p>
        </p:txBody>
      </p:sp>
      <p:sp>
        <p:nvSpPr>
          <p:cNvPr id="5" name="Rovnoramenný trojúhelník 4"/>
          <p:cNvSpPr/>
          <p:nvPr/>
        </p:nvSpPr>
        <p:spPr>
          <a:xfrm rot="10800000">
            <a:off x="2195736" y="1870225"/>
            <a:ext cx="4752528" cy="216689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97693" lon="21295394" rev="10747174"/>
              </a:camera>
              <a:lightRig rig="threePt" dir="t"/>
            </a:scene3d>
          </a:bodyPr>
          <a:lstStyle/>
          <a:p>
            <a:pPr algn="ctr"/>
            <a:r>
              <a:rPr lang="cs-CZ" dirty="0" err="1" smtClean="0">
                <a:solidFill>
                  <a:srgbClr val="000000"/>
                </a:solidFill>
              </a:rPr>
              <a:t>cost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249742" y="2713720"/>
            <a:ext cx="4644516" cy="269109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000000"/>
                </a:solidFill>
              </a:rPr>
              <a:t>Total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perceived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consumer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benefits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Kosočtverec 7"/>
          <p:cNvSpPr/>
          <p:nvPr/>
        </p:nvSpPr>
        <p:spPr>
          <a:xfrm>
            <a:off x="3551723" y="2734691"/>
            <a:ext cx="2156058" cy="143164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rgbClr val="000000"/>
                </a:solidFill>
              </a:rPr>
              <a:t>Value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innovation</a:t>
            </a:r>
            <a:endParaRPr lang="cs-CZ" sz="1600" dirty="0">
              <a:solidFill>
                <a:srgbClr val="000000"/>
              </a:solidFill>
            </a:endParaRPr>
          </a:p>
        </p:txBody>
      </p:sp>
      <p:sp>
        <p:nvSpPr>
          <p:cNvPr id="9" name="Šipka nahoru 8"/>
          <p:cNvSpPr/>
          <p:nvPr/>
        </p:nvSpPr>
        <p:spPr>
          <a:xfrm>
            <a:off x="3275857" y="4285058"/>
            <a:ext cx="196307" cy="918102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Šipka dolů 10"/>
          <p:cNvSpPr/>
          <p:nvPr/>
        </p:nvSpPr>
        <p:spPr>
          <a:xfrm>
            <a:off x="5409093" y="2059969"/>
            <a:ext cx="216023" cy="81009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40698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Competitive </a:t>
            </a:r>
            <a:r>
              <a:rPr lang="cs-CZ" altLang="cs-CZ" sz="2200" b="1" smtClean="0">
                <a:latin typeface="Arial" panose="020B0604020202020204" pitchFamily="34" charset="0"/>
              </a:rPr>
              <a:t>Tactics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b="1">
                <a:latin typeface="Arial" panose="020B0604020202020204" pitchFamily="34" charset="0"/>
              </a:rPr>
              <a:t>tactic</a:t>
            </a:r>
            <a:r>
              <a:rPr lang="en-US" altLang="cs-CZ" sz="2200">
                <a:latin typeface="Arial" panose="020B0604020202020204" pitchFamily="34" charset="0"/>
              </a:rPr>
              <a:t> is a </a:t>
            </a:r>
            <a:r>
              <a:rPr lang="en-US" altLang="cs-CZ" sz="2200" i="1">
                <a:latin typeface="Arial" panose="020B0604020202020204" pitchFamily="34" charset="0"/>
              </a:rPr>
              <a:t>specific operating plan that details how a strategy is to be </a:t>
            </a:r>
            <a:r>
              <a:rPr lang="en-US" altLang="cs-CZ" sz="2200" i="1" smtClean="0">
                <a:latin typeface="Arial" panose="020B0604020202020204" pitchFamily="34" charset="0"/>
              </a:rPr>
              <a:t>implemented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 </a:t>
            </a:r>
            <a:r>
              <a:rPr lang="en-US" altLang="cs-CZ" sz="2200">
                <a:latin typeface="Arial" panose="020B0604020202020204" pitchFamily="34" charset="0"/>
              </a:rPr>
              <a:t>terms of when and where it is to be put into action. By their nature, </a:t>
            </a:r>
            <a:r>
              <a:rPr lang="en-US" altLang="cs-CZ" sz="2200" b="1" i="1">
                <a:latin typeface="Arial" panose="020B0604020202020204" pitchFamily="34" charset="0"/>
              </a:rPr>
              <a:t>tactics are </a:t>
            </a:r>
            <a:r>
              <a:rPr lang="en-US" altLang="cs-CZ" sz="2200" b="1" i="1" smtClean="0">
                <a:latin typeface="Arial" panose="020B0604020202020204" pitchFamily="34" charset="0"/>
              </a:rPr>
              <a:t>narrower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in </a:t>
            </a:r>
            <a:r>
              <a:rPr lang="en-US" altLang="cs-CZ" sz="2200" b="1" i="1">
                <a:latin typeface="Arial" panose="020B0604020202020204" pitchFamily="34" charset="0"/>
              </a:rPr>
              <a:t>scope and shorter in time horizon</a:t>
            </a:r>
            <a:r>
              <a:rPr lang="en-US" altLang="cs-CZ" sz="2200">
                <a:latin typeface="Arial" panose="020B0604020202020204" pitchFamily="34" charset="0"/>
              </a:rPr>
              <a:t> than are strategies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Some of the </a:t>
            </a:r>
            <a:r>
              <a:rPr lang="en-US" altLang="cs-CZ" sz="2200" smtClean="0">
                <a:latin typeface="Arial" panose="020B0604020202020204" pitchFamily="34" charset="0"/>
              </a:rPr>
              <a:t>tactics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available </a:t>
            </a:r>
            <a:r>
              <a:rPr lang="en-US" altLang="cs-CZ" sz="2200">
                <a:latin typeface="Arial" panose="020B0604020202020204" pitchFamily="34" charset="0"/>
              </a:rPr>
              <a:t>to implement competitive strategies are </a:t>
            </a:r>
            <a:r>
              <a:rPr lang="en-US" altLang="cs-CZ" sz="2200" b="1">
                <a:latin typeface="Arial" panose="020B0604020202020204" pitchFamily="34" charset="0"/>
              </a:rPr>
              <a:t>timing tactics </a:t>
            </a:r>
            <a:r>
              <a:rPr lang="en-US" altLang="cs-CZ" sz="2200">
                <a:latin typeface="Arial" panose="020B0604020202020204" pitchFamily="34" charset="0"/>
              </a:rPr>
              <a:t>and </a:t>
            </a:r>
            <a:r>
              <a:rPr lang="en-US" altLang="cs-CZ" sz="2200" b="1">
                <a:latin typeface="Arial" panose="020B0604020202020204" pitchFamily="34" charset="0"/>
              </a:rPr>
              <a:t>market location tactics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Timing Tactics: When to </a:t>
            </a:r>
            <a:r>
              <a:rPr lang="en-US" altLang="cs-CZ" sz="2200" b="1" smtClean="0">
                <a:latin typeface="Arial" panose="020B0604020202020204" pitchFamily="34" charset="0"/>
              </a:rPr>
              <a:t>Compete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timing </a:t>
            </a:r>
            <a:r>
              <a:rPr lang="en-US" altLang="cs-CZ" sz="2200" b="1">
                <a:latin typeface="Arial" panose="020B0604020202020204" pitchFamily="34" charset="0"/>
              </a:rPr>
              <a:t>tactic </a:t>
            </a:r>
            <a:r>
              <a:rPr lang="en-US" altLang="cs-CZ" sz="2200">
                <a:latin typeface="Arial" panose="020B0604020202020204" pitchFamily="34" charset="0"/>
              </a:rPr>
              <a:t>deals with when a company implements a strategy.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first company to </a:t>
            </a:r>
            <a:r>
              <a:rPr lang="en-US" altLang="cs-CZ" sz="2200" smtClean="0">
                <a:latin typeface="Arial" panose="020B0604020202020204" pitchFamily="34" charset="0"/>
              </a:rPr>
              <a:t>manufacture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sell a new product or service is called the </a:t>
            </a:r>
            <a:r>
              <a:rPr lang="en-US" altLang="cs-CZ" sz="2200" b="1">
                <a:latin typeface="Arial" panose="020B0604020202020204" pitchFamily="34" charset="0"/>
              </a:rPr>
              <a:t>first mover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b="1">
                <a:latin typeface="Arial" panose="020B0604020202020204" pitchFamily="34" charset="0"/>
              </a:rPr>
              <a:t>or pioneer</a:t>
            </a:r>
            <a:r>
              <a:rPr lang="en-US" altLang="cs-CZ" sz="2200">
                <a:latin typeface="Arial" panose="020B0604020202020204" pitchFamily="34" charset="0"/>
              </a:rPr>
              <a:t>).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Some </a:t>
            </a:r>
            <a:r>
              <a:rPr lang="en-US" altLang="cs-CZ" sz="2200">
                <a:latin typeface="Arial" panose="020B0604020202020204" pitchFamily="34" charset="0"/>
              </a:rPr>
              <a:t>of </a:t>
            </a:r>
            <a:r>
              <a:rPr lang="en-US" altLang="cs-CZ" sz="2200" smtClean="0">
                <a:latin typeface="Arial" panose="020B0604020202020204" pitchFamily="34" charset="0"/>
              </a:rPr>
              <a:t>the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advantages </a:t>
            </a:r>
            <a:r>
              <a:rPr lang="en-US" altLang="cs-CZ" sz="2200">
                <a:latin typeface="Arial" panose="020B0604020202020204" pitchFamily="34" charset="0"/>
              </a:rPr>
              <a:t>of being a first mover are that the company is able to establish a reputation as </a:t>
            </a:r>
            <a:r>
              <a:rPr lang="en-US" altLang="cs-CZ" sz="2200" smtClean="0">
                <a:latin typeface="Arial" panose="020B0604020202020204" pitchFamily="34" charset="0"/>
              </a:rPr>
              <a:t>an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industry </a:t>
            </a:r>
            <a:r>
              <a:rPr lang="en-US" altLang="cs-CZ" sz="2200">
                <a:latin typeface="Arial" panose="020B0604020202020204" pitchFamily="34" charset="0"/>
              </a:rPr>
              <a:t>leader, move down the learning curve to assume the cost-leader position, and </a:t>
            </a:r>
            <a:r>
              <a:rPr lang="en-US" altLang="cs-CZ" sz="2200" b="1" smtClean="0">
                <a:latin typeface="Arial" panose="020B0604020202020204" pitchFamily="34" charset="0"/>
              </a:rPr>
              <a:t>earn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temporarily </a:t>
            </a:r>
            <a:r>
              <a:rPr lang="en-US" altLang="cs-CZ" sz="2200" b="1">
                <a:latin typeface="Arial" panose="020B0604020202020204" pitchFamily="34" charset="0"/>
              </a:rPr>
              <a:t>high profits </a:t>
            </a:r>
            <a:r>
              <a:rPr lang="en-US" altLang="cs-CZ" sz="2200">
                <a:latin typeface="Arial" panose="020B0604020202020204" pitchFamily="34" charset="0"/>
              </a:rPr>
              <a:t>from buyers who value the product or service very highly.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Asuccessful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first </a:t>
            </a:r>
            <a:r>
              <a:rPr lang="en-US" altLang="cs-CZ" sz="2200">
                <a:latin typeface="Arial" panose="020B0604020202020204" pitchFamily="34" charset="0"/>
              </a:rPr>
              <a:t>mover can also set the standard for all subsequent products in the industry. </a:t>
            </a:r>
            <a:r>
              <a:rPr lang="en-US" altLang="cs-CZ" sz="2200" smtClean="0">
                <a:latin typeface="Arial" panose="020B0604020202020204" pitchFamily="34" charset="0"/>
              </a:rPr>
              <a:t>Acompany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that </a:t>
            </a:r>
            <a:r>
              <a:rPr lang="en-US" altLang="cs-CZ" sz="2200">
                <a:latin typeface="Arial" panose="020B0604020202020204" pitchFamily="34" charset="0"/>
              </a:rPr>
              <a:t>sets the standard “</a:t>
            </a:r>
            <a:r>
              <a:rPr lang="en-US" altLang="cs-CZ" sz="2200" b="1">
                <a:latin typeface="Arial" panose="020B0604020202020204" pitchFamily="34" charset="0"/>
              </a:rPr>
              <a:t>locks in” customers </a:t>
            </a:r>
            <a:r>
              <a:rPr lang="en-US" altLang="cs-CZ" sz="2200">
                <a:latin typeface="Arial" panose="020B0604020202020204" pitchFamily="34" charset="0"/>
              </a:rPr>
              <a:t>and is then able to offer further products based </a:t>
            </a:r>
            <a:r>
              <a:rPr lang="en-US" altLang="cs-CZ" sz="2200" smtClean="0">
                <a:latin typeface="Arial" panose="020B0604020202020204" pitchFamily="34" charset="0"/>
              </a:rPr>
              <a:t>on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that </a:t>
            </a:r>
            <a:r>
              <a:rPr lang="en-US" altLang="cs-CZ" sz="2200">
                <a:latin typeface="Arial" panose="020B0604020202020204" pitchFamily="34" charset="0"/>
              </a:rPr>
              <a:t>standard.</a:t>
            </a: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Timing Tactics: When to </a:t>
            </a:r>
            <a:r>
              <a:rPr lang="en-US" altLang="cs-CZ" sz="2200" b="1" smtClean="0">
                <a:latin typeface="Arial" panose="020B0604020202020204" pitchFamily="34" charset="0"/>
              </a:rPr>
              <a:t>Compete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Late movers </a:t>
            </a:r>
            <a:r>
              <a:rPr lang="en-US" altLang="cs-CZ" sz="2200">
                <a:latin typeface="Arial" panose="020B0604020202020204" pitchFamily="34" charset="0"/>
              </a:rPr>
              <a:t>may be able to imitate the </a:t>
            </a:r>
            <a:r>
              <a:rPr lang="en-US" altLang="cs-CZ" sz="2200" smtClean="0">
                <a:latin typeface="Arial" panose="020B0604020202020204" pitchFamily="34" charset="0"/>
              </a:rPr>
              <a:t>technological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advances </a:t>
            </a:r>
            <a:r>
              <a:rPr lang="en-US" altLang="cs-CZ" sz="2200">
                <a:latin typeface="Arial" panose="020B0604020202020204" pitchFamily="34" charset="0"/>
              </a:rPr>
              <a:t>of others (and thus keep R&amp;D costs low), </a:t>
            </a:r>
            <a:r>
              <a:rPr lang="en-US" altLang="cs-CZ" sz="2200" b="1" i="1">
                <a:latin typeface="Arial" panose="020B0604020202020204" pitchFamily="34" charset="0"/>
              </a:rPr>
              <a:t>keep risks down by waiting </a:t>
            </a:r>
            <a:r>
              <a:rPr lang="en-US" altLang="cs-CZ" sz="2200" b="1" i="1" smtClean="0">
                <a:latin typeface="Arial" panose="020B0604020202020204" pitchFamily="34" charset="0"/>
              </a:rPr>
              <a:t>until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a </a:t>
            </a:r>
            <a:r>
              <a:rPr lang="en-US" altLang="cs-CZ" sz="2200" b="1" i="1">
                <a:latin typeface="Arial" panose="020B0604020202020204" pitchFamily="34" charset="0"/>
              </a:rPr>
              <a:t>new technological standard or market is established</a:t>
            </a:r>
            <a:r>
              <a:rPr lang="en-US" altLang="cs-CZ" sz="2200">
                <a:latin typeface="Arial" panose="020B0604020202020204" pitchFamily="34" charset="0"/>
              </a:rPr>
              <a:t>, and take advantage of the first </a:t>
            </a:r>
            <a:r>
              <a:rPr lang="en-US" altLang="cs-CZ" sz="2200" smtClean="0">
                <a:latin typeface="Arial" panose="020B0604020202020204" pitchFamily="34" charset="0"/>
              </a:rPr>
              <a:t>mover’s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natural </a:t>
            </a:r>
            <a:r>
              <a:rPr lang="en-US" altLang="cs-CZ" sz="2200">
                <a:latin typeface="Arial" panose="020B0604020202020204" pitchFamily="34" charset="0"/>
              </a:rPr>
              <a:t>inclination to ignore market </a:t>
            </a:r>
            <a:r>
              <a:rPr lang="en-US" altLang="cs-CZ" sz="2200" smtClean="0">
                <a:latin typeface="Arial" panose="020B0604020202020204" pitchFamily="34" charset="0"/>
              </a:rPr>
              <a:t>segments.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Market Location Tactics: Where to </a:t>
            </a:r>
            <a:r>
              <a:rPr lang="en-US" altLang="cs-CZ" sz="2200" b="1" smtClean="0">
                <a:latin typeface="Arial" panose="020B0604020202020204" pitchFamily="34" charset="0"/>
              </a:rPr>
              <a:t>Compete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market location tactic deals with where a company implements a strategy.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company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unit can implement </a:t>
            </a:r>
            <a:r>
              <a:rPr lang="en-US" altLang="cs-CZ" sz="2200" b="1" i="1">
                <a:latin typeface="Arial" panose="020B0604020202020204" pitchFamily="34" charset="0"/>
              </a:rPr>
              <a:t>a competitive strategy</a:t>
            </a:r>
            <a:r>
              <a:rPr lang="en-US" altLang="cs-CZ" sz="2200">
                <a:latin typeface="Arial" panose="020B0604020202020204" pitchFamily="34" charset="0"/>
              </a:rPr>
              <a:t> either </a:t>
            </a:r>
            <a:r>
              <a:rPr lang="en-US" altLang="cs-CZ" sz="2200" b="1">
                <a:latin typeface="Arial" panose="020B0604020202020204" pitchFamily="34" charset="0"/>
              </a:rPr>
              <a:t>offensively or defensively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offensive </a:t>
            </a:r>
            <a:r>
              <a:rPr lang="en-US" altLang="cs-CZ" sz="2200" b="1">
                <a:latin typeface="Arial" panose="020B0604020202020204" pitchFamily="34" charset="0"/>
              </a:rPr>
              <a:t>tactic </a:t>
            </a:r>
            <a:r>
              <a:rPr lang="en-US" altLang="cs-CZ" sz="2200">
                <a:latin typeface="Arial" panose="020B0604020202020204" pitchFamily="34" charset="0"/>
              </a:rPr>
              <a:t>usually takes place in an established competitor’s market location.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defensive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tactic </a:t>
            </a:r>
            <a:r>
              <a:rPr lang="en-US" altLang="cs-CZ" sz="2200">
                <a:latin typeface="Arial" panose="020B0604020202020204" pitchFamily="34" charset="0"/>
              </a:rPr>
              <a:t>usually takes place in the firm’s own current market position as a defense against </a:t>
            </a:r>
            <a:r>
              <a:rPr lang="en-US" altLang="cs-CZ" sz="2200" smtClean="0">
                <a:latin typeface="Arial" panose="020B0604020202020204" pitchFamily="34" charset="0"/>
              </a:rPr>
              <a:t>possible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attack </a:t>
            </a:r>
            <a:r>
              <a:rPr lang="en-US" altLang="cs-CZ" sz="2200">
                <a:latin typeface="Arial" panose="020B0604020202020204" pitchFamily="34" charset="0"/>
              </a:rPr>
              <a:t>by a rival.</a:t>
            </a:r>
            <a:endParaRPr lang="cs-CZ" altLang="cs-CZ" sz="22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Offensive </a:t>
            </a:r>
            <a:r>
              <a:rPr lang="en-US" altLang="cs-CZ" sz="2200" b="1" smtClean="0">
                <a:latin typeface="Arial" panose="020B0604020202020204" pitchFamily="34" charset="0"/>
              </a:rPr>
              <a:t>Tactics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Frontal assault</a:t>
            </a:r>
            <a:r>
              <a:rPr lang="en-US" altLang="cs-CZ" sz="1600">
                <a:latin typeface="Arial" panose="020B0604020202020204" pitchFamily="34" charset="0"/>
              </a:rPr>
              <a:t>: The attacking firm goes head to head with its competitor. It matches </a:t>
            </a:r>
            <a:r>
              <a:rPr lang="en-US" altLang="cs-CZ" sz="1600" smtClean="0">
                <a:latin typeface="Arial" panose="020B0604020202020204" pitchFamily="34" charset="0"/>
              </a:rPr>
              <a:t>the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competitor </a:t>
            </a:r>
            <a:r>
              <a:rPr lang="en-US" altLang="cs-CZ" sz="1600">
                <a:latin typeface="Arial" panose="020B0604020202020204" pitchFamily="34" charset="0"/>
              </a:rPr>
              <a:t>in every category from price to promotion to distribution channel. To be </a:t>
            </a:r>
            <a:r>
              <a:rPr lang="en-US" altLang="cs-CZ" sz="1600" smtClean="0">
                <a:latin typeface="Arial" panose="020B0604020202020204" pitchFamily="34" charset="0"/>
              </a:rPr>
              <a:t>successful,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the </a:t>
            </a:r>
            <a:r>
              <a:rPr lang="en-US" altLang="cs-CZ" sz="1600">
                <a:latin typeface="Arial" panose="020B0604020202020204" pitchFamily="34" charset="0"/>
              </a:rPr>
              <a:t>attacker must have not only superior resources, but also the willingness to persevere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Flanking maneuver</a:t>
            </a:r>
            <a:r>
              <a:rPr lang="en-US" altLang="cs-CZ" sz="1600">
                <a:latin typeface="Arial" panose="020B0604020202020204" pitchFamily="34" charset="0"/>
              </a:rPr>
              <a:t>: Rather than going straight for a competitor’s position of </a:t>
            </a:r>
            <a:r>
              <a:rPr lang="en-US" altLang="cs-CZ" sz="1600" smtClean="0">
                <a:latin typeface="Arial" panose="020B0604020202020204" pitchFamily="34" charset="0"/>
              </a:rPr>
              <a:t>strength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with </a:t>
            </a:r>
            <a:r>
              <a:rPr lang="en-US" altLang="cs-CZ" sz="1600">
                <a:latin typeface="Arial" panose="020B0604020202020204" pitchFamily="34" charset="0"/>
              </a:rPr>
              <a:t>a frontal assault, a firm may attack a part of the market where the competitor is weak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Bypass attack</a:t>
            </a:r>
            <a:r>
              <a:rPr lang="en-US" altLang="cs-CZ" sz="1600">
                <a:latin typeface="Arial" panose="020B0604020202020204" pitchFamily="34" charset="0"/>
              </a:rPr>
              <a:t>: Rather than directly attacking the established competitor frontally or </a:t>
            </a:r>
            <a:r>
              <a:rPr lang="en-US" altLang="cs-CZ" sz="1600" smtClean="0">
                <a:latin typeface="Arial" panose="020B0604020202020204" pitchFamily="34" charset="0"/>
              </a:rPr>
              <a:t>on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its </a:t>
            </a:r>
            <a:r>
              <a:rPr lang="en-US" altLang="cs-CZ" sz="1600">
                <a:latin typeface="Arial" panose="020B0604020202020204" pitchFamily="34" charset="0"/>
              </a:rPr>
              <a:t>flanks, a company or business unit may choose to change the rules of the game. </a:t>
            </a:r>
            <a:r>
              <a:rPr lang="en-US" altLang="cs-CZ" sz="1600" smtClean="0">
                <a:latin typeface="Arial" panose="020B0604020202020204" pitchFamily="34" charset="0"/>
              </a:rPr>
              <a:t>This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tactic </a:t>
            </a:r>
            <a:r>
              <a:rPr lang="en-US" altLang="cs-CZ" sz="1600">
                <a:latin typeface="Arial" panose="020B0604020202020204" pitchFamily="34" charset="0"/>
              </a:rPr>
              <a:t>attempts to cut the market out from under the established defender by offering a </a:t>
            </a:r>
            <a:r>
              <a:rPr lang="en-US" altLang="cs-CZ" sz="1600" smtClean="0">
                <a:latin typeface="Arial" panose="020B0604020202020204" pitchFamily="34" charset="0"/>
              </a:rPr>
              <a:t>new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type </a:t>
            </a:r>
            <a:r>
              <a:rPr lang="en-US" altLang="cs-CZ" sz="1600">
                <a:latin typeface="Arial" panose="020B0604020202020204" pitchFamily="34" charset="0"/>
              </a:rPr>
              <a:t>of product that makes the competitor’s product unnecessary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Encirclement</a:t>
            </a:r>
            <a:r>
              <a:rPr lang="en-US" altLang="cs-CZ" sz="1600">
                <a:latin typeface="Arial" panose="020B0604020202020204" pitchFamily="34" charset="0"/>
              </a:rPr>
              <a:t>: Usually evolving out of a frontal assault or flanking maneuver, </a:t>
            </a:r>
            <a:r>
              <a:rPr lang="en-US" altLang="cs-CZ" sz="1600" smtClean="0">
                <a:latin typeface="Arial" panose="020B0604020202020204" pitchFamily="34" charset="0"/>
              </a:rPr>
              <a:t>encirclement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occurs </a:t>
            </a:r>
            <a:r>
              <a:rPr lang="en-US" altLang="cs-CZ" sz="1600">
                <a:latin typeface="Arial" panose="020B0604020202020204" pitchFamily="34" charset="0"/>
              </a:rPr>
              <a:t>as an attacking company or unit encircles the competitor’s position </a:t>
            </a:r>
            <a:r>
              <a:rPr lang="en-US" altLang="cs-CZ" sz="1600" smtClean="0">
                <a:latin typeface="Arial" panose="020B0604020202020204" pitchFamily="34" charset="0"/>
              </a:rPr>
              <a:t>in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terms </a:t>
            </a:r>
            <a:r>
              <a:rPr lang="en-US" altLang="cs-CZ" sz="1600">
                <a:latin typeface="Arial" panose="020B0604020202020204" pitchFamily="34" charset="0"/>
              </a:rPr>
              <a:t>of products or markets or both. The encircler has greater product variety (e.g., </a:t>
            </a:r>
            <a:r>
              <a:rPr lang="en-US" altLang="cs-CZ" sz="1600" smtClean="0">
                <a:latin typeface="Arial" panose="020B0604020202020204" pitchFamily="34" charset="0"/>
              </a:rPr>
              <a:t>a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complete </a:t>
            </a:r>
            <a:r>
              <a:rPr lang="en-US" altLang="cs-CZ" sz="1600">
                <a:latin typeface="Arial" panose="020B0604020202020204" pitchFamily="34" charset="0"/>
              </a:rPr>
              <a:t>product line, ranging from low to high price) and/or serves more markets (e.g</a:t>
            </a:r>
            <a:r>
              <a:rPr lang="en-US" altLang="cs-CZ" sz="1600" smtClean="0">
                <a:latin typeface="Arial" panose="020B0604020202020204" pitchFamily="34" charset="0"/>
              </a:rPr>
              <a:t>.,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it </a:t>
            </a:r>
            <a:r>
              <a:rPr lang="en-US" altLang="cs-CZ" sz="1600">
                <a:latin typeface="Arial" panose="020B0604020202020204" pitchFamily="34" charset="0"/>
              </a:rPr>
              <a:t>dominates every secondary market).</a:t>
            </a:r>
            <a:endParaRPr lang="cs-CZ" altLang="cs-CZ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Business </a:t>
            </a:r>
            <a:r>
              <a:rPr lang="en-US" altLang="cs-CZ" sz="2200" dirty="0">
                <a:latin typeface="Arial" panose="020B0604020202020204" pitchFamily="34" charset="0"/>
              </a:rPr>
              <a:t>strategy can be </a:t>
            </a:r>
            <a:r>
              <a:rPr lang="en-US" altLang="cs-CZ" sz="2200" b="1" i="1" dirty="0">
                <a:latin typeface="Arial" panose="020B0604020202020204" pitchFamily="34" charset="0"/>
              </a:rPr>
              <a:t>competitive</a:t>
            </a:r>
            <a:r>
              <a:rPr lang="en-US" altLang="cs-CZ" sz="2200" dirty="0">
                <a:latin typeface="Arial" panose="020B0604020202020204" pitchFamily="34" charset="0"/>
              </a:rPr>
              <a:t> (battling against all </a:t>
            </a:r>
            <a:r>
              <a:rPr lang="en-US" altLang="cs-CZ" sz="2200" dirty="0" smtClean="0">
                <a:latin typeface="Arial" panose="020B0604020202020204" pitchFamily="34" charset="0"/>
              </a:rPr>
              <a:t>competitors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for </a:t>
            </a:r>
            <a:r>
              <a:rPr lang="en-US" altLang="cs-CZ" sz="2200" dirty="0">
                <a:latin typeface="Arial" panose="020B0604020202020204" pitchFamily="34" charset="0"/>
              </a:rPr>
              <a:t>advantage) </a:t>
            </a:r>
            <a:r>
              <a:rPr lang="en-US" altLang="cs-CZ" sz="2200" i="1" dirty="0">
                <a:latin typeface="Arial" panose="020B0604020202020204" pitchFamily="34" charset="0"/>
              </a:rPr>
              <a:t>and/or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cooperative</a:t>
            </a:r>
            <a:r>
              <a:rPr lang="en-US" altLang="cs-CZ" sz="2200" dirty="0">
                <a:latin typeface="Arial" panose="020B0604020202020204" pitchFamily="34" charset="0"/>
              </a:rPr>
              <a:t> (working with one or more companies to gain </a:t>
            </a:r>
            <a:r>
              <a:rPr lang="en-US" altLang="cs-CZ" sz="2200" dirty="0" smtClean="0">
                <a:latin typeface="Arial" panose="020B0604020202020204" pitchFamily="34" charset="0"/>
              </a:rPr>
              <a:t>advantage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against </a:t>
            </a:r>
            <a:r>
              <a:rPr lang="en-US" altLang="cs-CZ" sz="2200" dirty="0">
                <a:latin typeface="Arial" panose="020B0604020202020204" pitchFamily="34" charset="0"/>
              </a:rPr>
              <a:t>other competitors). 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Just </a:t>
            </a:r>
            <a:r>
              <a:rPr lang="en-US" altLang="cs-CZ" sz="2200" dirty="0">
                <a:latin typeface="Arial" panose="020B0604020202020204" pitchFamily="34" charset="0"/>
              </a:rPr>
              <a:t>as corporate strategy asks what industry(</a:t>
            </a:r>
            <a:r>
              <a:rPr lang="en-US" altLang="cs-CZ" sz="2200" dirty="0" err="1">
                <a:latin typeface="Arial" panose="020B0604020202020204" pitchFamily="34" charset="0"/>
              </a:rPr>
              <a:t>ies</a:t>
            </a:r>
            <a:r>
              <a:rPr lang="en-US" altLang="cs-CZ" sz="2200" dirty="0">
                <a:latin typeface="Arial" panose="020B0604020202020204" pitchFamily="34" charset="0"/>
              </a:rPr>
              <a:t>) </a:t>
            </a:r>
            <a:r>
              <a:rPr lang="en-US" altLang="cs-CZ" sz="2200" dirty="0" smtClean="0">
                <a:latin typeface="Arial" panose="020B0604020202020204" pitchFamily="34" charset="0"/>
              </a:rPr>
              <a:t>the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company </a:t>
            </a:r>
            <a:r>
              <a:rPr lang="en-US" altLang="cs-CZ" sz="2200" dirty="0">
                <a:latin typeface="Arial" panose="020B0604020202020204" pitchFamily="34" charset="0"/>
              </a:rPr>
              <a:t>should be in, </a:t>
            </a:r>
            <a:r>
              <a:rPr lang="en-US" altLang="cs-CZ" sz="2200" b="1" i="1" dirty="0">
                <a:latin typeface="Arial" panose="020B0604020202020204" pitchFamily="34" charset="0"/>
              </a:rPr>
              <a:t>business strategy asks how the company or its units should compete </a:t>
            </a:r>
            <a:r>
              <a:rPr lang="en-US" altLang="cs-CZ" sz="2200" b="1" i="1" dirty="0" smtClean="0">
                <a:latin typeface="Arial" panose="020B0604020202020204" pitchFamily="34" charset="0"/>
              </a:rPr>
              <a:t>or</a:t>
            </a:r>
            <a:r>
              <a:rPr lang="cs-CZ" altLang="cs-CZ" sz="2200" b="1" i="1" dirty="0" smtClean="0">
                <a:latin typeface="Arial" panose="020B0604020202020204" pitchFamily="34" charset="0"/>
              </a:rPr>
              <a:t> </a:t>
            </a:r>
            <a:r>
              <a:rPr lang="en-US" altLang="cs-CZ" sz="2200" b="1" i="1" dirty="0" smtClean="0">
                <a:latin typeface="Arial" panose="020B0604020202020204" pitchFamily="34" charset="0"/>
              </a:rPr>
              <a:t>cooperate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 each industry.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Offensive Tactics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Encirclement: </a:t>
            </a:r>
            <a:r>
              <a:rPr lang="en-US" altLang="cs-CZ" sz="1800">
                <a:latin typeface="Arial" panose="020B0604020202020204" pitchFamily="34" charset="0"/>
              </a:rPr>
              <a:t>Usually evolving out of a frontal assault or flanking maneuver, encirclement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occurs as an attacking company or unit encircles the competitor’s position in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terms of products or markets or both. The encircler has greater product variety (e.g., a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complete product line, ranging from low to high price) and/or serves more markets (e.g.,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it dominates every secondary market</a:t>
            </a:r>
            <a:r>
              <a:rPr lang="en-US" altLang="cs-CZ" sz="1800" smtClean="0">
                <a:latin typeface="Arial" panose="020B0604020202020204" pitchFamily="34" charset="0"/>
              </a:rPr>
              <a:t>).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Defensive Tactics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aim </a:t>
            </a:r>
            <a:r>
              <a:rPr lang="en-US" altLang="cs-CZ" sz="2200">
                <a:latin typeface="Arial" panose="020B0604020202020204" pitchFamily="34" charset="0"/>
              </a:rPr>
              <a:t>to lower the probability </a:t>
            </a:r>
            <a:r>
              <a:rPr lang="en-US" altLang="cs-CZ" sz="2200" smtClean="0">
                <a:latin typeface="Arial" panose="020B0604020202020204" pitchFamily="34" charset="0"/>
              </a:rPr>
              <a:t>of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attack</a:t>
            </a:r>
            <a:r>
              <a:rPr lang="en-US" altLang="cs-CZ" sz="2200">
                <a:latin typeface="Arial" panose="020B0604020202020204" pitchFamily="34" charset="0"/>
              </a:rPr>
              <a:t>, divert attacks to less threatening avenues, or lessen the intensity of an attack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Instead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of </a:t>
            </a:r>
            <a:r>
              <a:rPr lang="en-US" altLang="cs-CZ" sz="2200">
                <a:latin typeface="Arial" panose="020B0604020202020204" pitchFamily="34" charset="0"/>
              </a:rPr>
              <a:t>increasing competitive advantage per se, they make a company’s or business </a:t>
            </a:r>
            <a:r>
              <a:rPr lang="en-US" altLang="cs-CZ" sz="2200" smtClean="0">
                <a:latin typeface="Arial" panose="020B0604020202020204" pitchFamily="34" charset="0"/>
              </a:rPr>
              <a:t>unit’s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competitive </a:t>
            </a:r>
            <a:r>
              <a:rPr lang="en-US" altLang="cs-CZ" sz="2200">
                <a:latin typeface="Arial" panose="020B0604020202020204" pitchFamily="34" charset="0"/>
              </a:rPr>
              <a:t>advantage more sustainable by causing a challenger to conclude that an attack </a:t>
            </a:r>
            <a:r>
              <a:rPr lang="en-US" altLang="cs-CZ" sz="2200" smtClean="0">
                <a:latin typeface="Arial" panose="020B0604020202020204" pitchFamily="34" charset="0"/>
              </a:rPr>
              <a:t>is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unattractive.</a:t>
            </a:r>
            <a:endParaRPr lang="cs-CZ" altLang="cs-CZ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3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Defensive Tactics</a:t>
            </a:r>
            <a:r>
              <a:rPr lang="en-US" altLang="cs-CZ" sz="2200" b="1" smtClean="0">
                <a:latin typeface="Arial" panose="020B0604020202020204" pitchFamily="34" charset="0"/>
              </a:rPr>
              <a:t>de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Raise structural </a:t>
            </a:r>
            <a:r>
              <a:rPr lang="en-US" altLang="cs-CZ" sz="2200" b="1" i="1" smtClean="0">
                <a:latin typeface="Arial" panose="020B0604020202020204" pitchFamily="34" charset="0"/>
              </a:rPr>
              <a:t>barriers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- e</a:t>
            </a:r>
            <a:r>
              <a:rPr lang="en-US" altLang="cs-CZ" sz="2200" smtClean="0">
                <a:latin typeface="Arial" panose="020B0604020202020204" pitchFamily="34" charset="0"/>
              </a:rPr>
              <a:t>ntry </a:t>
            </a:r>
            <a:r>
              <a:rPr lang="en-US" altLang="cs-CZ" sz="2200">
                <a:latin typeface="Arial" panose="020B0604020202020204" pitchFamily="34" charset="0"/>
              </a:rPr>
              <a:t>barriers act to block a challenger’s logical avenues </a:t>
            </a:r>
            <a:r>
              <a:rPr lang="en-US" altLang="cs-CZ" sz="2200" smtClean="0">
                <a:latin typeface="Arial" panose="020B0604020202020204" pitchFamily="34" charset="0"/>
              </a:rPr>
              <a:t>of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attack</a:t>
            </a:r>
            <a:r>
              <a:rPr lang="en-US" altLang="cs-CZ" sz="2200">
                <a:latin typeface="Arial" panose="020B0604020202020204" pitchFamily="34" charset="0"/>
              </a:rPr>
              <a:t>. Some of the most important, according to Porter, are to: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Offer </a:t>
            </a:r>
            <a:r>
              <a:rPr lang="en-US" altLang="cs-CZ" sz="1600">
                <a:latin typeface="Arial" panose="020B0604020202020204" pitchFamily="34" charset="0"/>
              </a:rPr>
              <a:t>a full line of products in every profitable market segment to close off any </a:t>
            </a:r>
            <a:r>
              <a:rPr lang="en-US" altLang="cs-CZ" sz="1600" smtClean="0">
                <a:latin typeface="Arial" panose="020B0604020202020204" pitchFamily="34" charset="0"/>
              </a:rPr>
              <a:t>entry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points</a:t>
            </a:r>
            <a:r>
              <a:rPr lang="cs-CZ" altLang="cs-CZ" sz="1600" smtClean="0">
                <a:latin typeface="Arial" panose="020B0604020202020204" pitchFamily="34" charset="0"/>
              </a:rPr>
              <a:t>;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(</a:t>
            </a:r>
            <a:r>
              <a:rPr lang="en-US" altLang="cs-CZ" sz="1600">
                <a:latin typeface="Arial" panose="020B0604020202020204" pitchFamily="34" charset="0"/>
              </a:rPr>
              <a:t>for example, Coca Cola offers unprofitable noncarbonated beverages to </a:t>
            </a:r>
            <a:r>
              <a:rPr lang="en-US" altLang="cs-CZ" sz="1600" smtClean="0">
                <a:latin typeface="Arial" panose="020B0604020202020204" pitchFamily="34" charset="0"/>
              </a:rPr>
              <a:t>keep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competitors </a:t>
            </a:r>
            <a:r>
              <a:rPr lang="en-US" altLang="cs-CZ" sz="1600">
                <a:latin typeface="Arial" panose="020B0604020202020204" pitchFamily="34" charset="0"/>
              </a:rPr>
              <a:t>off store shelves);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Block </a:t>
            </a:r>
            <a:r>
              <a:rPr lang="en-US" altLang="cs-CZ" sz="1600">
                <a:latin typeface="Arial" panose="020B0604020202020204" pitchFamily="34" charset="0"/>
              </a:rPr>
              <a:t>channel access by signing exclusive agreements with distributors;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Raise </a:t>
            </a:r>
            <a:r>
              <a:rPr lang="en-US" altLang="cs-CZ" sz="1600">
                <a:latin typeface="Arial" panose="020B0604020202020204" pitchFamily="34" charset="0"/>
              </a:rPr>
              <a:t>buyer switching costs by offering low-cost training to users;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Raise </a:t>
            </a:r>
            <a:r>
              <a:rPr lang="en-US" altLang="cs-CZ" sz="1600">
                <a:latin typeface="Arial" panose="020B0604020202020204" pitchFamily="34" charset="0"/>
              </a:rPr>
              <a:t>the cost of gaining trial users by keeping prices low on items new users are </a:t>
            </a:r>
            <a:r>
              <a:rPr lang="en-US" altLang="cs-CZ" sz="1600" smtClean="0">
                <a:latin typeface="Arial" panose="020B0604020202020204" pitchFamily="34" charset="0"/>
              </a:rPr>
              <a:t>most</a:t>
            </a:r>
            <a:r>
              <a:rPr lang="cs-CZ" altLang="cs-CZ" sz="1600" smtClean="0">
                <a:latin typeface="Arial" panose="020B0604020202020204" pitchFamily="34" charset="0"/>
              </a:rPr>
              <a:t> likely to purchase;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Increase </a:t>
            </a:r>
            <a:r>
              <a:rPr lang="en-US" altLang="cs-CZ" sz="1600">
                <a:latin typeface="Arial" panose="020B0604020202020204" pitchFamily="34" charset="0"/>
              </a:rPr>
              <a:t>scale economies to reduce unit costs;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Foreclose </a:t>
            </a:r>
            <a:r>
              <a:rPr lang="en-US" altLang="cs-CZ" sz="1600">
                <a:latin typeface="Arial" panose="020B0604020202020204" pitchFamily="34" charset="0"/>
              </a:rPr>
              <a:t>alternative technologies through patenting or licensing;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Limit </a:t>
            </a:r>
            <a:r>
              <a:rPr lang="en-US" altLang="cs-CZ" sz="1600">
                <a:latin typeface="Arial" panose="020B0604020202020204" pitchFamily="34" charset="0"/>
              </a:rPr>
              <a:t>outside access to facilities and personnel;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Tie </a:t>
            </a:r>
            <a:r>
              <a:rPr lang="en-US" altLang="cs-CZ" sz="1600">
                <a:latin typeface="Arial" panose="020B0604020202020204" pitchFamily="34" charset="0"/>
              </a:rPr>
              <a:t>up suppliers by obtaining exclusive contracts or purchasing key locations;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Avoid </a:t>
            </a:r>
            <a:r>
              <a:rPr lang="en-US" altLang="cs-CZ" sz="1600">
                <a:latin typeface="Arial" panose="020B0604020202020204" pitchFamily="34" charset="0"/>
              </a:rPr>
              <a:t>suppliers that also serve competitors; and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Encourage </a:t>
            </a:r>
            <a:r>
              <a:rPr lang="en-US" altLang="cs-CZ" sz="1600">
                <a:latin typeface="Arial" panose="020B0604020202020204" pitchFamily="34" charset="0"/>
              </a:rPr>
              <a:t>the government to raise barriers, such as safety and pollution standards </a:t>
            </a:r>
            <a:r>
              <a:rPr lang="en-US" altLang="cs-CZ" sz="1600" smtClean="0">
                <a:latin typeface="Arial" panose="020B0604020202020204" pitchFamily="34" charset="0"/>
              </a:rPr>
              <a:t>or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favorable </a:t>
            </a:r>
            <a:r>
              <a:rPr lang="en-US" altLang="cs-CZ" sz="1600">
                <a:latin typeface="Arial" panose="020B0604020202020204" pitchFamily="34" charset="0"/>
              </a:rPr>
              <a:t>trade policies.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Defensive Tactics</a:t>
            </a:r>
            <a:r>
              <a:rPr lang="en-US" altLang="cs-CZ" sz="2200" b="1" smtClean="0">
                <a:latin typeface="Arial" panose="020B0604020202020204" pitchFamily="34" charset="0"/>
              </a:rPr>
              <a:t>de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Increase expected </a:t>
            </a:r>
            <a:r>
              <a:rPr lang="en-US" altLang="cs-CZ" sz="2200" b="1" i="1" smtClean="0">
                <a:latin typeface="Arial" panose="020B0604020202020204" pitchFamily="34" charset="0"/>
              </a:rPr>
              <a:t>retaliation</a:t>
            </a:r>
            <a:r>
              <a:rPr lang="cs-CZ" altLang="cs-CZ" sz="2200" b="1" i="1">
                <a:latin typeface="Arial" panose="020B0604020202020204" pitchFamily="34" charset="0"/>
              </a:rPr>
              <a:t> </a:t>
            </a:r>
            <a:r>
              <a:rPr lang="cs-CZ" altLang="cs-CZ" sz="2200" b="1" i="1" smtClean="0">
                <a:latin typeface="Arial" panose="020B0604020202020204" pitchFamily="34" charset="0"/>
              </a:rPr>
              <a:t>- 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tactic is any </a:t>
            </a:r>
            <a:r>
              <a:rPr lang="en-US" altLang="cs-CZ" sz="2200" i="1">
                <a:latin typeface="Arial" panose="020B0604020202020204" pitchFamily="34" charset="0"/>
              </a:rPr>
              <a:t>action that increases the perceived </a:t>
            </a:r>
            <a:r>
              <a:rPr lang="en-US" altLang="cs-CZ" sz="2200" i="1" smtClean="0">
                <a:latin typeface="Arial" panose="020B0604020202020204" pitchFamily="34" charset="0"/>
              </a:rPr>
              <a:t>threat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of </a:t>
            </a:r>
            <a:r>
              <a:rPr lang="en-US" altLang="cs-CZ" sz="2200" i="1">
                <a:latin typeface="Arial" panose="020B0604020202020204" pitchFamily="34" charset="0"/>
              </a:rPr>
              <a:t>retaliation for an attack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For </a:t>
            </a:r>
            <a:r>
              <a:rPr lang="en-US" altLang="cs-CZ" sz="1800">
                <a:latin typeface="Arial" panose="020B0604020202020204" pitchFamily="34" charset="0"/>
              </a:rPr>
              <a:t>example, management may strongly defend any erosion </a:t>
            </a:r>
            <a:r>
              <a:rPr lang="en-US" altLang="cs-CZ" sz="1800" smtClean="0">
                <a:latin typeface="Arial" panose="020B0604020202020204" pitchFamily="34" charset="0"/>
              </a:rPr>
              <a:t>of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market </a:t>
            </a:r>
            <a:r>
              <a:rPr lang="en-US" altLang="cs-CZ" sz="1800">
                <a:latin typeface="Arial" panose="020B0604020202020204" pitchFamily="34" charset="0"/>
              </a:rPr>
              <a:t>share by drastically cutting prices or matching a challenger’s promotion </a:t>
            </a:r>
            <a:r>
              <a:rPr lang="en-US" altLang="cs-CZ" sz="1800" smtClean="0">
                <a:latin typeface="Arial" panose="020B0604020202020204" pitchFamily="34" charset="0"/>
              </a:rPr>
              <a:t>through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 </a:t>
            </a:r>
            <a:r>
              <a:rPr lang="en-US" altLang="cs-CZ" sz="1800">
                <a:latin typeface="Arial" panose="020B0604020202020204" pitchFamily="34" charset="0"/>
              </a:rPr>
              <a:t>policy of accepting any price-reduction coupons for a competitor’s product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b="1" i="1" smtClean="0">
                <a:latin typeface="Arial" panose="020B0604020202020204" pitchFamily="34" charset="0"/>
              </a:rPr>
              <a:t>L</a:t>
            </a:r>
            <a:r>
              <a:rPr lang="en-US" altLang="cs-CZ" sz="2200" b="1" i="1" smtClean="0">
                <a:latin typeface="Arial" panose="020B0604020202020204" pitchFamily="34" charset="0"/>
              </a:rPr>
              <a:t>ower </a:t>
            </a:r>
            <a:r>
              <a:rPr lang="en-US" altLang="cs-CZ" sz="2200" b="1" i="1">
                <a:latin typeface="Arial" panose="020B0604020202020204" pitchFamily="34" charset="0"/>
              </a:rPr>
              <a:t>the inducement for </a:t>
            </a:r>
            <a:r>
              <a:rPr lang="en-US" altLang="cs-CZ" sz="2200" b="1" i="1" smtClean="0">
                <a:latin typeface="Arial" panose="020B0604020202020204" pitchFamily="34" charset="0"/>
              </a:rPr>
              <a:t>attack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– a </a:t>
            </a:r>
            <a:r>
              <a:rPr lang="en-US" altLang="cs-CZ" sz="2200" smtClean="0">
                <a:latin typeface="Arial" panose="020B0604020202020204" pitchFamily="34" charset="0"/>
              </a:rPr>
              <a:t>third </a:t>
            </a:r>
            <a:r>
              <a:rPr lang="en-US" altLang="cs-CZ" sz="2200">
                <a:latin typeface="Arial" panose="020B0604020202020204" pitchFamily="34" charset="0"/>
              </a:rPr>
              <a:t>type of defensive tactic is to </a:t>
            </a:r>
            <a:r>
              <a:rPr lang="en-US" altLang="cs-CZ" sz="2200" i="1">
                <a:latin typeface="Arial" panose="020B0604020202020204" pitchFamily="34" charset="0"/>
              </a:rPr>
              <a:t>reduce a </a:t>
            </a:r>
            <a:r>
              <a:rPr lang="en-US" altLang="cs-CZ" sz="2200" i="1" smtClean="0">
                <a:latin typeface="Arial" panose="020B0604020202020204" pitchFamily="34" charset="0"/>
              </a:rPr>
              <a:t>challenger’s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expectations </a:t>
            </a:r>
            <a:r>
              <a:rPr lang="en-US" altLang="cs-CZ" sz="2200">
                <a:latin typeface="Arial" panose="020B0604020202020204" pitchFamily="34" charset="0"/>
              </a:rPr>
              <a:t>of future profits in the industry.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Collusion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Collusion is the active </a:t>
            </a:r>
            <a:r>
              <a:rPr lang="en-US" altLang="cs-CZ" sz="2200" b="1" i="1">
                <a:latin typeface="Arial" panose="020B0604020202020204" pitchFamily="34" charset="0"/>
              </a:rPr>
              <a:t>cooperation of firms within an industry</a:t>
            </a:r>
            <a:r>
              <a:rPr lang="en-US" altLang="cs-CZ" sz="2200">
                <a:latin typeface="Arial" panose="020B0604020202020204" pitchFamily="34" charset="0"/>
              </a:rPr>
              <a:t> to reduce output and </a:t>
            </a:r>
            <a:r>
              <a:rPr lang="en-US" altLang="cs-CZ" sz="2200" smtClean="0">
                <a:latin typeface="Arial" panose="020B0604020202020204" pitchFamily="34" charset="0"/>
              </a:rPr>
              <a:t>raise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prices </a:t>
            </a:r>
            <a:r>
              <a:rPr lang="en-US" altLang="cs-CZ" sz="2200">
                <a:latin typeface="Arial" panose="020B0604020202020204" pitchFamily="34" charset="0"/>
              </a:rPr>
              <a:t>in order to get around the normal economic law of supply and demand.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Collusion may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 </a:t>
            </a:r>
            <a:r>
              <a:rPr lang="en-US" altLang="cs-CZ" sz="2200" b="1">
                <a:latin typeface="Arial" panose="020B0604020202020204" pitchFamily="34" charset="0"/>
              </a:rPr>
              <a:t>explicit</a:t>
            </a:r>
            <a:r>
              <a:rPr lang="en-US" altLang="cs-CZ" sz="2200">
                <a:latin typeface="Arial" panose="020B0604020202020204" pitchFamily="34" charset="0"/>
              </a:rPr>
              <a:t>, in which case firms cooperate through direct communication and negotiation,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tacit</a:t>
            </a:r>
            <a:r>
              <a:rPr lang="en-US" altLang="cs-CZ" sz="2200">
                <a:latin typeface="Arial" panose="020B0604020202020204" pitchFamily="34" charset="0"/>
              </a:rPr>
              <a:t>, in which case firms cooperate indirectly through an informal system of signals.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Explicit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collusion </a:t>
            </a:r>
            <a:r>
              <a:rPr lang="en-US" altLang="cs-CZ" sz="2200">
                <a:latin typeface="Arial" panose="020B0604020202020204" pitchFamily="34" charset="0"/>
              </a:rPr>
              <a:t>is illegal in most countries and in a number of regional trade associations, such </a:t>
            </a:r>
            <a:r>
              <a:rPr lang="en-US" altLang="cs-CZ" sz="2200" smtClean="0">
                <a:latin typeface="Arial" panose="020B0604020202020204" pitchFamily="34" charset="0"/>
              </a:rPr>
              <a:t>as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European Union.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Strategic </a:t>
            </a:r>
            <a:r>
              <a:rPr lang="en-US" altLang="cs-CZ" sz="2200" b="1" smtClean="0">
                <a:latin typeface="Arial" panose="020B0604020202020204" pitchFamily="34" charset="0"/>
              </a:rPr>
              <a:t>Alliances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strategic alliance is a </a:t>
            </a:r>
            <a:r>
              <a:rPr lang="en-US" altLang="cs-CZ" sz="2200" b="1" i="1">
                <a:latin typeface="Arial" panose="020B0604020202020204" pitchFamily="34" charset="0"/>
              </a:rPr>
              <a:t>long-term cooperative arrangement </a:t>
            </a:r>
            <a:r>
              <a:rPr lang="en-US" altLang="cs-CZ" sz="2200">
                <a:latin typeface="Arial" panose="020B0604020202020204" pitchFamily="34" charset="0"/>
              </a:rPr>
              <a:t>between two or more </a:t>
            </a:r>
            <a:r>
              <a:rPr lang="en-US" altLang="cs-CZ" sz="2200" b="1" i="1" smtClean="0">
                <a:latin typeface="Arial" panose="020B0604020202020204" pitchFamily="34" charset="0"/>
              </a:rPr>
              <a:t>independent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firms </a:t>
            </a:r>
            <a:r>
              <a:rPr lang="en-US" altLang="cs-CZ" sz="2200" b="1" i="1">
                <a:latin typeface="Arial" panose="020B0604020202020204" pitchFamily="34" charset="0"/>
              </a:rPr>
              <a:t>or business units </a:t>
            </a:r>
            <a:r>
              <a:rPr lang="en-US" altLang="cs-CZ" sz="2200">
                <a:latin typeface="Arial" panose="020B0604020202020204" pitchFamily="34" charset="0"/>
              </a:rPr>
              <a:t>that engage in business activities for mutual economic </a:t>
            </a:r>
            <a:r>
              <a:rPr lang="en-US" altLang="cs-CZ" sz="2200" smtClean="0">
                <a:latin typeface="Arial" panose="020B0604020202020204" pitchFamily="34" charset="0"/>
              </a:rPr>
              <a:t>gain.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Alliances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between </a:t>
            </a:r>
            <a:r>
              <a:rPr lang="en-US" altLang="cs-CZ" sz="2200">
                <a:latin typeface="Arial" panose="020B0604020202020204" pitchFamily="34" charset="0"/>
              </a:rPr>
              <a:t>companies or business units have become a fact of life in modern business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Some alliances are very short term, only </a:t>
            </a:r>
            <a:r>
              <a:rPr lang="en-US" altLang="cs-CZ" sz="2200" smtClean="0">
                <a:latin typeface="Arial" panose="020B0604020202020204" pitchFamily="34" charset="0"/>
              </a:rPr>
              <a:t>lasting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long </a:t>
            </a:r>
            <a:r>
              <a:rPr lang="en-US" altLang="cs-CZ" sz="2200">
                <a:latin typeface="Arial" panose="020B0604020202020204" pitchFamily="34" charset="0"/>
              </a:rPr>
              <a:t>enough for one partner to establish a beachhead in a new market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Many alliances do increase profitability of the members and have a positive effect on </a:t>
            </a:r>
            <a:r>
              <a:rPr lang="en-US" altLang="cs-CZ" sz="2200" smtClean="0">
                <a:latin typeface="Arial" panose="020B0604020202020204" pitchFamily="34" charset="0"/>
              </a:rPr>
              <a:t>firm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value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Strategic </a:t>
            </a:r>
            <a:r>
              <a:rPr lang="en-US" altLang="cs-CZ" sz="2200" b="1" smtClean="0">
                <a:latin typeface="Arial" panose="020B0604020202020204" pitchFamily="34" charset="0"/>
              </a:rPr>
              <a:t>Alliances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Companies or business units may form a strategic alliance for a number of reasons, including</a:t>
            </a:r>
            <a:r>
              <a:rPr lang="en-US" altLang="cs-CZ" sz="2200" smtClean="0">
                <a:latin typeface="Arial" panose="020B0604020202020204" pitchFamily="34" charset="0"/>
              </a:rPr>
              <a:t>: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To obtain or learn new capabilities</a:t>
            </a:r>
            <a:r>
              <a:rPr lang="en-US" altLang="cs-CZ" sz="1800">
                <a:latin typeface="Arial" panose="020B0604020202020204" pitchFamily="34" charset="0"/>
              </a:rPr>
              <a:t>: </a:t>
            </a:r>
            <a:r>
              <a:rPr lang="en-US" altLang="cs-CZ" sz="1800" smtClean="0">
                <a:latin typeface="Arial" panose="020B0604020202020204" pitchFamily="34" charset="0"/>
              </a:rPr>
              <a:t>Alliances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are especially useful if the desired knowledge or capability is based on taci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knowledge or on new poorly-understood technology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 smtClean="0">
                <a:latin typeface="Arial" panose="020B0604020202020204" pitchFamily="34" charset="0"/>
              </a:rPr>
              <a:t>To </a:t>
            </a:r>
            <a:r>
              <a:rPr lang="en-US" altLang="cs-CZ" sz="1800" b="1">
                <a:latin typeface="Arial" panose="020B0604020202020204" pitchFamily="34" charset="0"/>
              </a:rPr>
              <a:t>obtain access to specific markets</a:t>
            </a:r>
            <a:r>
              <a:rPr lang="en-US" altLang="cs-CZ" sz="1800">
                <a:latin typeface="Arial" panose="020B0604020202020204" pitchFamily="34" charset="0"/>
              </a:rPr>
              <a:t>: Rather than buy a foreign company or build </a:t>
            </a:r>
            <a:r>
              <a:rPr lang="en-US" altLang="cs-CZ" sz="1800" smtClean="0">
                <a:latin typeface="Arial" panose="020B0604020202020204" pitchFamily="34" charset="0"/>
              </a:rPr>
              <a:t>brewerie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of </a:t>
            </a:r>
            <a:r>
              <a:rPr lang="en-US" altLang="cs-CZ" sz="1800">
                <a:latin typeface="Arial" panose="020B0604020202020204" pitchFamily="34" charset="0"/>
              </a:rPr>
              <a:t>its own in other countries, Anheuser-Busch chose to license the right to brew </a:t>
            </a:r>
            <a:r>
              <a:rPr lang="en-US" altLang="cs-CZ" sz="1800" smtClean="0">
                <a:latin typeface="Arial" panose="020B0604020202020204" pitchFamily="34" charset="0"/>
              </a:rPr>
              <a:t>and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market </a:t>
            </a:r>
            <a:r>
              <a:rPr lang="en-US" altLang="cs-CZ" sz="1800">
                <a:latin typeface="Arial" panose="020B0604020202020204" pitchFamily="34" charset="0"/>
              </a:rPr>
              <a:t>Budweiser to other </a:t>
            </a:r>
            <a:r>
              <a:rPr lang="en-US" altLang="cs-CZ" sz="1800" smtClean="0">
                <a:latin typeface="Arial" panose="020B0604020202020204" pitchFamily="34" charset="0"/>
              </a:rPr>
              <a:t>brewers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To reduce financial risk</a:t>
            </a:r>
            <a:r>
              <a:rPr lang="en-US" altLang="cs-CZ" sz="1800">
                <a:latin typeface="Arial" panose="020B0604020202020204" pitchFamily="34" charset="0"/>
              </a:rPr>
              <a:t>: Alliances take less financial resources than do acquisitions </a:t>
            </a:r>
            <a:r>
              <a:rPr lang="en-US" altLang="cs-CZ" sz="1800" smtClean="0">
                <a:latin typeface="Arial" panose="020B0604020202020204" pitchFamily="34" charset="0"/>
              </a:rPr>
              <a:t>or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going </a:t>
            </a:r>
            <a:r>
              <a:rPr lang="en-US" altLang="cs-CZ" sz="1800">
                <a:latin typeface="Arial" panose="020B0604020202020204" pitchFamily="34" charset="0"/>
              </a:rPr>
              <a:t>it alone and are easier to exit if necessary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To reduce political risk</a:t>
            </a:r>
            <a:r>
              <a:rPr lang="en-US" altLang="cs-CZ" sz="1800">
                <a:latin typeface="Arial" panose="020B0604020202020204" pitchFamily="34" charset="0"/>
              </a:rPr>
              <a:t>: Forming alliances with local partners is a good way to </a:t>
            </a:r>
            <a:r>
              <a:rPr lang="en-US" altLang="cs-CZ" sz="1800" smtClean="0">
                <a:latin typeface="Arial" panose="020B0604020202020204" pitchFamily="34" charset="0"/>
              </a:rPr>
              <a:t>overcome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deficiencies </a:t>
            </a:r>
            <a:r>
              <a:rPr lang="en-US" altLang="cs-CZ" sz="1800">
                <a:latin typeface="Arial" panose="020B0604020202020204" pitchFamily="34" charset="0"/>
              </a:rPr>
              <a:t>in resources and capabilities when expanding into international markets.</a:t>
            </a:r>
            <a:endParaRPr lang="cs-CZ" altLang="cs-CZ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Mutual Service </a:t>
            </a:r>
            <a:r>
              <a:rPr lang="en-US" altLang="cs-CZ" sz="2200" b="1" smtClean="0">
                <a:latin typeface="Arial" panose="020B0604020202020204" pitchFamily="34" charset="0"/>
              </a:rPr>
              <a:t>Consortia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mutual service consortium is a </a:t>
            </a:r>
            <a:r>
              <a:rPr lang="en-US" altLang="cs-CZ" sz="2200" b="1" i="1">
                <a:latin typeface="Arial" panose="020B0604020202020204" pitchFamily="34" charset="0"/>
              </a:rPr>
              <a:t>partnership of </a:t>
            </a:r>
            <a:r>
              <a:rPr lang="en-US" altLang="cs-CZ" sz="2200" b="1" i="1" smtClean="0">
                <a:latin typeface="Arial" panose="020B0604020202020204" pitchFamily="34" charset="0"/>
              </a:rPr>
              <a:t>similar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companies </a:t>
            </a:r>
            <a:r>
              <a:rPr lang="en-US" altLang="cs-CZ" sz="2200" b="1" i="1">
                <a:latin typeface="Arial" panose="020B0604020202020204" pitchFamily="34" charset="0"/>
              </a:rPr>
              <a:t>in similar industries that pool their resources to gain a benefit</a:t>
            </a:r>
            <a:r>
              <a:rPr lang="en-US" altLang="cs-CZ" sz="2200">
                <a:latin typeface="Arial" panose="020B0604020202020204" pitchFamily="34" charset="0"/>
              </a:rPr>
              <a:t> that is too </a:t>
            </a:r>
            <a:r>
              <a:rPr lang="en-US" altLang="cs-CZ" sz="2200" smtClean="0">
                <a:latin typeface="Arial" panose="020B0604020202020204" pitchFamily="34" charset="0"/>
              </a:rPr>
              <a:t>expensive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to </a:t>
            </a:r>
            <a:r>
              <a:rPr lang="en-US" altLang="cs-CZ" sz="2200">
                <a:latin typeface="Arial" panose="020B0604020202020204" pitchFamily="34" charset="0"/>
              </a:rPr>
              <a:t>develop alone, such as access to advanced technology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smtClean="0">
                <a:latin typeface="Arial" panose="020B0604020202020204" pitchFamily="34" charset="0"/>
              </a:rPr>
              <a:t>mutual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service </a:t>
            </a:r>
            <a:r>
              <a:rPr lang="en-US" altLang="cs-CZ" sz="2200">
                <a:latin typeface="Arial" panose="020B0604020202020204" pitchFamily="34" charset="0"/>
              </a:rPr>
              <a:t>consortia is a f</a:t>
            </a:r>
            <a:r>
              <a:rPr lang="en-US" altLang="cs-CZ" sz="2200" b="1" i="1">
                <a:latin typeface="Arial" panose="020B0604020202020204" pitchFamily="34" charset="0"/>
              </a:rPr>
              <a:t>airly weak and distant </a:t>
            </a:r>
            <a:r>
              <a:rPr lang="en-US" altLang="cs-CZ" sz="2200" b="1" i="1" smtClean="0">
                <a:latin typeface="Arial" panose="020B0604020202020204" pitchFamily="34" charset="0"/>
              </a:rPr>
              <a:t>alliance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- </a:t>
            </a:r>
            <a:r>
              <a:rPr lang="en-US" altLang="cs-CZ" sz="2200" smtClean="0">
                <a:latin typeface="Arial" panose="020B0604020202020204" pitchFamily="34" charset="0"/>
              </a:rPr>
              <a:t>appropriate </a:t>
            </a:r>
            <a:r>
              <a:rPr lang="en-US" altLang="cs-CZ" sz="2200">
                <a:latin typeface="Arial" panose="020B0604020202020204" pitchFamily="34" charset="0"/>
              </a:rPr>
              <a:t>for partners that wish </a:t>
            </a:r>
            <a:r>
              <a:rPr lang="en-US" altLang="cs-CZ" sz="2200" smtClean="0">
                <a:latin typeface="Arial" panose="020B0604020202020204" pitchFamily="34" charset="0"/>
              </a:rPr>
              <a:t>to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work </a:t>
            </a:r>
            <a:r>
              <a:rPr lang="en-US" altLang="cs-CZ" sz="2200">
                <a:latin typeface="Arial" panose="020B0604020202020204" pitchFamily="34" charset="0"/>
              </a:rPr>
              <a:t>together but not share their core competencies. There is very little interaction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communication </a:t>
            </a:r>
            <a:r>
              <a:rPr lang="en-US" altLang="cs-CZ" sz="2200">
                <a:latin typeface="Arial" panose="020B0604020202020204" pitchFamily="34" charset="0"/>
              </a:rPr>
              <a:t>among the partners.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Joint Venture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joint venture is a </a:t>
            </a:r>
            <a:r>
              <a:rPr lang="en-US" altLang="cs-CZ" sz="2200" b="1" i="1" smtClean="0">
                <a:latin typeface="Arial" panose="020B0604020202020204" pitchFamily="34" charset="0"/>
              </a:rPr>
              <a:t>cooperative </a:t>
            </a:r>
            <a:r>
              <a:rPr lang="en-US" altLang="cs-CZ" sz="2200" b="1" i="1">
                <a:latin typeface="Arial" panose="020B0604020202020204" pitchFamily="34" charset="0"/>
              </a:rPr>
              <a:t>business activity, formed by two or </a:t>
            </a:r>
            <a:r>
              <a:rPr lang="en-US" altLang="cs-CZ" sz="2200" b="1" i="1" smtClean="0">
                <a:latin typeface="Arial" panose="020B0604020202020204" pitchFamily="34" charset="0"/>
              </a:rPr>
              <a:t>more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separate </a:t>
            </a:r>
            <a:r>
              <a:rPr lang="en-US" altLang="cs-CZ" sz="2200" b="1" i="1">
                <a:latin typeface="Arial" panose="020B0604020202020204" pitchFamily="34" charset="0"/>
              </a:rPr>
              <a:t>organizations for strategic purposes</a:t>
            </a:r>
            <a:r>
              <a:rPr lang="en-US" altLang="cs-CZ" sz="2200">
                <a:latin typeface="Arial" panose="020B0604020202020204" pitchFamily="34" charset="0"/>
              </a:rPr>
              <a:t>, that creates an independent business entity </a:t>
            </a:r>
            <a:r>
              <a:rPr lang="en-US" altLang="cs-CZ" sz="2200" smtClean="0">
                <a:latin typeface="Arial" panose="020B0604020202020204" pitchFamily="34" charset="0"/>
              </a:rPr>
              <a:t>and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allocates </a:t>
            </a:r>
            <a:r>
              <a:rPr lang="en-US" altLang="cs-CZ" sz="2200">
                <a:latin typeface="Arial" panose="020B0604020202020204" pitchFamily="34" charset="0"/>
              </a:rPr>
              <a:t>ownership, operational responsibilities, and financial risks and rewards to </a:t>
            </a:r>
            <a:r>
              <a:rPr lang="en-US" altLang="cs-CZ" sz="2200" smtClean="0">
                <a:latin typeface="Arial" panose="020B0604020202020204" pitchFamily="34" charset="0"/>
              </a:rPr>
              <a:t>each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member</a:t>
            </a:r>
            <a:r>
              <a:rPr lang="en-US" altLang="cs-CZ" sz="2200">
                <a:latin typeface="Arial" panose="020B0604020202020204" pitchFamily="34" charset="0"/>
              </a:rPr>
              <a:t>, while preserving their separate </a:t>
            </a:r>
            <a:r>
              <a:rPr lang="en-US" altLang="cs-CZ" sz="2200" smtClean="0">
                <a:latin typeface="Arial" panose="020B0604020202020204" pitchFamily="34" charset="0"/>
              </a:rPr>
              <a:t>identity/autonomy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Joint ventures are the </a:t>
            </a:r>
            <a:r>
              <a:rPr lang="en-US" altLang="cs-CZ" sz="2200" i="1">
                <a:latin typeface="Arial" panose="020B0604020202020204" pitchFamily="34" charset="0"/>
              </a:rPr>
              <a:t>most popular form of strategic alliance</a:t>
            </a:r>
            <a:r>
              <a:rPr lang="en-US" altLang="cs-CZ" sz="2200">
                <a:latin typeface="Arial" panose="020B0604020202020204" pitchFamily="34" charset="0"/>
              </a:rPr>
              <a:t>. They often occur </a:t>
            </a:r>
            <a:r>
              <a:rPr lang="en-US" altLang="cs-CZ" sz="2200" smtClean="0">
                <a:latin typeface="Arial" panose="020B0604020202020204" pitchFamily="34" charset="0"/>
              </a:rPr>
              <a:t>because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companies involved do not want to or cannot legally merge permanently.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Joint ventures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provide </a:t>
            </a:r>
            <a:r>
              <a:rPr lang="en-US" altLang="cs-CZ" sz="2200" b="1" i="1">
                <a:latin typeface="Arial" panose="020B0604020202020204" pitchFamily="34" charset="0"/>
              </a:rPr>
              <a:t>a way to temporarily combine the different strengths of partners to achieve an </a:t>
            </a:r>
            <a:r>
              <a:rPr lang="en-US" altLang="cs-CZ" sz="2200" b="1" i="1" smtClean="0">
                <a:latin typeface="Arial" panose="020B0604020202020204" pitchFamily="34" charset="0"/>
              </a:rPr>
              <a:t>outcome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of </a:t>
            </a:r>
            <a:r>
              <a:rPr lang="en-US" altLang="cs-CZ" sz="2200">
                <a:latin typeface="Arial" panose="020B0604020202020204" pitchFamily="34" charset="0"/>
              </a:rPr>
              <a:t>value to </a:t>
            </a:r>
            <a:r>
              <a:rPr lang="en-US" altLang="cs-CZ" sz="2200" smtClean="0">
                <a:latin typeface="Arial" panose="020B0604020202020204" pitchFamily="34" charset="0"/>
              </a:rPr>
              <a:t>all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Joint Venture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Extremely popular in </a:t>
            </a:r>
            <a:r>
              <a:rPr lang="en-US" altLang="cs-CZ" sz="2200" b="1" i="1">
                <a:latin typeface="Arial" panose="020B0604020202020204" pitchFamily="34" charset="0"/>
              </a:rPr>
              <a:t>international undertakings because </a:t>
            </a:r>
            <a:r>
              <a:rPr lang="en-US" altLang="cs-CZ" sz="2200">
                <a:latin typeface="Arial" panose="020B0604020202020204" pitchFamily="34" charset="0"/>
              </a:rPr>
              <a:t>of financial and </a:t>
            </a:r>
            <a:r>
              <a:rPr lang="en-US" altLang="cs-CZ" sz="2200" smtClean="0">
                <a:latin typeface="Arial" panose="020B0604020202020204" pitchFamily="34" charset="0"/>
              </a:rPr>
              <a:t>political–legal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constraints</a:t>
            </a:r>
            <a:r>
              <a:rPr lang="en-US" altLang="cs-CZ" sz="2200">
                <a:latin typeface="Arial" panose="020B0604020202020204" pitchFamily="34" charset="0"/>
              </a:rPr>
              <a:t>, forming joint ventures is a convenient way for corporations to work together </a:t>
            </a:r>
            <a:r>
              <a:rPr lang="en-US" altLang="cs-CZ" sz="2200" smtClean="0">
                <a:latin typeface="Arial" panose="020B0604020202020204" pitchFamily="34" charset="0"/>
              </a:rPr>
              <a:t>without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losing </a:t>
            </a:r>
            <a:r>
              <a:rPr lang="en-US" altLang="cs-CZ" sz="2200">
                <a:latin typeface="Arial" panose="020B0604020202020204" pitchFamily="34" charset="0"/>
              </a:rPr>
              <a:t>their independence.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Disadvantages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joint ventures include </a:t>
            </a:r>
            <a:r>
              <a:rPr lang="en-US" altLang="cs-CZ" sz="2200" b="1" i="1">
                <a:latin typeface="Arial" panose="020B0604020202020204" pitchFamily="34" charset="0"/>
              </a:rPr>
              <a:t>loss of control, lower profits, </a:t>
            </a:r>
            <a:r>
              <a:rPr lang="en-US" altLang="cs-CZ" sz="2200" b="1" i="1" smtClean="0">
                <a:latin typeface="Arial" panose="020B0604020202020204" pitchFamily="34" charset="0"/>
              </a:rPr>
              <a:t>probability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of </a:t>
            </a:r>
            <a:r>
              <a:rPr lang="en-US" altLang="cs-CZ" sz="2200" b="1" i="1">
                <a:latin typeface="Arial" panose="020B0604020202020204" pitchFamily="34" charset="0"/>
              </a:rPr>
              <a:t>conflicts with partners</a:t>
            </a:r>
            <a:r>
              <a:rPr lang="en-US" altLang="cs-CZ" sz="2200">
                <a:latin typeface="Arial" panose="020B0604020202020204" pitchFamily="34" charset="0"/>
              </a:rPr>
              <a:t>, and the likely transfer of technological advantage to the partner.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Joint </a:t>
            </a:r>
            <a:r>
              <a:rPr lang="en-US" altLang="cs-CZ" sz="2200">
                <a:latin typeface="Arial" panose="020B0604020202020204" pitchFamily="34" charset="0"/>
              </a:rPr>
              <a:t>ventures are often </a:t>
            </a:r>
            <a:r>
              <a:rPr lang="en-US" altLang="cs-CZ" sz="2200" i="1">
                <a:latin typeface="Arial" panose="020B0604020202020204" pitchFamily="34" charset="0"/>
              </a:rPr>
              <a:t>meant to be temporary</a:t>
            </a:r>
            <a:r>
              <a:rPr lang="en-US" altLang="cs-CZ" sz="2200">
                <a:latin typeface="Arial" panose="020B0604020202020204" pitchFamily="34" charset="0"/>
              </a:rPr>
              <a:t>, especially by some companies that </a:t>
            </a:r>
            <a:r>
              <a:rPr lang="en-US" altLang="cs-CZ" sz="2200" smtClean="0">
                <a:latin typeface="Arial" panose="020B0604020202020204" pitchFamily="34" charset="0"/>
              </a:rPr>
              <a:t>may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view </a:t>
            </a:r>
            <a:r>
              <a:rPr lang="en-US" altLang="cs-CZ" sz="2200">
                <a:latin typeface="Arial" panose="020B0604020202020204" pitchFamily="34" charset="0"/>
              </a:rPr>
              <a:t>them as a way to rectify a competitive weakness until they can achieve long-term </a:t>
            </a:r>
            <a:r>
              <a:rPr lang="en-US" altLang="cs-CZ" sz="2200" smtClean="0">
                <a:latin typeface="Arial" panose="020B0604020202020204" pitchFamily="34" charset="0"/>
              </a:rPr>
              <a:t>dominance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 </a:t>
            </a:r>
            <a:r>
              <a:rPr lang="en-US" altLang="cs-CZ" sz="2200">
                <a:latin typeface="Arial" panose="020B0604020202020204" pitchFamily="34" charset="0"/>
              </a:rPr>
              <a:t>the partnership.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Licensing </a:t>
            </a:r>
            <a:r>
              <a:rPr lang="en-US" altLang="cs-CZ" sz="2200" b="1" smtClean="0">
                <a:latin typeface="Arial" panose="020B0604020202020204" pitchFamily="34" charset="0"/>
              </a:rPr>
              <a:t>Arrangements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licensing arrangement is an </a:t>
            </a:r>
            <a:r>
              <a:rPr lang="en-US" altLang="cs-CZ" sz="2200" b="1" i="1">
                <a:latin typeface="Arial" panose="020B0604020202020204" pitchFamily="34" charset="0"/>
              </a:rPr>
              <a:t>agreement in which the </a:t>
            </a:r>
            <a:r>
              <a:rPr lang="en-US" altLang="cs-CZ" sz="2200" b="1" i="1" smtClean="0">
                <a:latin typeface="Arial" panose="020B0604020202020204" pitchFamily="34" charset="0"/>
              </a:rPr>
              <a:t>licensing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firm </a:t>
            </a:r>
            <a:r>
              <a:rPr lang="en-US" altLang="cs-CZ" sz="2200" b="1" i="1">
                <a:latin typeface="Arial" panose="020B0604020202020204" pitchFamily="34" charset="0"/>
              </a:rPr>
              <a:t>grants rights to another firm in another country or market to produce and/or sell a </a:t>
            </a:r>
            <a:r>
              <a:rPr lang="en-US" altLang="cs-CZ" sz="2200" b="1" i="1" smtClean="0">
                <a:latin typeface="Arial" panose="020B0604020202020204" pitchFamily="34" charset="0"/>
              </a:rPr>
              <a:t>product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licensee pays compensation to the licensing firm in return for technical </a:t>
            </a:r>
            <a:r>
              <a:rPr lang="en-US" altLang="cs-CZ" sz="2200" smtClean="0">
                <a:latin typeface="Arial" panose="020B0604020202020204" pitchFamily="34" charset="0"/>
              </a:rPr>
              <a:t>expertise.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Licensing </a:t>
            </a:r>
            <a:r>
              <a:rPr lang="en-US" altLang="cs-CZ" sz="2200" b="1">
                <a:latin typeface="Arial" panose="020B0604020202020204" pitchFamily="34" charset="0"/>
              </a:rPr>
              <a:t>is an especially useful strategy if the trademark or brand name is well known </a:t>
            </a:r>
            <a:r>
              <a:rPr lang="en-US" altLang="cs-CZ" sz="2200">
                <a:latin typeface="Arial" panose="020B0604020202020204" pitchFamily="34" charset="0"/>
              </a:rPr>
              <a:t>but </a:t>
            </a:r>
            <a:r>
              <a:rPr lang="en-US" altLang="cs-CZ" sz="2200" smtClean="0">
                <a:latin typeface="Arial" panose="020B0604020202020204" pitchFamily="34" charset="0"/>
              </a:rPr>
              <a:t>the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MNC </a:t>
            </a:r>
            <a:r>
              <a:rPr lang="en-US" altLang="cs-CZ" sz="2200">
                <a:latin typeface="Arial" panose="020B0604020202020204" pitchFamily="34" charset="0"/>
              </a:rPr>
              <a:t>does not have sufficient funds to finance its entering the country </a:t>
            </a:r>
            <a:r>
              <a:rPr lang="en-US" altLang="cs-CZ" sz="2200" smtClean="0">
                <a:latin typeface="Arial" panose="020B0604020202020204" pitchFamily="34" charset="0"/>
              </a:rPr>
              <a:t>directly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Porter´s </a:t>
            </a:r>
            <a:r>
              <a:rPr lang="cs-CZ" altLang="cs-CZ" sz="2200" b="1">
                <a:latin typeface="Arial" panose="020B0604020202020204" pitchFamily="34" charset="0"/>
              </a:rPr>
              <a:t>c</a:t>
            </a:r>
            <a:r>
              <a:rPr lang="en-US" altLang="cs-CZ" sz="2200" b="1" smtClean="0">
                <a:latin typeface="Arial" panose="020B0604020202020204" pitchFamily="34" charset="0"/>
              </a:rPr>
              <a:t>ompetitive </a:t>
            </a:r>
            <a:r>
              <a:rPr lang="en-US" altLang="cs-CZ" sz="2200" b="1">
                <a:latin typeface="Arial" panose="020B0604020202020204" pitchFamily="34" charset="0"/>
              </a:rPr>
              <a:t>strategy </a:t>
            </a:r>
            <a:r>
              <a:rPr lang="en-US" altLang="cs-CZ" sz="2200">
                <a:latin typeface="Arial" panose="020B0604020202020204" pitchFamily="34" charset="0"/>
              </a:rPr>
              <a:t>raises the following questions: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smtClean="0">
                <a:latin typeface="Arial" panose="020B0604020202020204" pitchFamily="34" charset="0"/>
              </a:rPr>
              <a:t>Should </a:t>
            </a:r>
            <a:r>
              <a:rPr lang="en-US" altLang="cs-CZ" sz="2000" i="1">
                <a:latin typeface="Arial" panose="020B0604020202020204" pitchFamily="34" charset="0"/>
              </a:rPr>
              <a:t>we compete on the basis of lower cost (and thus price), or should we </a:t>
            </a:r>
            <a:r>
              <a:rPr lang="en-US" altLang="cs-CZ" sz="2000" i="1" smtClean="0">
                <a:latin typeface="Arial" panose="020B0604020202020204" pitchFamily="34" charset="0"/>
              </a:rPr>
              <a:t>differentiate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our </a:t>
            </a:r>
            <a:r>
              <a:rPr lang="en-US" altLang="cs-CZ" sz="2000" i="1">
                <a:latin typeface="Arial" panose="020B0604020202020204" pitchFamily="34" charset="0"/>
              </a:rPr>
              <a:t>products or services on some basis other than cost, such as quality or service</a:t>
            </a:r>
            <a:r>
              <a:rPr lang="en-US" altLang="cs-CZ" sz="2000" i="1" smtClean="0">
                <a:latin typeface="Arial" panose="020B0604020202020204" pitchFamily="34" charset="0"/>
              </a:rPr>
              <a:t>?</a:t>
            </a:r>
            <a:endParaRPr lang="cs-CZ" altLang="cs-CZ" sz="2000" i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i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>
                <a:latin typeface="Arial" panose="020B0604020202020204" pitchFamily="34" charset="0"/>
              </a:rPr>
              <a:t>Should we compete head to head with our major competitors for the biggest but </a:t>
            </a:r>
            <a:r>
              <a:rPr lang="en-US" altLang="cs-CZ" sz="2000" i="1" smtClean="0">
                <a:latin typeface="Arial" panose="020B0604020202020204" pitchFamily="34" charset="0"/>
              </a:rPr>
              <a:t>most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sought-after </a:t>
            </a:r>
            <a:r>
              <a:rPr lang="en-US" altLang="cs-CZ" sz="2000" i="1">
                <a:latin typeface="Arial" panose="020B0604020202020204" pitchFamily="34" charset="0"/>
              </a:rPr>
              <a:t>share of the market, or should we focus on a niche in which we can satisfy </a:t>
            </a:r>
            <a:r>
              <a:rPr lang="en-US" altLang="cs-CZ" sz="2000" i="1" smtClean="0">
                <a:latin typeface="Arial" panose="020B0604020202020204" pitchFamily="34" charset="0"/>
              </a:rPr>
              <a:t>a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less </a:t>
            </a:r>
            <a:r>
              <a:rPr lang="en-US" altLang="cs-CZ" sz="2000" i="1">
                <a:latin typeface="Arial" panose="020B0604020202020204" pitchFamily="34" charset="0"/>
              </a:rPr>
              <a:t>sought-after but also profitable segment of the market</a:t>
            </a:r>
            <a:r>
              <a:rPr lang="en-US" altLang="cs-CZ" sz="2000" i="1" smtClean="0">
                <a:latin typeface="Arial" panose="020B0604020202020204" pitchFamily="34" charset="0"/>
              </a:rPr>
              <a:t>?</a:t>
            </a:r>
            <a:endParaRPr lang="cs-CZ" altLang="cs-CZ" sz="20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Michael Porter proposes two “</a:t>
            </a:r>
            <a:r>
              <a:rPr lang="en-US" altLang="cs-CZ" sz="2200" b="1" i="1">
                <a:latin typeface="Arial" panose="020B0604020202020204" pitchFamily="34" charset="0"/>
              </a:rPr>
              <a:t>generic</a:t>
            </a:r>
            <a:r>
              <a:rPr lang="en-US" altLang="cs-CZ" sz="2200">
                <a:latin typeface="Arial" panose="020B0604020202020204" pitchFamily="34" charset="0"/>
              </a:rPr>
              <a:t>” competitive strategies for outperforming </a:t>
            </a:r>
            <a:r>
              <a:rPr lang="en-US" altLang="cs-CZ" sz="2200" smtClean="0">
                <a:latin typeface="Arial" panose="020B0604020202020204" pitchFamily="34" charset="0"/>
              </a:rPr>
              <a:t>other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corporations </a:t>
            </a:r>
            <a:r>
              <a:rPr lang="en-US" altLang="cs-CZ" sz="2200">
                <a:latin typeface="Arial" panose="020B0604020202020204" pitchFamily="34" charset="0"/>
              </a:rPr>
              <a:t>in a particular industry: </a:t>
            </a:r>
            <a:r>
              <a:rPr lang="en-US" altLang="cs-CZ" sz="2200" b="1">
                <a:latin typeface="Arial" panose="020B0604020202020204" pitchFamily="34" charset="0"/>
              </a:rPr>
              <a:t>lower cost </a:t>
            </a:r>
            <a:r>
              <a:rPr lang="en-US" altLang="cs-CZ" sz="2200">
                <a:latin typeface="Arial" panose="020B0604020202020204" pitchFamily="34" charset="0"/>
              </a:rPr>
              <a:t>and </a:t>
            </a:r>
            <a:r>
              <a:rPr lang="en-US" altLang="cs-CZ" sz="2200" b="1" smtClean="0">
                <a:latin typeface="Arial" panose="020B0604020202020204" pitchFamily="34" charset="0"/>
              </a:rPr>
              <a:t>differentiation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Value-Chain </a:t>
            </a:r>
            <a:r>
              <a:rPr lang="en-US" altLang="cs-CZ" sz="2200" b="1" smtClean="0">
                <a:latin typeface="Arial" panose="020B0604020202020204" pitchFamily="34" charset="0"/>
              </a:rPr>
              <a:t>Partnerships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value-chain partnership is a </a:t>
            </a:r>
            <a:r>
              <a:rPr lang="en-US" altLang="cs-CZ" sz="2200" b="1" i="1">
                <a:latin typeface="Arial" panose="020B0604020202020204" pitchFamily="34" charset="0"/>
              </a:rPr>
              <a:t>strong and close alliance </a:t>
            </a:r>
            <a:r>
              <a:rPr lang="en-US" altLang="cs-CZ" sz="2200" smtClean="0">
                <a:latin typeface="Arial" panose="020B0604020202020204" pitchFamily="34" charset="0"/>
              </a:rPr>
              <a:t>in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which </a:t>
            </a:r>
            <a:r>
              <a:rPr lang="en-US" altLang="cs-CZ" sz="2200">
                <a:latin typeface="Arial" panose="020B0604020202020204" pitchFamily="34" charset="0"/>
              </a:rPr>
              <a:t>one </a:t>
            </a:r>
            <a:r>
              <a:rPr lang="en-US" altLang="cs-CZ" sz="2200" b="1" i="1">
                <a:latin typeface="Arial" panose="020B0604020202020204" pitchFamily="34" charset="0"/>
              </a:rPr>
              <a:t>company or unit forms a long-term arrangement</a:t>
            </a:r>
            <a:r>
              <a:rPr lang="en-US" altLang="cs-CZ" sz="2200">
                <a:latin typeface="Arial" panose="020B0604020202020204" pitchFamily="34" charset="0"/>
              </a:rPr>
              <a:t> with a key supplier or </a:t>
            </a:r>
            <a:r>
              <a:rPr lang="en-US" altLang="cs-CZ" sz="2200" smtClean="0">
                <a:latin typeface="Arial" panose="020B0604020202020204" pitchFamily="34" charset="0"/>
              </a:rPr>
              <a:t>distributor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for </a:t>
            </a:r>
            <a:r>
              <a:rPr lang="en-US" altLang="cs-CZ" sz="2200">
                <a:latin typeface="Arial" panose="020B0604020202020204" pitchFamily="34" charset="0"/>
              </a:rPr>
              <a:t>mutual advantage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>
                <a:latin typeface="Arial" panose="020B0604020202020204" pitchFamily="34" charset="0"/>
              </a:rPr>
              <a:t>To improve the quality of parts it purchases, companies in the U.S. auto industry, for </a:t>
            </a:r>
            <a:r>
              <a:rPr lang="en-US" altLang="cs-CZ" sz="2000" smtClean="0">
                <a:latin typeface="Arial" panose="020B0604020202020204" pitchFamily="34" charset="0"/>
              </a:rPr>
              <a:t>example,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have </a:t>
            </a:r>
            <a:r>
              <a:rPr lang="en-US" altLang="cs-CZ" sz="2000">
                <a:latin typeface="Arial" panose="020B0604020202020204" pitchFamily="34" charset="0"/>
              </a:rPr>
              <a:t>decided to work more closely with fewer suppliers and to involve them more </a:t>
            </a:r>
            <a:r>
              <a:rPr lang="en-US" altLang="cs-CZ" sz="2000" smtClean="0">
                <a:latin typeface="Arial" panose="020B0604020202020204" pitchFamily="34" charset="0"/>
              </a:rPr>
              <a:t>in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product </a:t>
            </a:r>
            <a:r>
              <a:rPr lang="en-US" altLang="cs-CZ" sz="2000">
                <a:latin typeface="Arial" panose="020B0604020202020204" pitchFamily="34" charset="0"/>
              </a:rPr>
              <a:t>design decisions. 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Activities </a:t>
            </a:r>
            <a:r>
              <a:rPr lang="en-US" altLang="cs-CZ" sz="2000">
                <a:latin typeface="Arial" panose="020B0604020202020204" pitchFamily="34" charset="0"/>
              </a:rPr>
              <a:t>that had previously been done internally by an </a:t>
            </a:r>
            <a:r>
              <a:rPr lang="en-US" altLang="cs-CZ" sz="2000" smtClean="0">
                <a:latin typeface="Arial" panose="020B0604020202020204" pitchFamily="34" charset="0"/>
              </a:rPr>
              <a:t>automaker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are </a:t>
            </a:r>
            <a:r>
              <a:rPr lang="en-US" altLang="cs-CZ" sz="2000">
                <a:latin typeface="Arial" panose="020B0604020202020204" pitchFamily="34" charset="0"/>
              </a:rPr>
              <a:t>being outsourced to suppliers specializing in those </a:t>
            </a:r>
            <a:r>
              <a:rPr lang="en-US" altLang="cs-CZ" sz="2000" smtClean="0">
                <a:latin typeface="Arial" panose="020B0604020202020204" pitchFamily="34" charset="0"/>
              </a:rPr>
              <a:t>activities</a:t>
            </a:r>
            <a:r>
              <a:rPr lang="cs-CZ" altLang="cs-CZ" sz="2000" smtClean="0">
                <a:latin typeface="Arial" panose="020B0604020202020204" pitchFamily="34" charset="0"/>
              </a:rPr>
              <a:t>.</a:t>
            </a:r>
            <a:endParaRPr lang="cs-CZ" altLang="cs-CZ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Strategic </a:t>
            </a:r>
            <a:r>
              <a:rPr lang="en-US" altLang="cs-CZ" sz="2400" b="1" cap="all" dirty="0">
                <a:latin typeface="Arial" panose="020B0604020202020204" pitchFamily="34" charset="0"/>
              </a:rPr>
              <a:t>Choice: Selecting the Best Strategy 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After the pros and cons of the potential strategic alternatives have been identified and </a:t>
            </a:r>
            <a:r>
              <a:rPr lang="en-US" altLang="cs-CZ" sz="2200" smtClean="0">
                <a:latin typeface="Arial" panose="020B0604020202020204" pitchFamily="34" charset="0"/>
              </a:rPr>
              <a:t>evaluated,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one </a:t>
            </a:r>
            <a:r>
              <a:rPr lang="en-US" altLang="cs-CZ" sz="2200">
                <a:latin typeface="Arial" panose="020B0604020202020204" pitchFamily="34" charset="0"/>
              </a:rPr>
              <a:t>must be selected for implementation. By now, it is likely that many feasible </a:t>
            </a:r>
            <a:r>
              <a:rPr lang="en-US" altLang="cs-CZ" sz="2200" smtClean="0">
                <a:latin typeface="Arial" panose="020B0604020202020204" pitchFamily="34" charset="0"/>
              </a:rPr>
              <a:t>alternatives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will </a:t>
            </a:r>
            <a:r>
              <a:rPr lang="en-US" altLang="cs-CZ" sz="2200">
                <a:latin typeface="Arial" panose="020B0604020202020204" pitchFamily="34" charset="0"/>
              </a:rPr>
              <a:t>have emerged.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i="1" smtClean="0">
                <a:latin typeface="Arial" panose="020B0604020202020204" pitchFamily="34" charset="0"/>
              </a:rPr>
              <a:t>How </a:t>
            </a:r>
            <a:r>
              <a:rPr lang="en-US" altLang="cs-CZ" sz="1800" i="1">
                <a:latin typeface="Arial" panose="020B0604020202020204" pitchFamily="34" charset="0"/>
              </a:rPr>
              <a:t>is the best strategy determined</a:t>
            </a:r>
            <a:r>
              <a:rPr lang="en-US" altLang="cs-CZ" sz="1800" i="1" smtClean="0">
                <a:latin typeface="Arial" panose="020B0604020202020204" pitchFamily="34" charset="0"/>
              </a:rPr>
              <a:t>?</a:t>
            </a:r>
            <a:endParaRPr lang="cs-CZ" altLang="cs-CZ" sz="18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T</a:t>
            </a:r>
            <a:r>
              <a:rPr lang="en-US" altLang="cs-CZ" sz="2200" smtClean="0">
                <a:latin typeface="Arial" panose="020B0604020202020204" pitchFamily="34" charset="0"/>
              </a:rPr>
              <a:t>he </a:t>
            </a:r>
            <a:r>
              <a:rPr lang="en-US" altLang="cs-CZ" sz="2200">
                <a:latin typeface="Arial" panose="020B0604020202020204" pitchFamily="34" charset="0"/>
              </a:rPr>
              <a:t>most important criterion is the capability of the proposed strategy to deal </a:t>
            </a:r>
            <a:r>
              <a:rPr lang="en-US" altLang="cs-CZ" sz="2200" smtClean="0">
                <a:latin typeface="Arial" panose="020B0604020202020204" pitchFamily="34" charset="0"/>
              </a:rPr>
              <a:t>with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specific strategic factors developed earlier, in the SWOT analysis.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If </a:t>
            </a:r>
            <a:r>
              <a:rPr lang="en-US" altLang="cs-CZ" sz="2200">
                <a:latin typeface="Arial" panose="020B0604020202020204" pitchFamily="34" charset="0"/>
              </a:rPr>
              <a:t>the alternative </a:t>
            </a:r>
            <a:r>
              <a:rPr lang="en-US" altLang="cs-CZ" sz="2200" smtClean="0">
                <a:latin typeface="Arial" panose="020B0604020202020204" pitchFamily="34" charset="0"/>
              </a:rPr>
              <a:t>doesn’t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take </a:t>
            </a:r>
            <a:r>
              <a:rPr lang="en-US" altLang="cs-CZ" sz="2200">
                <a:latin typeface="Arial" panose="020B0604020202020204" pitchFamily="34" charset="0"/>
              </a:rPr>
              <a:t>advantage of environmental opportunities and corporate strengths/competencies, and </a:t>
            </a:r>
            <a:r>
              <a:rPr lang="en-US" altLang="cs-CZ" sz="2200" smtClean="0">
                <a:latin typeface="Arial" panose="020B0604020202020204" pitchFamily="34" charset="0"/>
              </a:rPr>
              <a:t>lead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away </a:t>
            </a:r>
            <a:r>
              <a:rPr lang="en-US" altLang="cs-CZ" sz="2200">
                <a:latin typeface="Arial" panose="020B0604020202020204" pitchFamily="34" charset="0"/>
              </a:rPr>
              <a:t>from environmental threats and corporate weaknesses, it will probably fail.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These strategies </a:t>
            </a:r>
            <a:r>
              <a:rPr lang="en-US" altLang="cs-CZ" sz="2200" smtClean="0">
                <a:latin typeface="Arial" panose="020B0604020202020204" pitchFamily="34" charset="0"/>
              </a:rPr>
              <a:t>are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called </a:t>
            </a:r>
            <a:r>
              <a:rPr lang="en-US" altLang="cs-CZ" sz="2200" b="1">
                <a:latin typeface="Arial" panose="020B0604020202020204" pitchFamily="34" charset="0"/>
              </a:rPr>
              <a:t>generic</a:t>
            </a:r>
            <a:r>
              <a:rPr lang="en-US" altLang="cs-CZ" sz="2200">
                <a:latin typeface="Arial" panose="020B0604020202020204" pitchFamily="34" charset="0"/>
              </a:rPr>
              <a:t> because they </a:t>
            </a:r>
            <a:r>
              <a:rPr lang="en-US" altLang="cs-CZ" sz="2200" b="1" i="1">
                <a:latin typeface="Arial" panose="020B0604020202020204" pitchFamily="34" charset="0"/>
              </a:rPr>
              <a:t>can be pursued by any type or size of business firm</a:t>
            </a:r>
            <a:r>
              <a:rPr lang="en-US" altLang="cs-CZ" sz="2200">
                <a:latin typeface="Arial" panose="020B0604020202020204" pitchFamily="34" charset="0"/>
              </a:rPr>
              <a:t>, even by </a:t>
            </a:r>
            <a:r>
              <a:rPr lang="en-US" altLang="cs-CZ" sz="2200" smtClean="0">
                <a:latin typeface="Arial" panose="020B0604020202020204" pitchFamily="34" charset="0"/>
              </a:rPr>
              <a:t>notfor-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profit </a:t>
            </a:r>
            <a:r>
              <a:rPr lang="en-US" altLang="cs-CZ" sz="2200">
                <a:latin typeface="Arial" panose="020B0604020202020204" pitchFamily="34" charset="0"/>
              </a:rPr>
              <a:t>organizations: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 smtClean="0">
                <a:latin typeface="Arial" panose="020B0604020202020204" pitchFamily="34" charset="0"/>
              </a:rPr>
              <a:t>Lower </a:t>
            </a:r>
            <a:r>
              <a:rPr lang="en-US" altLang="cs-CZ" sz="1800" b="1">
                <a:latin typeface="Arial" panose="020B0604020202020204" pitchFamily="34" charset="0"/>
              </a:rPr>
              <a:t>cost strategy </a:t>
            </a:r>
            <a:r>
              <a:rPr lang="en-US" altLang="cs-CZ" sz="1800">
                <a:latin typeface="Arial" panose="020B0604020202020204" pitchFamily="34" charset="0"/>
              </a:rPr>
              <a:t>is the ability of a company or a business unit to design, produce, </a:t>
            </a:r>
            <a:r>
              <a:rPr lang="en-US" altLang="cs-CZ" sz="1800" smtClean="0">
                <a:latin typeface="Arial" panose="020B0604020202020204" pitchFamily="34" charset="0"/>
              </a:rPr>
              <a:t>and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market </a:t>
            </a:r>
            <a:r>
              <a:rPr lang="en-US" altLang="cs-CZ" sz="1800">
                <a:latin typeface="Arial" panose="020B0604020202020204" pitchFamily="34" charset="0"/>
              </a:rPr>
              <a:t>a comparable product more efficiently than its competitors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 smtClean="0">
                <a:latin typeface="Arial" panose="020B0604020202020204" pitchFamily="34" charset="0"/>
              </a:rPr>
              <a:t>Differentiation </a:t>
            </a:r>
            <a:r>
              <a:rPr lang="en-US" altLang="cs-CZ" sz="1800" b="1">
                <a:latin typeface="Arial" panose="020B0604020202020204" pitchFamily="34" charset="0"/>
              </a:rPr>
              <a:t>strategy </a:t>
            </a:r>
            <a:r>
              <a:rPr lang="en-US" altLang="cs-CZ" sz="1800">
                <a:latin typeface="Arial" panose="020B0604020202020204" pitchFamily="34" charset="0"/>
              </a:rPr>
              <a:t>is the ability of a company to provide unique and superior </a:t>
            </a:r>
            <a:r>
              <a:rPr lang="en-US" altLang="cs-CZ" sz="1800" smtClean="0">
                <a:latin typeface="Arial" panose="020B0604020202020204" pitchFamily="34" charset="0"/>
              </a:rPr>
              <a:t>value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to </a:t>
            </a:r>
            <a:r>
              <a:rPr lang="en-US" altLang="cs-CZ" sz="1800">
                <a:latin typeface="Arial" panose="020B0604020202020204" pitchFamily="34" charset="0"/>
              </a:rPr>
              <a:t>the buyer in terms of product quality, special features, or after-sale service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Porter further proposes that a firm’s competitive advantage in an industry is </a:t>
            </a:r>
            <a:r>
              <a:rPr lang="en-US" altLang="cs-CZ" sz="2200" smtClean="0">
                <a:latin typeface="Arial" panose="020B0604020202020204" pitchFamily="34" charset="0"/>
              </a:rPr>
              <a:t>determined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by </a:t>
            </a:r>
            <a:r>
              <a:rPr lang="en-US" altLang="cs-CZ" sz="2200">
                <a:latin typeface="Arial" panose="020B0604020202020204" pitchFamily="34" charset="0"/>
              </a:rPr>
              <a:t>its </a:t>
            </a:r>
            <a:r>
              <a:rPr lang="en-US" altLang="cs-CZ" sz="2200" b="1">
                <a:latin typeface="Arial" panose="020B0604020202020204" pitchFamily="34" charset="0"/>
              </a:rPr>
              <a:t>competitive scope</a:t>
            </a:r>
            <a:r>
              <a:rPr lang="en-US" altLang="cs-CZ" sz="2200">
                <a:latin typeface="Arial" panose="020B0604020202020204" pitchFamily="34" charset="0"/>
              </a:rPr>
              <a:t>, that is, the breadth of the company’s or business unit’s target market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Before using one of the two generic competitive strategies </a:t>
            </a:r>
            <a:r>
              <a:rPr lang="en-US" altLang="cs-CZ" sz="2200">
                <a:latin typeface="Arial" panose="020B0604020202020204" pitchFamily="34" charset="0"/>
              </a:rPr>
              <a:t>(lower cost or differentiation</a:t>
            </a:r>
            <a:r>
              <a:rPr lang="en-US" altLang="cs-CZ" sz="2200" smtClean="0">
                <a:latin typeface="Arial" panose="020B0604020202020204" pitchFamily="34" charset="0"/>
              </a:rPr>
              <a:t>),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firm or unit </a:t>
            </a:r>
            <a:r>
              <a:rPr lang="en-US" altLang="cs-CZ" sz="2200" b="1" i="1">
                <a:latin typeface="Arial" panose="020B0604020202020204" pitchFamily="34" charset="0"/>
              </a:rPr>
              <a:t>must choose </a:t>
            </a: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b="1" i="1">
                <a:latin typeface="Arial" panose="020B0604020202020204" pitchFamily="34" charset="0"/>
              </a:rPr>
              <a:t>range of product</a:t>
            </a:r>
            <a:r>
              <a:rPr lang="en-US" altLang="cs-CZ" sz="2200">
                <a:latin typeface="Arial" panose="020B0604020202020204" pitchFamily="34" charset="0"/>
              </a:rPr>
              <a:t> varieties it will produce, the </a:t>
            </a:r>
            <a:r>
              <a:rPr lang="en-US" altLang="cs-CZ" sz="2200" b="1" i="1" smtClean="0">
                <a:latin typeface="Arial" panose="020B0604020202020204" pitchFamily="34" charset="0"/>
              </a:rPr>
              <a:t>distribution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channels </a:t>
            </a:r>
            <a:r>
              <a:rPr lang="en-US" altLang="cs-CZ" sz="2200">
                <a:latin typeface="Arial" panose="020B0604020202020204" pitchFamily="34" charset="0"/>
              </a:rPr>
              <a:t>it will employ, the </a:t>
            </a:r>
            <a:r>
              <a:rPr lang="en-US" altLang="cs-CZ" sz="2200" b="1" i="1">
                <a:latin typeface="Arial" panose="020B0604020202020204" pitchFamily="34" charset="0"/>
              </a:rPr>
              <a:t>types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of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buyers</a:t>
            </a:r>
            <a:r>
              <a:rPr lang="en-US" altLang="cs-CZ" sz="2200">
                <a:latin typeface="Arial" panose="020B0604020202020204" pitchFamily="34" charset="0"/>
              </a:rPr>
              <a:t> it will serve, the </a:t>
            </a:r>
            <a:r>
              <a:rPr lang="en-US" altLang="cs-CZ" sz="2200" b="1" i="1">
                <a:latin typeface="Arial" panose="020B0604020202020204" pitchFamily="34" charset="0"/>
              </a:rPr>
              <a:t>geographic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areas</a:t>
            </a:r>
            <a:r>
              <a:rPr lang="en-US" altLang="cs-CZ" sz="2200">
                <a:latin typeface="Arial" panose="020B0604020202020204" pitchFamily="34" charset="0"/>
              </a:rPr>
              <a:t> in which it </a:t>
            </a:r>
            <a:r>
              <a:rPr lang="en-US" altLang="cs-CZ" sz="2200" smtClean="0">
                <a:latin typeface="Arial" panose="020B0604020202020204" pitchFamily="34" charset="0"/>
              </a:rPr>
              <a:t>will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sell</a:t>
            </a:r>
            <a:r>
              <a:rPr lang="en-US" altLang="cs-CZ" sz="2200">
                <a:latin typeface="Arial" panose="020B0604020202020204" pitchFamily="34" charset="0"/>
              </a:rPr>
              <a:t>, and the </a:t>
            </a:r>
            <a:r>
              <a:rPr lang="en-US" altLang="cs-CZ" sz="2200" b="1" i="1">
                <a:latin typeface="Arial" panose="020B0604020202020204" pitchFamily="34" charset="0"/>
              </a:rPr>
              <a:t>array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of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related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industries</a:t>
            </a:r>
            <a:r>
              <a:rPr lang="en-US" altLang="cs-CZ" sz="2200">
                <a:latin typeface="Arial" panose="020B0604020202020204" pitchFamily="34" charset="0"/>
              </a:rPr>
              <a:t> in which it will also compete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A</a:t>
            </a:r>
            <a:r>
              <a:rPr lang="en-US" altLang="cs-CZ" sz="2200" smtClean="0">
                <a:latin typeface="Arial" panose="020B0604020202020204" pitchFamily="34" charset="0"/>
              </a:rPr>
              <a:t>company </a:t>
            </a:r>
            <a:r>
              <a:rPr lang="en-US" altLang="cs-CZ" sz="2200">
                <a:latin typeface="Arial" panose="020B0604020202020204" pitchFamily="34" charset="0"/>
              </a:rPr>
              <a:t>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can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choose </a:t>
            </a: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b="1">
                <a:latin typeface="Arial" panose="020B0604020202020204" pitchFamily="34" charset="0"/>
              </a:rPr>
              <a:t>broad target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i="1">
                <a:latin typeface="Arial" panose="020B0604020202020204" pitchFamily="34" charset="0"/>
              </a:rPr>
              <a:t>that is, aim at the middle of the mass market</a:t>
            </a:r>
            <a:r>
              <a:rPr lang="en-US" altLang="cs-CZ" sz="2200">
                <a:latin typeface="Arial" panose="020B0604020202020204" pitchFamily="34" charset="0"/>
              </a:rPr>
              <a:t>) or a </a:t>
            </a:r>
            <a:r>
              <a:rPr lang="en-US" altLang="cs-CZ" sz="2200" b="1">
                <a:latin typeface="Arial" panose="020B0604020202020204" pitchFamily="34" charset="0"/>
              </a:rPr>
              <a:t>narrow target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i="1" smtClean="0">
                <a:latin typeface="Arial" panose="020B0604020202020204" pitchFamily="34" charset="0"/>
              </a:rPr>
              <a:t>that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is</a:t>
            </a:r>
            <a:r>
              <a:rPr lang="en-US" altLang="cs-CZ" sz="2200" i="1">
                <a:latin typeface="Arial" panose="020B0604020202020204" pitchFamily="34" charset="0"/>
              </a:rPr>
              <a:t>, aim at a market niche</a:t>
            </a:r>
            <a:r>
              <a:rPr lang="en-US" altLang="cs-CZ" sz="2200">
                <a:latin typeface="Arial" panose="020B0604020202020204" pitchFamily="34" charset="0"/>
              </a:rPr>
              <a:t>).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Combining </a:t>
            </a:r>
            <a:r>
              <a:rPr lang="en-US" altLang="cs-CZ" sz="2200">
                <a:latin typeface="Arial" panose="020B0604020202020204" pitchFamily="34" charset="0"/>
              </a:rPr>
              <a:t>these two types of target markets with the </a:t>
            </a:r>
            <a:r>
              <a:rPr lang="en-US" altLang="cs-CZ" sz="2200" b="1" i="1">
                <a:latin typeface="Arial" panose="020B0604020202020204" pitchFamily="34" charset="0"/>
              </a:rPr>
              <a:t>two </a:t>
            </a:r>
            <a:r>
              <a:rPr lang="en-US" altLang="cs-CZ" sz="2200" b="1" i="1" smtClean="0">
                <a:latin typeface="Arial" panose="020B0604020202020204" pitchFamily="34" charset="0"/>
              </a:rPr>
              <a:t>competitive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strategies </a:t>
            </a:r>
            <a:r>
              <a:rPr lang="en-US" altLang="cs-CZ" sz="2200" b="1" i="1">
                <a:latin typeface="Arial" panose="020B0604020202020204" pitchFamily="34" charset="0"/>
              </a:rPr>
              <a:t>results in the four variations of generic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strategies</a:t>
            </a:r>
            <a:r>
              <a:rPr lang="cs-CZ" altLang="cs-CZ" sz="2200" b="1" i="1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415221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Porter’s </a:t>
            </a:r>
            <a:r>
              <a:rPr lang="en-US" altLang="cs-CZ" sz="2200" b="1" smtClean="0">
                <a:latin typeface="Arial" panose="020B0604020202020204" pitchFamily="34" charset="0"/>
              </a:rPr>
              <a:t>Generic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Competitive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When the lower-cost and </a:t>
            </a:r>
            <a:r>
              <a:rPr lang="en-US" altLang="cs-CZ" sz="2200" b="1" i="1">
                <a:latin typeface="Arial" panose="020B0604020202020204" pitchFamily="34" charset="0"/>
              </a:rPr>
              <a:t>differentiation strategies </a:t>
            </a:r>
            <a:r>
              <a:rPr lang="en-US" altLang="cs-CZ" sz="2200">
                <a:latin typeface="Arial" panose="020B0604020202020204" pitchFamily="34" charset="0"/>
              </a:rPr>
              <a:t>have a broad mass-market target, they </a:t>
            </a:r>
            <a:r>
              <a:rPr lang="en-US" altLang="cs-CZ" sz="2200" smtClean="0">
                <a:latin typeface="Arial" panose="020B0604020202020204" pitchFamily="34" charset="0"/>
              </a:rPr>
              <a:t>are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simply </a:t>
            </a:r>
            <a:r>
              <a:rPr lang="en-US" altLang="cs-CZ" sz="2200">
                <a:latin typeface="Arial" panose="020B0604020202020204" pitchFamily="34" charset="0"/>
              </a:rPr>
              <a:t>called cost leadership and differentiation.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When </a:t>
            </a:r>
            <a:r>
              <a:rPr lang="en-US" altLang="cs-CZ" sz="2200">
                <a:latin typeface="Arial" panose="020B0604020202020204" pitchFamily="34" charset="0"/>
              </a:rPr>
              <a:t>they are focused on a </a:t>
            </a:r>
            <a:r>
              <a:rPr lang="en-US" altLang="cs-CZ" sz="2200" b="1" i="1">
                <a:latin typeface="Arial" panose="020B0604020202020204" pitchFamily="34" charset="0"/>
              </a:rPr>
              <a:t>market </a:t>
            </a:r>
            <a:r>
              <a:rPr lang="en-US" altLang="cs-CZ" sz="2200" b="1" i="1" smtClean="0">
                <a:latin typeface="Arial" panose="020B0604020202020204" pitchFamily="34" charset="0"/>
              </a:rPr>
              <a:t>niche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(narrow </a:t>
            </a:r>
            <a:r>
              <a:rPr lang="en-US" altLang="cs-CZ" sz="2200">
                <a:latin typeface="Arial" panose="020B0604020202020204" pitchFamily="34" charset="0"/>
              </a:rPr>
              <a:t>target), however, they are called cost focus </a:t>
            </a:r>
            <a:r>
              <a:rPr lang="en-US" altLang="cs-CZ" sz="2200" smtClean="0">
                <a:latin typeface="Arial" panose="020B0604020202020204" pitchFamily="34" charset="0"/>
              </a:rPr>
              <a:t>and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differentiation </a:t>
            </a:r>
            <a:r>
              <a:rPr lang="en-US" altLang="cs-CZ" sz="2200">
                <a:latin typeface="Arial" panose="020B0604020202020204" pitchFamily="34" charset="0"/>
              </a:rPr>
              <a:t>focus.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9071" t="13809" r="17750" b="17048"/>
          <a:stretch/>
        </p:blipFill>
        <p:spPr>
          <a:xfrm>
            <a:off x="4490357" y="1700822"/>
            <a:ext cx="4457700" cy="40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Cost leadership </a:t>
            </a:r>
            <a:r>
              <a:rPr lang="en-US" altLang="cs-CZ" sz="2200">
                <a:latin typeface="Arial" panose="020B0604020202020204" pitchFamily="34" charset="0"/>
              </a:rPr>
              <a:t>is a lower-cost competitive strategy that aims at the broad mass </a:t>
            </a:r>
            <a:r>
              <a:rPr lang="en-US" altLang="cs-CZ" sz="2200" smtClean="0">
                <a:latin typeface="Arial" panose="020B0604020202020204" pitchFamily="34" charset="0"/>
              </a:rPr>
              <a:t>market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requires “aggressive construction of efficient-scale facilities, vigorous pursuit of cost </a:t>
            </a:r>
            <a:r>
              <a:rPr lang="en-US" altLang="cs-CZ" sz="2200" smtClean="0">
                <a:latin typeface="Arial" panose="020B0604020202020204" pitchFamily="34" charset="0"/>
              </a:rPr>
              <a:t>reductions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from </a:t>
            </a:r>
            <a:r>
              <a:rPr lang="en-US" altLang="cs-CZ" sz="2200">
                <a:latin typeface="Arial" panose="020B0604020202020204" pitchFamily="34" charset="0"/>
              </a:rPr>
              <a:t>experience, tight cost and overhead control, avoidance of marginal customer </a:t>
            </a:r>
            <a:r>
              <a:rPr lang="en-US" altLang="cs-CZ" sz="2200" smtClean="0">
                <a:latin typeface="Arial" panose="020B0604020202020204" pitchFamily="34" charset="0"/>
              </a:rPr>
              <a:t>accounts,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cost minimization in areas like R&amp;D, service, sales force, advertising, and </a:t>
            </a:r>
            <a:r>
              <a:rPr lang="en-US" altLang="cs-CZ" sz="2200" smtClean="0">
                <a:latin typeface="Arial" panose="020B0604020202020204" pitchFamily="34" charset="0"/>
              </a:rPr>
              <a:t>so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on.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Because of its lower costs, the </a:t>
            </a:r>
            <a:r>
              <a:rPr lang="en-US" altLang="cs-CZ" sz="1800" b="1">
                <a:latin typeface="Arial" panose="020B0604020202020204" pitchFamily="34" charset="0"/>
              </a:rPr>
              <a:t>cost leader is able to charge a lower price for its </a:t>
            </a:r>
            <a:r>
              <a:rPr lang="en-US" altLang="cs-CZ" sz="1800" b="1" smtClean="0">
                <a:latin typeface="Arial" panose="020B0604020202020204" pitchFamily="34" charset="0"/>
              </a:rPr>
              <a:t>products</a:t>
            </a:r>
            <a:r>
              <a:rPr lang="cs-CZ" altLang="cs-CZ" sz="1800" b="1" smtClean="0">
                <a:latin typeface="Arial" panose="020B0604020202020204" pitchFamily="34" charset="0"/>
              </a:rPr>
              <a:t> </a:t>
            </a:r>
            <a:r>
              <a:rPr lang="en-US" altLang="cs-CZ" sz="1800" b="1" smtClean="0">
                <a:latin typeface="Arial" panose="020B0604020202020204" pitchFamily="34" charset="0"/>
              </a:rPr>
              <a:t>than </a:t>
            </a:r>
            <a:r>
              <a:rPr lang="en-US" altLang="cs-CZ" sz="1800" b="1">
                <a:latin typeface="Arial" panose="020B0604020202020204" pitchFamily="34" charset="0"/>
              </a:rPr>
              <a:t>its competitors </a:t>
            </a:r>
            <a:r>
              <a:rPr lang="en-US" altLang="cs-CZ" sz="1800">
                <a:latin typeface="Arial" panose="020B0604020202020204" pitchFamily="34" charset="0"/>
              </a:rPr>
              <a:t>and still make a satisfactory profit. Although it may not necessarily </a:t>
            </a:r>
            <a:r>
              <a:rPr lang="en-US" altLang="cs-CZ" sz="1800" smtClean="0">
                <a:latin typeface="Arial" panose="020B0604020202020204" pitchFamily="34" charset="0"/>
              </a:rPr>
              <a:t>have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the </a:t>
            </a:r>
            <a:r>
              <a:rPr lang="en-US" altLang="cs-CZ" sz="1800">
                <a:latin typeface="Arial" panose="020B0604020202020204" pitchFamily="34" charset="0"/>
              </a:rPr>
              <a:t>lowest costs in the industry, it has lower costs than its competitors.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Some </a:t>
            </a:r>
            <a:r>
              <a:rPr lang="en-US" altLang="cs-CZ" sz="1800">
                <a:latin typeface="Arial" panose="020B0604020202020204" pitchFamily="34" charset="0"/>
              </a:rPr>
              <a:t>companies </a:t>
            </a:r>
            <a:r>
              <a:rPr lang="en-US" altLang="cs-CZ" sz="1800" smtClean="0">
                <a:latin typeface="Arial" panose="020B0604020202020204" pitchFamily="34" charset="0"/>
              </a:rPr>
              <a:t>successfully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following </a:t>
            </a:r>
            <a:r>
              <a:rPr lang="en-US" altLang="cs-CZ" sz="1800">
                <a:latin typeface="Arial" panose="020B0604020202020204" pitchFamily="34" charset="0"/>
              </a:rPr>
              <a:t>this strategy are Wal-Mart (discount retailing), McDonald’s (</a:t>
            </a:r>
            <a:r>
              <a:rPr lang="en-US" altLang="cs-CZ" sz="1800" smtClean="0">
                <a:latin typeface="Arial" panose="020B0604020202020204" pitchFamily="34" charset="0"/>
              </a:rPr>
              <a:t>fast-food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restaurants</a:t>
            </a:r>
            <a:r>
              <a:rPr lang="en-US" altLang="cs-CZ" sz="1800">
                <a:latin typeface="Arial" panose="020B0604020202020204" pitchFamily="34" charset="0"/>
              </a:rPr>
              <a:t>), Dell (computers), Alamo (rental cars), Aldi (grocery stores), Southwest </a:t>
            </a:r>
            <a:r>
              <a:rPr lang="en-US" altLang="cs-CZ" sz="1800" smtClean="0">
                <a:latin typeface="Arial" panose="020B0604020202020204" pitchFamily="34" charset="0"/>
              </a:rPr>
              <a:t>Airlines,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and </a:t>
            </a:r>
            <a:r>
              <a:rPr lang="en-US" altLang="cs-CZ" sz="1800">
                <a:latin typeface="Arial" panose="020B0604020202020204" pitchFamily="34" charset="0"/>
              </a:rPr>
              <a:t>Timex (watches).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Cost leadership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Having </a:t>
            </a:r>
            <a:r>
              <a:rPr lang="en-US" altLang="cs-CZ" sz="2200" b="1" i="1">
                <a:latin typeface="Arial" panose="020B0604020202020204" pitchFamily="34" charset="0"/>
              </a:rPr>
              <a:t>a lower-cost position </a:t>
            </a:r>
            <a:r>
              <a:rPr lang="en-US" altLang="cs-CZ" sz="2200">
                <a:latin typeface="Arial" panose="020B0604020202020204" pitchFamily="34" charset="0"/>
              </a:rPr>
              <a:t>also gives a company 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defense </a:t>
            </a:r>
            <a:r>
              <a:rPr lang="en-US" altLang="cs-CZ" sz="2200" b="1" i="1">
                <a:latin typeface="Arial" panose="020B0604020202020204" pitchFamily="34" charset="0"/>
              </a:rPr>
              <a:t>against rivals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L</a:t>
            </a:r>
            <a:r>
              <a:rPr lang="en-US" altLang="cs-CZ" sz="2200" smtClean="0">
                <a:latin typeface="Arial" panose="020B0604020202020204" pitchFamily="34" charset="0"/>
              </a:rPr>
              <a:t>ower </a:t>
            </a:r>
            <a:r>
              <a:rPr lang="en-US" altLang="cs-CZ" sz="2200">
                <a:latin typeface="Arial" panose="020B0604020202020204" pitchFamily="34" charset="0"/>
              </a:rPr>
              <a:t>costs allow it to continue to earn profits during times of </a:t>
            </a:r>
            <a:r>
              <a:rPr lang="en-US" altLang="cs-CZ" sz="2200" smtClean="0">
                <a:latin typeface="Arial" panose="020B0604020202020204" pitchFamily="34" charset="0"/>
              </a:rPr>
              <a:t>heavy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competition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r>
              <a:rPr lang="cs-CZ" altLang="cs-CZ" sz="2200" b="1" i="1">
                <a:latin typeface="Arial" panose="020B0604020202020204" pitchFamily="34" charset="0"/>
              </a:rPr>
              <a:t>H</a:t>
            </a:r>
            <a:r>
              <a:rPr lang="en-US" altLang="cs-CZ" sz="2200" b="1" i="1" smtClean="0">
                <a:latin typeface="Arial" panose="020B0604020202020204" pitchFamily="34" charset="0"/>
              </a:rPr>
              <a:t>igh </a:t>
            </a:r>
            <a:r>
              <a:rPr lang="en-US" altLang="cs-CZ" sz="2200" b="1" i="1">
                <a:latin typeface="Arial" panose="020B0604020202020204" pitchFamily="34" charset="0"/>
              </a:rPr>
              <a:t>market share means </a:t>
            </a:r>
            <a:r>
              <a:rPr lang="en-US" altLang="cs-CZ" sz="2200">
                <a:latin typeface="Arial" panose="020B0604020202020204" pitchFamily="34" charset="0"/>
              </a:rPr>
              <a:t>that it will have </a:t>
            </a:r>
            <a:r>
              <a:rPr lang="en-US" altLang="cs-CZ" sz="2200" b="1" i="1">
                <a:latin typeface="Arial" panose="020B0604020202020204" pitchFamily="34" charset="0"/>
              </a:rPr>
              <a:t>high bargaining power </a:t>
            </a:r>
            <a:r>
              <a:rPr lang="en-US" altLang="cs-CZ" sz="2200">
                <a:latin typeface="Arial" panose="020B0604020202020204" pitchFamily="34" charset="0"/>
              </a:rPr>
              <a:t>relative to </a:t>
            </a:r>
            <a:r>
              <a:rPr lang="en-US" altLang="cs-CZ" sz="2200" smtClean="0">
                <a:latin typeface="Arial" panose="020B0604020202020204" pitchFamily="34" charset="0"/>
              </a:rPr>
              <a:t>its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suppliers </a:t>
            </a:r>
            <a:r>
              <a:rPr lang="en-US" altLang="cs-CZ" sz="2200">
                <a:latin typeface="Arial" panose="020B0604020202020204" pitchFamily="34" charset="0"/>
              </a:rPr>
              <a:t>(because it buys in large quantities).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L</a:t>
            </a:r>
            <a:r>
              <a:rPr lang="en-US" altLang="cs-CZ" sz="2200" smtClean="0">
                <a:latin typeface="Arial" panose="020B0604020202020204" pitchFamily="34" charset="0"/>
              </a:rPr>
              <a:t>ow </a:t>
            </a:r>
            <a:r>
              <a:rPr lang="en-US" altLang="cs-CZ" sz="2200">
                <a:latin typeface="Arial" panose="020B0604020202020204" pitchFamily="34" charset="0"/>
              </a:rPr>
              <a:t>price will also </a:t>
            </a:r>
            <a:r>
              <a:rPr lang="en-US" altLang="cs-CZ" sz="2200" b="1" i="1">
                <a:latin typeface="Arial" panose="020B0604020202020204" pitchFamily="34" charset="0"/>
              </a:rPr>
              <a:t>serve as a barrier to </a:t>
            </a:r>
            <a:r>
              <a:rPr lang="en-US" altLang="cs-CZ" sz="2200" b="1" i="1" smtClean="0">
                <a:latin typeface="Arial" panose="020B0604020202020204" pitchFamily="34" charset="0"/>
              </a:rPr>
              <a:t>entry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because </a:t>
            </a:r>
            <a:r>
              <a:rPr lang="en-US" altLang="cs-CZ" sz="2200">
                <a:latin typeface="Arial" panose="020B0604020202020204" pitchFamily="34" charset="0"/>
              </a:rPr>
              <a:t>few new entrants will be able to match the leader’s cost advantage. As a result, </a:t>
            </a:r>
            <a:r>
              <a:rPr lang="en-US" altLang="cs-CZ" sz="2200" b="1" i="1" smtClean="0">
                <a:latin typeface="Arial" panose="020B0604020202020204" pitchFamily="34" charset="0"/>
              </a:rPr>
              <a:t>cost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leaders </a:t>
            </a:r>
            <a:r>
              <a:rPr lang="en-US" altLang="cs-CZ" sz="2200" b="1" i="1">
                <a:latin typeface="Arial" panose="020B0604020202020204" pitchFamily="34" charset="0"/>
              </a:rPr>
              <a:t>are likely to earn above-average returns on investment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2676</TotalTime>
  <Words>4122</Words>
  <Application>Microsoft Office PowerPoint</Application>
  <PresentationFormat>Předvádění na obrazovce (4:3)</PresentationFormat>
  <Paragraphs>333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Enriqueta</vt:lpstr>
      <vt:lpstr>Times New Roman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Blue Ocean Strategy</vt:lpstr>
      <vt:lpstr>Blue Ocean Strategy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zap0046</cp:lastModifiedBy>
  <cp:revision>157</cp:revision>
  <dcterms:created xsi:type="dcterms:W3CDTF">2016-03-17T12:08:01Z</dcterms:created>
  <dcterms:modified xsi:type="dcterms:W3CDTF">2020-11-02T16:00:03Z</dcterms:modified>
</cp:coreProperties>
</file>