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57" r:id="rId4"/>
    <p:sldId id="314" r:id="rId5"/>
    <p:sldId id="259" r:id="rId6"/>
    <p:sldId id="306" r:id="rId7"/>
    <p:sldId id="304" r:id="rId8"/>
    <p:sldId id="261" r:id="rId9"/>
    <p:sldId id="262" r:id="rId10"/>
    <p:sldId id="263" r:id="rId11"/>
    <p:sldId id="330" r:id="rId12"/>
    <p:sldId id="264" r:id="rId13"/>
    <p:sldId id="331" r:id="rId14"/>
    <p:sldId id="265" r:id="rId15"/>
    <p:sldId id="281" r:id="rId16"/>
    <p:sldId id="307" r:id="rId17"/>
    <p:sldId id="282" r:id="rId18"/>
    <p:sldId id="283" r:id="rId19"/>
    <p:sldId id="284" r:id="rId20"/>
    <p:sldId id="271" r:id="rId21"/>
    <p:sldId id="297" r:id="rId22"/>
    <p:sldId id="272" r:id="rId23"/>
    <p:sldId id="273" r:id="rId24"/>
    <p:sldId id="274" r:id="rId25"/>
    <p:sldId id="308" r:id="rId26"/>
    <p:sldId id="309" r:id="rId27"/>
    <p:sldId id="310" r:id="rId28"/>
    <p:sldId id="311" r:id="rId29"/>
    <p:sldId id="312" r:id="rId30"/>
    <p:sldId id="313" r:id="rId31"/>
    <p:sldId id="315" r:id="rId32"/>
    <p:sldId id="316" r:id="rId33"/>
    <p:sldId id="317" r:id="rId34"/>
    <p:sldId id="318" r:id="rId35"/>
    <p:sldId id="319" r:id="rId36"/>
    <p:sldId id="320" r:id="rId37"/>
    <p:sldId id="322" r:id="rId38"/>
    <p:sldId id="323" r:id="rId39"/>
    <p:sldId id="324" r:id="rId40"/>
    <p:sldId id="325" r:id="rId41"/>
    <p:sldId id="326" r:id="rId42"/>
    <p:sldId id="327" r:id="rId43"/>
    <p:sldId id="328" r:id="rId44"/>
    <p:sldId id="329" r:id="rId45"/>
    <p:sldId id="332" r:id="rId46"/>
    <p:sldId id="333" r:id="rId47"/>
    <p:sldId id="280" r:id="rId4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153" autoAdjust="0"/>
  </p:normalViewPr>
  <p:slideViewPr>
    <p:cSldViewPr snapToGrid="0">
      <p:cViewPr varScale="1">
        <p:scale>
          <a:sx n="61" d="100"/>
          <a:sy n="61" d="100"/>
        </p:scale>
        <p:origin x="1272" y="52"/>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C7478-1870-437A-897B-13AFD07D40AC}" type="datetimeFigureOut">
              <a:rPr lang="en-US" smtClean="0"/>
              <a:t>11/12/2020</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A9FC6-BE84-401B-A91B-AA630C45B660}" type="slidenum">
              <a:rPr lang="en-US" smtClean="0"/>
              <a:t>‹#›</a:t>
            </a:fld>
            <a:endParaRPr lang="en-US"/>
          </a:p>
        </p:txBody>
      </p:sp>
    </p:spTree>
    <p:extLst>
      <p:ext uri="{BB962C8B-B14F-4D97-AF65-F5344CB8AC3E}">
        <p14:creationId xmlns:p14="http://schemas.microsoft.com/office/powerpoint/2010/main" val="283593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8EA9FC6-BE84-401B-A91B-AA630C45B660}" type="slidenum">
              <a:rPr lang="en-US" smtClean="0"/>
              <a:t>8</a:t>
            </a:fld>
            <a:endParaRPr lang="en-US"/>
          </a:p>
        </p:txBody>
      </p:sp>
    </p:spTree>
    <p:extLst>
      <p:ext uri="{BB962C8B-B14F-4D97-AF65-F5344CB8AC3E}">
        <p14:creationId xmlns:p14="http://schemas.microsoft.com/office/powerpoint/2010/main" val="176159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12.11.2020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12.11.2020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12.11.2020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12.11.2020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12.11.2020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12.11.2020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12.11.2020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12.11.2020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12.11.2020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12.11.2020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12.11.2020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12.11.2020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12.11.2020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12.11.2020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12.11.2020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12.11.2020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12.11.2020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12.11.2020</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tshp.co.uk/en-uk/"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err="1" smtClean="0">
                <a:latin typeface="Arial" pitchFamily="34" charset="0"/>
                <a:cs typeface="Arial" pitchFamily="34" charset="0"/>
              </a:rPr>
              <a:t>Introduction</a:t>
            </a:r>
            <a:r>
              <a:rPr lang="cs-CZ" sz="3600" b="1" dirty="0" smtClean="0">
                <a:latin typeface="Arial" pitchFamily="34" charset="0"/>
                <a:cs typeface="Arial" pitchFamily="34" charset="0"/>
              </a:rPr>
              <a:t> to </a:t>
            </a:r>
            <a:r>
              <a:rPr lang="cs-CZ" sz="3600" b="1" dirty="0" err="1" smtClean="0">
                <a:latin typeface="Arial" pitchFamily="34" charset="0"/>
                <a:cs typeface="Arial" pitchFamily="34" charset="0"/>
              </a:rPr>
              <a:t>Strategies</a:t>
            </a: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Michal Stoklasa</a:t>
            </a:r>
            <a:r>
              <a:rPr lang="en-GB" altLang="cs-CZ" sz="1800" dirty="0" smtClean="0">
                <a:latin typeface="Arial" panose="020B0604020202020204" pitchFamily="34" charset="0"/>
              </a:rPr>
              <a:t>, </a:t>
            </a:r>
            <a:r>
              <a:rPr lang="en-GB" altLang="cs-CZ" sz="1800" dirty="0">
                <a:latin typeface="Arial" panose="020B0604020202020204" pitchFamily="34" charset="0"/>
              </a:rPr>
              <a:t>Ph.D.</a:t>
            </a:r>
          </a:p>
          <a:p>
            <a:pPr algn="ctr" eaLnBrk="1" hangingPunct="1">
              <a:spcBef>
                <a:spcPct val="0"/>
              </a:spcBef>
              <a:buFontTx/>
              <a:buNone/>
            </a:pPr>
            <a:r>
              <a:rPr lang="cs-CZ" altLang="cs-CZ" sz="1800" dirty="0" err="1" smtClean="0">
                <a:latin typeface="Arial" panose="020B0604020202020204" pitchFamily="34" charset="0"/>
              </a:rPr>
              <a:t>Strategic</a:t>
            </a:r>
            <a:r>
              <a:rPr lang="cs-CZ" altLang="cs-CZ" sz="1800" dirty="0" smtClean="0">
                <a:latin typeface="Arial" panose="020B0604020202020204" pitchFamily="34" charset="0"/>
              </a:rPr>
              <a:t> Marketing</a:t>
            </a:r>
            <a:r>
              <a:rPr lang="en-GB" altLang="cs-CZ" sz="1800" dirty="0" smtClean="0">
                <a:latin typeface="Arial" panose="020B0604020202020204" pitchFamily="34" charset="0"/>
              </a:rPr>
              <a:t>/subject </a:t>
            </a:r>
            <a:r>
              <a:rPr lang="en-GB" altLang="cs-CZ" sz="1800" dirty="0">
                <a:latin typeface="Arial" panose="020B0604020202020204" pitchFamily="34" charset="0"/>
              </a:rPr>
              <a:t>code</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STRATEGY HIERARCHY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Corporate </a:t>
            </a:r>
            <a:r>
              <a:rPr lang="en-US" altLang="cs-CZ" sz="1800" b="1" dirty="0" smtClean="0">
                <a:latin typeface="Arial" panose="020B0604020202020204" pitchFamily="34" charset="0"/>
              </a:rPr>
              <a:t>strategy </a:t>
            </a:r>
            <a:r>
              <a:rPr lang="en-US" altLang="cs-CZ" sz="1800" dirty="0">
                <a:latin typeface="Arial" panose="020B0604020202020204" pitchFamily="34" charset="0"/>
              </a:rPr>
              <a:t>defines the scope of the company in terms of sectors and markets in which it operates. Strategy at this level involves decisions about diversification, vertical integration, </a:t>
            </a:r>
            <a:r>
              <a:rPr lang="en-US" altLang="cs-CZ" sz="1800" dirty="0" smtClean="0">
                <a:latin typeface="Arial" panose="020B0604020202020204" pitchFamily="34" charset="0"/>
              </a:rPr>
              <a:t>acquisitions</a:t>
            </a:r>
            <a:r>
              <a:rPr lang="cs-CZ" altLang="cs-CZ" sz="1800" dirty="0" smtClean="0">
                <a:latin typeface="Arial" panose="020B0604020202020204" pitchFamily="34" charset="0"/>
              </a:rPr>
              <a:t>,</a:t>
            </a:r>
            <a:r>
              <a:rPr lang="en-US" altLang="cs-CZ" sz="1800" dirty="0" smtClean="0">
                <a:latin typeface="Arial" panose="020B0604020202020204" pitchFamily="34" charset="0"/>
              </a:rPr>
              <a:t> allocation </a:t>
            </a:r>
            <a:r>
              <a:rPr lang="en-US" altLang="cs-CZ" sz="1800" dirty="0">
                <a:latin typeface="Arial" panose="020B0604020202020204" pitchFamily="34" charset="0"/>
              </a:rPr>
              <a:t>of resources </a:t>
            </a:r>
            <a:r>
              <a:rPr lang="cs-CZ" altLang="cs-CZ" sz="1800" dirty="0" err="1" smtClean="0">
                <a:latin typeface="Arial" panose="020B0604020202020204" pitchFamily="34" charset="0"/>
              </a:rPr>
              <a:t>etc</a:t>
            </a:r>
            <a:r>
              <a:rPr lang="en-US" altLang="cs-CZ" sz="1800" dirty="0" smtClean="0">
                <a:latin typeface="Arial" panose="020B0604020202020204" pitchFamily="34" charset="0"/>
              </a:rPr>
              <a:t>.</a:t>
            </a:r>
            <a:endParaRPr lang="en-US"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SBU strategy (business) </a:t>
            </a:r>
            <a:r>
              <a:rPr lang="en-US" altLang="cs-CZ" sz="1800" dirty="0">
                <a:latin typeface="Arial" panose="020B0604020202020204" pitchFamily="34" charset="0"/>
              </a:rPr>
              <a:t>focuses on the </a:t>
            </a:r>
            <a:r>
              <a:rPr lang="cs-CZ" altLang="cs-CZ" sz="1800" dirty="0" err="1" smtClean="0">
                <a:latin typeface="Arial" panose="020B0604020202020204" pitchFamily="34" charset="0"/>
              </a:rPr>
              <a:t>company</a:t>
            </a:r>
            <a:r>
              <a:rPr lang="cs-CZ" altLang="cs-CZ" sz="1800" dirty="0" smtClean="0">
                <a:latin typeface="Arial" panose="020B0604020202020204" pitchFamily="34" charset="0"/>
              </a:rPr>
              <a:t> </a:t>
            </a:r>
            <a:r>
              <a:rPr lang="en-US" altLang="cs-CZ" sz="1800" dirty="0" smtClean="0">
                <a:latin typeface="Arial" panose="020B0604020202020204" pitchFamily="34" charset="0"/>
              </a:rPr>
              <a:t>effect within </a:t>
            </a:r>
            <a:r>
              <a:rPr lang="en-US" altLang="cs-CZ" sz="1800" dirty="0">
                <a:latin typeface="Arial" panose="020B0604020202020204" pitchFamily="34" charset="0"/>
              </a:rPr>
              <a:t>the entire sector or market. </a:t>
            </a:r>
            <a:r>
              <a:rPr lang="cs-CZ" altLang="cs-CZ" sz="1800" dirty="0" err="1" smtClean="0">
                <a:latin typeface="Arial" panose="020B0604020202020204" pitchFamily="34" charset="0"/>
              </a:rPr>
              <a:t>We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need</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competitive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advantage</a:t>
            </a:r>
            <a:r>
              <a:rPr lang="cs-CZ" altLang="cs-CZ" sz="1800" dirty="0" smtClean="0">
                <a:latin typeface="Arial" panose="020B0604020202020204" pitchFamily="34" charset="0"/>
              </a:rPr>
              <a:t> i</a:t>
            </a:r>
            <a:r>
              <a:rPr lang="en-US" altLang="cs-CZ" sz="1800" dirty="0" smtClean="0">
                <a:latin typeface="Arial" panose="020B0604020202020204" pitchFamily="34" charset="0"/>
              </a:rPr>
              <a:t>f </a:t>
            </a:r>
            <a:r>
              <a:rPr lang="cs-CZ" altLang="cs-CZ" sz="1800" dirty="0" err="1" smtClean="0">
                <a:latin typeface="Arial" panose="020B0604020202020204" pitchFamily="34" charset="0"/>
              </a:rPr>
              <a:t>we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want</a:t>
            </a:r>
            <a:r>
              <a:rPr lang="cs-CZ" altLang="cs-CZ" sz="1800" dirty="0" smtClean="0">
                <a:latin typeface="Arial" panose="020B0604020202020204" pitchFamily="34" charset="0"/>
              </a:rPr>
              <a:t> </a:t>
            </a:r>
            <a:r>
              <a:rPr lang="en-US" altLang="cs-CZ" sz="1800" dirty="0" smtClean="0">
                <a:latin typeface="Arial" panose="020B0604020202020204" pitchFamily="34" charset="0"/>
              </a:rPr>
              <a:t>to </a:t>
            </a:r>
            <a:r>
              <a:rPr lang="en-US" altLang="cs-CZ" sz="1800" dirty="0">
                <a:latin typeface="Arial" panose="020B0604020202020204" pitchFamily="34" charset="0"/>
              </a:rPr>
              <a:t>succeed in a particular </a:t>
            </a:r>
            <a:r>
              <a:rPr lang="en-US" altLang="cs-CZ" sz="1800" dirty="0" smtClean="0">
                <a:latin typeface="Arial" panose="020B0604020202020204" pitchFamily="34" charset="0"/>
              </a:rPr>
              <a:t>sector.</a:t>
            </a:r>
            <a:endParaRPr lang="en-US" altLang="cs-CZ" sz="1800" dirty="0">
              <a:latin typeface="Arial" panose="020B0604020202020204" pitchFamily="34" charset="0"/>
            </a:endParaRPr>
          </a:p>
          <a:p>
            <a:pPr marL="285750" indent="-285750" eaLnBrk="1" hangingPunct="1">
              <a:spcBef>
                <a:spcPct val="0"/>
              </a:spcBef>
              <a:defRPr/>
            </a:pPr>
            <a:r>
              <a:rPr lang="en-US" altLang="cs-CZ" sz="1800" b="1" dirty="0">
                <a:latin typeface="Arial" panose="020B0604020202020204" pitchFamily="34" charset="0"/>
              </a:rPr>
              <a:t>Functional strategies </a:t>
            </a:r>
            <a:r>
              <a:rPr lang="en-US" altLang="cs-CZ" sz="1800" dirty="0">
                <a:latin typeface="Arial" panose="020B0604020202020204" pitchFamily="34" charset="0"/>
              </a:rPr>
              <a:t>are concrete and specific operations determining the activity of sub-processes and organizational structures. It is </a:t>
            </a:r>
            <a:r>
              <a:rPr lang="en-US" altLang="cs-CZ" sz="1800" dirty="0" smtClean="0">
                <a:latin typeface="Arial" panose="020B0604020202020204" pitchFamily="34" charset="0"/>
              </a:rPr>
              <a:t>e</a:t>
            </a:r>
            <a:r>
              <a:rPr lang="cs-CZ" altLang="cs-CZ" sz="1800" dirty="0" smtClean="0">
                <a:latin typeface="Arial" panose="020B0604020202020204" pitchFamily="34" charset="0"/>
              </a:rPr>
              <a:t>.</a:t>
            </a:r>
            <a:r>
              <a:rPr lang="en-US" altLang="cs-CZ" sz="1800" dirty="0" smtClean="0">
                <a:latin typeface="Arial" panose="020B0604020202020204" pitchFamily="34" charset="0"/>
              </a:rPr>
              <a:t>g</a:t>
            </a:r>
            <a:r>
              <a:rPr lang="en-US" altLang="cs-CZ" sz="1800" dirty="0">
                <a:latin typeface="Arial" panose="020B0604020202020204" pitchFamily="34" charset="0"/>
              </a:rPr>
              <a:t>. </a:t>
            </a:r>
            <a:r>
              <a:rPr lang="en-US" altLang="cs-CZ" sz="1800" dirty="0" smtClean="0">
                <a:latin typeface="Arial" panose="020B0604020202020204" pitchFamily="34" charset="0"/>
              </a:rPr>
              <a:t>strategy </a:t>
            </a:r>
            <a:r>
              <a:rPr lang="en-US" altLang="cs-CZ" sz="1800" dirty="0">
                <a:latin typeface="Arial" panose="020B0604020202020204" pitchFamily="34" charset="0"/>
              </a:rPr>
              <a:t>for research and development, sales, production, etc.</a:t>
            </a:r>
          </a:p>
          <a:p>
            <a:pPr marL="285750" indent="-285750" eaLnBrk="1" hangingPunct="1">
              <a:spcBef>
                <a:spcPct val="0"/>
              </a:spcBef>
              <a:defRPr/>
            </a:pPr>
            <a:r>
              <a:rPr lang="en-US" altLang="cs-CZ" sz="1800" b="1" dirty="0">
                <a:latin typeface="Arial" panose="020B0604020202020204" pitchFamily="34" charset="0"/>
              </a:rPr>
              <a:t>Marketing strategy </a:t>
            </a:r>
            <a:r>
              <a:rPr lang="en-US" altLang="cs-CZ" sz="1800" dirty="0">
                <a:latin typeface="Arial" panose="020B0604020202020204" pitchFamily="34" charset="0"/>
              </a:rPr>
              <a:t>is top management decisions about when, where and how to get these competitive advantages. It has two lines of interdependence; one on corporate strategy that defines the strategic direction, resource allocation and identify constraints, the other on the executive management, which deals with the choice of marketing strategies to market changes, opportunities and threats for the company.</a:t>
            </a:r>
          </a:p>
        </p:txBody>
      </p:sp>
    </p:spTree>
    <p:extLst>
      <p:ext uri="{BB962C8B-B14F-4D97-AF65-F5344CB8AC3E}">
        <p14:creationId xmlns:p14="http://schemas.microsoft.com/office/powerpoint/2010/main" val="2916358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IMPLEMENTATION, MANAGEMENT AND ADAPTATION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Marketing budget </a:t>
            </a:r>
            <a:r>
              <a:rPr lang="en-US" altLang="cs-CZ" sz="2200" dirty="0">
                <a:latin typeface="Arial" panose="020B0604020202020204" pitchFamily="34" charset="0"/>
              </a:rPr>
              <a:t>specifies how the above plans, in effect, lead to a detailed statement of costs for the planned marketing activities for the period to which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plan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relates</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old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approach</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t>
            </a:r>
            <a:r>
              <a:rPr lang="cs-CZ" altLang="cs-CZ" sz="2200" dirty="0" err="1" smtClean="0">
                <a:latin typeface="Arial" panose="020B0604020202020204" pitchFamily="34" charset="0"/>
              </a:rPr>
              <a:t>new</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approach</a:t>
            </a:r>
            <a:r>
              <a:rPr lang="en-US" altLang="cs-CZ" sz="2200" dirty="0" smtClean="0">
                <a:latin typeface="Arial" panose="020B0604020202020204" pitchFamily="34" charset="0"/>
              </a:rPr>
              <a:t>) </a:t>
            </a:r>
            <a:r>
              <a:rPr lang="cs-CZ" altLang="cs-CZ" sz="2200" b="1" dirty="0" smtClean="0">
                <a:latin typeface="Arial" panose="020B0604020202020204" pitchFamily="34" charset="0"/>
              </a:rPr>
              <a:t>B</a:t>
            </a:r>
            <a:r>
              <a:rPr lang="en-US" altLang="cs-CZ" sz="2200" b="1" dirty="0" err="1" smtClean="0">
                <a:latin typeface="Arial" panose="020B0604020202020204" pitchFamily="34" charset="0"/>
              </a:rPr>
              <a:t>udget</a:t>
            </a:r>
            <a:r>
              <a:rPr lang="en-US" altLang="cs-CZ" sz="2200" b="1" dirty="0" smtClean="0">
                <a:latin typeface="Arial" panose="020B0604020202020204" pitchFamily="34" charset="0"/>
              </a:rPr>
              <a:t> </a:t>
            </a:r>
            <a:r>
              <a:rPr lang="cs-CZ" altLang="cs-CZ" sz="2200" b="1" dirty="0" err="1" smtClean="0">
                <a:latin typeface="Arial" panose="020B0604020202020204" pitchFamily="34" charset="0"/>
              </a:rPr>
              <a:t>for</a:t>
            </a:r>
            <a:r>
              <a:rPr lang="cs-CZ" altLang="cs-CZ" sz="2200" b="1" dirty="0" smtClean="0">
                <a:latin typeface="Arial" panose="020B0604020202020204" pitchFamily="34" charset="0"/>
              </a:rPr>
              <a:t> </a:t>
            </a:r>
            <a:r>
              <a:rPr lang="cs-CZ" altLang="cs-CZ" sz="2200" b="1" dirty="0" err="1" smtClean="0">
                <a:latin typeface="Arial" panose="020B0604020202020204" pitchFamily="34" charset="0"/>
              </a:rPr>
              <a:t>the</a:t>
            </a:r>
            <a:r>
              <a:rPr lang="cs-CZ" altLang="cs-CZ" sz="2200" b="1" dirty="0" smtClean="0">
                <a:latin typeface="Arial" panose="020B0604020202020204" pitchFamily="34" charset="0"/>
              </a:rPr>
              <a:t> </a:t>
            </a:r>
            <a:r>
              <a:rPr lang="en-US" altLang="cs-CZ" sz="2200" b="1" dirty="0" smtClean="0">
                <a:latin typeface="Arial" panose="020B0604020202020204" pitchFamily="34" charset="0"/>
              </a:rPr>
              <a:t>strategy </a:t>
            </a:r>
            <a:r>
              <a:rPr lang="en-US" altLang="cs-CZ" sz="2200" dirty="0">
                <a:latin typeface="Arial" panose="020B0604020202020204" pitchFamily="34" charset="0"/>
              </a:rPr>
              <a:t>specifies what resources the company has available to </a:t>
            </a:r>
            <a:r>
              <a:rPr lang="cs-CZ" altLang="cs-CZ" sz="2200" dirty="0" err="1" smtClean="0">
                <a:latin typeface="Arial" panose="020B0604020202020204" pitchFamily="34" charset="0"/>
              </a:rPr>
              <a:t>pursue</a:t>
            </a:r>
            <a:r>
              <a:rPr lang="cs-CZ" altLang="cs-CZ" sz="2200" dirty="0" smtClean="0">
                <a:latin typeface="Arial" panose="020B0604020202020204" pitchFamily="34" charset="0"/>
              </a:rPr>
              <a:t> </a:t>
            </a:r>
            <a:r>
              <a:rPr lang="en-US" altLang="cs-CZ" sz="2200" dirty="0" smtClean="0">
                <a:latin typeface="Arial" panose="020B0604020202020204" pitchFamily="34" charset="0"/>
              </a:rPr>
              <a:t>specific </a:t>
            </a:r>
            <a:r>
              <a:rPr lang="en-US" altLang="cs-CZ" sz="2200" dirty="0">
                <a:latin typeface="Arial" panose="020B0604020202020204" pitchFamily="34" charset="0"/>
              </a:rPr>
              <a:t>objective.</a:t>
            </a:r>
          </a:p>
          <a:p>
            <a:pPr marL="285750" indent="-285750" eaLnBrk="1" hangingPunct="1">
              <a:spcBef>
                <a:spcPct val="0"/>
              </a:spcBef>
              <a:defRPr/>
            </a:pPr>
            <a:r>
              <a:rPr lang="en-US" altLang="cs-CZ" sz="2200" b="1" dirty="0">
                <a:latin typeface="Arial" panose="020B0604020202020204" pitchFamily="34" charset="0"/>
              </a:rPr>
              <a:t>Plan </a:t>
            </a:r>
            <a:r>
              <a:rPr lang="cs-CZ" altLang="cs-CZ" sz="2200" b="1" dirty="0" smtClean="0">
                <a:latin typeface="Arial" panose="020B0604020202020204" pitchFamily="34" charset="0"/>
              </a:rPr>
              <a:t>of </a:t>
            </a:r>
            <a:r>
              <a:rPr lang="en-US" altLang="cs-CZ" sz="2200" b="1" dirty="0" smtClean="0">
                <a:latin typeface="Arial" panose="020B0604020202020204" pitchFamily="34" charset="0"/>
              </a:rPr>
              <a:t>specific </a:t>
            </a:r>
            <a:r>
              <a:rPr lang="en-US" altLang="cs-CZ" sz="2200" b="1" dirty="0">
                <a:latin typeface="Arial" panose="020B0604020202020204" pitchFamily="34" charset="0"/>
              </a:rPr>
              <a:t>activities </a:t>
            </a:r>
            <a:r>
              <a:rPr lang="en-US" altLang="cs-CZ" sz="2200" dirty="0">
                <a:latin typeface="Arial" panose="020B0604020202020204" pitchFamily="34" charset="0"/>
              </a:rPr>
              <a:t>provides </a:t>
            </a:r>
            <a:r>
              <a:rPr lang="cs-CZ" altLang="cs-CZ" sz="2200" dirty="0" err="1" smtClean="0">
                <a:latin typeface="Arial" panose="020B0604020202020204" pitchFamily="34" charset="0"/>
              </a:rPr>
              <a:t>who</a:t>
            </a:r>
            <a:r>
              <a:rPr lang="cs-CZ" altLang="cs-CZ" sz="2200" dirty="0" smtClean="0">
                <a:latin typeface="Arial" panose="020B0604020202020204" pitchFamily="34" charset="0"/>
              </a:rPr>
              <a:t> </a:t>
            </a:r>
            <a:r>
              <a:rPr lang="en-US" altLang="cs-CZ" sz="2200" dirty="0" smtClean="0">
                <a:latin typeface="Arial" panose="020B0604020202020204" pitchFamily="34" charset="0"/>
              </a:rPr>
              <a:t>(or </a:t>
            </a:r>
            <a:r>
              <a:rPr lang="cs-CZ" altLang="cs-CZ" sz="2200" dirty="0" err="1" smtClean="0">
                <a:latin typeface="Arial" panose="020B0604020202020204" pitchFamily="34" charset="0"/>
              </a:rPr>
              <a:t>what</a:t>
            </a:r>
            <a:r>
              <a:rPr lang="cs-CZ" altLang="cs-CZ" sz="2200" dirty="0" smtClean="0">
                <a:latin typeface="Arial" panose="020B0604020202020204" pitchFamily="34" charset="0"/>
              </a:rPr>
              <a:t> </a:t>
            </a:r>
            <a:r>
              <a:rPr lang="en-US" altLang="cs-CZ" sz="2200" dirty="0" smtClean="0">
                <a:latin typeface="Arial" panose="020B0604020202020204" pitchFamily="34" charset="0"/>
              </a:rPr>
              <a:t>department</a:t>
            </a:r>
            <a:r>
              <a:rPr lang="en-US" altLang="cs-CZ" sz="2200" dirty="0">
                <a:latin typeface="Arial" panose="020B0604020202020204" pitchFamily="34" charset="0"/>
              </a:rPr>
              <a:t>) is responsible for that activity and in which period.</a:t>
            </a:r>
          </a:p>
          <a:p>
            <a:pPr marL="285750" indent="-285750" eaLnBrk="1" hangingPunct="1">
              <a:spcBef>
                <a:spcPct val="0"/>
              </a:spcBef>
              <a:defRPr/>
            </a:pPr>
            <a:r>
              <a:rPr lang="en-US" altLang="cs-CZ" sz="2200" b="1" dirty="0">
                <a:latin typeface="Arial" panose="020B0604020202020204" pitchFamily="34" charset="0"/>
              </a:rPr>
              <a:t>Management and adaptation</a:t>
            </a:r>
            <a:r>
              <a:rPr lang="en-US" altLang="cs-CZ" sz="2200" dirty="0">
                <a:latin typeface="Arial" panose="020B0604020202020204" pitchFamily="34" charset="0"/>
              </a:rPr>
              <a:t>: it applies only if the marketing plan contains resources listed above, </a:t>
            </a:r>
            <a:r>
              <a:rPr lang="cs-CZ" altLang="cs-CZ" sz="2200" dirty="0" err="1" smtClean="0">
                <a:latin typeface="Arial" panose="020B0604020202020204" pitchFamily="34" charset="0"/>
              </a:rPr>
              <a:t>i.e</a:t>
            </a:r>
            <a:r>
              <a:rPr lang="cs-CZ" altLang="cs-CZ" sz="2200" dirty="0" smtClean="0">
                <a:latin typeface="Arial" panose="020B0604020202020204" pitchFamily="34" charset="0"/>
              </a:rPr>
              <a:t>. </a:t>
            </a:r>
            <a:r>
              <a:rPr lang="en-US" altLang="cs-CZ" sz="2200" dirty="0" smtClean="0">
                <a:latin typeface="Arial" panose="020B0604020202020204" pitchFamily="34" charset="0"/>
              </a:rPr>
              <a:t>targets</a:t>
            </a:r>
            <a:r>
              <a:rPr lang="en-US" altLang="cs-CZ" sz="2200" dirty="0">
                <a:latin typeface="Arial" panose="020B0604020202020204" pitchFamily="34" charset="0"/>
              </a:rPr>
              <a:t>, budgets, financial results and business plans; then it is possible to control and adjust the plan during its implementation.</a:t>
            </a:r>
          </a:p>
        </p:txBody>
      </p:sp>
    </p:spTree>
    <p:extLst>
      <p:ext uri="{BB962C8B-B14F-4D97-AF65-F5344CB8AC3E}">
        <p14:creationId xmlns:p14="http://schemas.microsoft.com/office/powerpoint/2010/main" val="1687619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MARKETING STRATEGY CAN BE BROADLY DESCRIBED AS THESE STEPS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smtClean="0">
                <a:latin typeface="Arial" panose="020B0604020202020204" pitchFamily="34" charset="0"/>
              </a:rPr>
              <a:t>T</a:t>
            </a:r>
            <a:r>
              <a:rPr lang="en-US" altLang="cs-CZ" sz="2200" b="1" dirty="0" err="1" smtClean="0">
                <a:latin typeface="Arial" panose="020B0604020202020204" pitchFamily="34" charset="0"/>
              </a:rPr>
              <a:t>arget</a:t>
            </a:r>
            <a:r>
              <a:rPr lang="en-US" altLang="cs-CZ" sz="2200" b="1" dirty="0" smtClean="0">
                <a:latin typeface="Arial" panose="020B0604020202020204" pitchFamily="34" charset="0"/>
              </a:rPr>
              <a:t> </a:t>
            </a:r>
            <a:r>
              <a:rPr lang="en-US" altLang="cs-CZ" sz="2200" b="1" dirty="0">
                <a:latin typeface="Arial" panose="020B0604020202020204" pitchFamily="34" charset="0"/>
              </a:rPr>
              <a:t>market </a:t>
            </a:r>
            <a:r>
              <a:rPr lang="en-US" altLang="cs-CZ" sz="2200" dirty="0">
                <a:latin typeface="Arial" panose="020B0604020202020204" pitchFamily="34" charset="0"/>
              </a:rPr>
              <a:t>- for </a:t>
            </a:r>
            <a:r>
              <a:rPr lang="cs-CZ" altLang="cs-CZ" sz="2200" dirty="0" err="1" smtClean="0">
                <a:latin typeface="Arial" panose="020B0604020202020204" pitchFamily="34" charset="0"/>
              </a:rPr>
              <a:t>which</a:t>
            </a:r>
            <a:r>
              <a:rPr lang="cs-CZ" altLang="cs-CZ" sz="2200" dirty="0" smtClean="0">
                <a:latin typeface="Arial" panose="020B0604020202020204" pitchFamily="34" charset="0"/>
              </a:rPr>
              <a:t> </a:t>
            </a:r>
            <a:r>
              <a:rPr lang="en-US" altLang="cs-CZ" sz="2200" dirty="0" smtClean="0">
                <a:latin typeface="Arial" panose="020B0604020202020204" pitchFamily="34" charset="0"/>
              </a:rPr>
              <a:t>is </a:t>
            </a:r>
            <a:r>
              <a:rPr lang="en-US" altLang="cs-CZ" sz="2200" dirty="0">
                <a:latin typeface="Arial" panose="020B0604020202020204" pitchFamily="34" charset="0"/>
              </a:rPr>
              <a:t>our offer addressed. </a:t>
            </a:r>
            <a:r>
              <a:rPr lang="cs-CZ" altLang="cs-CZ" sz="2200" dirty="0" err="1" smtClean="0">
                <a:latin typeface="Arial" panose="020B0604020202020204" pitchFamily="34" charset="0"/>
              </a:rPr>
              <a:t>Basicaly</a:t>
            </a:r>
            <a:r>
              <a:rPr lang="cs-CZ" altLang="cs-CZ" sz="2200" dirty="0" smtClean="0">
                <a:latin typeface="Arial" panose="020B0604020202020204" pitchFamily="34" charset="0"/>
              </a:rPr>
              <a:t> a </a:t>
            </a:r>
            <a:r>
              <a:rPr lang="cs-CZ" altLang="cs-CZ" sz="2200" dirty="0" err="1" smtClean="0">
                <a:latin typeface="Arial" panose="020B0604020202020204" pitchFamily="34" charset="0"/>
              </a:rPr>
              <a:t>choice</a:t>
            </a:r>
            <a:r>
              <a:rPr lang="cs-CZ" altLang="cs-CZ" sz="2200" dirty="0" smtClean="0">
                <a:latin typeface="Arial" panose="020B0604020202020204" pitchFamily="34" charset="0"/>
              </a:rPr>
              <a:t> of a segment</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cs-CZ" altLang="cs-CZ" sz="2200" b="1" dirty="0" err="1" smtClean="0">
                <a:latin typeface="Arial" panose="020B0604020202020204" pitchFamily="34" charset="0"/>
              </a:rPr>
              <a:t>Main</a:t>
            </a:r>
            <a:r>
              <a:rPr lang="cs-CZ" altLang="cs-CZ" sz="2200" b="1" dirty="0" smtClean="0">
                <a:latin typeface="Arial" panose="020B0604020202020204" pitchFamily="34" charset="0"/>
              </a:rPr>
              <a:t> </a:t>
            </a:r>
            <a:r>
              <a:rPr lang="en-US" altLang="cs-CZ" sz="2200" b="1" dirty="0" smtClean="0">
                <a:latin typeface="Arial" panose="020B0604020202020204" pitchFamily="34" charset="0"/>
              </a:rPr>
              <a:t>presentation </a:t>
            </a:r>
            <a:r>
              <a:rPr lang="en-US" altLang="cs-CZ" sz="2200" dirty="0">
                <a:latin typeface="Arial" panose="020B0604020202020204" pitchFamily="34" charset="0"/>
              </a:rPr>
              <a:t>- it is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intended </a:t>
            </a:r>
            <a:r>
              <a:rPr lang="en-US" altLang="cs-CZ" sz="2200" dirty="0">
                <a:latin typeface="Arial" panose="020B0604020202020204" pitchFamily="34" charset="0"/>
              </a:rPr>
              <a:t>positioning that our customers </a:t>
            </a:r>
            <a:r>
              <a:rPr lang="en-US" altLang="cs-CZ" sz="2200" dirty="0" smtClean="0">
                <a:latin typeface="Arial" panose="020B0604020202020204" pitchFamily="34" charset="0"/>
              </a:rPr>
              <a:t>should </a:t>
            </a:r>
            <a:r>
              <a:rPr lang="en-US" altLang="cs-CZ" sz="2200" dirty="0">
                <a:latin typeface="Arial" panose="020B0604020202020204" pitchFamily="34" charset="0"/>
              </a:rPr>
              <a:t>connect with </a:t>
            </a:r>
            <a:r>
              <a:rPr lang="cs-CZ" altLang="cs-CZ" sz="2200" dirty="0" err="1" smtClean="0">
                <a:latin typeface="Arial" panose="020B0604020202020204" pitchFamily="34" charset="0"/>
              </a:rPr>
              <a:t>our</a:t>
            </a:r>
            <a:r>
              <a:rPr lang="cs-CZ" altLang="cs-CZ" sz="2200" dirty="0" smtClean="0">
                <a:latin typeface="Arial" panose="020B0604020202020204" pitchFamily="34" charset="0"/>
              </a:rPr>
              <a:t> </a:t>
            </a:r>
            <a:r>
              <a:rPr lang="en-US" altLang="cs-CZ" sz="2200" dirty="0" smtClean="0">
                <a:latin typeface="Arial" panose="020B0604020202020204" pitchFamily="34" charset="0"/>
              </a:rPr>
              <a:t>offer </a:t>
            </a:r>
            <a:r>
              <a:rPr lang="en-US" altLang="cs-CZ" sz="2200" dirty="0">
                <a:latin typeface="Arial" panose="020B0604020202020204" pitchFamily="34" charset="0"/>
              </a:rPr>
              <a:t>/ company.</a:t>
            </a:r>
          </a:p>
          <a:p>
            <a:pPr marL="285750" indent="-285750" eaLnBrk="1" hangingPunct="1">
              <a:spcBef>
                <a:spcPct val="0"/>
              </a:spcBef>
              <a:defRPr/>
            </a:pPr>
            <a:r>
              <a:rPr lang="en-US" altLang="cs-CZ" sz="2200" b="1" dirty="0">
                <a:latin typeface="Arial" panose="020B0604020202020204" pitchFamily="34" charset="0"/>
              </a:rPr>
              <a:t>The total value proclamation </a:t>
            </a:r>
            <a:r>
              <a:rPr lang="en-US" altLang="cs-CZ" sz="2200" dirty="0">
                <a:latin typeface="Arial" panose="020B0604020202020204" pitchFamily="34" charset="0"/>
              </a:rPr>
              <a:t>- </a:t>
            </a:r>
            <a:r>
              <a:rPr lang="en-US" altLang="cs-CZ" sz="2200" dirty="0" smtClean="0">
                <a:latin typeface="Arial" panose="020B0604020202020204" pitchFamily="34" charset="0"/>
              </a:rPr>
              <a:t>what value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offer</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value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perceived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differently</a:t>
            </a:r>
            <a:r>
              <a:rPr lang="cs-CZ" altLang="cs-CZ" sz="2200" dirty="0" smtClean="0">
                <a:latin typeface="Arial" panose="020B0604020202020204" pitchFamily="34" charset="0"/>
              </a:rPr>
              <a:t> by </a:t>
            </a:r>
            <a:r>
              <a:rPr lang="cs-CZ" altLang="cs-CZ" sz="2200" dirty="0" err="1" smtClean="0">
                <a:latin typeface="Arial" panose="020B0604020202020204" pitchFamily="34" charset="0"/>
              </a:rPr>
              <a:t>different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customers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segmentation</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cs-CZ"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Price presentation </a:t>
            </a:r>
            <a:r>
              <a:rPr lang="en-US" altLang="cs-CZ" sz="2200" dirty="0">
                <a:latin typeface="Arial" panose="020B0604020202020204" pitchFamily="34" charset="0"/>
              </a:rPr>
              <a:t>- based on the positioning, it should support it, see below.</a:t>
            </a:r>
          </a:p>
          <a:p>
            <a:pPr marL="285750" indent="-285750" eaLnBrk="1" hangingPunct="1">
              <a:spcBef>
                <a:spcPct val="0"/>
              </a:spcBef>
              <a:defRPr/>
            </a:pPr>
            <a:r>
              <a:rPr lang="en-US" altLang="cs-CZ" sz="2200" b="1" dirty="0">
                <a:latin typeface="Arial" panose="020B0604020202020204" pitchFamily="34" charset="0"/>
              </a:rPr>
              <a:t>Distribution strategy </a:t>
            </a:r>
            <a:r>
              <a:rPr lang="en-US" altLang="cs-CZ" sz="2200" dirty="0">
                <a:latin typeface="Arial" panose="020B0604020202020204" pitchFamily="34" charset="0"/>
              </a:rPr>
              <a:t>- shows how we operate </a:t>
            </a:r>
            <a:r>
              <a:rPr lang="cs-CZ" altLang="cs-CZ" sz="2200" dirty="0" err="1" smtClean="0">
                <a:latin typeface="Arial" panose="020B0604020202020204" pitchFamily="34" charset="0"/>
              </a:rPr>
              <a:t>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target </a:t>
            </a:r>
            <a:r>
              <a:rPr lang="en-US" altLang="cs-CZ" sz="2200" dirty="0">
                <a:latin typeface="Arial" panose="020B0604020202020204" pitchFamily="34" charset="0"/>
              </a:rPr>
              <a:t>market (what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our </a:t>
            </a:r>
            <a:r>
              <a:rPr lang="en-US" altLang="cs-CZ" sz="2200" dirty="0">
                <a:latin typeface="Arial" panose="020B0604020202020204" pitchFamily="34" charset="0"/>
              </a:rPr>
              <a:t>availability).</a:t>
            </a:r>
          </a:p>
          <a:p>
            <a:pPr marL="285750" indent="-285750" eaLnBrk="1" hangingPunct="1">
              <a:spcBef>
                <a:spcPct val="0"/>
              </a:spcBef>
              <a:defRPr/>
            </a:pPr>
            <a:r>
              <a:rPr lang="en-US" altLang="cs-CZ" sz="2200" b="1" dirty="0">
                <a:latin typeface="Arial" panose="020B0604020202020204" pitchFamily="34" charset="0"/>
              </a:rPr>
              <a:t>Communication strategy </a:t>
            </a:r>
            <a:r>
              <a:rPr lang="en-US" altLang="cs-CZ" sz="2200" dirty="0">
                <a:latin typeface="Arial" panose="020B0604020202020204" pitchFamily="34" charset="0"/>
              </a:rPr>
              <a:t>- what tools and media we </a:t>
            </a:r>
            <a:r>
              <a:rPr lang="en-US" altLang="cs-CZ" sz="2200" dirty="0" smtClean="0">
                <a:latin typeface="Arial" panose="020B0604020202020204" pitchFamily="34" charset="0"/>
              </a:rPr>
              <a:t>use.</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947728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2. GENERIC MARKETING STRATEGY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There are countless </a:t>
            </a:r>
            <a:r>
              <a:rPr lang="en-US" altLang="cs-CZ" sz="2200" b="1" dirty="0" smtClean="0">
                <a:latin typeface="Arial" panose="020B0604020202020204" pitchFamily="34" charset="0"/>
              </a:rPr>
              <a:t>strategies</a:t>
            </a:r>
            <a:r>
              <a:rPr lang="cs-CZ" altLang="cs-CZ" sz="2200" b="1"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We are unable to list </a:t>
            </a:r>
            <a:r>
              <a:rPr lang="en-US" altLang="cs-CZ" sz="2200" dirty="0" smtClean="0">
                <a:latin typeface="Arial" panose="020B0604020202020204" pitchFamily="34" charset="0"/>
              </a:rPr>
              <a:t>all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impossible</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but we are able to present the basic </a:t>
            </a:r>
            <a:r>
              <a:rPr lang="cs-CZ" altLang="cs-CZ" sz="2200" dirty="0" smtClean="0">
                <a:latin typeface="Arial" panose="020B0604020202020204" pitchFamily="34" charset="0"/>
              </a:rPr>
              <a:t>(</a:t>
            </a:r>
            <a:r>
              <a:rPr lang="cs-CZ" altLang="cs-CZ" sz="2200" dirty="0" err="1" smtClean="0">
                <a:latin typeface="Arial" panose="020B0604020202020204" pitchFamily="34" charset="0"/>
              </a:rPr>
              <a:t>generic</a:t>
            </a:r>
            <a:r>
              <a:rPr lang="cs-CZ" altLang="cs-CZ" sz="2200" dirty="0" smtClean="0">
                <a:latin typeface="Arial" panose="020B0604020202020204" pitchFamily="34" charset="0"/>
              </a:rPr>
              <a:t>) </a:t>
            </a:r>
            <a:r>
              <a:rPr lang="en-US" altLang="cs-CZ" sz="2200" dirty="0" smtClean="0">
                <a:latin typeface="Arial" panose="020B0604020202020204" pitchFamily="34" charset="0"/>
              </a:rPr>
              <a:t>types </a:t>
            </a:r>
            <a:r>
              <a:rPr lang="en-US" altLang="cs-CZ" sz="2200" dirty="0">
                <a:latin typeface="Arial" panose="020B0604020202020204" pitchFamily="34" charset="0"/>
              </a:rPr>
              <a:t>and </a:t>
            </a:r>
            <a:r>
              <a:rPr lang="en-US" altLang="cs-CZ" sz="2200" dirty="0" smtClean="0">
                <a:latin typeface="Arial" panose="020B0604020202020204" pitchFamily="34" charset="0"/>
              </a:rPr>
              <a:t>the</a:t>
            </a:r>
            <a:r>
              <a:rPr lang="cs-CZ" altLang="cs-CZ" sz="2200" dirty="0" smtClean="0">
                <a:latin typeface="Arial" panose="020B0604020202020204" pitchFamily="34" charset="0"/>
              </a:rPr>
              <a:t>n</a:t>
            </a:r>
            <a:r>
              <a:rPr lang="en-US" altLang="cs-CZ" sz="2200" dirty="0" smtClean="0">
                <a:latin typeface="Arial" panose="020B0604020202020204" pitchFamily="34" charset="0"/>
              </a:rPr>
              <a:t> apply </a:t>
            </a:r>
            <a:r>
              <a:rPr lang="cs-CZ" altLang="cs-CZ" sz="2200" dirty="0" err="1" smtClean="0">
                <a:latin typeface="Arial" panose="020B0604020202020204" pitchFamily="34" charset="0"/>
              </a:rPr>
              <a:t>those</a:t>
            </a:r>
            <a:r>
              <a:rPr lang="cs-CZ" altLang="cs-CZ" sz="2200" dirty="0" smtClean="0">
                <a:latin typeface="Arial" panose="020B0604020202020204" pitchFamily="34" charset="0"/>
              </a:rPr>
              <a:t> </a:t>
            </a:r>
            <a:r>
              <a:rPr lang="en-US" altLang="cs-CZ" sz="2200" dirty="0" smtClean="0">
                <a:latin typeface="Arial" panose="020B0604020202020204" pitchFamily="34" charset="0"/>
              </a:rPr>
              <a:t>to </a:t>
            </a:r>
            <a:r>
              <a:rPr lang="en-US" altLang="cs-CZ" sz="2200" dirty="0">
                <a:latin typeface="Arial" panose="020B0604020202020204" pitchFamily="34" charset="0"/>
              </a:rPr>
              <a:t>the specific situation of the company</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Generic</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general</a:t>
            </a:r>
            <a:r>
              <a:rPr lang="cs-CZ" altLang="cs-CZ" sz="2200" dirty="0" smtClean="0">
                <a:latin typeface="Arial" panose="020B0604020202020204" pitchFamily="34" charset="0"/>
              </a:rPr>
              <a:t> </a:t>
            </a:r>
            <a:r>
              <a:rPr lang="en-US" altLang="cs-CZ" sz="2200" dirty="0" smtClean="0">
                <a:latin typeface="Arial" panose="020B0604020202020204" pitchFamily="34" charset="0"/>
              </a:rPr>
              <a:t>/ </a:t>
            </a:r>
            <a:r>
              <a:rPr lang="en-US" altLang="cs-CZ" sz="2200" dirty="0">
                <a:latin typeface="Arial" panose="020B0604020202020204" pitchFamily="34" charset="0"/>
              </a:rPr>
              <a:t>universal) </a:t>
            </a:r>
            <a:r>
              <a:rPr lang="en-US" altLang="cs-CZ" sz="2200" b="1" dirty="0">
                <a:latin typeface="Arial" panose="020B0604020202020204" pitchFamily="34" charset="0"/>
              </a:rPr>
              <a:t>strategy</a:t>
            </a:r>
            <a:r>
              <a:rPr lang="en-US" altLang="cs-CZ" sz="2200" dirty="0">
                <a:latin typeface="Arial" panose="020B0604020202020204" pitchFamily="34" charset="0"/>
              </a:rPr>
              <a:t> </a:t>
            </a:r>
            <a:r>
              <a:rPr lang="en-US" altLang="cs-CZ" sz="2200" dirty="0" smtClean="0">
                <a:latin typeface="Arial" panose="020B0604020202020204" pitchFamily="34" charset="0"/>
              </a:rPr>
              <a:t>describe</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several main types of procedures. So it's not always a specific strategy with all the steps, but </a:t>
            </a:r>
            <a:r>
              <a:rPr lang="en-US" altLang="cs-CZ" sz="2200" b="1" dirty="0">
                <a:latin typeface="Arial" panose="020B0604020202020204" pitchFamily="34" charset="0"/>
              </a:rPr>
              <a:t>possible type of procedure</a:t>
            </a:r>
            <a:r>
              <a:rPr lang="en-US" altLang="cs-CZ" sz="2200" dirty="0">
                <a:latin typeface="Arial" panose="020B0604020202020204" pitchFamily="34" charset="0"/>
              </a:rPr>
              <a:t>, within which there are a number of specific strategies. They are applicable for all companies after </a:t>
            </a:r>
            <a:r>
              <a:rPr lang="en-US" altLang="cs-CZ" sz="2200" dirty="0" smtClean="0">
                <a:latin typeface="Arial" panose="020B0604020202020204" pitchFamily="34" charset="0"/>
              </a:rPr>
              <a:t>adaptation. (</a:t>
            </a:r>
            <a:r>
              <a:rPr lang="cs-CZ" altLang="cs-CZ" sz="2200" dirty="0" smtClean="0">
                <a:latin typeface="Arial" panose="020B0604020202020204" pitchFamily="34" charset="0"/>
              </a:rPr>
              <a:t>o</a:t>
            </a:r>
            <a:r>
              <a:rPr lang="en-US" altLang="cs-CZ" sz="2200" dirty="0" err="1" smtClean="0">
                <a:latin typeface="Arial" panose="020B0604020202020204" pitchFamily="34" charset="0"/>
              </a:rPr>
              <a:t>riginally</a:t>
            </a:r>
            <a:r>
              <a:rPr lang="en-US" altLang="cs-CZ" sz="2200" dirty="0" smtClean="0">
                <a:latin typeface="Arial" panose="020B0604020202020204" pitchFamily="34" charset="0"/>
              </a:rPr>
              <a:t> Porter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created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generic</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strategies</a:t>
            </a:r>
            <a:r>
              <a:rPr lang="en-US" altLang="cs-CZ" sz="2200" dirty="0" smtClean="0">
                <a:latin typeface="Arial" panose="020B0604020202020204" pitchFamily="34" charset="0"/>
              </a:rPr>
              <a:t>, </a:t>
            </a:r>
            <a:r>
              <a:rPr lang="en-US" altLang="cs-CZ" sz="2200" dirty="0">
                <a:latin typeface="Arial" panose="020B0604020202020204" pitchFamily="34" charset="0"/>
              </a:rPr>
              <a:t>but we use </a:t>
            </a:r>
            <a:r>
              <a:rPr lang="cs-CZ" altLang="cs-CZ" sz="2200" dirty="0" err="1" smtClean="0">
                <a:latin typeface="Arial" panose="020B0604020202020204" pitchFamily="34" charset="0"/>
              </a:rPr>
              <a:t>this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word</a:t>
            </a:r>
            <a:r>
              <a:rPr lang="cs-CZ" altLang="cs-CZ" sz="2200" dirty="0" smtClean="0">
                <a:latin typeface="Arial" panose="020B0604020202020204" pitchFamily="34" charset="0"/>
              </a:rPr>
              <a:t> </a:t>
            </a:r>
            <a:r>
              <a:rPr lang="en-US" altLang="cs-CZ" sz="2200" dirty="0" smtClean="0">
                <a:latin typeface="Arial" panose="020B0604020202020204" pitchFamily="34" charset="0"/>
              </a:rPr>
              <a:t>as </a:t>
            </a:r>
            <a:r>
              <a:rPr lang="en-US" altLang="cs-CZ" sz="2200" dirty="0">
                <a:latin typeface="Arial" panose="020B0604020202020204" pitchFamily="34" charset="0"/>
              </a:rPr>
              <a:t>a </a:t>
            </a:r>
            <a:r>
              <a:rPr lang="en-US" altLang="cs-CZ" sz="2200" dirty="0" smtClean="0">
                <a:latin typeface="Arial" panose="020B0604020202020204" pitchFamily="34" charset="0"/>
              </a:rPr>
              <a:t>general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strategy</a:t>
            </a:r>
            <a:r>
              <a:rPr lang="cs-CZ" altLang="cs-CZ" sz="2200" dirty="0" smtClean="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861652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GENERIC </a:t>
            </a:r>
            <a:r>
              <a:rPr lang="en-US" altLang="cs-CZ" sz="2400" b="1" dirty="0" smtClean="0">
                <a:latin typeface="Arial" panose="020B0604020202020204" pitchFamily="34" charset="0"/>
              </a:rPr>
              <a:t>MARKETING STRATEGIES ACCORDING TO PORTER</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42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cs-CZ" sz="2200" dirty="0">
                <a:latin typeface="Arial" panose="020B0604020202020204" pitchFamily="34" charset="0"/>
              </a:rPr>
              <a:t>Companies that do not differ neither </a:t>
            </a:r>
            <a:r>
              <a:rPr lang="cs-CZ" altLang="cs-CZ" sz="2200" dirty="0" smtClean="0">
                <a:latin typeface="Arial" panose="020B0604020202020204" pitchFamily="34" charset="0"/>
              </a:rPr>
              <a:t>by </a:t>
            </a:r>
            <a:r>
              <a:rPr lang="en-US" altLang="cs-CZ" sz="2200" dirty="0" smtClean="0">
                <a:latin typeface="Arial" panose="020B0604020202020204" pitchFamily="34" charset="0"/>
              </a:rPr>
              <a:t>price </a:t>
            </a:r>
            <a:r>
              <a:rPr lang="en-US" altLang="cs-CZ" sz="2200" dirty="0">
                <a:latin typeface="Arial" panose="020B0604020202020204" pitchFamily="34" charset="0"/>
              </a:rPr>
              <a:t>nor </a:t>
            </a:r>
            <a:r>
              <a:rPr lang="cs-CZ" altLang="cs-CZ" sz="2200" dirty="0" smtClean="0">
                <a:latin typeface="Arial" panose="020B0604020202020204" pitchFamily="34" charset="0"/>
              </a:rPr>
              <a:t>by </a:t>
            </a:r>
            <a:r>
              <a:rPr lang="en-US" altLang="cs-CZ" sz="2200" dirty="0" smtClean="0">
                <a:latin typeface="Arial" panose="020B0604020202020204" pitchFamily="34" charset="0"/>
              </a:rPr>
              <a:t>quality (</a:t>
            </a:r>
            <a:r>
              <a:rPr lang="cs-CZ" altLang="cs-CZ" sz="2200" dirty="0" smtClean="0">
                <a:latin typeface="Arial" panose="020B0604020202020204" pitchFamily="34" charset="0"/>
              </a:rPr>
              <a:t>are </a:t>
            </a:r>
            <a:r>
              <a:rPr lang="en-US" altLang="cs-CZ" sz="2200" dirty="0" smtClean="0">
                <a:latin typeface="Arial" panose="020B0604020202020204" pitchFamily="34" charset="0"/>
              </a:rPr>
              <a:t>in </a:t>
            </a:r>
            <a:r>
              <a:rPr lang="en-US" altLang="cs-CZ" sz="2200" dirty="0">
                <a:latin typeface="Arial" panose="020B0604020202020204" pitchFamily="34" charset="0"/>
              </a:rPr>
              <a:t>the </a:t>
            </a:r>
            <a:r>
              <a:rPr lang="en-US" altLang="cs-CZ" sz="2200" dirty="0" smtClean="0">
                <a:latin typeface="Arial" panose="020B0604020202020204" pitchFamily="34" charset="0"/>
              </a:rPr>
              <a:t>middle</a:t>
            </a:r>
            <a:r>
              <a:rPr lang="cs-CZ" altLang="cs-CZ" sz="2200" dirty="0">
                <a:latin typeface="Arial" panose="020B0604020202020204" pitchFamily="34" charset="0"/>
              </a:rPr>
              <a:t> </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average</a:t>
            </a:r>
            <a:r>
              <a:rPr lang="en-US" altLang="cs-CZ" sz="2200" dirty="0" smtClean="0">
                <a:latin typeface="Arial" panose="020B0604020202020204" pitchFamily="34" charset="0"/>
              </a:rPr>
              <a:t>), </a:t>
            </a:r>
            <a:r>
              <a:rPr lang="en-US" altLang="cs-CZ" sz="2200" dirty="0">
                <a:latin typeface="Arial" panose="020B0604020202020204" pitchFamily="34" charset="0"/>
              </a:rPr>
              <a:t>should strive for one or the other</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endParaRPr lang="en-US" altLang="cs-CZ" sz="2200" dirty="0">
              <a:latin typeface="Arial" panose="020B0604020202020204" pitchFamily="34" charset="0"/>
            </a:endParaRPr>
          </a:p>
          <a:p>
            <a:r>
              <a:rPr lang="cs-CZ" altLang="cs-CZ" sz="2200" b="1" dirty="0" smtClean="0">
                <a:latin typeface="Arial" panose="020B0604020202020204" pitchFamily="34" charset="0"/>
              </a:rPr>
              <a:t>A. </a:t>
            </a:r>
            <a:r>
              <a:rPr lang="en-US" altLang="cs-CZ" sz="2200" b="1" dirty="0" err="1" smtClean="0">
                <a:latin typeface="Arial" panose="020B0604020202020204" pitchFamily="34" charset="0"/>
              </a:rPr>
              <a:t>Strateg</a:t>
            </a:r>
            <a:r>
              <a:rPr lang="cs-CZ" altLang="cs-CZ" sz="2200" b="1" dirty="0" smtClean="0">
                <a:latin typeface="Arial" panose="020B0604020202020204" pitchFamily="34" charset="0"/>
              </a:rPr>
              <a:t>y of</a:t>
            </a:r>
            <a:r>
              <a:rPr lang="en-US" altLang="cs-CZ" sz="2200" b="1" dirty="0" smtClean="0">
                <a:latin typeface="Arial" panose="020B0604020202020204" pitchFamily="34" charset="0"/>
              </a:rPr>
              <a:t> </a:t>
            </a:r>
            <a:r>
              <a:rPr lang="en-US" altLang="cs-CZ" sz="2200" b="1" dirty="0">
                <a:latin typeface="Arial" panose="020B0604020202020204" pitchFamily="34" charset="0"/>
              </a:rPr>
              <a:t>minimum cost </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primary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goal</a:t>
            </a:r>
            <a:r>
              <a:rPr lang="cs-CZ" altLang="cs-CZ" sz="2200" dirty="0" smtClean="0">
                <a:latin typeface="Arial" panose="020B0604020202020204" pitchFamily="34" charset="0"/>
              </a:rPr>
              <a:t> are</a:t>
            </a:r>
            <a:r>
              <a:rPr lang="en-US" altLang="cs-CZ" sz="2200" dirty="0" smtClean="0">
                <a:latin typeface="Arial" panose="020B0604020202020204" pitchFamily="34" charset="0"/>
              </a:rPr>
              <a:t> </a:t>
            </a:r>
            <a:r>
              <a:rPr lang="en-US" altLang="cs-CZ" sz="2200" dirty="0">
                <a:latin typeface="Arial" panose="020B0604020202020204" pitchFamily="34" charset="0"/>
              </a:rPr>
              <a:t>low </a:t>
            </a:r>
            <a:r>
              <a:rPr lang="en-US" altLang="cs-CZ" sz="2200" dirty="0" smtClean="0">
                <a:latin typeface="Arial" panose="020B0604020202020204" pitchFamily="34" charset="0"/>
              </a:rPr>
              <a:t>cost</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Can be applied to companies operating on an extensive and mass market. The emphasis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on </a:t>
            </a:r>
            <a:r>
              <a:rPr lang="en-US" altLang="cs-CZ" sz="2200" dirty="0">
                <a:latin typeface="Arial" panose="020B0604020202020204" pitchFamily="34" charset="0"/>
              </a:rPr>
              <a:t>purchasing, manufacturing and distribution.</a:t>
            </a:r>
          </a:p>
          <a:p>
            <a:r>
              <a:rPr lang="cs-CZ" altLang="cs-CZ" sz="2200" b="1" dirty="0" smtClean="0">
                <a:latin typeface="Arial" panose="020B0604020202020204" pitchFamily="34" charset="0"/>
              </a:rPr>
              <a:t>B. </a:t>
            </a:r>
            <a:r>
              <a:rPr lang="en-US" altLang="cs-CZ" sz="2200" b="1" dirty="0" smtClean="0">
                <a:latin typeface="Arial" panose="020B0604020202020204" pitchFamily="34" charset="0"/>
              </a:rPr>
              <a:t>Product </a:t>
            </a:r>
            <a:r>
              <a:rPr lang="en-US" altLang="cs-CZ" sz="2200" b="1" dirty="0">
                <a:latin typeface="Arial" panose="020B0604020202020204" pitchFamily="34" charset="0"/>
              </a:rPr>
              <a:t>differentiation </a:t>
            </a:r>
            <a:r>
              <a:rPr lang="en-US" altLang="cs-CZ" sz="2200" b="1" dirty="0" err="1" smtClean="0">
                <a:latin typeface="Arial" panose="020B0604020202020204" pitchFamily="34" charset="0"/>
              </a:rPr>
              <a:t>strateg</a:t>
            </a:r>
            <a:r>
              <a:rPr lang="cs-CZ" altLang="cs-CZ" sz="2200" b="1" dirty="0" smtClean="0">
                <a:latin typeface="Arial" panose="020B0604020202020204" pitchFamily="34" charset="0"/>
              </a:rPr>
              <a:t>y</a:t>
            </a:r>
            <a:r>
              <a:rPr lang="en-US" altLang="cs-CZ" sz="2200" b="1" dirty="0" smtClean="0">
                <a:latin typeface="Arial" panose="020B0604020202020204" pitchFamily="34" charset="0"/>
              </a:rPr>
              <a:t> </a:t>
            </a:r>
            <a:r>
              <a:rPr lang="en-US" altLang="cs-CZ" sz="2200" dirty="0" smtClean="0">
                <a:latin typeface="Arial" panose="020B0604020202020204" pitchFamily="34" charset="0"/>
              </a:rPr>
              <a:t>– </a:t>
            </a:r>
            <a:r>
              <a:rPr lang="en-US" altLang="cs-CZ" sz="2200" dirty="0" err="1" smtClean="0">
                <a:latin typeface="Arial" panose="020B0604020202020204" pitchFamily="34" charset="0"/>
              </a:rPr>
              <a:t>i</a:t>
            </a:r>
            <a:r>
              <a:rPr lang="cs-CZ" altLang="cs-CZ" sz="2200" dirty="0" smtClean="0">
                <a:latin typeface="Arial" panose="020B0604020202020204" pitchFamily="34" charset="0"/>
              </a:rPr>
              <a:t>.</a:t>
            </a:r>
            <a:r>
              <a:rPr lang="en-US" altLang="cs-CZ" sz="2200" dirty="0" smtClean="0">
                <a:latin typeface="Arial" panose="020B0604020202020204" pitchFamily="34" charset="0"/>
              </a:rPr>
              <a:t>e</a:t>
            </a:r>
            <a:r>
              <a:rPr lang="en-US" altLang="cs-CZ" sz="2200" dirty="0">
                <a:latin typeface="Arial" panose="020B0604020202020204" pitchFamily="34" charset="0"/>
              </a:rPr>
              <a:t>. </a:t>
            </a: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cs-CZ" altLang="cs-CZ" sz="2200" dirty="0" err="1" smtClean="0">
                <a:latin typeface="Arial" panose="020B0604020202020204" pitchFamily="34" charset="0"/>
              </a:rPr>
              <a:t>differentiation</a:t>
            </a:r>
            <a:r>
              <a:rPr lang="cs-CZ" altLang="cs-CZ" sz="2200" dirty="0" smtClean="0">
                <a:latin typeface="Arial" panose="020B0604020202020204" pitchFamily="34" charset="0"/>
              </a:rPr>
              <a:t> of a </a:t>
            </a:r>
            <a:r>
              <a:rPr lang="en-US" altLang="cs-CZ" sz="2200" dirty="0" smtClean="0">
                <a:latin typeface="Arial" panose="020B0604020202020204" pitchFamily="34" charset="0"/>
              </a:rPr>
              <a:t>product </a:t>
            </a:r>
            <a:r>
              <a:rPr lang="cs-CZ" altLang="cs-CZ" sz="2200" dirty="0" smtClean="0">
                <a:latin typeface="Arial" panose="020B0604020202020204" pitchFamily="34" charset="0"/>
              </a:rPr>
              <a:t>by </a:t>
            </a:r>
            <a:r>
              <a:rPr lang="cs-CZ" altLang="cs-CZ" sz="2200" dirty="0" err="1" smtClean="0">
                <a:latin typeface="Arial" panose="020B0604020202020204" pitchFamily="34" charset="0"/>
              </a:rPr>
              <a:t>its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uniqueness</a:t>
            </a:r>
            <a:r>
              <a:rPr lang="cs-CZ" altLang="cs-CZ" sz="2200" dirty="0" smtClean="0">
                <a:latin typeface="Arial" panose="020B0604020202020204" pitchFamily="34" charset="0"/>
              </a:rPr>
              <a:t> </a:t>
            </a:r>
            <a:r>
              <a:rPr lang="en-US" altLang="cs-CZ" sz="2200" dirty="0" smtClean="0">
                <a:latin typeface="Arial" panose="020B0604020202020204" pitchFamily="34" charset="0"/>
              </a:rPr>
              <a:t>(services</a:t>
            </a:r>
            <a:r>
              <a:rPr lang="en-US" altLang="cs-CZ" sz="2200" dirty="0">
                <a:latin typeface="Arial" panose="020B0604020202020204" pitchFamily="34" charset="0"/>
              </a:rPr>
              <a:t>, quality, design, technology).</a:t>
            </a:r>
          </a:p>
          <a:p>
            <a:r>
              <a:rPr lang="cs-CZ" altLang="cs-CZ" sz="2200" b="1" dirty="0" smtClean="0">
                <a:latin typeface="Arial" panose="020B0604020202020204" pitchFamily="34" charset="0"/>
              </a:rPr>
              <a:t>C. </a:t>
            </a:r>
            <a:r>
              <a:rPr lang="en-US" altLang="cs-CZ" sz="2200" b="1" dirty="0" smtClean="0">
                <a:latin typeface="Arial" panose="020B0604020202020204" pitchFamily="34" charset="0"/>
              </a:rPr>
              <a:t>Strategy</a:t>
            </a:r>
            <a:r>
              <a:rPr lang="cs-CZ" altLang="cs-CZ" sz="2200" b="1" dirty="0" smtClean="0">
                <a:latin typeface="Arial" panose="020B0604020202020204" pitchFamily="34" charset="0"/>
              </a:rPr>
              <a:t> of</a:t>
            </a:r>
            <a:r>
              <a:rPr lang="en-US" altLang="cs-CZ" sz="2200" b="1" dirty="0" smtClean="0">
                <a:latin typeface="Arial" panose="020B0604020202020204" pitchFamily="34" charset="0"/>
              </a:rPr>
              <a:t> </a:t>
            </a:r>
            <a:r>
              <a:rPr lang="en-US" altLang="cs-CZ" sz="2200" b="1" dirty="0">
                <a:latin typeface="Arial" panose="020B0604020202020204" pitchFamily="34" charset="0"/>
              </a:rPr>
              <a:t>market orientation </a:t>
            </a:r>
            <a:r>
              <a:rPr lang="en-US" altLang="cs-CZ" sz="2200" dirty="0">
                <a:latin typeface="Arial" panose="020B0604020202020204" pitchFamily="34" charset="0"/>
              </a:rPr>
              <a:t>- means that the </a:t>
            </a:r>
            <a:r>
              <a:rPr lang="en-US" altLang="cs-CZ" sz="2200" dirty="0" smtClean="0">
                <a:latin typeface="Arial" panose="020B0604020202020204" pitchFamily="34" charset="0"/>
              </a:rPr>
              <a:t>product </a:t>
            </a:r>
            <a:r>
              <a:rPr lang="cs-CZ" altLang="cs-CZ" sz="2200" dirty="0" err="1" smtClean="0">
                <a:latin typeface="Arial" panose="020B0604020202020204" pitchFamily="34" charset="0"/>
              </a:rPr>
              <a:t>satisfies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need</a:t>
            </a:r>
            <a:r>
              <a:rPr lang="cs-CZ" altLang="cs-CZ" sz="2200" dirty="0" smtClean="0">
                <a:latin typeface="Arial" panose="020B0604020202020204" pitchFamily="34" charset="0"/>
              </a:rPr>
              <a:t> </a:t>
            </a:r>
            <a:r>
              <a:rPr lang="en-US" altLang="cs-CZ" sz="2200" dirty="0" smtClean="0">
                <a:latin typeface="Arial" panose="020B0604020202020204" pitchFamily="34" charset="0"/>
              </a:rPr>
              <a:t>of </a:t>
            </a:r>
            <a:r>
              <a:rPr lang="en-US" altLang="cs-CZ" sz="2200" dirty="0">
                <a:latin typeface="Arial" panose="020B0604020202020204" pitchFamily="34" charset="0"/>
              </a:rPr>
              <a:t>a particular market segment. </a:t>
            </a:r>
            <a:r>
              <a:rPr lang="cs-CZ" altLang="cs-CZ" sz="2200" dirty="0" err="1" smtClean="0">
                <a:latin typeface="Arial" panose="020B0604020202020204" pitchFamily="34" charset="0"/>
              </a:rPr>
              <a:t>Company</a:t>
            </a:r>
            <a:r>
              <a:rPr lang="cs-CZ" altLang="cs-CZ" sz="2200" dirty="0" smtClean="0">
                <a:latin typeface="Arial" panose="020B0604020202020204" pitchFamily="34" charset="0"/>
              </a:rPr>
              <a:t> d</a:t>
            </a:r>
            <a:r>
              <a:rPr lang="en-US" altLang="cs-CZ" sz="2200" dirty="0" err="1" smtClean="0">
                <a:latin typeface="Arial" panose="020B0604020202020204" pitchFamily="34" charset="0"/>
              </a:rPr>
              <a:t>oes</a:t>
            </a:r>
            <a:r>
              <a:rPr lang="en-US" altLang="cs-CZ" sz="2200" dirty="0" smtClean="0">
                <a:latin typeface="Arial" panose="020B0604020202020204" pitchFamily="34" charset="0"/>
              </a:rPr>
              <a:t> </a:t>
            </a:r>
            <a:r>
              <a:rPr lang="en-US" altLang="cs-CZ" sz="2200" dirty="0">
                <a:latin typeface="Arial" panose="020B0604020202020204" pitchFamily="34" charset="0"/>
              </a:rPr>
              <a:t>not seek to dominate the entire </a:t>
            </a:r>
            <a:r>
              <a:rPr lang="en-US" altLang="cs-CZ" sz="2200" dirty="0" smtClean="0">
                <a:latin typeface="Arial" panose="020B0604020202020204" pitchFamily="34" charset="0"/>
              </a:rPr>
              <a:t>market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en-US" altLang="cs-CZ" sz="2200" dirty="0" smtClean="0">
                <a:latin typeface="Arial" panose="020B0604020202020204" pitchFamily="34" charset="0"/>
              </a:rPr>
              <a:t>.</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168680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 OVERALL COST LEADERSHIP</a:t>
            </a:r>
          </a:p>
        </p:txBody>
      </p:sp>
      <p:sp>
        <p:nvSpPr>
          <p:cNvPr id="3079" name="TextovéPole 10"/>
          <p:cNvSpPr txBox="1">
            <a:spLocks noChangeArrowheads="1"/>
          </p:cNvSpPr>
          <p:nvPr/>
        </p:nvSpPr>
        <p:spPr bwMode="auto">
          <a:xfrm>
            <a:off x="503238" y="1512044"/>
            <a:ext cx="8477250"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cs-CZ" sz="2200" dirty="0">
                <a:latin typeface="Arial" panose="020B0604020202020204" pitchFamily="34" charset="0"/>
              </a:rPr>
              <a:t>The title is </a:t>
            </a:r>
            <a:r>
              <a:rPr lang="cs-CZ" altLang="cs-CZ" sz="2200" dirty="0" err="1" smtClean="0">
                <a:latin typeface="Arial" panose="020B0604020202020204" pitchFamily="34" charset="0"/>
              </a:rPr>
              <a:t>missleading</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nowadays</a:t>
            </a:r>
            <a:r>
              <a:rPr lang="cs-CZ" altLang="cs-CZ" sz="2200" dirty="0" smtClean="0">
                <a:latin typeface="Arial" panose="020B0604020202020204" pitchFamily="34" charset="0"/>
              </a:rPr>
              <a:t> </a:t>
            </a:r>
            <a:r>
              <a:rPr lang="en-US" altLang="cs-CZ" sz="2200" dirty="0" smtClean="0">
                <a:latin typeface="Arial" panose="020B0604020202020204" pitchFamily="34" charset="0"/>
              </a:rPr>
              <a:t>we </a:t>
            </a:r>
            <a:r>
              <a:rPr lang="en-US" altLang="cs-CZ" sz="2200" dirty="0">
                <a:latin typeface="Arial" panose="020B0604020202020204" pitchFamily="34" charset="0"/>
              </a:rPr>
              <a:t>would </a:t>
            </a:r>
            <a:r>
              <a:rPr lang="en-US" altLang="cs-CZ" sz="2200" dirty="0" smtClean="0">
                <a:latin typeface="Arial" panose="020B0604020202020204" pitchFamily="34" charset="0"/>
              </a:rPr>
              <a:t>name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en-US" altLang="cs-CZ" sz="2200" dirty="0" smtClean="0">
                <a:latin typeface="Arial" panose="020B0604020202020204" pitchFamily="34" charset="0"/>
              </a:rPr>
              <a:t>lead</a:t>
            </a:r>
            <a:r>
              <a:rPr lang="cs-CZ" altLang="cs-CZ" sz="2200" dirty="0" err="1" smtClean="0">
                <a:latin typeface="Arial" panose="020B0604020202020204" pitchFamily="34" charset="0"/>
              </a:rPr>
              <a:t>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with</a:t>
            </a:r>
            <a:r>
              <a:rPr lang="en-US" altLang="cs-CZ" sz="2200" dirty="0" smtClean="0">
                <a:latin typeface="Arial" panose="020B0604020202020204" pitchFamily="34" charset="0"/>
              </a:rPr>
              <a:t> price</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r>
              <a:rPr lang="en-US" altLang="cs-CZ" sz="2200" dirty="0">
                <a:latin typeface="Arial" panose="020B0604020202020204" pitchFamily="34" charset="0"/>
              </a:rPr>
              <a:t>The aim </a:t>
            </a:r>
            <a:r>
              <a:rPr lang="en-US" altLang="cs-CZ" sz="2200" dirty="0" smtClean="0">
                <a:latin typeface="Arial" panose="020B0604020202020204" pitchFamily="34" charset="0"/>
              </a:rPr>
              <a:t>is low </a:t>
            </a:r>
            <a:r>
              <a:rPr lang="cs-CZ" altLang="cs-CZ" sz="2200" dirty="0" err="1" smtClean="0">
                <a:latin typeface="Arial" panose="020B0604020202020204" pitchFamily="34" charset="0"/>
              </a:rPr>
              <a:t>price</a:t>
            </a:r>
            <a:r>
              <a:rPr lang="cs-CZ" altLang="cs-CZ" sz="2200" dirty="0" smtClean="0">
                <a:latin typeface="Arial" panose="020B0604020202020204" pitchFamily="34" charset="0"/>
              </a:rPr>
              <a:t> </a:t>
            </a:r>
            <a:r>
              <a:rPr lang="en-US" altLang="cs-CZ" sz="2200" dirty="0" smtClean="0">
                <a:latin typeface="Arial" panose="020B0604020202020204" pitchFamily="34" charset="0"/>
              </a:rPr>
              <a:t>and </a:t>
            </a:r>
            <a:r>
              <a:rPr lang="en-US" altLang="cs-CZ" sz="2200" dirty="0">
                <a:latin typeface="Arial" panose="020B0604020202020204" pitchFamily="34" charset="0"/>
              </a:rPr>
              <a:t>therefore the </a:t>
            </a:r>
            <a:r>
              <a:rPr lang="cs-CZ" altLang="cs-CZ" sz="2200" dirty="0" err="1" smtClean="0">
                <a:latin typeface="Arial" panose="020B0604020202020204" pitchFamily="34" charset="0"/>
              </a:rPr>
              <a:t>lowest</a:t>
            </a:r>
            <a:r>
              <a:rPr lang="cs-CZ" altLang="cs-CZ" sz="2200" dirty="0" smtClean="0">
                <a:latin typeface="Arial" panose="020B0604020202020204" pitchFamily="34" charset="0"/>
              </a:rPr>
              <a:t> </a:t>
            </a:r>
            <a:r>
              <a:rPr lang="en-US" altLang="cs-CZ" sz="2200" dirty="0" smtClean="0">
                <a:latin typeface="Arial" panose="020B0604020202020204" pitchFamily="34" charset="0"/>
              </a:rPr>
              <a:t>cost</a:t>
            </a:r>
            <a:r>
              <a:rPr lang="en-US" altLang="cs-CZ" sz="2200" dirty="0">
                <a:latin typeface="Arial" panose="020B0604020202020204" pitchFamily="34" charset="0"/>
              </a:rPr>
              <a:t>.</a:t>
            </a:r>
          </a:p>
          <a:p>
            <a:pPr lvl="1"/>
            <a:r>
              <a:rPr lang="en-US" altLang="cs-CZ" sz="1800" dirty="0">
                <a:latin typeface="Arial" panose="020B0604020202020204" pitchFamily="34" charset="0"/>
              </a:rPr>
              <a:t>The pursuit of the lowest costs of production and distribution of products.</a:t>
            </a:r>
          </a:p>
          <a:p>
            <a:pPr lvl="1"/>
            <a:r>
              <a:rPr lang="en-US" altLang="cs-CZ" sz="1800" dirty="0">
                <a:latin typeface="Arial" panose="020B0604020202020204" pitchFamily="34" charset="0"/>
              </a:rPr>
              <a:t>The subsequent reduction in prices compared to the competition and </a:t>
            </a:r>
            <a:r>
              <a:rPr lang="en-US" altLang="cs-CZ" sz="1800" dirty="0" err="1" smtClean="0">
                <a:latin typeface="Arial" panose="020B0604020202020204" pitchFamily="34" charset="0"/>
              </a:rPr>
              <a:t>dominat</a:t>
            </a:r>
            <a:r>
              <a:rPr lang="cs-CZ" altLang="cs-CZ" sz="1800" dirty="0" err="1" smtClean="0">
                <a:latin typeface="Arial" panose="020B0604020202020204" pitchFamily="34" charset="0"/>
              </a:rPr>
              <a:t>ing</a:t>
            </a:r>
            <a:r>
              <a:rPr lang="en-US" altLang="cs-CZ" sz="1800" dirty="0" smtClean="0">
                <a:latin typeface="Arial" panose="020B0604020202020204" pitchFamily="34" charset="0"/>
              </a:rPr>
              <a:t> </a:t>
            </a:r>
            <a:r>
              <a:rPr lang="en-US" altLang="cs-CZ" sz="1800" dirty="0">
                <a:latin typeface="Arial" panose="020B0604020202020204" pitchFamily="34" charset="0"/>
              </a:rPr>
              <a:t>the market.</a:t>
            </a:r>
          </a:p>
          <a:p>
            <a:r>
              <a:rPr lang="en-US" altLang="cs-CZ" sz="2200" dirty="0">
                <a:latin typeface="Arial" panose="020B0604020202020204" pitchFamily="34" charset="0"/>
              </a:rPr>
              <a:t>Key skills: purchasing, production, physical distribution. Less key: marketing.</a:t>
            </a:r>
          </a:p>
          <a:p>
            <a:r>
              <a:rPr lang="cs-CZ" altLang="cs-CZ" sz="2200" dirty="0" err="1" smtClean="0">
                <a:latin typeface="Arial" panose="020B0604020202020204" pitchFamily="34" charset="0"/>
              </a:rPr>
              <a:t>However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when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l</a:t>
            </a:r>
            <a:r>
              <a:rPr lang="en-US" altLang="cs-CZ" sz="2200" dirty="0" smtClean="0">
                <a:latin typeface="Arial" panose="020B0604020202020204" pitchFamily="34" charset="0"/>
              </a:rPr>
              <a:t>ow costs </a:t>
            </a:r>
            <a:r>
              <a:rPr lang="en-US" altLang="cs-CZ" sz="2200" dirty="0">
                <a:latin typeface="Arial" panose="020B0604020202020204" pitchFamily="34" charset="0"/>
              </a:rPr>
              <a:t>are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only </a:t>
            </a:r>
            <a:r>
              <a:rPr lang="en-US" altLang="cs-CZ" sz="2200" dirty="0">
                <a:latin typeface="Arial" panose="020B0604020202020204" pitchFamily="34" charset="0"/>
              </a:rPr>
              <a:t>competitive advantage - dangerous. Unsustainable.</a:t>
            </a:r>
          </a:p>
          <a:p>
            <a:r>
              <a:rPr lang="en-US" altLang="cs-CZ" sz="2200" dirty="0">
                <a:latin typeface="Arial" panose="020B0604020202020204" pitchFamily="34" charset="0"/>
              </a:rPr>
              <a:t>Paradoxically, in times of crisis also works the opposite strategy - high prices </a:t>
            </a:r>
            <a:r>
              <a:rPr lang="en-US" altLang="cs-CZ" sz="2200" dirty="0" smtClean="0">
                <a:latin typeface="Arial" panose="020B0604020202020204" pitchFamily="34" charset="0"/>
              </a:rPr>
              <a:t>(„</a:t>
            </a:r>
            <a:r>
              <a:rPr lang="cs-CZ" altLang="cs-CZ" sz="2200" dirty="0" err="1" smtClean="0">
                <a:latin typeface="Arial" panose="020B0604020202020204" pitchFamily="34" charset="0"/>
              </a:rPr>
              <a:t>look</a:t>
            </a:r>
            <a:r>
              <a:rPr lang="cs-CZ" altLang="cs-CZ" sz="2200" dirty="0" smtClean="0">
                <a:latin typeface="Arial" panose="020B0604020202020204" pitchFamily="34" charset="0"/>
              </a:rPr>
              <a:t>, I </a:t>
            </a:r>
            <a:r>
              <a:rPr lang="cs-CZ" altLang="cs-CZ" sz="2200" dirty="0" err="1" smtClean="0">
                <a:latin typeface="Arial" panose="020B0604020202020204" pitchFamily="34" charset="0"/>
              </a:rPr>
              <a:t>can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afford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this</a:t>
            </a:r>
            <a:r>
              <a:rPr lang="en-US" altLang="cs-CZ" sz="2200" dirty="0" smtClean="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194729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 DIFFERENTIATION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a:t>
            </a:r>
            <a:r>
              <a:rPr lang="cs-CZ" altLang="cs-CZ" sz="2200" dirty="0" err="1" smtClean="0">
                <a:latin typeface="Arial" panose="020B0604020202020204" pitchFamily="34" charset="0"/>
              </a:rPr>
              <a:t>company</a:t>
            </a:r>
            <a:r>
              <a:rPr lang="cs-CZ" altLang="cs-CZ" sz="2200" dirty="0" smtClean="0">
                <a:latin typeface="Arial" panose="020B0604020202020204" pitchFamily="34" charset="0"/>
              </a:rPr>
              <a:t> </a:t>
            </a:r>
            <a:r>
              <a:rPr lang="en-US" altLang="cs-CZ" sz="2200" dirty="0" smtClean="0">
                <a:latin typeface="Arial" panose="020B0604020202020204" pitchFamily="34" charset="0"/>
              </a:rPr>
              <a:t>seeks </a:t>
            </a:r>
            <a:r>
              <a:rPr lang="en-US" altLang="cs-CZ" sz="2200" dirty="0">
                <a:latin typeface="Arial" panose="020B0604020202020204" pitchFamily="34" charset="0"/>
              </a:rPr>
              <a:t>to </a:t>
            </a:r>
            <a:r>
              <a:rPr lang="en-US" altLang="cs-CZ" sz="2200" dirty="0" smtClean="0">
                <a:latin typeface="Arial" panose="020B0604020202020204" pitchFamily="34" charset="0"/>
              </a:rPr>
              <a:t>distinguish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products</a:t>
            </a:r>
            <a:r>
              <a:rPr lang="en-US" altLang="cs-CZ" sz="2200" dirty="0" smtClean="0">
                <a:latin typeface="Arial" panose="020B0604020202020204" pitchFamily="34" charset="0"/>
              </a:rPr>
              <a:t> </a:t>
            </a:r>
            <a:r>
              <a:rPr lang="en-US" altLang="cs-CZ" sz="2200" dirty="0">
                <a:latin typeface="Arial" panose="020B0604020202020204" pitchFamily="34" charset="0"/>
              </a:rPr>
              <a:t>in a specific </a:t>
            </a:r>
            <a:r>
              <a:rPr lang="en-US" altLang="cs-CZ" sz="2200" dirty="0" smtClean="0">
                <a:latin typeface="Arial" panose="020B0604020202020204" pitchFamily="34" charset="0"/>
              </a:rPr>
              <a:t>area</a:t>
            </a:r>
            <a:r>
              <a:rPr lang="cs-CZ" altLang="cs-CZ" sz="2200" dirty="0" smtClean="0">
                <a:latin typeface="Arial" panose="020B0604020202020204" pitchFamily="34" charset="0"/>
              </a:rPr>
              <a:t> / </a:t>
            </a:r>
            <a:r>
              <a:rPr lang="cs-CZ" altLang="cs-CZ" sz="2200" dirty="0" err="1" smtClean="0">
                <a:latin typeface="Arial" panose="020B0604020202020204" pitchFamily="34" charset="0"/>
              </a:rPr>
              <a:t>way</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T</a:t>
            </a:r>
            <a:r>
              <a:rPr lang="en-US" altLang="cs-CZ" sz="2200" dirty="0" err="1" smtClean="0">
                <a:latin typeface="Arial" panose="020B0604020202020204" pitchFamily="34" charset="0"/>
              </a:rPr>
              <a:t>ries</a:t>
            </a:r>
            <a:r>
              <a:rPr lang="en-US" altLang="cs-CZ" sz="2200" dirty="0" smtClean="0">
                <a:latin typeface="Arial" panose="020B0604020202020204" pitchFamily="34" charset="0"/>
              </a:rPr>
              <a:t> </a:t>
            </a:r>
            <a:r>
              <a:rPr lang="en-US" altLang="cs-CZ" sz="2200" dirty="0">
                <a:latin typeface="Arial" panose="020B0604020202020204" pitchFamily="34" charset="0"/>
              </a:rPr>
              <a:t>to bring something </a:t>
            </a:r>
            <a:r>
              <a:rPr lang="en-US" altLang="cs-CZ" sz="2200" dirty="0" smtClean="0">
                <a:latin typeface="Arial" panose="020B0604020202020204" pitchFamily="34" charset="0"/>
              </a:rPr>
              <a:t>extra</a:t>
            </a:r>
            <a:r>
              <a:rPr lang="cs-CZ" altLang="cs-CZ" sz="2200" dirty="0" smtClean="0">
                <a:latin typeface="Arial" panose="020B0604020202020204" pitchFamily="34" charset="0"/>
              </a:rPr>
              <a:t> to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a:latin typeface="Arial" panose="020B0604020202020204" pitchFamily="34" charset="0"/>
              </a:rPr>
              <a:t>c</a:t>
            </a:r>
            <a:r>
              <a:rPr lang="en-US" altLang="cs-CZ" sz="2200" dirty="0" err="1" smtClean="0">
                <a:latin typeface="Arial" panose="020B0604020202020204" pitchFamily="34" charset="0"/>
              </a:rPr>
              <a:t>ustomer</a:t>
            </a:r>
            <a:r>
              <a:rPr lang="en-US" altLang="cs-CZ" sz="2200" dirty="0" smtClean="0">
                <a:latin typeface="Arial" panose="020B0604020202020204" pitchFamily="34" charset="0"/>
              </a:rPr>
              <a:t>, </a:t>
            </a:r>
            <a:r>
              <a:rPr lang="en-US" altLang="cs-CZ" sz="2200" dirty="0">
                <a:latin typeface="Arial" panose="020B0604020202020204" pitchFamily="34" charset="0"/>
              </a:rPr>
              <a:t>something better, more functional, more accessible.</a:t>
            </a:r>
          </a:p>
          <a:p>
            <a:pPr marL="285750" indent="-285750" eaLnBrk="1" hangingPunct="1">
              <a:spcBef>
                <a:spcPct val="0"/>
              </a:spcBef>
              <a:defRPr/>
            </a:pPr>
            <a:r>
              <a:rPr lang="en-US" altLang="cs-CZ" sz="2200" dirty="0">
                <a:latin typeface="Arial" panose="020B0604020202020204" pitchFamily="34" charset="0"/>
              </a:rPr>
              <a:t>For example, best service, best quality, best style or design, best technology.</a:t>
            </a:r>
          </a:p>
          <a:p>
            <a:pPr marL="285750" indent="-285750" eaLnBrk="1" hangingPunct="1">
              <a:spcBef>
                <a:spcPct val="0"/>
              </a:spcBef>
              <a:defRPr/>
            </a:pPr>
            <a:r>
              <a:rPr lang="en-US" altLang="cs-CZ" sz="2200" dirty="0">
                <a:latin typeface="Arial" panose="020B0604020202020204" pitchFamily="34" charset="0"/>
              </a:rPr>
              <a:t>Striving for dominance in one area but not in all.</a:t>
            </a:r>
          </a:p>
          <a:p>
            <a:pPr marL="285750" indent="-285750" eaLnBrk="1" hangingPunct="1">
              <a:spcBef>
                <a:spcPct val="0"/>
              </a:spcBef>
              <a:defRPr/>
            </a:pPr>
            <a:r>
              <a:rPr lang="en-US" altLang="cs-CZ" sz="2200" dirty="0">
                <a:latin typeface="Arial" panose="020B0604020202020204" pitchFamily="34" charset="0"/>
              </a:rPr>
              <a:t>The difference of the product or service can be </a:t>
            </a:r>
            <a:r>
              <a:rPr lang="cs-CZ" altLang="cs-CZ" sz="2200" dirty="0" smtClean="0">
                <a:latin typeface="Arial" panose="020B0604020202020204" pitchFamily="34" charset="0"/>
              </a:rPr>
              <a:t>so big </a:t>
            </a:r>
            <a:r>
              <a:rPr lang="en-US" altLang="cs-CZ" sz="2200" dirty="0" smtClean="0">
                <a:latin typeface="Arial" panose="020B0604020202020204" pitchFamily="34" charset="0"/>
              </a:rPr>
              <a:t>that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competitors </a:t>
            </a:r>
            <a:r>
              <a:rPr lang="en-US" altLang="cs-CZ" sz="2200" dirty="0">
                <a:latin typeface="Arial" panose="020B0604020202020204" pitchFamily="34" charset="0"/>
              </a:rPr>
              <a:t>simply can not imitate or </a:t>
            </a:r>
            <a:r>
              <a:rPr lang="en-US" altLang="cs-CZ" sz="2200" dirty="0" smtClean="0">
                <a:latin typeface="Arial" panose="020B0604020202020204" pitchFamily="34" charset="0"/>
              </a:rPr>
              <a:t>copy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if</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we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have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specific</a:t>
            </a:r>
            <a:r>
              <a:rPr lang="cs-CZ" altLang="cs-CZ" sz="2200" dirty="0" smtClean="0">
                <a:latin typeface="Arial" panose="020B0604020202020204" pitchFamily="34" charset="0"/>
              </a:rPr>
              <a:t> technology, </a:t>
            </a:r>
            <a:r>
              <a:rPr lang="cs-CZ" altLang="cs-CZ" sz="2200" dirty="0" err="1" smtClean="0">
                <a:latin typeface="Arial" panose="020B0604020202020204" pitchFamily="34" charset="0"/>
              </a:rPr>
              <a:t>patents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human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capital</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0674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 FOCUS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Targeting one or more </a:t>
            </a:r>
            <a:r>
              <a:rPr lang="en-US" altLang="cs-CZ" sz="2200" b="1" dirty="0">
                <a:latin typeface="Arial" panose="020B0604020202020204" pitchFamily="34" charset="0"/>
              </a:rPr>
              <a:t>small</a:t>
            </a:r>
            <a:r>
              <a:rPr lang="en-US" altLang="cs-CZ" sz="2200" dirty="0">
                <a:latin typeface="Arial" panose="020B0604020202020204" pitchFamily="34" charset="0"/>
              </a:rPr>
              <a:t> segments.</a:t>
            </a:r>
          </a:p>
          <a:p>
            <a:pPr marL="285750" indent="-285750" eaLnBrk="1" hangingPunct="1">
              <a:spcBef>
                <a:spcPct val="0"/>
              </a:spcBef>
              <a:defRPr/>
            </a:pPr>
            <a:r>
              <a:rPr lang="en-US" altLang="cs-CZ" sz="2200" dirty="0">
                <a:latin typeface="Arial" panose="020B0604020202020204" pitchFamily="34" charset="0"/>
              </a:rPr>
              <a:t>Accurate knowledge of the segment and the subsequent selection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strategy </a:t>
            </a:r>
            <a:r>
              <a:rPr lang="en-US" altLang="cs-CZ" sz="2200" dirty="0">
                <a:latin typeface="Arial" panose="020B0604020202020204" pitchFamily="34" charset="0"/>
              </a:rPr>
              <a:t>tailored to this segment.</a:t>
            </a:r>
          </a:p>
          <a:p>
            <a:pPr marL="285750" indent="-285750" eaLnBrk="1" hangingPunct="1">
              <a:spcBef>
                <a:spcPct val="0"/>
              </a:spcBef>
              <a:defRPr/>
            </a:pPr>
            <a:r>
              <a:rPr lang="en-US" altLang="cs-CZ" sz="2200" dirty="0">
                <a:latin typeface="Arial" panose="020B0604020202020204" pitchFamily="34" charset="0"/>
              </a:rPr>
              <a:t>Similar </a:t>
            </a:r>
            <a:r>
              <a:rPr lang="cs-CZ" altLang="cs-CZ" sz="2200" dirty="0" smtClean="0">
                <a:latin typeface="Arial" panose="020B0604020202020204" pitchFamily="34" charset="0"/>
              </a:rPr>
              <a:t>to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niche </a:t>
            </a:r>
            <a:r>
              <a:rPr lang="en-US" altLang="cs-CZ" sz="2200" dirty="0">
                <a:latin typeface="Arial" panose="020B0604020202020204" pitchFamily="34" charset="0"/>
              </a:rPr>
              <a:t>strategy.</a:t>
            </a:r>
          </a:p>
          <a:p>
            <a:pPr marL="285750" indent="-285750" eaLnBrk="1" hangingPunct="1">
              <a:spcBef>
                <a:spcPct val="0"/>
              </a:spcBef>
              <a:defRPr/>
            </a:pPr>
            <a:r>
              <a:rPr lang="en-US" altLang="cs-CZ" sz="2200" dirty="0">
                <a:latin typeface="Arial" panose="020B0604020202020204" pitchFamily="34" charset="0"/>
              </a:rPr>
              <a:t>The needs of these narrow segments are often too </a:t>
            </a:r>
            <a:r>
              <a:rPr lang="en-US" altLang="cs-CZ" sz="2200" dirty="0" smtClean="0">
                <a:latin typeface="Arial" panose="020B0604020202020204" pitchFamily="34" charset="0"/>
              </a:rPr>
              <a:t>different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special</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to </a:t>
            </a:r>
            <a:r>
              <a:rPr lang="en-US" altLang="cs-CZ" sz="2200" dirty="0" smtClean="0">
                <a:latin typeface="Arial" panose="020B0604020202020204" pitchFamily="34" charset="0"/>
              </a:rPr>
              <a:t>attract </a:t>
            </a:r>
            <a:r>
              <a:rPr lang="en-US" altLang="cs-CZ" sz="2200" dirty="0">
                <a:latin typeface="Arial" panose="020B0604020202020204" pitchFamily="34" charset="0"/>
              </a:rPr>
              <a:t>competition.</a:t>
            </a:r>
          </a:p>
          <a:p>
            <a:pPr marL="285750" indent="-285750" eaLnBrk="1" hangingPunct="1">
              <a:spcBef>
                <a:spcPct val="0"/>
              </a:spcBef>
              <a:defRPr/>
            </a:pPr>
            <a:r>
              <a:rPr lang="en-US" altLang="cs-CZ" sz="2200" dirty="0">
                <a:latin typeface="Arial" panose="020B0604020202020204" pitchFamily="34" charset="0"/>
              </a:rPr>
              <a:t>The key is detailed knowledge of the target group. And the ability to provide "something extra".</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Focusing on a niche </a:t>
            </a:r>
            <a:r>
              <a:rPr lang="en-US" altLang="cs-CZ" sz="2200" dirty="0" smtClean="0">
                <a:latin typeface="Arial" panose="020B0604020202020204" pitchFamily="34" charset="0"/>
              </a:rPr>
              <a:t>- possible </a:t>
            </a:r>
            <a:r>
              <a:rPr lang="en-US" altLang="cs-CZ" sz="2200" dirty="0">
                <a:latin typeface="Arial" panose="020B0604020202020204" pitchFamily="34" charset="0"/>
              </a:rPr>
              <a:t>alternative, </a:t>
            </a:r>
            <a:r>
              <a:rPr lang="en-US" altLang="cs-CZ" sz="2200" b="1" dirty="0" smtClean="0">
                <a:latin typeface="Arial" panose="020B0604020202020204" pitchFamily="34" charset="0"/>
              </a:rPr>
              <a:t>now</a:t>
            </a:r>
            <a:r>
              <a:rPr lang="cs-CZ" altLang="cs-CZ" sz="2200" b="1" dirty="0" err="1" smtClean="0">
                <a:latin typeface="Arial" panose="020B0604020202020204" pitchFamily="34" charset="0"/>
              </a:rPr>
              <a:t>adays</a:t>
            </a:r>
            <a:r>
              <a:rPr lang="en-US" altLang="cs-CZ" sz="2200" b="1" dirty="0" smtClean="0">
                <a:latin typeface="Arial" panose="020B0604020202020204" pitchFamily="34" charset="0"/>
              </a:rPr>
              <a:t> </a:t>
            </a:r>
            <a:r>
              <a:rPr lang="en-US" altLang="cs-CZ" sz="2200" b="1" dirty="0">
                <a:latin typeface="Arial" panose="020B0604020202020204" pitchFamily="34" charset="0"/>
              </a:rPr>
              <a:t>it works perfectly</a:t>
            </a:r>
            <a:r>
              <a:rPr lang="en-US" altLang="cs-CZ" sz="2200" dirty="0">
                <a:latin typeface="Arial" panose="020B0604020202020204" pitchFamily="34" charset="0"/>
              </a:rPr>
              <a:t>.</a:t>
            </a:r>
          </a:p>
        </p:txBody>
      </p:sp>
    </p:spTree>
    <p:extLst>
      <p:ext uri="{BB962C8B-B14F-4D97-AF65-F5344CB8AC3E}">
        <p14:creationId xmlns:p14="http://schemas.microsoft.com/office/powerpoint/2010/main" val="2071037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GENERIC </a:t>
            </a:r>
            <a:r>
              <a:rPr lang="en-US" altLang="cs-CZ" sz="2400" b="1" dirty="0" smtClean="0">
                <a:latin typeface="Arial" panose="020B0604020202020204" pitchFamily="34" charset="0"/>
              </a:rPr>
              <a:t>MARKETING STRATEGIES ACCORDING TO PORTER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90538" y="169227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Different strategies can not be combined, since they require different methods of organization of the company </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Research shows that companies that are fully focused on one specific strategy were more successful than those that combined </a:t>
            </a:r>
            <a:r>
              <a:rPr lang="en-US" altLang="cs-CZ" sz="2200" dirty="0" smtClean="0">
                <a:latin typeface="Arial" panose="020B0604020202020204" pitchFamily="34" charset="0"/>
              </a:rPr>
              <a:t>between </a:t>
            </a:r>
            <a:r>
              <a:rPr lang="en-US" altLang="cs-CZ" sz="2200" dirty="0">
                <a:latin typeface="Arial" panose="020B0604020202020204" pitchFamily="34" charset="0"/>
              </a:rPr>
              <a:t>two or more strategies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"The biggest benefit </a:t>
            </a:r>
            <a:r>
              <a:rPr lang="cs-CZ" altLang="cs-CZ" sz="2200" i="1" dirty="0" smtClean="0">
                <a:latin typeface="Arial" panose="020B0604020202020204" pitchFamily="34" charset="0"/>
              </a:rPr>
              <a:t>of </a:t>
            </a:r>
            <a:r>
              <a:rPr lang="en-US" altLang="cs-CZ" sz="2200" i="1" dirty="0" smtClean="0">
                <a:latin typeface="Arial" panose="020B0604020202020204" pitchFamily="34" charset="0"/>
              </a:rPr>
              <a:t>generic </a:t>
            </a:r>
            <a:r>
              <a:rPr lang="en-US" altLang="cs-CZ" sz="2200" i="1" dirty="0">
                <a:latin typeface="Arial" panose="020B0604020202020204" pitchFamily="34" charset="0"/>
              </a:rPr>
              <a:t>strategies nowadays probably </a:t>
            </a:r>
            <a:r>
              <a:rPr lang="cs-CZ" altLang="cs-CZ" sz="2200" i="1" dirty="0" err="1" smtClean="0">
                <a:latin typeface="Arial" panose="020B0604020202020204" pitchFamily="34" charset="0"/>
              </a:rPr>
              <a:t>is</a:t>
            </a:r>
            <a:r>
              <a:rPr lang="cs-CZ" altLang="cs-CZ" sz="2200" i="1" dirty="0" smtClean="0">
                <a:latin typeface="Arial" panose="020B0604020202020204" pitchFamily="34" charset="0"/>
              </a:rPr>
              <a:t> </a:t>
            </a:r>
            <a:r>
              <a:rPr lang="en-US" altLang="cs-CZ" sz="2200" i="1" dirty="0" smtClean="0">
                <a:latin typeface="Arial" panose="020B0604020202020204" pitchFamily="34" charset="0"/>
              </a:rPr>
              <a:t>the </a:t>
            </a:r>
            <a:r>
              <a:rPr lang="en-US" altLang="cs-CZ" sz="2200" i="1" dirty="0">
                <a:latin typeface="Arial" panose="020B0604020202020204" pitchFamily="34" charset="0"/>
              </a:rPr>
              <a:t>fact that it forces you to think about your true competitive advantage and on how you maintain it in the future</a:t>
            </a:r>
            <a:r>
              <a:rPr lang="en-US" altLang="cs-CZ" sz="2200" i="1" dirty="0" smtClean="0">
                <a:latin typeface="Arial" panose="020B0604020202020204" pitchFamily="34" charset="0"/>
              </a:rPr>
              <a:t>." </a:t>
            </a:r>
            <a:r>
              <a:rPr lang="en-US" altLang="cs-CZ" sz="2200" dirty="0" smtClean="0">
                <a:latin typeface="Arial" panose="020B0604020202020204" pitchFamily="34" charset="0"/>
              </a:rPr>
              <a:t>(Businessvize.cz)</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944849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COMPETITION POSITION</a:t>
            </a:r>
            <a:r>
              <a:rPr lang="cs-CZ" altLang="cs-CZ" sz="2400" b="1" dirty="0" smtClean="0">
                <a:latin typeface="Arial" panose="020B0604020202020204" pitchFamily="34" charset="0"/>
              </a:rPr>
              <a:t> BY </a:t>
            </a:r>
            <a:r>
              <a:rPr lang="en-US" altLang="cs-CZ" sz="2400" b="1" dirty="0" smtClean="0">
                <a:latin typeface="Arial" panose="020B0604020202020204" pitchFamily="34" charset="0"/>
              </a:rPr>
              <a:t>KOTLER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Kotler approaches the problem of competitive strategy </a:t>
            </a:r>
            <a:r>
              <a:rPr lang="cs-CZ" altLang="cs-CZ" sz="2200" dirty="0" err="1" smtClean="0">
                <a:latin typeface="Arial" panose="020B0604020202020204" pitchFamily="34" charset="0"/>
              </a:rPr>
              <a:t>from</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point of </a:t>
            </a:r>
            <a:r>
              <a:rPr lang="cs-CZ" altLang="cs-CZ" sz="2200" dirty="0" err="1" smtClean="0">
                <a:latin typeface="Arial" panose="020B0604020202020204" pitchFamily="34" charset="0"/>
              </a:rPr>
              <a:t>view</a:t>
            </a:r>
            <a:r>
              <a:rPr lang="cs-CZ" altLang="cs-CZ" sz="2200" dirty="0" smtClean="0">
                <a:latin typeface="Arial" panose="020B0604020202020204" pitchFamily="34" charset="0"/>
              </a:rPr>
              <a:t> of </a:t>
            </a:r>
            <a:r>
              <a:rPr lang="en-US" altLang="cs-CZ" sz="2200" dirty="0" smtClean="0">
                <a:latin typeface="Arial" panose="020B0604020202020204" pitchFamily="34" charset="0"/>
              </a:rPr>
              <a:t>market </a:t>
            </a:r>
            <a:r>
              <a:rPr lang="en-US" altLang="cs-CZ" sz="2200" dirty="0">
                <a:latin typeface="Arial" panose="020B0604020202020204" pitchFamily="34" charset="0"/>
              </a:rPr>
              <a:t>position, which the company defines for </a:t>
            </a:r>
            <a:r>
              <a:rPr lang="cs-CZ" altLang="cs-CZ" sz="2200" dirty="0" err="1" smtClean="0">
                <a:latin typeface="Arial" panose="020B0604020202020204" pitchFamily="34" charset="0"/>
              </a:rPr>
              <a:t>itself</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Kotler</a:t>
            </a:r>
            <a:r>
              <a:rPr lang="cs-CZ" altLang="cs-CZ" sz="2200" dirty="0" smtClean="0">
                <a:latin typeface="Arial" panose="020B0604020202020204" pitchFamily="34" charset="0"/>
              </a:rPr>
              <a:t> </a:t>
            </a:r>
            <a:r>
              <a:rPr lang="en-US" altLang="cs-CZ" sz="2200" dirty="0" smtClean="0">
                <a:latin typeface="Arial" panose="020B0604020202020204" pitchFamily="34" charset="0"/>
              </a:rPr>
              <a:t>recognizes </a:t>
            </a:r>
            <a:r>
              <a:rPr lang="en-US" altLang="cs-CZ" sz="2200" dirty="0">
                <a:latin typeface="Arial" panose="020B0604020202020204" pitchFamily="34" charset="0"/>
              </a:rPr>
              <a:t>four positions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competition</a:t>
            </a:r>
            <a:r>
              <a:rPr lang="cs-CZ" altLang="cs-CZ" sz="2200" dirty="0" smtClean="0">
                <a:latin typeface="Arial" panose="020B0604020202020204" pitchFamily="34" charset="0"/>
              </a:rPr>
              <a:t> </a:t>
            </a:r>
            <a:r>
              <a:rPr lang="en-US" altLang="cs-CZ" sz="2200" dirty="0" smtClean="0">
                <a:latin typeface="Arial" panose="020B0604020202020204" pitchFamily="34" charset="0"/>
              </a:rPr>
              <a:t>and </a:t>
            </a:r>
            <a:r>
              <a:rPr lang="en-US" altLang="cs-CZ" sz="2200" dirty="0">
                <a:latin typeface="Arial" panose="020B0604020202020204" pitchFamily="34" charset="0"/>
              </a:rPr>
              <a:t>four corresponding strategies:</a:t>
            </a:r>
          </a:p>
          <a:p>
            <a:pPr marL="1028700" lvl="1" eaLnBrk="1" hangingPunct="1">
              <a:spcBef>
                <a:spcPct val="0"/>
              </a:spcBef>
              <a:defRPr/>
            </a:pPr>
            <a:r>
              <a:rPr lang="cs-CZ" altLang="cs-CZ" sz="2000" dirty="0" smtClean="0">
                <a:latin typeface="Arial" panose="020B0604020202020204" pitchFamily="34" charset="0"/>
              </a:rPr>
              <a:t>A. Market Leader.</a:t>
            </a:r>
            <a:endParaRPr lang="en-US" altLang="cs-CZ" sz="2000" dirty="0">
              <a:latin typeface="Arial" panose="020B0604020202020204" pitchFamily="34" charset="0"/>
            </a:endParaRPr>
          </a:p>
          <a:p>
            <a:pPr marL="1028700" lvl="1" eaLnBrk="1" hangingPunct="1">
              <a:spcBef>
                <a:spcPct val="0"/>
              </a:spcBef>
              <a:defRPr/>
            </a:pPr>
            <a:r>
              <a:rPr lang="cs-CZ" altLang="cs-CZ" sz="2000" dirty="0" smtClean="0">
                <a:latin typeface="Arial" panose="020B0604020202020204" pitchFamily="34" charset="0"/>
              </a:rPr>
              <a:t>B. Market </a:t>
            </a:r>
            <a:r>
              <a:rPr lang="en-US" altLang="cs-CZ" sz="2000" dirty="0" smtClean="0">
                <a:latin typeface="Arial" panose="020B0604020202020204" pitchFamily="34" charset="0"/>
              </a:rPr>
              <a:t>Challenge</a:t>
            </a:r>
            <a:r>
              <a:rPr lang="cs-CZ" altLang="cs-CZ" sz="2000" dirty="0" smtClean="0">
                <a:latin typeface="Arial" panose="020B0604020202020204" pitchFamily="34" charset="0"/>
              </a:rPr>
              <a:t>r.</a:t>
            </a:r>
          </a:p>
          <a:p>
            <a:pPr marL="1028700" lvl="1" eaLnBrk="1" hangingPunct="1">
              <a:spcBef>
                <a:spcPct val="0"/>
              </a:spcBef>
              <a:defRPr/>
            </a:pPr>
            <a:r>
              <a:rPr lang="cs-CZ" altLang="cs-CZ" sz="2000" dirty="0" smtClean="0">
                <a:latin typeface="Arial" panose="020B0604020202020204" pitchFamily="34" charset="0"/>
              </a:rPr>
              <a:t>C. Market </a:t>
            </a:r>
            <a:r>
              <a:rPr lang="cs-CZ" altLang="cs-CZ" sz="2000" dirty="0" err="1" smtClean="0">
                <a:latin typeface="Arial" panose="020B0604020202020204" pitchFamily="34" charset="0"/>
              </a:rPr>
              <a:t>Follower</a:t>
            </a:r>
            <a:r>
              <a:rPr lang="cs-CZ"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cs-CZ" altLang="cs-CZ" sz="2000" dirty="0" smtClean="0">
                <a:latin typeface="Arial" panose="020B0604020202020204" pitchFamily="34" charset="0"/>
              </a:rPr>
              <a:t>D. Market </a:t>
            </a:r>
            <a:r>
              <a:rPr lang="cs-CZ" altLang="cs-CZ" sz="2000" dirty="0" err="1" smtClean="0">
                <a:latin typeface="Arial" panose="020B0604020202020204" pitchFamily="34" charset="0"/>
              </a:rPr>
              <a:t>Nicher</a:t>
            </a:r>
            <a:r>
              <a:rPr lang="cs-CZ" altLang="cs-CZ" sz="2000" dirty="0" smtClean="0">
                <a:latin typeface="Arial" panose="020B0604020202020204" pitchFamily="34" charset="0"/>
              </a:rPr>
              <a:t>.</a:t>
            </a:r>
            <a:endParaRPr lang="en-US" altLang="cs-CZ" sz="2000" dirty="0">
              <a:latin typeface="Arial" panose="020B0604020202020204" pitchFamily="34" charset="0"/>
            </a:endParaRPr>
          </a:p>
        </p:txBody>
      </p:sp>
    </p:spTree>
    <p:extLst>
      <p:ext uri="{BB962C8B-B14F-4D97-AF65-F5344CB8AC3E}">
        <p14:creationId xmlns:p14="http://schemas.microsoft.com/office/powerpoint/2010/main" val="183921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cs-CZ"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err="1" smtClean="0">
                <a:latin typeface="Arial" panose="020B0604020202020204" pitchFamily="34" charset="0"/>
              </a:rPr>
              <a:t>Strategic</a:t>
            </a:r>
            <a:r>
              <a:rPr lang="cs-CZ" altLang="cs-CZ" sz="2200" dirty="0" smtClean="0">
                <a:latin typeface="Arial" panose="020B0604020202020204" pitchFamily="34" charset="0"/>
              </a:rPr>
              <a:t> and m</a:t>
            </a:r>
            <a:r>
              <a:rPr lang="en-US" altLang="cs-CZ" sz="2200" dirty="0" err="1" smtClean="0">
                <a:latin typeface="Arial" panose="020B0604020202020204" pitchFamily="34" charset="0"/>
              </a:rPr>
              <a:t>arketing</a:t>
            </a:r>
            <a:r>
              <a:rPr lang="en-US" altLang="cs-CZ" sz="2200" dirty="0" smtClean="0">
                <a:latin typeface="Arial" panose="020B0604020202020204" pitchFamily="34" charset="0"/>
              </a:rPr>
              <a:t> </a:t>
            </a:r>
            <a:r>
              <a:rPr lang="en-US" altLang="cs-CZ" sz="2200" dirty="0">
                <a:latin typeface="Arial" panose="020B0604020202020204" pitchFamily="34" charset="0"/>
              </a:rPr>
              <a:t>objectives and strategy formulation.</a:t>
            </a: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en-US" altLang="cs-CZ" sz="2200" dirty="0">
                <a:latin typeface="Arial" panose="020B0604020202020204" pitchFamily="34" charset="0"/>
              </a:rPr>
              <a:t>The list of generic strategies.</a:t>
            </a:r>
          </a:p>
          <a:p>
            <a:pPr eaLnBrk="1" hangingPunct="1">
              <a:spcBef>
                <a:spcPct val="0"/>
              </a:spcBef>
              <a:buFont typeface="+mj-lt"/>
              <a:buAutoNum type="arabicPeriod"/>
              <a:defRPr/>
            </a:pPr>
            <a:endParaRPr lang="en-US" altLang="cs-CZ" sz="2200" dirty="0">
              <a:latin typeface="Arial" panose="020B0604020202020204" pitchFamily="34" charset="0"/>
            </a:endParaRPr>
          </a:p>
          <a:p>
            <a:pPr eaLnBrk="1" hangingPunct="1">
              <a:spcBef>
                <a:spcPct val="0"/>
              </a:spcBef>
              <a:buFont typeface="+mj-lt"/>
              <a:buAutoNum type="arabicPeriod"/>
              <a:defRPr/>
            </a:pPr>
            <a:r>
              <a:rPr lang="en-US" altLang="cs-CZ" sz="2200" dirty="0">
                <a:latin typeface="Arial" panose="020B0604020202020204" pitchFamily="34" charset="0"/>
              </a:rPr>
              <a:t>Specific general </a:t>
            </a:r>
            <a:r>
              <a:rPr lang="en-US" altLang="cs-CZ" sz="2200" dirty="0" err="1" smtClean="0">
                <a:latin typeface="Arial" panose="020B0604020202020204" pitchFamily="34" charset="0"/>
              </a:rPr>
              <a:t>strateg</a:t>
            </a:r>
            <a:r>
              <a:rPr lang="cs-CZ" altLang="cs-CZ" sz="2200" dirty="0" err="1" smtClean="0">
                <a:latin typeface="Arial" panose="020B0604020202020204" pitchFamily="34" charset="0"/>
              </a:rPr>
              <a:t>ies</a:t>
            </a:r>
            <a:r>
              <a:rPr lang="en-US" altLang="cs-CZ" sz="2200" dirty="0" smtClean="0">
                <a:latin typeface="Arial" panose="020B0604020202020204" pitchFamily="34" charset="0"/>
              </a:rPr>
              <a:t>.</a:t>
            </a: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 MARKET LEADER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Market leader </a:t>
            </a:r>
            <a:r>
              <a:rPr lang="en-US" altLang="cs-CZ" sz="2200" dirty="0" smtClean="0">
                <a:latin typeface="Arial" panose="020B0604020202020204" pitchFamily="34" charset="0"/>
              </a:rPr>
              <a:t>is </a:t>
            </a:r>
            <a:r>
              <a:rPr lang="en-US" altLang="cs-CZ" sz="2200" dirty="0">
                <a:latin typeface="Arial" panose="020B0604020202020204" pitchFamily="34" charset="0"/>
              </a:rPr>
              <a:t>the dominant supplier with a large market share, which usually leads the others in launching new products, pricing, distribution and promotion strategies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leading company in the market </a:t>
            </a:r>
            <a:r>
              <a:rPr lang="en-US" altLang="cs-CZ" sz="2200" dirty="0" smtClean="0">
                <a:latin typeface="Arial" panose="020B0604020202020204" pitchFamily="34" charset="0"/>
              </a:rPr>
              <a:t>benefit</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most in either period of market growth, </a:t>
            </a:r>
            <a:r>
              <a:rPr lang="cs-CZ" altLang="cs-CZ" sz="2200" dirty="0" err="1" smtClean="0">
                <a:latin typeface="Arial" panose="020B0604020202020204" pitchFamily="34" charset="0"/>
              </a:rPr>
              <a:t>when</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growth in the number of users of the product requires higher sales volumes, or expansion in a market segment (increasing its market </a:t>
            </a:r>
            <a:r>
              <a:rPr lang="en-US" altLang="cs-CZ" sz="2200" dirty="0" smtClean="0">
                <a:latin typeface="Arial" panose="020B0604020202020204" pitchFamily="34" charset="0"/>
              </a:rPr>
              <a:t>share</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Its strategy is to build and strengthen the competitive position. Market leaders may opt for a defensive strategy, </a:t>
            </a:r>
            <a:r>
              <a:rPr lang="en-US" altLang="cs-CZ" sz="2200" dirty="0" err="1" smtClean="0">
                <a:latin typeface="Arial" panose="020B0604020202020204" pitchFamily="34" charset="0"/>
              </a:rPr>
              <a:t>i</a:t>
            </a:r>
            <a:r>
              <a:rPr lang="cs-CZ" altLang="cs-CZ" sz="2200" dirty="0" smtClean="0">
                <a:latin typeface="Arial" panose="020B0604020202020204" pitchFamily="34" charset="0"/>
              </a:rPr>
              <a:t>.</a:t>
            </a:r>
            <a:r>
              <a:rPr lang="en-US" altLang="cs-CZ" sz="2200" dirty="0" smtClean="0">
                <a:latin typeface="Arial" panose="020B0604020202020204" pitchFamily="34" charset="0"/>
              </a:rPr>
              <a:t>e</a:t>
            </a:r>
            <a:r>
              <a:rPr lang="en-US" altLang="cs-CZ" sz="2200" dirty="0">
                <a:latin typeface="Arial" panose="020B0604020202020204" pitchFamily="34" charset="0"/>
              </a:rPr>
              <a:t>. maintain its competitive position, </a:t>
            </a:r>
            <a:r>
              <a:rPr lang="en-US" altLang="cs-CZ" sz="2200" dirty="0" smtClean="0">
                <a:latin typeface="Arial" panose="020B0604020202020204" pitchFamily="34" charset="0"/>
              </a:rPr>
              <a:t>e</a:t>
            </a:r>
            <a:r>
              <a:rPr lang="cs-CZ" altLang="cs-CZ" sz="2200" dirty="0" smtClean="0">
                <a:latin typeface="Arial" panose="020B0604020202020204" pitchFamily="34" charset="0"/>
              </a:rPr>
              <a:t>.</a:t>
            </a:r>
            <a:r>
              <a:rPr lang="en-US" altLang="cs-CZ" sz="2200" dirty="0" smtClean="0">
                <a:latin typeface="Arial" panose="020B0604020202020204" pitchFamily="34" charset="0"/>
              </a:rPr>
              <a:t>g</a:t>
            </a:r>
            <a:r>
              <a:rPr lang="en-US" altLang="cs-CZ" sz="2200" dirty="0">
                <a:latin typeface="Arial" panose="020B0604020202020204" pitchFamily="34" charset="0"/>
              </a:rPr>
              <a:t>. by strengthening </a:t>
            </a:r>
            <a:r>
              <a:rPr lang="en-US" altLang="cs-CZ" sz="2200" dirty="0" smtClean="0">
                <a:latin typeface="Arial" panose="020B0604020202020204" pitchFamily="34" charset="0"/>
              </a:rPr>
              <a:t>loyalty</a:t>
            </a:r>
            <a:r>
              <a:rPr lang="cs-CZ" altLang="cs-CZ" sz="2200" dirty="0" smtClean="0">
                <a:latin typeface="Arial" panose="020B0604020202020204" pitchFamily="34" charset="0"/>
              </a:rPr>
              <a:t> of</a:t>
            </a:r>
            <a:r>
              <a:rPr lang="en-US" altLang="cs-CZ" sz="2200" dirty="0" smtClean="0">
                <a:latin typeface="Arial" panose="020B0604020202020204" pitchFamily="34" charset="0"/>
              </a:rPr>
              <a:t> </a:t>
            </a:r>
            <a:r>
              <a:rPr lang="en-US" altLang="cs-CZ" sz="2200" dirty="0">
                <a:latin typeface="Arial" panose="020B0604020202020204" pitchFamily="34" charset="0"/>
              </a:rPr>
              <a:t>customers.</a:t>
            </a:r>
          </a:p>
        </p:txBody>
      </p:sp>
    </p:spTree>
    <p:extLst>
      <p:ext uri="{BB962C8B-B14F-4D97-AF65-F5344CB8AC3E}">
        <p14:creationId xmlns:p14="http://schemas.microsoft.com/office/powerpoint/2010/main" val="2048522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 MARKET CHALLENGER</a:t>
            </a: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Market challenger is the </a:t>
            </a:r>
            <a:r>
              <a:rPr lang="cs-CZ" altLang="cs-CZ" sz="2200" dirty="0" err="1" smtClean="0">
                <a:latin typeface="Arial" panose="020B0604020202020204" pitchFamily="34" charset="0"/>
              </a:rPr>
              <a:t>supplier</a:t>
            </a:r>
            <a:r>
              <a:rPr lang="cs-CZ" altLang="cs-CZ" sz="2200" dirty="0" smtClean="0">
                <a:latin typeface="Arial" panose="020B0604020202020204" pitchFamily="34" charset="0"/>
              </a:rPr>
              <a:t> </a:t>
            </a:r>
            <a:r>
              <a:rPr lang="en-US" altLang="cs-CZ" sz="2200" dirty="0" smtClean="0">
                <a:latin typeface="Arial" panose="020B0604020202020204" pitchFamily="34" charset="0"/>
              </a:rPr>
              <a:t>on </a:t>
            </a:r>
            <a:r>
              <a:rPr lang="en-US" altLang="cs-CZ" sz="2200" dirty="0">
                <a:latin typeface="Arial" panose="020B0604020202020204" pitchFamily="34" charset="0"/>
              </a:rPr>
              <a:t>the second, third or fourth position, which also has a large share mostly at attractive market.</a:t>
            </a:r>
          </a:p>
          <a:p>
            <a:pPr marL="285750" indent="-285750" eaLnBrk="1" hangingPunct="1">
              <a:spcBef>
                <a:spcPct val="0"/>
              </a:spcBef>
              <a:defRPr/>
            </a:pPr>
            <a:r>
              <a:rPr lang="en-US" altLang="cs-CZ" sz="2200" dirty="0">
                <a:latin typeface="Arial" panose="020B0604020202020204" pitchFamily="34" charset="0"/>
              </a:rPr>
              <a:t>The challenger </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attacker</a:t>
            </a:r>
            <a:r>
              <a:rPr lang="cs-CZ" altLang="cs-CZ" sz="2200" dirty="0" smtClean="0">
                <a:latin typeface="Arial" panose="020B0604020202020204" pitchFamily="34" charset="0"/>
              </a:rPr>
              <a:t> </a:t>
            </a:r>
            <a:r>
              <a:rPr lang="en-US" altLang="cs-CZ" sz="2200" dirty="0" smtClean="0">
                <a:latin typeface="Arial" panose="020B0604020202020204" pitchFamily="34" charset="0"/>
              </a:rPr>
              <a:t>(we </a:t>
            </a:r>
            <a:r>
              <a:rPr lang="en-US" altLang="cs-CZ" sz="2200" dirty="0">
                <a:latin typeface="Arial" panose="020B0604020202020204" pitchFamily="34" charset="0"/>
              </a:rPr>
              <a:t>are second, </a:t>
            </a:r>
            <a:r>
              <a:rPr lang="cs-CZ" altLang="cs-CZ" sz="2200" dirty="0" err="1" smtClean="0">
                <a:latin typeface="Arial" panose="020B0604020202020204" pitchFamily="34" charset="0"/>
              </a:rPr>
              <a:t>trying</a:t>
            </a:r>
            <a:r>
              <a:rPr lang="cs-CZ" altLang="cs-CZ" sz="2200" dirty="0" smtClean="0">
                <a:latin typeface="Arial" panose="020B0604020202020204" pitchFamily="34" charset="0"/>
              </a:rPr>
              <a:t> hard</a:t>
            </a:r>
            <a:r>
              <a:rPr lang="en-US" altLang="cs-CZ" sz="2200" dirty="0" smtClean="0">
                <a:latin typeface="Arial" panose="020B0604020202020204" pitchFamily="34" charset="0"/>
              </a:rPr>
              <a:t>) </a:t>
            </a:r>
            <a:r>
              <a:rPr lang="en-US" altLang="cs-CZ" sz="2200" dirty="0">
                <a:latin typeface="Arial" panose="020B0604020202020204" pitchFamily="34" charset="0"/>
              </a:rPr>
              <a:t>usually uses an offensive strategy. Looking for weaknesses in services or prices of other suppliers in the market to attack the rival and </a:t>
            </a:r>
            <a:r>
              <a:rPr lang="cs-CZ" altLang="cs-CZ" sz="2200" dirty="0" err="1" smtClean="0">
                <a:latin typeface="Arial" panose="020B0604020202020204" pitchFamily="34" charset="0"/>
              </a:rPr>
              <a:t>overtake</a:t>
            </a:r>
            <a:r>
              <a:rPr lang="cs-CZ" altLang="cs-CZ" sz="2200" dirty="0" smtClean="0">
                <a:latin typeface="Arial" panose="020B0604020202020204" pitchFamily="34" charset="0"/>
              </a:rPr>
              <a:t> </a:t>
            </a:r>
            <a:r>
              <a:rPr lang="en-US" altLang="cs-CZ" sz="2200" dirty="0" smtClean="0">
                <a:latin typeface="Arial" panose="020B0604020202020204" pitchFamily="34" charset="0"/>
              </a:rPr>
              <a:t>some </a:t>
            </a:r>
            <a:r>
              <a:rPr lang="en-US" altLang="cs-CZ" sz="2200" dirty="0">
                <a:latin typeface="Arial" panose="020B0604020202020204" pitchFamily="34" charset="0"/>
              </a:rPr>
              <a:t>of its market share.</a:t>
            </a:r>
          </a:p>
          <a:p>
            <a:pPr marL="285750" indent="-285750" eaLnBrk="1" hangingPunct="1">
              <a:spcBef>
                <a:spcPct val="0"/>
              </a:spcBef>
              <a:defRPr/>
            </a:pPr>
            <a:r>
              <a:rPr lang="en-US" altLang="cs-CZ" sz="2200" dirty="0">
                <a:latin typeface="Arial" panose="020B0604020202020204" pitchFamily="34" charset="0"/>
              </a:rPr>
              <a:t>Selects the strategy of strengthening its market position. Sometimes this strategy is focused on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leading company</a:t>
            </a:r>
            <a:r>
              <a:rPr lang="en-US" altLang="cs-CZ" sz="2200" dirty="0">
                <a:latin typeface="Arial" panose="020B0604020202020204" pitchFamily="34" charset="0"/>
              </a:rPr>
              <a:t>, but usually rather </a:t>
            </a:r>
            <a:r>
              <a:rPr lang="cs-CZ" altLang="cs-CZ" sz="2200" dirty="0" smtClean="0">
                <a:latin typeface="Arial" panose="020B0604020202020204" pitchFamily="34" charset="0"/>
              </a:rPr>
              <a:t>on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small </a:t>
            </a:r>
            <a:r>
              <a:rPr lang="en-US" altLang="cs-CZ" sz="2200" dirty="0">
                <a:latin typeface="Arial" panose="020B0604020202020204" pitchFamily="34" charset="0"/>
              </a:rPr>
              <a:t>and medium suppliers.</a:t>
            </a:r>
          </a:p>
          <a:p>
            <a:pPr marL="285750" indent="-285750" eaLnBrk="1" hangingPunct="1">
              <a:spcBef>
                <a:spcPct val="0"/>
              </a:spcBef>
              <a:defRPr/>
            </a:pPr>
            <a:r>
              <a:rPr lang="en-US" altLang="cs-CZ" sz="2200" dirty="0">
                <a:latin typeface="Arial" panose="020B0604020202020204" pitchFamily="34" charset="0"/>
              </a:rPr>
              <a:t>Choice for the challenger is the strategy of maintaining its competitive position. If the market is attractive enough, </a:t>
            </a:r>
            <a:r>
              <a:rPr lang="en-US" altLang="cs-CZ" sz="2200" dirty="0" smtClean="0">
                <a:latin typeface="Arial" panose="020B0604020202020204" pitchFamily="34" charset="0"/>
              </a:rPr>
              <a:t>rather </a:t>
            </a:r>
            <a:r>
              <a:rPr lang="en-US" altLang="cs-CZ" sz="2200" dirty="0">
                <a:latin typeface="Arial" panose="020B0604020202020204" pitchFamily="34" charset="0"/>
              </a:rPr>
              <a:t>focuses on </a:t>
            </a:r>
            <a:r>
              <a:rPr lang="en-US" altLang="cs-CZ" sz="2200" dirty="0" err="1" smtClean="0">
                <a:latin typeface="Arial" panose="020B0604020202020204" pitchFamily="34" charset="0"/>
              </a:rPr>
              <a:t>imitat</a:t>
            </a:r>
            <a:r>
              <a:rPr lang="cs-CZ" altLang="cs-CZ" sz="2200" dirty="0" err="1" smtClean="0">
                <a:latin typeface="Arial" panose="020B0604020202020204" pitchFamily="34" charset="0"/>
              </a:rPr>
              <a:t>ing</a:t>
            </a:r>
            <a:r>
              <a:rPr lang="en-US" altLang="cs-CZ" sz="2200" dirty="0" smtClean="0">
                <a:latin typeface="Arial" panose="020B0604020202020204" pitchFamily="34" charset="0"/>
              </a:rPr>
              <a:t> marketing </a:t>
            </a:r>
            <a:r>
              <a:rPr lang="en-US" altLang="cs-CZ" sz="2200" dirty="0">
                <a:latin typeface="Arial" panose="020B0604020202020204" pitchFamily="34" charset="0"/>
              </a:rPr>
              <a:t>efforts </a:t>
            </a:r>
            <a:r>
              <a:rPr lang="cs-CZ" altLang="cs-CZ" sz="2200" dirty="0" smtClean="0">
                <a:latin typeface="Arial" panose="020B0604020202020204" pitchFamily="34" charset="0"/>
              </a:rPr>
              <a:t>of </a:t>
            </a:r>
            <a:r>
              <a:rPr lang="en-US" altLang="cs-CZ" sz="2200" dirty="0" smtClean="0">
                <a:latin typeface="Arial" panose="020B0604020202020204" pitchFamily="34" charset="0"/>
              </a:rPr>
              <a:t>the </a:t>
            </a:r>
            <a:r>
              <a:rPr lang="en-US" altLang="cs-CZ" sz="2200" dirty="0">
                <a:latin typeface="Arial" panose="020B0604020202020204" pitchFamily="34" charset="0"/>
              </a:rPr>
              <a:t>market leader.</a:t>
            </a:r>
          </a:p>
        </p:txBody>
      </p:sp>
    </p:spTree>
    <p:extLst>
      <p:ext uri="{BB962C8B-B14F-4D97-AF65-F5344CB8AC3E}">
        <p14:creationId xmlns:p14="http://schemas.microsoft.com/office/powerpoint/2010/main" val="1804972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 MARKET FOLLOWER</a:t>
            </a: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Follower is a supplier with a smaller market share, compared with a leader or challenger</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These </a:t>
            </a:r>
            <a:r>
              <a:rPr lang="cs-CZ" altLang="cs-CZ" sz="2200" dirty="0" err="1" smtClean="0">
                <a:latin typeface="Arial" panose="020B0604020202020204" pitchFamily="34" charset="0"/>
              </a:rPr>
              <a:t>suppliers</a:t>
            </a:r>
            <a:r>
              <a:rPr lang="cs-CZ" altLang="cs-CZ" sz="2200" dirty="0" smtClean="0">
                <a:latin typeface="Arial" panose="020B0604020202020204" pitchFamily="34" charset="0"/>
              </a:rPr>
              <a:t> </a:t>
            </a:r>
            <a:r>
              <a:rPr lang="en-US" altLang="cs-CZ" sz="2200" dirty="0" smtClean="0">
                <a:latin typeface="Arial" panose="020B0604020202020204" pitchFamily="34" charset="0"/>
              </a:rPr>
              <a:t>are </a:t>
            </a:r>
            <a:r>
              <a:rPr lang="en-US" altLang="cs-CZ" sz="2200" dirty="0">
                <a:latin typeface="Arial" panose="020B0604020202020204" pitchFamily="34" charset="0"/>
              </a:rPr>
              <a:t>trying to avoid conflicts with the competition, </a:t>
            </a:r>
            <a:r>
              <a:rPr lang="cs-CZ" altLang="cs-CZ" sz="2200" dirty="0" err="1" smtClean="0">
                <a:latin typeface="Arial" panose="020B0604020202020204" pitchFamily="34" charset="0"/>
              </a:rPr>
              <a:t>while</a:t>
            </a:r>
            <a:r>
              <a:rPr lang="cs-CZ" altLang="cs-CZ" sz="2200" dirty="0" smtClean="0">
                <a:latin typeface="Arial" panose="020B0604020202020204" pitchFamily="34" charset="0"/>
              </a:rPr>
              <a:t> </a:t>
            </a:r>
            <a:r>
              <a:rPr lang="en-US" altLang="cs-CZ" sz="2200" dirty="0" smtClean="0">
                <a:latin typeface="Arial" panose="020B0604020202020204" pitchFamily="34" charset="0"/>
              </a:rPr>
              <a:t>their </a:t>
            </a:r>
            <a:r>
              <a:rPr lang="en-US" altLang="cs-CZ" sz="2200" dirty="0">
                <a:latin typeface="Arial" panose="020B0604020202020204" pitchFamily="34" charset="0"/>
              </a:rPr>
              <a:t>business strategy is based on copying and imitation of successful activities of the previous two types of </a:t>
            </a:r>
            <a:r>
              <a:rPr lang="en-US" altLang="cs-CZ" sz="2200" dirty="0" smtClean="0">
                <a:latin typeface="Arial" panose="020B0604020202020204" pitchFamily="34" charset="0"/>
              </a:rPr>
              <a:t>suppliers</a:t>
            </a:r>
            <a:r>
              <a:rPr lang="cs-CZ" altLang="cs-CZ" sz="2200" dirty="0" smtClean="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market has lost its attractiveness, then a strategic choice for followers is either try to build (strengthen) their competitive position, or </a:t>
            </a:r>
            <a:r>
              <a:rPr lang="cs-CZ" altLang="cs-CZ" sz="2200" dirty="0" err="1" smtClean="0">
                <a:latin typeface="Arial" panose="020B0604020202020204" pitchFamily="34" charset="0"/>
              </a:rPr>
              <a:t>leave</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markets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these </a:t>
            </a:r>
            <a:r>
              <a:rPr lang="en-US" altLang="cs-CZ" sz="2200" dirty="0">
                <a:latin typeface="Arial" panose="020B0604020202020204" pitchFamily="34" charset="0"/>
              </a:rPr>
              <a:t>activities </a:t>
            </a:r>
            <a:r>
              <a:rPr lang="en-US" altLang="cs-CZ" sz="2200" dirty="0" smtClean="0">
                <a:latin typeface="Arial" panose="020B0604020202020204" pitchFamily="34" charset="0"/>
              </a:rPr>
              <a:t>- </a:t>
            </a:r>
            <a:r>
              <a:rPr lang="en-US" altLang="cs-CZ" sz="2200" dirty="0">
                <a:latin typeface="Arial" panose="020B0604020202020204" pitchFamily="34" charset="0"/>
              </a:rPr>
              <a:t>get rid of them.</a:t>
            </a:r>
            <a:endParaRPr lang="cs-CZ" altLang="cs-CZ" sz="2200" dirty="0">
              <a:latin typeface="Arial" panose="020B0604020202020204" pitchFamily="34" charset="0"/>
            </a:endParaRPr>
          </a:p>
        </p:txBody>
      </p:sp>
    </p:spTree>
    <p:extLst>
      <p:ext uri="{BB962C8B-B14F-4D97-AF65-F5344CB8AC3E}">
        <p14:creationId xmlns:p14="http://schemas.microsoft.com/office/powerpoint/2010/main" val="249342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 MARKET NICHER</a:t>
            </a:r>
          </a:p>
        </p:txBody>
      </p:sp>
      <p:sp>
        <p:nvSpPr>
          <p:cNvPr id="3079" name="TextovéPole 10"/>
          <p:cNvSpPr txBox="1">
            <a:spLocks noChangeArrowheads="1"/>
          </p:cNvSpPr>
          <p:nvPr/>
        </p:nvSpPr>
        <p:spPr bwMode="auto">
          <a:xfrm>
            <a:off x="503238" y="1512044"/>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smtClean="0">
                <a:latin typeface="Arial" panose="020B0604020202020204" pitchFamily="34" charset="0"/>
              </a:rPr>
              <a:t>Nicher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a </a:t>
            </a:r>
            <a:r>
              <a:rPr lang="en-US" altLang="cs-CZ" sz="2200" dirty="0">
                <a:latin typeface="Arial" panose="020B0604020202020204" pitchFamily="34" charset="0"/>
              </a:rPr>
              <a:t>supplier that concentrates on market niches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also avoids battles and downright focuses on a particular segment, geographically defined group of customers, or </a:t>
            </a:r>
            <a:r>
              <a:rPr lang="cs-CZ" altLang="cs-CZ" sz="2200" dirty="0" smtClean="0">
                <a:latin typeface="Arial" panose="020B0604020202020204" pitchFamily="34" charset="0"/>
              </a:rPr>
              <a:t>on </a:t>
            </a:r>
            <a:r>
              <a:rPr lang="en-US" altLang="cs-CZ" sz="2200" dirty="0" smtClean="0">
                <a:latin typeface="Arial" panose="020B0604020202020204" pitchFamily="34" charset="0"/>
              </a:rPr>
              <a:t>a </a:t>
            </a:r>
            <a:r>
              <a:rPr lang="en-US" altLang="cs-CZ" sz="2200" dirty="0">
                <a:latin typeface="Arial" panose="020B0604020202020204" pitchFamily="34" charset="0"/>
              </a:rPr>
              <a:t>specific type of product</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Market </a:t>
            </a:r>
            <a:r>
              <a:rPr lang="cs-CZ" altLang="cs-CZ" sz="2200" dirty="0" err="1" smtClean="0">
                <a:latin typeface="Arial" panose="020B0604020202020204" pitchFamily="34" charset="0"/>
              </a:rPr>
              <a:t>nicher</a:t>
            </a:r>
            <a:r>
              <a:rPr lang="cs-CZ" altLang="cs-CZ" sz="2200" dirty="0" smtClean="0">
                <a:latin typeface="Arial" panose="020B0604020202020204" pitchFamily="34" charset="0"/>
              </a:rPr>
              <a:t> has to </a:t>
            </a:r>
            <a:r>
              <a:rPr lang="cs-CZ" altLang="cs-CZ" sz="2200" dirty="0" err="1" smtClean="0">
                <a:latin typeface="Arial" panose="020B0604020202020204" pitchFamily="34" charset="0"/>
              </a:rPr>
              <a:t>offer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incredibly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specific</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value</a:t>
            </a:r>
            <a:r>
              <a:rPr lang="cs-CZ" altLang="cs-CZ" sz="2200" dirty="0" smtClean="0">
                <a:latin typeface="Arial" panose="020B0604020202020204" pitchFamily="34" charset="0"/>
              </a:rPr>
              <a:t> to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customers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not </a:t>
            </a:r>
            <a:r>
              <a:rPr lang="cs-CZ" altLang="cs-CZ" sz="2200" dirty="0" err="1" smtClean="0">
                <a:latin typeface="Arial" panose="020B0604020202020204" pitchFamily="34" charset="0"/>
              </a:rPr>
              <a:t>obtainable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from</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other</a:t>
            </a:r>
            <a:r>
              <a:rPr lang="cs-CZ" altLang="cs-CZ" sz="2200" dirty="0" smtClean="0">
                <a:latin typeface="Arial" panose="020B0604020202020204" pitchFamily="34" charset="0"/>
              </a:rPr>
              <a:t> big </a:t>
            </a:r>
            <a:r>
              <a:rPr lang="cs-CZ" altLang="cs-CZ" sz="2200" dirty="0" err="1" smtClean="0">
                <a:latin typeface="Arial" panose="020B0604020202020204" pitchFamily="34" charset="0"/>
              </a:rPr>
              <a:t>suppliers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specialization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may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 benefit </a:t>
            </a:r>
            <a:r>
              <a:rPr lang="cs-CZ" altLang="cs-CZ" sz="2200" dirty="0" err="1" smtClean="0">
                <a:latin typeface="Arial" panose="020B0604020202020204" pitchFamily="34" charset="0"/>
              </a:rPr>
              <a:t>or</a:t>
            </a:r>
            <a:r>
              <a:rPr lang="cs-CZ" altLang="cs-CZ" sz="2200" dirty="0" smtClean="0">
                <a:latin typeface="Arial" panose="020B0604020202020204" pitchFamily="34" charset="0"/>
              </a:rPr>
              <a:t> a </a:t>
            </a:r>
            <a:r>
              <a:rPr lang="cs-CZ" altLang="cs-CZ" sz="2200" dirty="0" err="1" smtClean="0">
                <a:latin typeface="Arial" panose="020B0604020202020204" pitchFamily="34" charset="0"/>
              </a:rPr>
              <a:t>burden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acquiring</a:t>
            </a:r>
            <a:r>
              <a:rPr lang="cs-CZ" altLang="cs-CZ" sz="2200" dirty="0" smtClean="0">
                <a:latin typeface="Arial" panose="020B0604020202020204" pitchFamily="34" charset="0"/>
              </a:rPr>
              <a:t> and </a:t>
            </a:r>
            <a:r>
              <a:rPr lang="cs-CZ" altLang="cs-CZ" sz="2200" dirty="0" err="1" smtClean="0">
                <a:latin typeface="Arial" panose="020B0604020202020204" pitchFamily="34" charset="0"/>
              </a:rPr>
              <a:t>maintaining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 problém).</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34136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GENERAL STRATEGIES</a:t>
            </a:r>
          </a:p>
        </p:txBody>
      </p:sp>
      <p:sp>
        <p:nvSpPr>
          <p:cNvPr id="3079" name="TextovéPole 10"/>
          <p:cNvSpPr txBox="1">
            <a:spLocks noChangeArrowheads="1"/>
          </p:cNvSpPr>
          <p:nvPr/>
        </p:nvSpPr>
        <p:spPr bwMode="auto">
          <a:xfrm>
            <a:off x="5032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Growth strategy </a:t>
            </a:r>
            <a:r>
              <a:rPr lang="en-US" altLang="cs-CZ" sz="2200" dirty="0">
                <a:latin typeface="Arial" panose="020B0604020202020204" pitchFamily="34" charset="0"/>
              </a:rPr>
              <a:t>- securing growth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business </a:t>
            </a:r>
            <a:r>
              <a:rPr lang="en-US" altLang="cs-CZ" sz="2200" dirty="0">
                <a:latin typeface="Arial" panose="020B0604020202020204" pitchFamily="34" charset="0"/>
              </a:rPr>
              <a:t>as a whole, for example through the redistribution of profits, market share growth, sales growth</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Stabilization strategy </a:t>
            </a:r>
            <a:r>
              <a:rPr lang="en-US" altLang="cs-CZ" sz="2200" dirty="0">
                <a:latin typeface="Arial" panose="020B0604020202020204" pitchFamily="34" charset="0"/>
              </a:rPr>
              <a:t>- maintaining the state of the turnover in the business, stabilization of assortment, adapting to the competition</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err="1" smtClean="0">
                <a:latin typeface="Arial" panose="020B0604020202020204" pitchFamily="34" charset="0"/>
              </a:rPr>
              <a:t>Reduc</a:t>
            </a:r>
            <a:r>
              <a:rPr lang="cs-CZ" altLang="cs-CZ" sz="2200" b="1" dirty="0" err="1" smtClean="0">
                <a:latin typeface="Arial" panose="020B0604020202020204" pitchFamily="34" charset="0"/>
              </a:rPr>
              <a:t>tion</a:t>
            </a:r>
            <a:r>
              <a:rPr lang="en-US" altLang="cs-CZ" sz="2200" b="1" dirty="0" smtClean="0">
                <a:latin typeface="Arial" panose="020B0604020202020204" pitchFamily="34" charset="0"/>
              </a:rPr>
              <a:t> </a:t>
            </a:r>
            <a:r>
              <a:rPr lang="en-US" altLang="cs-CZ" sz="2200" b="1" dirty="0">
                <a:latin typeface="Arial" panose="020B0604020202020204" pitchFamily="34" charset="0"/>
              </a:rPr>
              <a:t>strategy </a:t>
            </a:r>
            <a:r>
              <a:rPr lang="en-US" altLang="cs-CZ" sz="2200" dirty="0">
                <a:latin typeface="Arial" panose="020B0604020202020204" pitchFamily="34" charset="0"/>
              </a:rPr>
              <a:t>- products and turnover reduction phase, increasing competitive pressure, the impending </a:t>
            </a:r>
            <a:r>
              <a:rPr lang="en-US" altLang="cs-CZ" sz="2200" dirty="0" smtClean="0">
                <a:latin typeface="Arial" panose="020B0604020202020204" pitchFamily="34" charset="0"/>
              </a:rPr>
              <a:t>crisis</a:t>
            </a:r>
            <a:r>
              <a:rPr lang="cs-CZ" altLang="cs-CZ" sz="2200" dirty="0" smtClean="0">
                <a:latin typeface="Arial" panose="020B0604020202020204" pitchFamily="34" charset="0"/>
              </a:rPr>
              <a:t>,</a:t>
            </a:r>
            <a:r>
              <a:rPr lang="en-US" altLang="cs-CZ" sz="2200" dirty="0" smtClean="0">
                <a:latin typeface="Arial" panose="020B0604020202020204" pitchFamily="34" charset="0"/>
              </a:rPr>
              <a:t> either </a:t>
            </a:r>
            <a:r>
              <a:rPr lang="en-US" altLang="cs-CZ" sz="2200" dirty="0">
                <a:latin typeface="Arial" panose="020B0604020202020204" pitchFamily="34" charset="0"/>
              </a:rPr>
              <a:t>reduce production or to dampen activity in the activity</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Combined </a:t>
            </a:r>
            <a:r>
              <a:rPr lang="en-US" altLang="cs-CZ" sz="2200" b="1" dirty="0" err="1" smtClean="0">
                <a:latin typeface="Arial" panose="020B0604020202020204" pitchFamily="34" charset="0"/>
              </a:rPr>
              <a:t>strateg</a:t>
            </a:r>
            <a:r>
              <a:rPr lang="cs-CZ" altLang="cs-CZ" sz="2200" b="1" dirty="0" smtClean="0">
                <a:latin typeface="Arial" panose="020B0604020202020204" pitchFamily="34" charset="0"/>
              </a:rPr>
              <a:t>y</a:t>
            </a:r>
            <a:r>
              <a:rPr lang="en-US" altLang="cs-CZ" sz="2200" b="1" dirty="0" smtClean="0">
                <a:latin typeface="Arial" panose="020B0604020202020204" pitchFamily="34" charset="0"/>
              </a:rPr>
              <a:t> </a:t>
            </a:r>
            <a:r>
              <a:rPr lang="en-US" altLang="cs-CZ" sz="2200" dirty="0">
                <a:latin typeface="Arial" panose="020B0604020202020204" pitchFamily="34" charset="0"/>
              </a:rPr>
              <a:t>- </a:t>
            </a:r>
            <a:r>
              <a:rPr lang="en-US" altLang="cs-CZ" sz="2200" dirty="0" smtClean="0">
                <a:latin typeface="Arial" panose="020B0604020202020204" pitchFamily="34" charset="0"/>
              </a:rPr>
              <a:t>use</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more options, </a:t>
            </a:r>
            <a:r>
              <a:rPr lang="en-US" altLang="cs-CZ" sz="2200" dirty="0" smtClean="0">
                <a:latin typeface="Arial" panose="020B0604020202020204" pitchFamily="34" charset="0"/>
              </a:rPr>
              <a:t>e</a:t>
            </a:r>
            <a:r>
              <a:rPr lang="cs-CZ" altLang="cs-CZ" sz="2200" dirty="0" smtClean="0">
                <a:latin typeface="Arial" panose="020B0604020202020204" pitchFamily="34" charset="0"/>
              </a:rPr>
              <a:t>.</a:t>
            </a:r>
            <a:r>
              <a:rPr lang="en-US" altLang="cs-CZ" sz="2200" dirty="0" smtClean="0">
                <a:latin typeface="Arial" panose="020B0604020202020204" pitchFamily="34" charset="0"/>
              </a:rPr>
              <a:t>g</a:t>
            </a:r>
            <a:r>
              <a:rPr lang="en-US" altLang="cs-CZ" sz="2200" dirty="0">
                <a:latin typeface="Arial" panose="020B0604020202020204" pitchFamily="34" charset="0"/>
              </a:rPr>
              <a:t>. </a:t>
            </a:r>
            <a:r>
              <a:rPr lang="cs-CZ" altLang="cs-CZ" sz="2200" dirty="0" smtClean="0">
                <a:latin typeface="Arial" panose="020B0604020202020204" pitchFamily="34" charset="0"/>
              </a:rPr>
              <a:t>t</a:t>
            </a:r>
            <a:r>
              <a:rPr lang="en-US" altLang="cs-CZ" sz="2200" dirty="0" err="1" smtClean="0">
                <a:latin typeface="Arial" panose="020B0604020202020204" pitchFamily="34" charset="0"/>
              </a:rPr>
              <a:t>ermination</a:t>
            </a:r>
            <a:r>
              <a:rPr lang="en-US" altLang="cs-CZ" sz="2200" dirty="0" smtClean="0">
                <a:latin typeface="Arial" panose="020B0604020202020204" pitchFamily="34" charset="0"/>
              </a:rPr>
              <a:t> </a:t>
            </a:r>
            <a:r>
              <a:rPr lang="en-US" altLang="cs-CZ" sz="2200" dirty="0">
                <a:latin typeface="Arial" panose="020B0604020202020204" pitchFamily="34" charset="0"/>
              </a:rPr>
              <a:t>of certain product because of lack of demand, but the introduction of a new product or service, finding a new position in the market.</a:t>
            </a:r>
          </a:p>
        </p:txBody>
      </p:sp>
    </p:spTree>
    <p:extLst>
      <p:ext uri="{BB962C8B-B14F-4D97-AF65-F5344CB8AC3E}">
        <p14:creationId xmlns:p14="http://schemas.microsoft.com/office/powerpoint/2010/main" val="2161707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MINTZBERG STRATEGY (5/10/11P)</a:t>
            </a:r>
          </a:p>
        </p:txBody>
      </p:sp>
      <p:pic>
        <p:nvPicPr>
          <p:cNvPr id="2" name="Obrázek 1"/>
          <p:cNvPicPr>
            <a:picLocks noChangeAspect="1"/>
          </p:cNvPicPr>
          <p:nvPr/>
        </p:nvPicPr>
        <p:blipFill>
          <a:blip r:embed="rId2"/>
          <a:stretch>
            <a:fillRect/>
          </a:stretch>
        </p:blipFill>
        <p:spPr>
          <a:xfrm>
            <a:off x="171004" y="1438275"/>
            <a:ext cx="8809484" cy="5072312"/>
          </a:xfrm>
          <a:prstGeom prst="rect">
            <a:avLst/>
          </a:prstGeom>
        </p:spPr>
      </p:pic>
    </p:spTree>
    <p:extLst>
      <p:ext uri="{BB962C8B-B14F-4D97-AF65-F5344CB8AC3E}">
        <p14:creationId xmlns:p14="http://schemas.microsoft.com/office/powerpoint/2010/main" val="333896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PARTIAL COMPANY STRATEGIES</a:t>
            </a:r>
          </a:p>
        </p:txBody>
      </p:sp>
      <p:sp>
        <p:nvSpPr>
          <p:cNvPr id="3079" name="TextovéPole 10"/>
          <p:cNvSpPr txBox="1">
            <a:spLocks noChangeArrowheads="1"/>
          </p:cNvSpPr>
          <p:nvPr/>
        </p:nvSpPr>
        <p:spPr bwMode="auto">
          <a:xfrm>
            <a:off x="503238" y="1512044"/>
            <a:ext cx="847725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partial</a:t>
            </a:r>
            <a:r>
              <a:rPr lang="cs-CZ" altLang="cs-CZ" sz="2200" dirty="0">
                <a:latin typeface="Arial" panose="020B0604020202020204" pitchFamily="34" charset="0"/>
              </a:rPr>
              <a:t> </a:t>
            </a:r>
            <a:r>
              <a:rPr lang="cs-CZ" altLang="cs-CZ" sz="2200" dirty="0" err="1" smtClean="0">
                <a:latin typeface="Arial" panose="020B0604020202020204" pitchFamily="34" charset="0"/>
              </a:rPr>
              <a:t>company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strategies</a:t>
            </a:r>
            <a:r>
              <a:rPr lang="cs-CZ" altLang="cs-CZ" sz="2200" dirty="0" smtClean="0">
                <a:latin typeface="Arial" panose="020B0604020202020204" pitchFamily="34" charset="0"/>
              </a:rPr>
              <a:t> are </a:t>
            </a:r>
            <a:r>
              <a:rPr lang="cs-CZ" altLang="cs-CZ" sz="2200" dirty="0" err="1" smtClean="0">
                <a:latin typeface="Arial" panose="020B0604020202020204" pitchFamily="34" charset="0"/>
              </a:rPr>
              <a:t>also</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sometimes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called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functional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strategies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because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they</a:t>
            </a:r>
            <a:r>
              <a:rPr lang="cs-CZ" altLang="cs-CZ" sz="2200" dirty="0" smtClean="0">
                <a:latin typeface="Arial" panose="020B0604020202020204" pitchFamily="34" charset="0"/>
              </a:rPr>
              <a:t> focus </a:t>
            </a:r>
            <a:r>
              <a:rPr lang="cs-CZ" altLang="cs-CZ" sz="2200" dirty="0" err="1" smtClean="0">
                <a:latin typeface="Arial" panose="020B0604020202020204" pitchFamily="34" charset="0"/>
              </a:rPr>
              <a:t>almost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exclusively</a:t>
            </a:r>
            <a:r>
              <a:rPr lang="cs-CZ" altLang="cs-CZ" sz="2200" dirty="0" smtClean="0">
                <a:latin typeface="Arial" panose="020B0604020202020204" pitchFamily="34" charset="0"/>
              </a:rPr>
              <a:t> on </a:t>
            </a:r>
            <a:r>
              <a:rPr lang="cs-CZ" altLang="cs-CZ" sz="2200" dirty="0" err="1" smtClean="0">
                <a:latin typeface="Arial" panose="020B0604020202020204" pitchFamily="34" charset="0"/>
              </a:rPr>
              <a:t>one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function</a:t>
            </a:r>
            <a:r>
              <a:rPr lang="cs-CZ" altLang="cs-CZ" sz="2200" dirty="0" smtClean="0">
                <a:latin typeface="Arial" panose="020B0604020202020204" pitchFamily="34" charset="0"/>
              </a:rPr>
              <a:t> 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company</a:t>
            </a:r>
            <a:r>
              <a:rPr lang="cs-CZ" altLang="cs-CZ" sz="2200" dirty="0" smtClean="0">
                <a:latin typeface="Arial" panose="020B0604020202020204" pitchFamily="34" charset="0"/>
              </a:rPr>
              <a:t> (department) </a:t>
            </a:r>
            <a:r>
              <a:rPr lang="cs-CZ" altLang="cs-CZ" sz="2200" dirty="0" err="1" smtClean="0">
                <a:latin typeface="Arial" panose="020B0604020202020204" pitchFamily="34" charset="0"/>
              </a:rPr>
              <a:t>that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stronger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competitors</a:t>
            </a:r>
            <a:r>
              <a:rPr lang="cs-CZ" altLang="cs-CZ" sz="2200" dirty="0" smtClean="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strategy may focus on the strengths of the company in terms of its organization and functioning:</a:t>
            </a:r>
          </a:p>
          <a:p>
            <a:pPr marL="1028700" lvl="1" eaLnBrk="1" hangingPunct="1">
              <a:spcBef>
                <a:spcPct val="0"/>
              </a:spcBef>
              <a:defRPr/>
            </a:pPr>
            <a:r>
              <a:rPr lang="cs-CZ" altLang="cs-CZ" sz="1800" dirty="0" smtClean="0">
                <a:latin typeface="Arial" panose="020B0604020202020204" pitchFamily="34" charset="0"/>
              </a:rPr>
              <a:t>E</a:t>
            </a:r>
            <a:r>
              <a:rPr lang="en-US" altLang="cs-CZ" sz="1800" dirty="0" err="1" smtClean="0">
                <a:latin typeface="Arial" panose="020B0604020202020204" pitchFamily="34" charset="0"/>
              </a:rPr>
              <a:t>conomic</a:t>
            </a:r>
            <a:r>
              <a:rPr lang="en-US" altLang="cs-CZ" sz="1800" dirty="0" smtClean="0">
                <a:latin typeface="Arial" panose="020B0604020202020204" pitchFamily="34" charset="0"/>
              </a:rPr>
              <a:t> </a:t>
            </a:r>
            <a:r>
              <a:rPr lang="en-US" altLang="cs-CZ" sz="1800" dirty="0">
                <a:latin typeface="Arial" panose="020B0604020202020204" pitchFamily="34" charset="0"/>
              </a:rPr>
              <a:t>- financial </a:t>
            </a:r>
            <a:r>
              <a:rPr lang="en-US" altLang="cs-CZ" sz="1800" dirty="0" smtClean="0">
                <a:latin typeface="Arial" panose="020B0604020202020204" pitchFamily="34" charset="0"/>
              </a:rPr>
              <a:t>strategy</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smtClean="0">
                <a:latin typeface="Arial" panose="020B0604020202020204" pitchFamily="34" charset="0"/>
              </a:rPr>
              <a:t>M</a:t>
            </a:r>
            <a:r>
              <a:rPr lang="en-US" altLang="cs-CZ" sz="1800" dirty="0" err="1" smtClean="0">
                <a:latin typeface="Arial" panose="020B0604020202020204" pitchFamily="34" charset="0"/>
              </a:rPr>
              <a:t>arketing</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the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old</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approach</a:t>
            </a:r>
            <a:r>
              <a:rPr lang="cs-CZ" altLang="cs-CZ" sz="1800" dirty="0" smtClean="0">
                <a:latin typeface="Arial" panose="020B0604020202020204" pitchFamily="34" charset="0"/>
              </a:rPr>
              <a:t> = </a:t>
            </a:r>
            <a:r>
              <a:rPr lang="cs-CZ" altLang="cs-CZ" sz="1800" dirty="0" err="1" smtClean="0">
                <a:latin typeface="Arial" panose="020B0604020202020204" pitchFamily="34" charset="0"/>
              </a:rPr>
              <a:t>selling</a:t>
            </a:r>
            <a:r>
              <a:rPr lang="cs-CZ" altLang="cs-CZ" sz="1800" dirty="0" smtClean="0">
                <a:latin typeface="Arial" panose="020B0604020202020204" pitchFamily="34" charset="0"/>
              </a:rPr>
              <a:t>)</a:t>
            </a:r>
            <a:r>
              <a:rPr lang="en-US" altLang="cs-CZ" sz="1800" dirty="0" smtClean="0">
                <a:latin typeface="Arial" panose="020B0604020202020204" pitchFamily="34" charset="0"/>
              </a:rPr>
              <a:t> </a:t>
            </a:r>
            <a:r>
              <a:rPr lang="en-US" altLang="cs-CZ" sz="1800" dirty="0">
                <a:latin typeface="Arial" panose="020B0604020202020204" pitchFamily="34" charset="0"/>
              </a:rPr>
              <a:t>- business </a:t>
            </a:r>
            <a:r>
              <a:rPr lang="en-US" altLang="cs-CZ" sz="1800" dirty="0" smtClean="0">
                <a:latin typeface="Arial" panose="020B0604020202020204" pitchFamily="34" charset="0"/>
              </a:rPr>
              <a:t>strategy</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smtClean="0">
                <a:latin typeface="Arial" panose="020B0604020202020204" pitchFamily="34" charset="0"/>
              </a:rPr>
              <a:t>T</a:t>
            </a:r>
            <a:r>
              <a:rPr lang="en-US" altLang="cs-CZ" sz="1800" dirty="0" err="1" smtClean="0">
                <a:latin typeface="Arial" panose="020B0604020202020204" pitchFamily="34" charset="0"/>
              </a:rPr>
              <a:t>echnological</a:t>
            </a:r>
            <a:r>
              <a:rPr lang="en-US" altLang="cs-CZ" sz="1800" dirty="0" smtClean="0">
                <a:latin typeface="Arial" panose="020B0604020202020204" pitchFamily="34" charset="0"/>
              </a:rPr>
              <a:t> </a:t>
            </a:r>
            <a:r>
              <a:rPr lang="en-US" altLang="cs-CZ" sz="1800" dirty="0">
                <a:latin typeface="Arial" panose="020B0604020202020204" pitchFamily="34" charset="0"/>
              </a:rPr>
              <a:t>development </a:t>
            </a:r>
            <a:r>
              <a:rPr lang="en-US" altLang="cs-CZ" sz="1800" dirty="0" smtClean="0">
                <a:latin typeface="Arial" panose="020B0604020202020204" pitchFamily="34" charset="0"/>
              </a:rPr>
              <a:t>strategy</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smtClean="0">
                <a:latin typeface="Arial" panose="020B0604020202020204" pitchFamily="34" charset="0"/>
              </a:rPr>
              <a:t>Q</a:t>
            </a:r>
            <a:r>
              <a:rPr lang="en-US" altLang="cs-CZ" sz="1800" dirty="0" err="1" smtClean="0">
                <a:latin typeface="Arial" panose="020B0604020202020204" pitchFamily="34" charset="0"/>
              </a:rPr>
              <a:t>uality</a:t>
            </a:r>
            <a:r>
              <a:rPr lang="en-US" altLang="cs-CZ" sz="1800" dirty="0" smtClean="0">
                <a:latin typeface="Arial" panose="020B0604020202020204" pitchFamily="34" charset="0"/>
              </a:rPr>
              <a:t> </a:t>
            </a:r>
            <a:r>
              <a:rPr lang="en-US" altLang="cs-CZ" sz="1800" dirty="0">
                <a:latin typeface="Arial" panose="020B0604020202020204" pitchFamily="34" charset="0"/>
              </a:rPr>
              <a:t>policy and </a:t>
            </a:r>
            <a:r>
              <a:rPr lang="en-US" altLang="cs-CZ" sz="1800" dirty="0" smtClean="0">
                <a:latin typeface="Arial" panose="020B0604020202020204" pitchFamily="34" charset="0"/>
              </a:rPr>
              <a:t>ecology</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smtClean="0">
                <a:latin typeface="Arial" panose="020B0604020202020204" pitchFamily="34" charset="0"/>
              </a:rPr>
              <a:t>P</a:t>
            </a:r>
            <a:r>
              <a:rPr lang="en-US" altLang="cs-CZ" sz="1800" dirty="0" err="1" smtClean="0">
                <a:latin typeface="Arial" panose="020B0604020202020204" pitchFamily="34" charset="0"/>
              </a:rPr>
              <a:t>ersonnel</a:t>
            </a:r>
            <a:r>
              <a:rPr lang="en-US" altLang="cs-CZ" sz="1800" dirty="0" smtClean="0">
                <a:latin typeface="Arial" panose="020B0604020202020204" pitchFamily="34" charset="0"/>
              </a:rPr>
              <a:t> policy</a:t>
            </a:r>
            <a:r>
              <a:rPr lang="cs-CZ"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cs-CZ" altLang="cs-CZ" sz="1800" dirty="0" smtClean="0">
                <a:latin typeface="Arial" panose="020B0604020202020204" pitchFamily="34" charset="0"/>
              </a:rPr>
              <a:t>C</a:t>
            </a:r>
            <a:r>
              <a:rPr lang="en-US" altLang="cs-CZ" sz="1800" dirty="0" err="1" smtClean="0">
                <a:latin typeface="Arial" panose="020B0604020202020204" pitchFamily="34" charset="0"/>
              </a:rPr>
              <a:t>ommunication</a:t>
            </a:r>
            <a:r>
              <a:rPr lang="en-US" altLang="cs-CZ" sz="1800" dirty="0" smtClean="0">
                <a:latin typeface="Arial" panose="020B0604020202020204" pitchFamily="34" charset="0"/>
              </a:rPr>
              <a:t> </a:t>
            </a:r>
            <a:r>
              <a:rPr lang="en-US" altLang="cs-CZ" sz="1800" dirty="0">
                <a:latin typeface="Arial" panose="020B0604020202020204" pitchFamily="34" charset="0"/>
              </a:rPr>
              <a:t>strategy.</a:t>
            </a:r>
          </a:p>
        </p:txBody>
      </p:sp>
    </p:spTree>
    <p:extLst>
      <p:ext uri="{BB962C8B-B14F-4D97-AF65-F5344CB8AC3E}">
        <p14:creationId xmlns:p14="http://schemas.microsoft.com/office/powerpoint/2010/main" val="616509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STRATEGIES BASED OND BCG MATRIX 1</a:t>
            </a: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Results of the analysis will help us determine what role </a:t>
            </a:r>
            <a:r>
              <a:rPr lang="en-US" altLang="cs-CZ" sz="2200" dirty="0" smtClean="0">
                <a:latin typeface="Arial" panose="020B0604020202020204" pitchFamily="34" charset="0"/>
              </a:rPr>
              <a:t>will individual </a:t>
            </a:r>
            <a:r>
              <a:rPr lang="en-US" altLang="cs-CZ" sz="2200" dirty="0">
                <a:latin typeface="Arial" panose="020B0604020202020204" pitchFamily="34" charset="0"/>
              </a:rPr>
              <a:t>business units play </a:t>
            </a:r>
            <a:r>
              <a:rPr lang="en-US" altLang="cs-CZ" sz="2200" dirty="0" smtClean="0">
                <a:latin typeface="Arial" panose="020B0604020202020204" pitchFamily="34" charset="0"/>
              </a:rPr>
              <a:t>in </a:t>
            </a:r>
            <a:r>
              <a:rPr lang="en-US" altLang="cs-CZ" sz="2200" dirty="0">
                <a:latin typeface="Arial" panose="020B0604020202020204" pitchFamily="34" charset="0"/>
              </a:rPr>
              <a:t>future </a:t>
            </a:r>
            <a:r>
              <a:rPr lang="en-US" altLang="cs-CZ" sz="2200" dirty="0" smtClean="0">
                <a:latin typeface="Arial" panose="020B0604020202020204" pitchFamily="34" charset="0"/>
              </a:rPr>
              <a:t>development. </a:t>
            </a:r>
            <a:r>
              <a:rPr lang="en-US" altLang="cs-CZ" sz="2200" dirty="0">
                <a:latin typeface="Arial" panose="020B0604020202020204" pitchFamily="34" charset="0"/>
              </a:rPr>
              <a:t>The company's management should seek to ensure that its portfolio was balanced, both in terms of the SBU in each quadrant </a:t>
            </a:r>
            <a:r>
              <a:rPr lang="cs-CZ" altLang="cs-CZ" sz="2200" dirty="0" smtClean="0">
                <a:latin typeface="Arial" panose="020B0604020202020204" pitchFamily="34" charset="0"/>
              </a:rPr>
              <a:t>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matrix</a:t>
            </a:r>
            <a:r>
              <a:rPr lang="en-US" altLang="cs-CZ" sz="2200" dirty="0">
                <a:latin typeface="Arial" panose="020B0604020202020204" pitchFamily="34" charset="0"/>
              </a:rPr>
              <a:t>, and in terms of their position within the matrix</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 example, too many SBU in the position of the stars and the position of dogs means problems with their financing, because the existing cash cows are not able to cover all the necessary investments in all SBUs. The company must consider which SBU in its portfolio has </a:t>
            </a:r>
            <a:r>
              <a:rPr lang="cs-CZ" altLang="cs-CZ" sz="2200" dirty="0" smtClean="0">
                <a:latin typeface="Arial" panose="020B0604020202020204" pitchFamily="34" charset="0"/>
              </a:rPr>
              <a:t>to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en-US" altLang="cs-CZ" sz="2200" dirty="0" smtClean="0">
                <a:latin typeface="Arial" panose="020B0604020202020204" pitchFamily="34" charset="0"/>
              </a:rPr>
              <a:t>discarded</a:t>
            </a:r>
            <a:r>
              <a:rPr lang="en-US" altLang="cs-CZ" sz="2200" dirty="0">
                <a:latin typeface="Arial" panose="020B0604020202020204" pitchFamily="34" charset="0"/>
              </a:rPr>
              <a:t>, in order to effectively invest in the promotion of promising </a:t>
            </a:r>
            <a:r>
              <a:rPr lang="en-US" altLang="cs-CZ" sz="2200" dirty="0" smtClean="0">
                <a:latin typeface="Arial" panose="020B0604020202020204" pitchFamily="34" charset="0"/>
              </a:rPr>
              <a:t>SBU</a:t>
            </a:r>
            <a:r>
              <a:rPr lang="cs-CZ" altLang="cs-CZ" sz="2200" dirty="0" smtClean="0">
                <a:latin typeface="Arial" panose="020B0604020202020204" pitchFamily="34" charset="0"/>
              </a:rPr>
              <a:t>s</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Prevalence </a:t>
            </a:r>
            <a:r>
              <a:rPr lang="cs-CZ" altLang="cs-CZ" sz="2200" dirty="0" smtClean="0">
                <a:latin typeface="Arial" panose="020B0604020202020204" pitchFamily="34" charset="0"/>
              </a:rPr>
              <a:t>of </a:t>
            </a:r>
            <a:r>
              <a:rPr lang="en-US" altLang="cs-CZ" sz="2200" dirty="0" smtClean="0">
                <a:latin typeface="Arial" panose="020B0604020202020204" pitchFamily="34" charset="0"/>
              </a:rPr>
              <a:t>reliable </a:t>
            </a:r>
            <a:r>
              <a:rPr lang="en-US" altLang="cs-CZ" sz="2200" dirty="0">
                <a:latin typeface="Arial" panose="020B0604020202020204" pitchFamily="34" charset="0"/>
              </a:rPr>
              <a:t>and strong </a:t>
            </a:r>
            <a:r>
              <a:rPr lang="en-US" altLang="cs-CZ" sz="2200" dirty="0" smtClean="0">
                <a:latin typeface="Arial" panose="020B0604020202020204" pitchFamily="34" charset="0"/>
              </a:rPr>
              <a:t>SBU</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in the position of the cows is positive, but it is necessary to consider the question of their stability in the future.</a:t>
            </a:r>
          </a:p>
        </p:txBody>
      </p:sp>
    </p:spTree>
    <p:extLst>
      <p:ext uri="{BB962C8B-B14F-4D97-AF65-F5344CB8AC3E}">
        <p14:creationId xmlns:p14="http://schemas.microsoft.com/office/powerpoint/2010/main" val="1549681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a:t>
            </a:r>
            <a:r>
              <a:rPr lang="cs-CZ" altLang="cs-CZ" sz="2400" b="1" dirty="0">
                <a:latin typeface="Arial" panose="020B0604020202020204" pitchFamily="34" charset="0"/>
              </a:rPr>
              <a:t>BCG </a:t>
            </a:r>
            <a:r>
              <a:rPr lang="cs-CZ" altLang="cs-CZ" sz="2400" b="1" dirty="0" smtClean="0">
                <a:latin typeface="Arial" panose="020B0604020202020204" pitchFamily="34" charset="0"/>
              </a:rPr>
              <a:t>MATRIX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39738" y="1348800"/>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Strategy of increasing market share by creating new </a:t>
            </a:r>
            <a:r>
              <a:rPr lang="en-US" altLang="cs-CZ" sz="2200" b="1" dirty="0" smtClean="0">
                <a:latin typeface="Arial" panose="020B0604020202020204" pitchFamily="34" charset="0"/>
              </a:rPr>
              <a:t>SBU</a:t>
            </a:r>
            <a:r>
              <a:rPr lang="cs-CZ" altLang="cs-CZ" sz="2200" b="1" dirty="0" smtClean="0">
                <a:latin typeface="Arial" panose="020B0604020202020204" pitchFamily="34" charset="0"/>
              </a:rPr>
              <a:t>s</a:t>
            </a:r>
            <a:r>
              <a:rPr lang="en-US" altLang="cs-CZ" sz="2200" b="1" dirty="0" smtClean="0">
                <a:latin typeface="Arial" panose="020B0604020202020204" pitchFamily="34" charset="0"/>
              </a:rPr>
              <a:t> </a:t>
            </a:r>
            <a:r>
              <a:rPr lang="en-US" altLang="cs-CZ" sz="2200" b="1" dirty="0">
                <a:latin typeface="Arial" panose="020B0604020202020204" pitchFamily="34" charset="0"/>
              </a:rPr>
              <a:t>in promising sectors</a:t>
            </a:r>
            <a:r>
              <a:rPr lang="en-US" altLang="cs-CZ" sz="2200" dirty="0">
                <a:latin typeface="Arial" panose="020B0604020202020204" pitchFamily="34" charset="0"/>
              </a:rPr>
              <a:t>. This strategy is especially recommended for </a:t>
            </a:r>
            <a:r>
              <a:rPr lang="en-US" altLang="cs-CZ" sz="2200" dirty="0" smtClean="0">
                <a:latin typeface="Arial" panose="020B0604020202020204" pitchFamily="34" charset="0"/>
              </a:rPr>
              <a:t>SBU</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which have become a question mark if they have the </a:t>
            </a:r>
            <a:r>
              <a:rPr lang="cs-CZ" altLang="cs-CZ" sz="2200" dirty="0" err="1" smtClean="0">
                <a:latin typeface="Arial" panose="020B0604020202020204" pitchFamily="34" charset="0"/>
              </a:rPr>
              <a:t>prerequisite</a:t>
            </a:r>
            <a:r>
              <a:rPr lang="cs-CZ" altLang="cs-CZ" sz="2200" dirty="0" smtClean="0">
                <a:latin typeface="Arial" panose="020B0604020202020204" pitchFamily="34" charset="0"/>
              </a:rPr>
              <a:t> to </a:t>
            </a:r>
            <a:r>
              <a:rPr lang="cs-CZ" altLang="cs-CZ" sz="2200" dirty="0" err="1" smtClean="0">
                <a:latin typeface="Arial" panose="020B0604020202020204" pitchFamily="34" charset="0"/>
              </a:rPr>
              <a:t>become</a:t>
            </a:r>
            <a:r>
              <a:rPr lang="en-US" altLang="cs-CZ" sz="2200" dirty="0" smtClean="0">
                <a:latin typeface="Arial" panose="020B0604020202020204" pitchFamily="34" charset="0"/>
              </a:rPr>
              <a:t> </a:t>
            </a:r>
            <a:r>
              <a:rPr lang="en-US" altLang="cs-CZ" sz="2200" dirty="0">
                <a:latin typeface="Arial" panose="020B0604020202020204" pitchFamily="34" charset="0"/>
              </a:rPr>
              <a:t>a star. It requires strong financial support from the company.</a:t>
            </a:r>
          </a:p>
          <a:p>
            <a:pPr marL="285750" indent="-285750" eaLnBrk="1" hangingPunct="1">
              <a:spcBef>
                <a:spcPct val="0"/>
              </a:spcBef>
              <a:defRPr/>
            </a:pPr>
            <a:r>
              <a:rPr lang="en-US" altLang="cs-CZ" sz="2200" b="1" dirty="0">
                <a:latin typeface="Arial" panose="020B0604020202020204" pitchFamily="34" charset="0"/>
              </a:rPr>
              <a:t>Strategy of maintaining existing market share without significant changes in raising funds</a:t>
            </a:r>
            <a:r>
              <a:rPr lang="en-US" altLang="cs-CZ" sz="2200" dirty="0">
                <a:latin typeface="Arial" panose="020B0604020202020204" pitchFamily="34" charset="0"/>
              </a:rPr>
              <a:t>. This strategy is often applied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cash </a:t>
            </a:r>
            <a:r>
              <a:rPr lang="en-US" altLang="cs-CZ" sz="2200" dirty="0" smtClean="0">
                <a:latin typeface="Arial" panose="020B0604020202020204" pitchFamily="34" charset="0"/>
              </a:rPr>
              <a:t>cows </a:t>
            </a:r>
            <a:r>
              <a:rPr lang="en-US" altLang="cs-CZ" sz="2200" dirty="0">
                <a:latin typeface="Arial" panose="020B0604020202020204" pitchFamily="34" charset="0"/>
              </a:rPr>
              <a:t>that produce significant amounts of cash, and the company </a:t>
            </a:r>
            <a:r>
              <a:rPr lang="cs-CZ" altLang="cs-CZ" sz="2200" dirty="0" err="1" smtClean="0">
                <a:latin typeface="Arial" panose="020B0604020202020204" pitchFamily="34" charset="0"/>
              </a:rPr>
              <a:t>would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like</a:t>
            </a:r>
            <a:r>
              <a:rPr lang="cs-CZ" altLang="cs-CZ" sz="2200" dirty="0" smtClean="0">
                <a:latin typeface="Arial" panose="020B0604020202020204" pitchFamily="34" charset="0"/>
              </a:rPr>
              <a:t> to </a:t>
            </a:r>
            <a:r>
              <a:rPr lang="en-US" altLang="cs-CZ" sz="2200" dirty="0" smtClean="0">
                <a:latin typeface="Arial" panose="020B0604020202020204" pitchFamily="34" charset="0"/>
              </a:rPr>
              <a:t>maintain </a:t>
            </a:r>
            <a:r>
              <a:rPr lang="cs-CZ" altLang="cs-CZ" sz="2200" dirty="0" err="1" smtClean="0">
                <a:latin typeface="Arial" panose="020B0604020202020204" pitchFamily="34" charset="0"/>
              </a:rPr>
              <a:t>this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position</a:t>
            </a:r>
            <a:r>
              <a:rPr lang="cs-CZ" altLang="cs-CZ" sz="2200" dirty="0" smtClean="0">
                <a:latin typeface="Arial" panose="020B0604020202020204" pitchFamily="34" charset="0"/>
              </a:rPr>
              <a:t> </a:t>
            </a:r>
            <a:r>
              <a:rPr lang="en-US" altLang="cs-CZ" sz="2200" dirty="0" smtClean="0">
                <a:latin typeface="Arial" panose="020B0604020202020204" pitchFamily="34" charset="0"/>
              </a:rPr>
              <a:t>for </a:t>
            </a:r>
            <a:r>
              <a:rPr lang="en-US" altLang="cs-CZ" sz="2200" dirty="0">
                <a:latin typeface="Arial" panose="020B0604020202020204" pitchFamily="34" charset="0"/>
              </a:rPr>
              <a:t>the future. Cash cows fund the preparation and development of new products, ensuring both growth and dividends, helping to foster the stars and question marks. The company expects them to be the main source of profit. This strategy is also applied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some</a:t>
            </a:r>
            <a:r>
              <a:rPr lang="en-US" altLang="cs-CZ" sz="2200" dirty="0" smtClean="0">
                <a:latin typeface="Arial" panose="020B0604020202020204" pitchFamily="34" charset="0"/>
              </a:rPr>
              <a:t> </a:t>
            </a:r>
            <a:r>
              <a:rPr lang="en-US" altLang="cs-CZ" sz="2200" dirty="0">
                <a:latin typeface="Arial" panose="020B0604020202020204" pitchFamily="34" charset="0"/>
              </a:rPr>
              <a:t>stars, which the company wants to maintain or to improve their position. </a:t>
            </a:r>
            <a:r>
              <a:rPr lang="en-US" altLang="cs-CZ" sz="2200" dirty="0" smtClean="0">
                <a:latin typeface="Arial" panose="020B0604020202020204" pitchFamily="34" charset="0"/>
              </a:rPr>
              <a:t>It</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based on the assumption that the market eventually slows the growth and the star moves into position </a:t>
            </a:r>
            <a:r>
              <a:rPr lang="cs-CZ" altLang="cs-CZ" sz="2200" dirty="0" smtClean="0">
                <a:latin typeface="Arial" panose="020B0604020202020204" pitchFamily="34" charset="0"/>
              </a:rPr>
              <a:t>of </a:t>
            </a:r>
            <a:r>
              <a:rPr lang="en-US" altLang="cs-CZ" sz="2200" dirty="0" smtClean="0">
                <a:latin typeface="Arial" panose="020B0604020202020204" pitchFamily="34" charset="0"/>
              </a:rPr>
              <a:t>cash </a:t>
            </a:r>
            <a:r>
              <a:rPr lang="en-US" altLang="cs-CZ" sz="2200" dirty="0">
                <a:latin typeface="Arial" panose="020B0604020202020204" pitchFamily="34" charset="0"/>
              </a:rPr>
              <a:t>cows.</a:t>
            </a:r>
          </a:p>
        </p:txBody>
      </p:sp>
    </p:spTree>
    <p:extLst>
      <p:ext uri="{BB962C8B-B14F-4D97-AF65-F5344CB8AC3E}">
        <p14:creationId xmlns:p14="http://schemas.microsoft.com/office/powerpoint/2010/main" val="1730135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a:t>
            </a:r>
            <a:r>
              <a:rPr lang="cs-CZ" altLang="cs-CZ" sz="2400" b="1" dirty="0">
                <a:latin typeface="Arial" panose="020B0604020202020204" pitchFamily="34" charset="0"/>
              </a:rPr>
              <a:t>BCG </a:t>
            </a:r>
            <a:r>
              <a:rPr lang="cs-CZ" altLang="cs-CZ" sz="2400" b="1" dirty="0" smtClean="0">
                <a:latin typeface="Arial" panose="020B0604020202020204" pitchFamily="34" charset="0"/>
              </a:rPr>
              <a:t>MATRIX 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Strategies to reduce the market share in order to gain immediately or within a very short timeframe increased </a:t>
            </a:r>
            <a:r>
              <a:rPr lang="cs-CZ" altLang="cs-CZ" sz="2200" b="1" dirty="0" smtClean="0">
                <a:latin typeface="Arial" panose="020B0604020202020204" pitchFamily="34" charset="0"/>
              </a:rPr>
              <a:t>cash </a:t>
            </a:r>
            <a:r>
              <a:rPr lang="en-US" altLang="cs-CZ" sz="2200" b="1" dirty="0" smtClean="0">
                <a:latin typeface="Arial" panose="020B0604020202020204" pitchFamily="34" charset="0"/>
              </a:rPr>
              <a:t>revenue, </a:t>
            </a:r>
            <a:r>
              <a:rPr lang="en-US" altLang="cs-CZ" sz="2200" b="1" dirty="0">
                <a:latin typeface="Arial" panose="020B0604020202020204" pitchFamily="34" charset="0"/>
              </a:rPr>
              <a:t>regardless of the possible consequences</a:t>
            </a:r>
            <a:r>
              <a:rPr lang="en-US" altLang="cs-CZ" sz="2200" dirty="0">
                <a:latin typeface="Arial" panose="020B0604020202020204" pitchFamily="34" charset="0"/>
              </a:rPr>
              <a:t>. This strategy is used both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cash </a:t>
            </a:r>
            <a:r>
              <a:rPr lang="en-US" altLang="cs-CZ" sz="2200" dirty="0" smtClean="0">
                <a:latin typeface="Arial" panose="020B0604020202020204" pitchFamily="34" charset="0"/>
              </a:rPr>
              <a:t>cows</a:t>
            </a:r>
            <a:r>
              <a:rPr lang="en-US" altLang="cs-CZ" sz="2200" dirty="0">
                <a:latin typeface="Arial" panose="020B0604020202020204" pitchFamily="34" charset="0"/>
              </a:rPr>
              <a:t>, and with question </a:t>
            </a:r>
            <a:r>
              <a:rPr lang="en-US" altLang="cs-CZ" sz="2200" dirty="0" smtClean="0">
                <a:latin typeface="Arial" panose="020B0604020202020204" pitchFamily="34" charset="0"/>
              </a:rPr>
              <a:t>marks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and hungry dogs, if their future is unclear. Acquired </a:t>
            </a:r>
            <a:r>
              <a:rPr lang="en-US" altLang="cs-CZ" sz="2200" dirty="0" smtClean="0">
                <a:latin typeface="Arial" panose="020B0604020202020204" pitchFamily="34" charset="0"/>
              </a:rPr>
              <a:t>cash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then</a:t>
            </a:r>
            <a:r>
              <a:rPr lang="cs-CZ" altLang="cs-CZ" sz="2200" dirty="0" smtClean="0">
                <a:latin typeface="Arial" panose="020B0604020202020204" pitchFamily="34" charset="0"/>
              </a:rPr>
              <a:t> </a:t>
            </a:r>
            <a:r>
              <a:rPr lang="en-US" altLang="cs-CZ" sz="2200" dirty="0" smtClean="0">
                <a:latin typeface="Arial" panose="020B0604020202020204" pitchFamily="34" charset="0"/>
              </a:rPr>
              <a:t>invest</a:t>
            </a:r>
            <a:r>
              <a:rPr lang="cs-CZ" altLang="cs-CZ" sz="2200" dirty="0" err="1" smtClean="0">
                <a:latin typeface="Arial" panose="020B0604020202020204" pitchFamily="34" charset="0"/>
              </a:rPr>
              <a:t>ed</a:t>
            </a:r>
            <a:r>
              <a:rPr lang="en-US" altLang="cs-CZ" sz="2200" dirty="0" smtClean="0">
                <a:latin typeface="Arial" panose="020B0604020202020204" pitchFamily="34" charset="0"/>
              </a:rPr>
              <a:t> </a:t>
            </a:r>
            <a:r>
              <a:rPr lang="en-US" altLang="cs-CZ" sz="2200" dirty="0">
                <a:latin typeface="Arial" panose="020B0604020202020204" pitchFamily="34" charset="0"/>
              </a:rPr>
              <a:t>in the stars, or promising </a:t>
            </a:r>
            <a:r>
              <a:rPr lang="en-US" altLang="cs-CZ" sz="2200" dirty="0" smtClean="0">
                <a:latin typeface="Arial" panose="020B0604020202020204" pitchFamily="34" charset="0"/>
              </a:rPr>
              <a:t>question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mark</a:t>
            </a:r>
            <a:r>
              <a:rPr lang="en-US" altLang="cs-CZ" sz="2200" dirty="0" smtClean="0">
                <a:latin typeface="Arial" panose="020B0604020202020204" pitchFamily="34" charset="0"/>
              </a:rPr>
              <a:t>s.</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Exit strategy from the market </a:t>
            </a:r>
            <a:r>
              <a:rPr lang="en-US" altLang="cs-CZ" sz="2200" dirty="0">
                <a:latin typeface="Arial" panose="020B0604020202020204" pitchFamily="34" charset="0"/>
              </a:rPr>
              <a:t>means the disposal of business </a:t>
            </a:r>
            <a:r>
              <a:rPr lang="en-US" altLang="cs-CZ" sz="2200" dirty="0" smtClean="0">
                <a:latin typeface="Arial" panose="020B0604020202020204" pitchFamily="34" charset="0"/>
              </a:rPr>
              <a:t>units. </a:t>
            </a:r>
            <a:r>
              <a:rPr lang="en-US" altLang="cs-CZ" sz="2200" dirty="0">
                <a:latin typeface="Arial" panose="020B0604020202020204" pitchFamily="34" charset="0"/>
              </a:rPr>
              <a:t>These can be discarded </a:t>
            </a:r>
            <a:r>
              <a:rPr lang="en-US" altLang="cs-CZ" sz="2200" dirty="0" smtClean="0">
                <a:latin typeface="Arial" panose="020B0604020202020204" pitchFamily="34" charset="0"/>
              </a:rPr>
              <a:t>(terminated</a:t>
            </a:r>
            <a:r>
              <a:rPr lang="en-US" altLang="cs-CZ" sz="2200" dirty="0">
                <a:latin typeface="Arial" panose="020B0604020202020204" pitchFamily="34" charset="0"/>
              </a:rPr>
              <a:t>), or sold and funds raised from the sale </a:t>
            </a:r>
            <a:r>
              <a:rPr lang="cs-CZ" altLang="cs-CZ" sz="2200" dirty="0" smtClean="0">
                <a:latin typeface="Arial" panose="020B0604020202020204" pitchFamily="34" charset="0"/>
              </a:rPr>
              <a:t>are </a:t>
            </a:r>
            <a:r>
              <a:rPr lang="en-US" altLang="cs-CZ" sz="2200" dirty="0" smtClean="0">
                <a:latin typeface="Arial" panose="020B0604020202020204" pitchFamily="34" charset="0"/>
              </a:rPr>
              <a:t>reinvested </a:t>
            </a:r>
            <a:r>
              <a:rPr lang="en-US" altLang="cs-CZ" sz="2200" dirty="0">
                <a:latin typeface="Arial" panose="020B0604020202020204" pitchFamily="34" charset="0"/>
              </a:rPr>
              <a:t>elsewhere. In this </a:t>
            </a:r>
            <a:r>
              <a:rPr lang="en-US" altLang="cs-CZ" sz="2200" dirty="0" smtClean="0">
                <a:latin typeface="Arial" panose="020B0604020202020204" pitchFamily="34" charset="0"/>
              </a:rPr>
              <a:t>connection</a:t>
            </a:r>
            <a:r>
              <a:rPr lang="cs-CZ" altLang="cs-CZ" sz="2200" dirty="0" smtClean="0">
                <a:latin typeface="Arial" panose="020B0604020202020204" pitchFamily="34" charset="0"/>
              </a:rPr>
              <a:t>,</a:t>
            </a:r>
            <a:r>
              <a:rPr lang="en-US" altLang="cs-CZ" sz="2200" dirty="0" smtClean="0">
                <a:latin typeface="Arial" panose="020B0604020202020204" pitchFamily="34" charset="0"/>
              </a:rPr>
              <a:t> particular</a:t>
            </a:r>
            <a:r>
              <a:rPr lang="cs-CZ" altLang="cs-CZ" sz="2200" dirty="0" err="1" smtClean="0">
                <a:latin typeface="Arial" panose="020B0604020202020204" pitchFamily="34" charset="0"/>
              </a:rPr>
              <a:t>ly</a:t>
            </a:r>
            <a:r>
              <a:rPr lang="en-US" altLang="cs-CZ" sz="2200" dirty="0" smtClean="0">
                <a:latin typeface="Arial" panose="020B0604020202020204" pitchFamily="34" charset="0"/>
              </a:rPr>
              <a:t> dogs </a:t>
            </a:r>
            <a:r>
              <a:rPr lang="en-US" altLang="cs-CZ" sz="2200" dirty="0">
                <a:latin typeface="Arial" panose="020B0604020202020204" pitchFamily="34" charset="0"/>
              </a:rPr>
              <a:t>and in some cases the question marks, if </a:t>
            </a:r>
            <a:r>
              <a:rPr lang="cs-CZ" altLang="cs-CZ" sz="2200" dirty="0" err="1" smtClean="0">
                <a:latin typeface="Arial" panose="020B0604020202020204" pitchFamily="34" charset="0"/>
              </a:rPr>
              <a:t>they</a:t>
            </a:r>
            <a:r>
              <a:rPr lang="cs-CZ" altLang="cs-CZ" sz="2200" dirty="0" smtClean="0">
                <a:latin typeface="Arial" panose="020B0604020202020204" pitchFamily="34" charset="0"/>
              </a:rPr>
              <a:t> </a:t>
            </a:r>
            <a:r>
              <a:rPr lang="en-US" altLang="cs-CZ" sz="2200" dirty="0" smtClean="0">
                <a:latin typeface="Arial" panose="020B0604020202020204" pitchFamily="34" charset="0"/>
              </a:rPr>
              <a:t>require </a:t>
            </a:r>
            <a:r>
              <a:rPr lang="en-US" altLang="cs-CZ" sz="2200" dirty="0">
                <a:latin typeface="Arial" panose="020B0604020202020204" pitchFamily="34" charset="0"/>
              </a:rPr>
              <a:t>for the continued existence </a:t>
            </a:r>
            <a:r>
              <a:rPr lang="en-US" altLang="cs-CZ" sz="2200" dirty="0" smtClean="0">
                <a:latin typeface="Arial" panose="020B0604020202020204" pitchFamily="34" charset="0"/>
              </a:rPr>
              <a:t>too </a:t>
            </a:r>
            <a:r>
              <a:rPr lang="en-US" altLang="cs-CZ" sz="2200" dirty="0">
                <a:latin typeface="Arial" panose="020B0604020202020204" pitchFamily="34" charset="0"/>
              </a:rPr>
              <a:t>many resources that can not be in the current point of time dedicated for this purpose.</a:t>
            </a:r>
          </a:p>
        </p:txBody>
      </p:sp>
    </p:spTree>
    <p:extLst>
      <p:ext uri="{BB962C8B-B14F-4D97-AF65-F5344CB8AC3E}">
        <p14:creationId xmlns:p14="http://schemas.microsoft.com/office/powerpoint/2010/main" val="98745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Introduction to Strategic </a:t>
            </a:r>
            <a:r>
              <a:rPr lang="en-GB" b="1" dirty="0" smtClean="0">
                <a:latin typeface="Arial" pitchFamily="34" charset="0"/>
                <a:cs typeface="Arial" pitchFamily="34" charset="0"/>
              </a:rPr>
              <a:t>Marketing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STRATEGIC PROCESS</a:t>
            </a:r>
          </a:p>
        </p:txBody>
      </p:sp>
      <p:sp>
        <p:nvSpPr>
          <p:cNvPr id="3079" name="TextovéPole 10"/>
          <p:cNvSpPr txBox="1">
            <a:spLocks noChangeArrowheads="1"/>
          </p:cNvSpPr>
          <p:nvPr/>
        </p:nvSpPr>
        <p:spPr bwMode="auto">
          <a:xfrm>
            <a:off x="476282" y="1729277"/>
            <a:ext cx="39814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strategic</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process</a:t>
            </a:r>
            <a:r>
              <a:rPr lang="cs-CZ" altLang="cs-CZ" sz="2200" dirty="0" smtClean="0">
                <a:latin typeface="Arial" panose="020B0604020202020204" pitchFamily="34" charset="0"/>
              </a:rPr>
              <a:t> has these </a:t>
            </a:r>
            <a:r>
              <a:rPr lang="cs-CZ" altLang="cs-CZ" sz="2200" dirty="0" err="1" smtClean="0">
                <a:latin typeface="Arial" panose="020B0604020202020204" pitchFamily="34" charset="0"/>
              </a:rPr>
              <a:t>steps</a:t>
            </a:r>
            <a:r>
              <a:rPr lang="cs-CZ" altLang="cs-CZ" sz="2200" dirty="0" smtClean="0">
                <a:latin typeface="Arial" panose="020B0604020202020204" pitchFamily="34" charset="0"/>
              </a:rPr>
              <a:t>.</a:t>
            </a:r>
            <a:endParaRPr lang="en-GB" altLang="cs-CZ" sz="2200" dirty="0" smtClean="0">
              <a:latin typeface="Arial" panose="020B0604020202020204" pitchFamily="34" charset="0"/>
            </a:endParaRPr>
          </a:p>
        </p:txBody>
      </p:sp>
      <p:sp>
        <p:nvSpPr>
          <p:cNvPr id="6" name="Obdélník 5"/>
          <p:cNvSpPr/>
          <p:nvPr/>
        </p:nvSpPr>
        <p:spPr>
          <a:xfrm>
            <a:off x="5786446" y="1149353"/>
            <a:ext cx="2286016" cy="3571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smtClean="0"/>
              <a:t>Vision, </a:t>
            </a:r>
            <a:r>
              <a:rPr lang="cs-CZ" b="1" dirty="0" err="1" smtClean="0"/>
              <a:t>Mission</a:t>
            </a:r>
            <a:endParaRPr lang="cs-CZ" b="1" dirty="0"/>
          </a:p>
        </p:txBody>
      </p:sp>
      <p:sp>
        <p:nvSpPr>
          <p:cNvPr id="7" name="Obdélník 6"/>
          <p:cNvSpPr/>
          <p:nvPr/>
        </p:nvSpPr>
        <p:spPr>
          <a:xfrm>
            <a:off x="5786446" y="1641669"/>
            <a:ext cx="2286016" cy="3571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err="1" smtClean="0"/>
              <a:t>Analysis</a:t>
            </a:r>
            <a:endParaRPr lang="cs-CZ" b="1" dirty="0" smtClean="0"/>
          </a:p>
        </p:txBody>
      </p:sp>
      <p:sp>
        <p:nvSpPr>
          <p:cNvPr id="8" name="Obdélník 7"/>
          <p:cNvSpPr/>
          <p:nvPr/>
        </p:nvSpPr>
        <p:spPr>
          <a:xfrm>
            <a:off x="5786446" y="2171915"/>
            <a:ext cx="2286016" cy="3571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err="1" smtClean="0"/>
              <a:t>Strategic</a:t>
            </a:r>
            <a:r>
              <a:rPr lang="cs-CZ" b="1" dirty="0" smtClean="0"/>
              <a:t> </a:t>
            </a:r>
            <a:r>
              <a:rPr lang="cs-CZ" b="1" dirty="0" err="1" smtClean="0"/>
              <a:t>goals</a:t>
            </a:r>
            <a:endParaRPr lang="cs-CZ" b="1" dirty="0" smtClean="0"/>
          </a:p>
        </p:txBody>
      </p:sp>
      <p:sp>
        <p:nvSpPr>
          <p:cNvPr id="9" name="Obdélník 8"/>
          <p:cNvSpPr/>
          <p:nvPr/>
        </p:nvSpPr>
        <p:spPr>
          <a:xfrm>
            <a:off x="4928396" y="2651261"/>
            <a:ext cx="4000528" cy="12144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err="1" smtClean="0"/>
              <a:t>Strategy</a:t>
            </a:r>
            <a:r>
              <a:rPr lang="cs-CZ" b="1" dirty="0" smtClean="0"/>
              <a:t> </a:t>
            </a:r>
            <a:r>
              <a:rPr lang="cs-CZ" b="1" dirty="0" err="1" smtClean="0"/>
              <a:t>formulation</a:t>
            </a:r>
            <a:endParaRPr lang="cs-CZ" b="1" dirty="0" smtClean="0"/>
          </a:p>
          <a:p>
            <a:pPr>
              <a:buFont typeface="Wingdings" pitchFamily="2" charset="2"/>
              <a:buChar char="§"/>
            </a:pPr>
            <a:r>
              <a:rPr lang="cs-CZ" dirty="0" smtClean="0"/>
              <a:t> </a:t>
            </a:r>
            <a:r>
              <a:rPr lang="cs-CZ" dirty="0" err="1" smtClean="0"/>
              <a:t>generating</a:t>
            </a:r>
            <a:r>
              <a:rPr lang="cs-CZ" dirty="0" smtClean="0"/>
              <a:t> </a:t>
            </a:r>
            <a:r>
              <a:rPr lang="cs-CZ" dirty="0" err="1" smtClean="0"/>
              <a:t>strategy</a:t>
            </a:r>
            <a:endParaRPr lang="cs-CZ" dirty="0" smtClean="0"/>
          </a:p>
          <a:p>
            <a:pPr>
              <a:buFont typeface="Wingdings" pitchFamily="2" charset="2"/>
              <a:buChar char="§"/>
            </a:pPr>
            <a:r>
              <a:rPr lang="cs-CZ" dirty="0" smtClean="0"/>
              <a:t> </a:t>
            </a:r>
            <a:r>
              <a:rPr lang="cs-CZ" dirty="0" err="1" smtClean="0"/>
              <a:t>analyzing</a:t>
            </a:r>
            <a:r>
              <a:rPr lang="cs-CZ" dirty="0" smtClean="0"/>
              <a:t> </a:t>
            </a:r>
            <a:r>
              <a:rPr lang="cs-CZ" dirty="0" err="1" smtClean="0"/>
              <a:t>alternatives</a:t>
            </a:r>
            <a:endParaRPr lang="cs-CZ" dirty="0" smtClean="0"/>
          </a:p>
          <a:p>
            <a:pPr>
              <a:buFont typeface="Wingdings" pitchFamily="2" charset="2"/>
              <a:buChar char="§"/>
            </a:pPr>
            <a:r>
              <a:rPr lang="cs-CZ" dirty="0" smtClean="0"/>
              <a:t> </a:t>
            </a:r>
            <a:r>
              <a:rPr lang="cs-CZ" dirty="0" err="1" smtClean="0"/>
              <a:t>choosing</a:t>
            </a:r>
            <a:r>
              <a:rPr lang="cs-CZ" dirty="0" smtClean="0"/>
              <a:t> </a:t>
            </a:r>
            <a:r>
              <a:rPr lang="cs-CZ" dirty="0" err="1" smtClean="0"/>
              <a:t>optimal</a:t>
            </a:r>
            <a:r>
              <a:rPr lang="cs-CZ" dirty="0" smtClean="0"/>
              <a:t> </a:t>
            </a:r>
            <a:r>
              <a:rPr lang="cs-CZ" dirty="0" err="1" smtClean="0"/>
              <a:t>strategy</a:t>
            </a:r>
            <a:endParaRPr lang="cs-CZ" dirty="0" smtClean="0"/>
          </a:p>
        </p:txBody>
      </p:sp>
      <p:cxnSp>
        <p:nvCxnSpPr>
          <p:cNvPr id="10" name="Přímá spojovací šipka 8"/>
          <p:cNvCxnSpPr>
            <a:stCxn id="6" idx="2"/>
            <a:endCxn id="7" idx="0"/>
          </p:cNvCxnSpPr>
          <p:nvPr/>
        </p:nvCxnSpPr>
        <p:spPr>
          <a:xfrm>
            <a:off x="6929454" y="1506543"/>
            <a:ext cx="0" cy="13512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7" idx="2"/>
            <a:endCxn id="8" idx="0"/>
          </p:cNvCxnSpPr>
          <p:nvPr/>
        </p:nvCxnSpPr>
        <p:spPr>
          <a:xfrm>
            <a:off x="6929454" y="1998859"/>
            <a:ext cx="0" cy="17305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ovací šipka 12"/>
          <p:cNvCxnSpPr>
            <a:stCxn id="8" idx="2"/>
            <a:endCxn id="9" idx="0"/>
          </p:cNvCxnSpPr>
          <p:nvPr/>
        </p:nvCxnSpPr>
        <p:spPr>
          <a:xfrm flipH="1">
            <a:off x="6928660" y="2529105"/>
            <a:ext cx="794" cy="12215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4928396" y="4077328"/>
            <a:ext cx="4000528" cy="193492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err="1" smtClean="0"/>
              <a:t>Strategy</a:t>
            </a:r>
            <a:r>
              <a:rPr lang="cs-CZ" b="1" dirty="0" smtClean="0"/>
              <a:t> </a:t>
            </a:r>
            <a:r>
              <a:rPr lang="cs-CZ" b="1" dirty="0" err="1" smtClean="0"/>
              <a:t>implementation</a:t>
            </a:r>
            <a:endParaRPr lang="cs-CZ" b="1" dirty="0" smtClean="0"/>
          </a:p>
          <a:p>
            <a:pPr>
              <a:buFont typeface="Wingdings" pitchFamily="2" charset="2"/>
              <a:buChar char="§"/>
            </a:pPr>
            <a:r>
              <a:rPr lang="cs-CZ" dirty="0" smtClean="0"/>
              <a:t> </a:t>
            </a:r>
            <a:r>
              <a:rPr lang="cs-CZ" dirty="0" err="1" smtClean="0"/>
              <a:t>organizational</a:t>
            </a:r>
            <a:r>
              <a:rPr lang="cs-CZ" dirty="0" smtClean="0"/>
              <a:t> </a:t>
            </a:r>
            <a:r>
              <a:rPr lang="cs-CZ" dirty="0" err="1" smtClean="0"/>
              <a:t>structure</a:t>
            </a:r>
            <a:endParaRPr lang="cs-CZ" dirty="0" smtClean="0"/>
          </a:p>
          <a:p>
            <a:pPr>
              <a:buFont typeface="Wingdings" pitchFamily="2" charset="2"/>
              <a:buChar char="§"/>
            </a:pPr>
            <a:r>
              <a:rPr lang="cs-CZ" dirty="0" smtClean="0"/>
              <a:t> </a:t>
            </a:r>
            <a:r>
              <a:rPr lang="cs-CZ" dirty="0" err="1" smtClean="0"/>
              <a:t>company</a:t>
            </a:r>
            <a:r>
              <a:rPr lang="cs-CZ" dirty="0" smtClean="0"/>
              <a:t> </a:t>
            </a:r>
            <a:r>
              <a:rPr lang="cs-CZ" dirty="0" err="1" smtClean="0"/>
              <a:t>culture</a:t>
            </a:r>
            <a:endParaRPr lang="cs-CZ" dirty="0" smtClean="0"/>
          </a:p>
          <a:p>
            <a:pPr>
              <a:buFont typeface="Wingdings" pitchFamily="2" charset="2"/>
              <a:buChar char="§"/>
            </a:pPr>
            <a:r>
              <a:rPr lang="cs-CZ" dirty="0" smtClean="0"/>
              <a:t> </a:t>
            </a:r>
            <a:r>
              <a:rPr lang="cs-CZ" dirty="0" err="1" smtClean="0"/>
              <a:t>motivational</a:t>
            </a:r>
            <a:r>
              <a:rPr lang="cs-CZ" dirty="0" smtClean="0"/>
              <a:t> </a:t>
            </a:r>
            <a:r>
              <a:rPr lang="cs-CZ" dirty="0" err="1" smtClean="0"/>
              <a:t>system</a:t>
            </a:r>
            <a:endParaRPr lang="cs-CZ" dirty="0" smtClean="0"/>
          </a:p>
          <a:p>
            <a:pPr>
              <a:buFont typeface="Wingdings" pitchFamily="2" charset="2"/>
              <a:buChar char="§"/>
            </a:pPr>
            <a:r>
              <a:rPr lang="cs-CZ" dirty="0" smtClean="0"/>
              <a:t> </a:t>
            </a:r>
            <a:r>
              <a:rPr lang="cs-CZ" dirty="0" err="1" smtClean="0"/>
              <a:t>planning</a:t>
            </a:r>
            <a:endParaRPr lang="cs-CZ" dirty="0" smtClean="0"/>
          </a:p>
          <a:p>
            <a:pPr>
              <a:buFont typeface="Wingdings" pitchFamily="2" charset="2"/>
              <a:buChar char="§"/>
            </a:pPr>
            <a:r>
              <a:rPr lang="cs-CZ" dirty="0" smtClean="0"/>
              <a:t> source </a:t>
            </a:r>
            <a:r>
              <a:rPr lang="cs-CZ" dirty="0" err="1" smtClean="0"/>
              <a:t>allocation</a:t>
            </a:r>
            <a:endParaRPr lang="cs-CZ" dirty="0" smtClean="0"/>
          </a:p>
          <a:p>
            <a:pPr>
              <a:buFont typeface="Wingdings" pitchFamily="2" charset="2"/>
              <a:buChar char="§"/>
            </a:pPr>
            <a:r>
              <a:rPr lang="cs-CZ" dirty="0" smtClean="0"/>
              <a:t> </a:t>
            </a:r>
            <a:r>
              <a:rPr lang="cs-CZ" dirty="0" err="1" smtClean="0"/>
              <a:t>information</a:t>
            </a:r>
            <a:r>
              <a:rPr lang="cs-CZ" dirty="0" smtClean="0"/>
              <a:t> </a:t>
            </a:r>
            <a:r>
              <a:rPr lang="cs-CZ" dirty="0" err="1" smtClean="0"/>
              <a:t>system</a:t>
            </a:r>
            <a:endParaRPr lang="cs-CZ" dirty="0" smtClean="0"/>
          </a:p>
        </p:txBody>
      </p:sp>
      <p:cxnSp>
        <p:nvCxnSpPr>
          <p:cNvPr id="14" name="Přímá spojovací šipka 21"/>
          <p:cNvCxnSpPr>
            <a:stCxn id="9" idx="2"/>
            <a:endCxn id="13" idx="0"/>
          </p:cNvCxnSpPr>
          <p:nvPr/>
        </p:nvCxnSpPr>
        <p:spPr>
          <a:xfrm>
            <a:off x="6928660" y="3865707"/>
            <a:ext cx="0" cy="21162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4928396" y="6163543"/>
            <a:ext cx="4000528" cy="35719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b="1" dirty="0" err="1" smtClean="0"/>
              <a:t>Evaluation</a:t>
            </a:r>
            <a:r>
              <a:rPr lang="cs-CZ" b="1" dirty="0" smtClean="0"/>
              <a:t> and </a:t>
            </a:r>
            <a:r>
              <a:rPr lang="cs-CZ" b="1" dirty="0" err="1" smtClean="0"/>
              <a:t>Control</a:t>
            </a:r>
            <a:endParaRPr lang="cs-CZ" b="1" dirty="0"/>
          </a:p>
        </p:txBody>
      </p:sp>
      <p:cxnSp>
        <p:nvCxnSpPr>
          <p:cNvPr id="21" name="Přímá spojovací šipka 76"/>
          <p:cNvCxnSpPr>
            <a:stCxn id="13" idx="2"/>
            <a:endCxn id="15" idx="0"/>
          </p:cNvCxnSpPr>
          <p:nvPr/>
        </p:nvCxnSpPr>
        <p:spPr>
          <a:xfrm>
            <a:off x="6928660" y="6012249"/>
            <a:ext cx="0" cy="15129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08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a:t>
            </a:r>
            <a:r>
              <a:rPr lang="cs-CZ" altLang="cs-CZ" sz="2400" b="1" dirty="0">
                <a:latin typeface="Arial" panose="020B0604020202020204" pitchFamily="34" charset="0"/>
              </a:rPr>
              <a:t>BCG </a:t>
            </a:r>
            <a:r>
              <a:rPr lang="cs-CZ" altLang="cs-CZ" sz="2400" b="1" dirty="0" smtClean="0">
                <a:latin typeface="Arial" panose="020B0604020202020204" pitchFamily="34" charset="0"/>
              </a:rPr>
              <a:t>MATRIX 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Strategies to reduce the market share in order to gain immediately or within a very short timeframe increased </a:t>
            </a:r>
            <a:r>
              <a:rPr lang="cs-CZ" altLang="cs-CZ" sz="2200" b="1" dirty="0" smtClean="0">
                <a:latin typeface="Arial" panose="020B0604020202020204" pitchFamily="34" charset="0"/>
              </a:rPr>
              <a:t>cash </a:t>
            </a:r>
            <a:r>
              <a:rPr lang="en-US" altLang="cs-CZ" sz="2200" b="1" dirty="0" smtClean="0">
                <a:latin typeface="Arial" panose="020B0604020202020204" pitchFamily="34" charset="0"/>
              </a:rPr>
              <a:t>revenue, </a:t>
            </a:r>
            <a:r>
              <a:rPr lang="en-US" altLang="cs-CZ" sz="2200" b="1" dirty="0">
                <a:latin typeface="Arial" panose="020B0604020202020204" pitchFamily="34" charset="0"/>
              </a:rPr>
              <a:t>regardless of the possible consequences</a:t>
            </a:r>
            <a:r>
              <a:rPr lang="en-US" altLang="cs-CZ" sz="2200" dirty="0">
                <a:latin typeface="Arial" panose="020B0604020202020204" pitchFamily="34" charset="0"/>
              </a:rPr>
              <a:t>. This strategy is used both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cash </a:t>
            </a:r>
            <a:r>
              <a:rPr lang="en-US" altLang="cs-CZ" sz="2200" dirty="0" smtClean="0">
                <a:latin typeface="Arial" panose="020B0604020202020204" pitchFamily="34" charset="0"/>
              </a:rPr>
              <a:t>cows</a:t>
            </a:r>
            <a:r>
              <a:rPr lang="en-US" altLang="cs-CZ" sz="2200" dirty="0">
                <a:latin typeface="Arial" panose="020B0604020202020204" pitchFamily="34" charset="0"/>
              </a:rPr>
              <a:t>, and with question </a:t>
            </a:r>
            <a:r>
              <a:rPr lang="en-US" altLang="cs-CZ" sz="2200" dirty="0" smtClean="0">
                <a:latin typeface="Arial" panose="020B0604020202020204" pitchFamily="34" charset="0"/>
              </a:rPr>
              <a:t>marks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and hungry dogs, if their future is unclear. Acquired </a:t>
            </a:r>
            <a:r>
              <a:rPr lang="en-US" altLang="cs-CZ" sz="2200" dirty="0" smtClean="0">
                <a:latin typeface="Arial" panose="020B0604020202020204" pitchFamily="34" charset="0"/>
              </a:rPr>
              <a:t>cash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then</a:t>
            </a:r>
            <a:r>
              <a:rPr lang="cs-CZ" altLang="cs-CZ" sz="2200" dirty="0" smtClean="0">
                <a:latin typeface="Arial" panose="020B0604020202020204" pitchFamily="34" charset="0"/>
              </a:rPr>
              <a:t> </a:t>
            </a:r>
            <a:r>
              <a:rPr lang="en-US" altLang="cs-CZ" sz="2200" dirty="0" smtClean="0">
                <a:latin typeface="Arial" panose="020B0604020202020204" pitchFamily="34" charset="0"/>
              </a:rPr>
              <a:t>invest</a:t>
            </a:r>
            <a:r>
              <a:rPr lang="cs-CZ" altLang="cs-CZ" sz="2200" dirty="0" err="1" smtClean="0">
                <a:latin typeface="Arial" panose="020B0604020202020204" pitchFamily="34" charset="0"/>
              </a:rPr>
              <a:t>ed</a:t>
            </a:r>
            <a:r>
              <a:rPr lang="en-US" altLang="cs-CZ" sz="2200" dirty="0" smtClean="0">
                <a:latin typeface="Arial" panose="020B0604020202020204" pitchFamily="34" charset="0"/>
              </a:rPr>
              <a:t> </a:t>
            </a:r>
            <a:r>
              <a:rPr lang="en-US" altLang="cs-CZ" sz="2200" dirty="0">
                <a:latin typeface="Arial" panose="020B0604020202020204" pitchFamily="34" charset="0"/>
              </a:rPr>
              <a:t>in the stars, or promising </a:t>
            </a:r>
            <a:r>
              <a:rPr lang="en-US" altLang="cs-CZ" sz="2200" dirty="0" smtClean="0">
                <a:latin typeface="Arial" panose="020B0604020202020204" pitchFamily="34" charset="0"/>
              </a:rPr>
              <a:t>question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mark</a:t>
            </a:r>
            <a:r>
              <a:rPr lang="en-US" altLang="cs-CZ" sz="2200" dirty="0" smtClean="0">
                <a:latin typeface="Arial" panose="020B0604020202020204" pitchFamily="34" charset="0"/>
              </a:rPr>
              <a:t>s.</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Exit strategy from the market </a:t>
            </a:r>
            <a:r>
              <a:rPr lang="en-US" altLang="cs-CZ" sz="2200" dirty="0">
                <a:latin typeface="Arial" panose="020B0604020202020204" pitchFamily="34" charset="0"/>
              </a:rPr>
              <a:t>means the disposal of business </a:t>
            </a:r>
            <a:r>
              <a:rPr lang="en-US" altLang="cs-CZ" sz="2200" dirty="0" smtClean="0">
                <a:latin typeface="Arial" panose="020B0604020202020204" pitchFamily="34" charset="0"/>
              </a:rPr>
              <a:t>units. </a:t>
            </a:r>
            <a:r>
              <a:rPr lang="en-US" altLang="cs-CZ" sz="2200" dirty="0">
                <a:latin typeface="Arial" panose="020B0604020202020204" pitchFamily="34" charset="0"/>
              </a:rPr>
              <a:t>These can be discarded </a:t>
            </a:r>
            <a:r>
              <a:rPr lang="en-US" altLang="cs-CZ" sz="2200" dirty="0" smtClean="0">
                <a:latin typeface="Arial" panose="020B0604020202020204" pitchFamily="34" charset="0"/>
              </a:rPr>
              <a:t>(terminated</a:t>
            </a:r>
            <a:r>
              <a:rPr lang="en-US" altLang="cs-CZ" sz="2200" dirty="0">
                <a:latin typeface="Arial" panose="020B0604020202020204" pitchFamily="34" charset="0"/>
              </a:rPr>
              <a:t>), or sold and funds raised from the sale </a:t>
            </a:r>
            <a:r>
              <a:rPr lang="cs-CZ" altLang="cs-CZ" sz="2200" dirty="0" smtClean="0">
                <a:latin typeface="Arial" panose="020B0604020202020204" pitchFamily="34" charset="0"/>
              </a:rPr>
              <a:t>are </a:t>
            </a:r>
            <a:r>
              <a:rPr lang="en-US" altLang="cs-CZ" sz="2200" dirty="0" smtClean="0">
                <a:latin typeface="Arial" panose="020B0604020202020204" pitchFamily="34" charset="0"/>
              </a:rPr>
              <a:t>reinvested </a:t>
            </a:r>
            <a:r>
              <a:rPr lang="en-US" altLang="cs-CZ" sz="2200" dirty="0">
                <a:latin typeface="Arial" panose="020B0604020202020204" pitchFamily="34" charset="0"/>
              </a:rPr>
              <a:t>elsewhere. In this </a:t>
            </a:r>
            <a:r>
              <a:rPr lang="en-US" altLang="cs-CZ" sz="2200" dirty="0" smtClean="0">
                <a:latin typeface="Arial" panose="020B0604020202020204" pitchFamily="34" charset="0"/>
              </a:rPr>
              <a:t>connection</a:t>
            </a:r>
            <a:r>
              <a:rPr lang="cs-CZ" altLang="cs-CZ" sz="2200" dirty="0" smtClean="0">
                <a:latin typeface="Arial" panose="020B0604020202020204" pitchFamily="34" charset="0"/>
              </a:rPr>
              <a:t>,</a:t>
            </a:r>
            <a:r>
              <a:rPr lang="en-US" altLang="cs-CZ" sz="2200" dirty="0" smtClean="0">
                <a:latin typeface="Arial" panose="020B0604020202020204" pitchFamily="34" charset="0"/>
              </a:rPr>
              <a:t> particular</a:t>
            </a:r>
            <a:r>
              <a:rPr lang="cs-CZ" altLang="cs-CZ" sz="2200" dirty="0" err="1" smtClean="0">
                <a:latin typeface="Arial" panose="020B0604020202020204" pitchFamily="34" charset="0"/>
              </a:rPr>
              <a:t>ly</a:t>
            </a:r>
            <a:r>
              <a:rPr lang="en-US" altLang="cs-CZ" sz="2200" dirty="0" smtClean="0">
                <a:latin typeface="Arial" panose="020B0604020202020204" pitchFamily="34" charset="0"/>
              </a:rPr>
              <a:t> dogs </a:t>
            </a:r>
            <a:r>
              <a:rPr lang="en-US" altLang="cs-CZ" sz="2200" dirty="0">
                <a:latin typeface="Arial" panose="020B0604020202020204" pitchFamily="34" charset="0"/>
              </a:rPr>
              <a:t>and in some cases the question marks, if </a:t>
            </a:r>
            <a:r>
              <a:rPr lang="cs-CZ" altLang="cs-CZ" sz="2200" dirty="0" err="1" smtClean="0">
                <a:latin typeface="Arial" panose="020B0604020202020204" pitchFamily="34" charset="0"/>
              </a:rPr>
              <a:t>they</a:t>
            </a:r>
            <a:r>
              <a:rPr lang="cs-CZ" altLang="cs-CZ" sz="2200" dirty="0" smtClean="0">
                <a:latin typeface="Arial" panose="020B0604020202020204" pitchFamily="34" charset="0"/>
              </a:rPr>
              <a:t> </a:t>
            </a:r>
            <a:r>
              <a:rPr lang="en-US" altLang="cs-CZ" sz="2200" dirty="0" smtClean="0">
                <a:latin typeface="Arial" panose="020B0604020202020204" pitchFamily="34" charset="0"/>
              </a:rPr>
              <a:t>require </a:t>
            </a:r>
            <a:r>
              <a:rPr lang="en-US" altLang="cs-CZ" sz="2200" dirty="0">
                <a:latin typeface="Arial" panose="020B0604020202020204" pitchFamily="34" charset="0"/>
              </a:rPr>
              <a:t>for the continued existence </a:t>
            </a:r>
            <a:r>
              <a:rPr lang="en-US" altLang="cs-CZ" sz="2200" dirty="0" smtClean="0">
                <a:latin typeface="Arial" panose="020B0604020202020204" pitchFamily="34" charset="0"/>
              </a:rPr>
              <a:t>too </a:t>
            </a:r>
            <a:r>
              <a:rPr lang="en-US" altLang="cs-CZ" sz="2200" dirty="0">
                <a:latin typeface="Arial" panose="020B0604020202020204" pitchFamily="34" charset="0"/>
              </a:rPr>
              <a:t>many resources that can not be in the current point of time dedicated for this purpose.</a:t>
            </a:r>
          </a:p>
        </p:txBody>
      </p:sp>
    </p:spTree>
    <p:extLst>
      <p:ext uri="{BB962C8B-B14F-4D97-AF65-F5344CB8AC3E}">
        <p14:creationId xmlns:p14="http://schemas.microsoft.com/office/powerpoint/2010/main" val="223626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SWOT MATRIX</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err="1" smtClean="0">
                <a:latin typeface="Arial" panose="020B0604020202020204" pitchFamily="34" charset="0"/>
              </a:rPr>
              <a:t>Strategies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a:t>
            </a:r>
            <a:r>
              <a:rPr lang="en-US" altLang="cs-CZ" sz="2200" dirty="0" smtClean="0">
                <a:latin typeface="Arial" panose="020B0604020202020204" pitchFamily="34" charset="0"/>
              </a:rPr>
              <a:t>n </a:t>
            </a:r>
            <a:r>
              <a:rPr lang="en-US" altLang="cs-CZ" sz="2200" dirty="0">
                <a:latin typeface="Arial" panose="020B0604020202020204" pitchFamily="34" charset="0"/>
              </a:rPr>
              <a:t>the </a:t>
            </a:r>
            <a:r>
              <a:rPr lang="en-US" altLang="cs-CZ" sz="2200" dirty="0" err="1" smtClean="0">
                <a:latin typeface="Arial" panose="020B0604020202020204" pitchFamily="34" charset="0"/>
              </a:rPr>
              <a:t>combin</a:t>
            </a:r>
            <a:r>
              <a:rPr lang="cs-CZ" altLang="cs-CZ" sz="2200" dirty="0" err="1" smtClean="0">
                <a:latin typeface="Arial" panose="020B0604020202020204" pitchFamily="34" charset="0"/>
              </a:rPr>
              <a:t>ation</a:t>
            </a:r>
            <a:r>
              <a:rPr lang="en-US" altLang="cs-CZ" sz="2200" dirty="0" smtClean="0">
                <a:latin typeface="Arial" panose="020B0604020202020204" pitchFamily="34" charset="0"/>
              </a:rPr>
              <a:t> </a:t>
            </a:r>
            <a:r>
              <a:rPr lang="cs-CZ" altLang="cs-CZ" sz="2200" dirty="0" smtClean="0">
                <a:latin typeface="Arial" panose="020B0604020202020204" pitchFamily="34" charset="0"/>
              </a:rPr>
              <a:t>of </a:t>
            </a:r>
            <a:r>
              <a:rPr lang="en-US" altLang="cs-CZ" sz="2200" dirty="0" smtClean="0">
                <a:latin typeface="Arial" panose="020B0604020202020204" pitchFamily="34" charset="0"/>
              </a:rPr>
              <a:t>the </a:t>
            </a:r>
            <a:r>
              <a:rPr lang="en-US" altLang="cs-CZ" sz="2200" dirty="0">
                <a:latin typeface="Arial" panose="020B0604020202020204" pitchFamily="34" charset="0"/>
              </a:rPr>
              <a:t>prevailing internal and external </a:t>
            </a:r>
            <a:r>
              <a:rPr lang="en-US" altLang="cs-CZ" sz="2200" dirty="0" smtClean="0">
                <a:latin typeface="Arial" panose="020B0604020202020204" pitchFamily="34" charset="0"/>
              </a:rPr>
              <a:t>factors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W</a:t>
            </a:r>
            <a:r>
              <a:rPr lang="en-US" altLang="cs-CZ" sz="2200" dirty="0" smtClean="0">
                <a:latin typeface="Arial" panose="020B0604020202020204" pitchFamily="34" charset="0"/>
              </a:rPr>
              <a:t>e </a:t>
            </a:r>
            <a:r>
              <a:rPr lang="en-US" altLang="cs-CZ" sz="2200" dirty="0">
                <a:latin typeface="Arial" panose="020B0604020202020204" pitchFamily="34" charset="0"/>
              </a:rPr>
              <a:t>can distinguish four basic types of strategic situations:</a:t>
            </a:r>
          </a:p>
          <a:p>
            <a:pPr marL="1028700" lvl="1" eaLnBrk="1" hangingPunct="1">
              <a:spcBef>
                <a:spcPct val="0"/>
              </a:spcBef>
              <a:defRPr/>
            </a:pPr>
            <a:r>
              <a:rPr lang="en-US" altLang="cs-CZ" sz="2000" dirty="0">
                <a:latin typeface="Arial" panose="020B0604020202020204" pitchFamily="34" charset="0"/>
              </a:rPr>
              <a:t>combinations of </a:t>
            </a:r>
            <a:r>
              <a:rPr lang="en-US" altLang="cs-CZ" sz="2000" b="1" dirty="0">
                <a:latin typeface="Arial" panose="020B0604020202020204" pitchFamily="34" charset="0"/>
              </a:rPr>
              <a:t>W-T = </a:t>
            </a:r>
            <a:r>
              <a:rPr lang="en-US" altLang="cs-CZ" sz="2000" b="1" dirty="0" smtClean="0">
                <a:latin typeface="Arial" panose="020B0604020202020204" pitchFamily="34" charset="0"/>
              </a:rPr>
              <a:t>mini-mini</a:t>
            </a:r>
            <a:r>
              <a:rPr lang="cs-CZ" altLang="cs-CZ" sz="2000" b="1" dirty="0" smtClean="0">
                <a:latin typeface="Arial" panose="020B0604020202020204" pitchFamily="34" charset="0"/>
              </a:rPr>
              <a:t> </a:t>
            </a:r>
            <a:r>
              <a:rPr lang="en-US" altLang="cs-CZ" sz="2000" dirty="0" smtClean="0">
                <a:latin typeface="Arial" panose="020B0604020202020204" pitchFamily="34" charset="0"/>
              </a:rPr>
              <a:t>dominated </a:t>
            </a:r>
            <a:r>
              <a:rPr lang="cs-CZ" altLang="cs-CZ" sz="2000" dirty="0" smtClean="0">
                <a:latin typeface="Arial" panose="020B0604020202020204" pitchFamily="34" charset="0"/>
              </a:rPr>
              <a:t>by </a:t>
            </a:r>
            <a:r>
              <a:rPr lang="en-US" altLang="cs-CZ" sz="2000" dirty="0" smtClean="0">
                <a:latin typeface="Arial" panose="020B0604020202020204" pitchFamily="34" charset="0"/>
              </a:rPr>
              <a:t>weaknesses </a:t>
            </a:r>
            <a:r>
              <a:rPr lang="en-US" altLang="cs-CZ" sz="2000" dirty="0">
                <a:latin typeface="Arial" panose="020B0604020202020204" pitchFamily="34" charset="0"/>
              </a:rPr>
              <a:t>within the company and threats in the external environment,</a:t>
            </a:r>
          </a:p>
          <a:p>
            <a:pPr marL="1028700" lvl="1" eaLnBrk="1" hangingPunct="1">
              <a:spcBef>
                <a:spcPct val="0"/>
              </a:spcBef>
              <a:defRPr/>
            </a:pPr>
            <a:r>
              <a:rPr lang="en-US" altLang="cs-CZ" sz="2000" dirty="0">
                <a:latin typeface="Arial" panose="020B0604020202020204" pitchFamily="34" charset="0"/>
              </a:rPr>
              <a:t>combinations of </a:t>
            </a:r>
            <a:r>
              <a:rPr lang="en-US" altLang="cs-CZ" sz="2000" b="1" dirty="0">
                <a:latin typeface="Arial" panose="020B0604020202020204" pitchFamily="34" charset="0"/>
              </a:rPr>
              <a:t>W-O = </a:t>
            </a:r>
            <a:r>
              <a:rPr lang="en-US" altLang="cs-CZ" sz="2000" b="1" dirty="0" smtClean="0">
                <a:latin typeface="Arial" panose="020B0604020202020204" pitchFamily="34" charset="0"/>
              </a:rPr>
              <a:t>mini-maxi</a:t>
            </a:r>
            <a:r>
              <a:rPr lang="cs-CZ" altLang="cs-CZ" sz="2000" b="1" dirty="0" smtClean="0">
                <a:latin typeface="Arial" panose="020B0604020202020204" pitchFamily="34" charset="0"/>
              </a:rPr>
              <a:t> </a:t>
            </a:r>
            <a:r>
              <a:rPr lang="en-US" altLang="cs-CZ" sz="2000" dirty="0" smtClean="0">
                <a:latin typeface="Arial" panose="020B0604020202020204" pitchFamily="34" charset="0"/>
              </a:rPr>
              <a:t>dominated </a:t>
            </a:r>
            <a:r>
              <a:rPr lang="cs-CZ" altLang="cs-CZ" sz="2000" dirty="0" smtClean="0">
                <a:latin typeface="Arial" panose="020B0604020202020204" pitchFamily="34" charset="0"/>
              </a:rPr>
              <a:t>by </a:t>
            </a:r>
            <a:r>
              <a:rPr lang="en-US" altLang="cs-CZ" sz="2000" dirty="0" smtClean="0">
                <a:latin typeface="Arial" panose="020B0604020202020204" pitchFamily="34" charset="0"/>
              </a:rPr>
              <a:t>weaknesses </a:t>
            </a:r>
            <a:r>
              <a:rPr lang="en-US" altLang="cs-CZ" sz="2000" dirty="0">
                <a:latin typeface="Arial" panose="020B0604020202020204" pitchFamily="34" charset="0"/>
              </a:rPr>
              <a:t>and </a:t>
            </a:r>
            <a:r>
              <a:rPr lang="en-US" altLang="cs-CZ" sz="2000" dirty="0" smtClean="0">
                <a:latin typeface="Arial" panose="020B0604020202020204" pitchFamily="34" charset="0"/>
              </a:rPr>
              <a:t>opportunities,</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the combination </a:t>
            </a:r>
            <a:r>
              <a:rPr lang="en-US" altLang="cs-CZ" sz="2000" dirty="0" smtClean="0">
                <a:latin typeface="Arial" panose="020B0604020202020204" pitchFamily="34" charset="0"/>
              </a:rPr>
              <a:t>of </a:t>
            </a:r>
            <a:r>
              <a:rPr lang="en-US" altLang="cs-CZ" sz="2000" b="1" dirty="0" smtClean="0">
                <a:latin typeface="Arial" panose="020B0604020202020204" pitchFamily="34" charset="0"/>
              </a:rPr>
              <a:t>S-T = maxi-mini </a:t>
            </a:r>
            <a:r>
              <a:rPr lang="en-US" altLang="cs-CZ" sz="2000" dirty="0" smtClean="0">
                <a:latin typeface="Arial" panose="020B0604020202020204" pitchFamily="34" charset="0"/>
              </a:rPr>
              <a:t>dominated </a:t>
            </a:r>
            <a:r>
              <a:rPr lang="cs-CZ" altLang="cs-CZ" sz="2000" dirty="0" smtClean="0">
                <a:latin typeface="Arial" panose="020B0604020202020204" pitchFamily="34" charset="0"/>
              </a:rPr>
              <a:t>by </a:t>
            </a:r>
            <a:r>
              <a:rPr lang="en-US" altLang="cs-CZ" sz="2000" dirty="0" smtClean="0">
                <a:latin typeface="Arial" panose="020B0604020202020204" pitchFamily="34" charset="0"/>
              </a:rPr>
              <a:t>strengths </a:t>
            </a:r>
            <a:r>
              <a:rPr lang="en-US" altLang="cs-CZ" sz="2000" dirty="0">
                <a:latin typeface="Arial" panose="020B0604020202020204" pitchFamily="34" charset="0"/>
              </a:rPr>
              <a:t>and threats</a:t>
            </a:r>
            <a:r>
              <a:rPr lang="en-US" altLang="cs-CZ" sz="2000" dirty="0" smtClean="0">
                <a:latin typeface="Arial" panose="020B0604020202020204" pitchFamily="34" charset="0"/>
              </a:rPr>
              <a:t>,</a:t>
            </a:r>
            <a:endParaRPr lang="en-US" altLang="cs-CZ" sz="2000" dirty="0">
              <a:latin typeface="Arial" panose="020B0604020202020204" pitchFamily="34" charset="0"/>
            </a:endParaRPr>
          </a:p>
          <a:p>
            <a:pPr marL="1028700" lvl="1" eaLnBrk="1" hangingPunct="1">
              <a:spcBef>
                <a:spcPct val="0"/>
              </a:spcBef>
              <a:defRPr/>
            </a:pPr>
            <a:r>
              <a:rPr lang="en-US" altLang="cs-CZ" sz="2000" dirty="0">
                <a:latin typeface="Arial" panose="020B0604020202020204" pitchFamily="34" charset="0"/>
              </a:rPr>
              <a:t>the combination of </a:t>
            </a:r>
            <a:r>
              <a:rPr lang="en-US" altLang="cs-CZ" sz="2000" b="1" dirty="0">
                <a:latin typeface="Arial" panose="020B0604020202020204" pitchFamily="34" charset="0"/>
              </a:rPr>
              <a:t>S-O = maxi-maxi </a:t>
            </a:r>
            <a:r>
              <a:rPr lang="en-US" altLang="cs-CZ" sz="2000" dirty="0">
                <a:latin typeface="Arial" panose="020B0604020202020204" pitchFamily="34" charset="0"/>
              </a:rPr>
              <a:t>dominated </a:t>
            </a:r>
            <a:r>
              <a:rPr lang="cs-CZ" altLang="cs-CZ" sz="2000" dirty="0" smtClean="0">
                <a:latin typeface="Arial" panose="020B0604020202020204" pitchFamily="34" charset="0"/>
              </a:rPr>
              <a:t>by </a:t>
            </a:r>
            <a:r>
              <a:rPr lang="en-US" altLang="cs-CZ" sz="2000" dirty="0" smtClean="0">
                <a:latin typeface="Arial" panose="020B0604020202020204" pitchFamily="34" charset="0"/>
              </a:rPr>
              <a:t>strengths </a:t>
            </a:r>
            <a:r>
              <a:rPr lang="en-US" altLang="cs-CZ" sz="2000" dirty="0">
                <a:latin typeface="Arial" panose="020B0604020202020204" pitchFamily="34" charset="0"/>
              </a:rPr>
              <a:t>and opportunities.</a:t>
            </a:r>
          </a:p>
        </p:txBody>
      </p:sp>
    </p:spTree>
    <p:extLst>
      <p:ext uri="{BB962C8B-B14F-4D97-AF65-F5344CB8AC3E}">
        <p14:creationId xmlns:p14="http://schemas.microsoft.com/office/powerpoint/2010/main" val="610285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GE MATRIX</a:t>
            </a:r>
            <a:endParaRPr lang="cs-CZ" altLang="cs-CZ" sz="2400" b="1" dirty="0">
              <a:latin typeface="Arial" panose="020B0604020202020204" pitchFamily="34" charset="0"/>
            </a:endParaRPr>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3702" y="1369821"/>
            <a:ext cx="8114998" cy="485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SEGMENTATION</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smtClean="0">
                <a:latin typeface="Arial" panose="020B0604020202020204" pitchFamily="34" charset="0"/>
              </a:rPr>
              <a:t>Past </a:t>
            </a:r>
            <a:r>
              <a:rPr lang="cs-CZ" altLang="cs-CZ" sz="2200" dirty="0" err="1" smtClean="0">
                <a:latin typeface="Arial" panose="020B0604020202020204" pitchFamily="34" charset="0"/>
              </a:rPr>
              <a:t>approach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used</a:t>
            </a:r>
            <a:r>
              <a:rPr lang="en-US" altLang="cs-CZ" sz="2200" dirty="0" smtClean="0">
                <a:latin typeface="Arial" panose="020B0604020202020204" pitchFamily="34" charset="0"/>
              </a:rPr>
              <a:t>: </a:t>
            </a:r>
            <a:r>
              <a:rPr lang="en-US" altLang="cs-CZ" sz="2200" dirty="0">
                <a:latin typeface="Arial" panose="020B0604020202020204" pitchFamily="34" charset="0"/>
              </a:rPr>
              <a:t>several products, uniform product version, mass production, mass distribution, mass </a:t>
            </a:r>
            <a:r>
              <a:rPr lang="en-US" altLang="cs-CZ" sz="2200" dirty="0" smtClean="0">
                <a:latin typeface="Arial" panose="020B0604020202020204" pitchFamily="34" charset="0"/>
              </a:rPr>
              <a:t>communication.</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New </a:t>
            </a:r>
            <a:r>
              <a:rPr lang="cs-CZ" altLang="cs-CZ" sz="2200" dirty="0" err="1" smtClean="0">
                <a:latin typeface="Arial" panose="020B0604020202020204" pitchFamily="34" charset="0"/>
              </a:rPr>
              <a:t>approach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uses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strategy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on </a:t>
            </a:r>
            <a:r>
              <a:rPr lang="cs-CZ" altLang="cs-CZ" sz="2200" dirty="0" err="1" smtClean="0">
                <a:latin typeface="Arial" panose="020B0604020202020204" pitchFamily="34" charset="0"/>
              </a:rPr>
              <a:t>one</a:t>
            </a:r>
            <a:r>
              <a:rPr lang="cs-CZ" altLang="cs-CZ" sz="2200" dirty="0" smtClean="0">
                <a:latin typeface="Arial" panose="020B0604020202020204" pitchFamily="34" charset="0"/>
              </a:rPr>
              <a:t> of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following</a:t>
            </a:r>
            <a:r>
              <a:rPr lang="en-US" altLang="cs-CZ" sz="2200" dirty="0" smtClean="0">
                <a:latin typeface="Arial" panose="020B0604020202020204" pitchFamily="34" charset="0"/>
              </a:rPr>
              <a:t>: </a:t>
            </a:r>
            <a:r>
              <a:rPr lang="en-US" altLang="cs-CZ" sz="2200" b="1" dirty="0">
                <a:latin typeface="Arial" panose="020B0604020202020204" pitchFamily="34" charset="0"/>
              </a:rPr>
              <a:t>geographic segmentation </a:t>
            </a:r>
            <a:r>
              <a:rPr lang="en-US" altLang="cs-CZ" sz="2200" dirty="0">
                <a:latin typeface="Arial" panose="020B0604020202020204" pitchFamily="34" charset="0"/>
              </a:rPr>
              <a:t>(geographic segment - sales area), </a:t>
            </a:r>
            <a:r>
              <a:rPr lang="en-US" altLang="cs-CZ" sz="2200" b="1" dirty="0">
                <a:latin typeface="Arial" panose="020B0604020202020204" pitchFamily="34" charset="0"/>
              </a:rPr>
              <a:t>demographic segmentation </a:t>
            </a:r>
            <a:r>
              <a:rPr lang="en-US" altLang="cs-CZ" sz="2200" dirty="0">
                <a:latin typeface="Arial" panose="020B0604020202020204" pitchFamily="34" charset="0"/>
              </a:rPr>
              <a:t>(for a number of projects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en-US" altLang="cs-CZ" sz="2200" dirty="0" smtClean="0">
                <a:latin typeface="Arial" panose="020B0604020202020204" pitchFamily="34" charset="0"/>
              </a:rPr>
              <a:t>indicates </a:t>
            </a:r>
            <a:r>
              <a:rPr lang="en-US" altLang="cs-CZ" sz="2200" dirty="0">
                <a:latin typeface="Arial" panose="020B0604020202020204" pitchFamily="34" charset="0"/>
              </a:rPr>
              <a:t>customer </a:t>
            </a:r>
            <a:r>
              <a:rPr lang="en-US" altLang="cs-CZ" sz="2200" dirty="0" smtClean="0">
                <a:latin typeface="Arial" panose="020B0604020202020204" pitchFamily="34" charset="0"/>
              </a:rPr>
              <a:t>need / </a:t>
            </a:r>
            <a:r>
              <a:rPr lang="en-US" altLang="cs-CZ" sz="2200" dirty="0">
                <a:latin typeface="Arial" panose="020B0604020202020204" pitchFamily="34" charset="0"/>
              </a:rPr>
              <a:t>wanted benefit), </a:t>
            </a:r>
            <a:r>
              <a:rPr lang="en-US" altLang="cs-CZ" sz="2200" b="1" dirty="0">
                <a:latin typeface="Arial" panose="020B0604020202020204" pitchFamily="34" charset="0"/>
              </a:rPr>
              <a:t>socio-economic segmentation</a:t>
            </a:r>
            <a:r>
              <a:rPr lang="en-US" altLang="cs-CZ" sz="2200" dirty="0">
                <a:latin typeface="Arial" panose="020B0604020202020204" pitchFamily="34" charset="0"/>
              </a:rPr>
              <a:t> (income and social class), on the basis of </a:t>
            </a:r>
            <a:r>
              <a:rPr lang="en-US" altLang="cs-CZ" sz="2200" b="1" dirty="0">
                <a:latin typeface="Arial" panose="020B0604020202020204" pitchFamily="34" charset="0"/>
              </a:rPr>
              <a:t>psychological description </a:t>
            </a:r>
            <a:r>
              <a:rPr lang="en-US" altLang="cs-CZ" sz="2200" dirty="0">
                <a:latin typeface="Arial" panose="020B0604020202020204" pitchFamily="34" charset="0"/>
              </a:rPr>
              <a:t>(personality determinants), </a:t>
            </a:r>
            <a:r>
              <a:rPr lang="en-US" altLang="cs-CZ" sz="2200" b="1" dirty="0">
                <a:latin typeface="Arial" panose="020B0604020202020204" pitchFamily="34" charset="0"/>
              </a:rPr>
              <a:t>psychographic segmentation </a:t>
            </a:r>
            <a:r>
              <a:rPr lang="en-US" altLang="cs-CZ" sz="2200" dirty="0">
                <a:latin typeface="Arial" panose="020B0604020202020204" pitchFamily="34" charset="0"/>
              </a:rPr>
              <a:t>( lifestyle </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en-US" altLang="cs-CZ" sz="2200" dirty="0" smtClean="0">
                <a:latin typeface="Arial" panose="020B0604020202020204" pitchFamily="34" charset="0"/>
              </a:rPr>
              <a:t>how </a:t>
            </a:r>
            <a:r>
              <a:rPr lang="cs-CZ" altLang="cs-CZ" sz="2200" dirty="0" err="1" smtClean="0">
                <a:latin typeface="Arial" panose="020B0604020202020204" pitchFamily="34" charset="0"/>
              </a:rPr>
              <a:t>people</a:t>
            </a:r>
            <a:r>
              <a:rPr lang="cs-CZ" altLang="cs-CZ" sz="2200" dirty="0" smtClean="0">
                <a:latin typeface="Arial" panose="020B0604020202020204" pitchFamily="34" charset="0"/>
              </a:rPr>
              <a:t> </a:t>
            </a:r>
            <a:r>
              <a:rPr lang="en-US" altLang="cs-CZ" sz="2200" dirty="0" smtClean="0">
                <a:latin typeface="Arial" panose="020B0604020202020204" pitchFamily="34" charset="0"/>
              </a:rPr>
              <a:t>spend </a:t>
            </a:r>
            <a:r>
              <a:rPr lang="cs-CZ" altLang="cs-CZ" sz="2200" dirty="0" err="1" smtClean="0">
                <a:latin typeface="Arial" panose="020B0604020202020204" pitchFamily="34" charset="0"/>
              </a:rPr>
              <a:t>their</a:t>
            </a:r>
            <a:r>
              <a:rPr lang="cs-CZ" altLang="cs-CZ" sz="2200" dirty="0" smtClean="0">
                <a:latin typeface="Arial" panose="020B0604020202020204" pitchFamily="34" charset="0"/>
              </a:rPr>
              <a:t> </a:t>
            </a:r>
            <a:r>
              <a:rPr lang="en-US" altLang="cs-CZ" sz="2200" dirty="0" smtClean="0">
                <a:latin typeface="Arial" panose="020B0604020202020204" pitchFamily="34" charset="0"/>
              </a:rPr>
              <a:t>time </a:t>
            </a:r>
            <a:r>
              <a:rPr lang="en-US" altLang="cs-CZ" sz="2200" dirty="0">
                <a:latin typeface="Arial" panose="020B0604020202020204" pitchFamily="34" charset="0"/>
              </a:rPr>
              <a:t>and </a:t>
            </a:r>
            <a:r>
              <a:rPr lang="en-US" altLang="cs-CZ" sz="2200" dirty="0" smtClean="0">
                <a:latin typeface="Arial" panose="020B0604020202020204" pitchFamily="34" charset="0"/>
              </a:rPr>
              <a:t>money</a:t>
            </a:r>
            <a:r>
              <a:rPr lang="en-US" altLang="cs-CZ" sz="2200" dirty="0">
                <a:latin typeface="Arial" panose="020B0604020202020204" pitchFamily="34" charset="0"/>
              </a:rPr>
              <a:t>), by </a:t>
            </a:r>
            <a:r>
              <a:rPr lang="en-US" altLang="cs-CZ" sz="2200" b="1" dirty="0">
                <a:latin typeface="Arial" panose="020B0604020202020204" pitchFamily="34" charset="0"/>
              </a:rPr>
              <a:t>purchase motives </a:t>
            </a:r>
            <a:r>
              <a:rPr lang="en-US" altLang="cs-CZ" sz="2200" dirty="0" smtClean="0">
                <a:latin typeface="Arial" panose="020B0604020202020204" pitchFamily="34" charset="0"/>
              </a:rPr>
              <a:t>(</a:t>
            </a:r>
            <a:r>
              <a:rPr lang="cs-CZ" altLang="cs-CZ" sz="2200" dirty="0" err="1" smtClean="0">
                <a:latin typeface="Arial" panose="020B0604020202020204" pitchFamily="34" charset="0"/>
              </a:rPr>
              <a:t>perceived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value</a:t>
            </a:r>
            <a:r>
              <a:rPr lang="en-US" altLang="cs-CZ" sz="2200" dirty="0" smtClean="0">
                <a:latin typeface="Arial" panose="020B0604020202020204" pitchFamily="34" charset="0"/>
              </a:rPr>
              <a:t>, </a:t>
            </a:r>
            <a:r>
              <a:rPr lang="en-US" altLang="cs-CZ" sz="2200" dirty="0">
                <a:latin typeface="Arial" panose="020B0604020202020204" pitchFamily="34" charset="0"/>
              </a:rPr>
              <a:t>frequency of use).</a:t>
            </a:r>
          </a:p>
        </p:txBody>
      </p:sp>
    </p:spTree>
    <p:extLst>
      <p:ext uri="{BB962C8B-B14F-4D97-AF65-F5344CB8AC3E}">
        <p14:creationId xmlns:p14="http://schemas.microsoft.com/office/powerpoint/2010/main" val="252700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TARGETING</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OLD theory, </a:t>
            </a:r>
            <a:r>
              <a:rPr lang="cs-CZ" altLang="cs-CZ" sz="2200" dirty="0" smtClean="0">
                <a:latin typeface="Arial" panose="020B0604020202020204" pitchFamily="34" charset="0"/>
              </a:rPr>
              <a:t>do NOT</a:t>
            </a:r>
            <a:r>
              <a:rPr lang="en-US" altLang="cs-CZ" sz="2200" dirty="0" smtClean="0">
                <a:latin typeface="Arial" panose="020B0604020202020204" pitchFamily="34" charset="0"/>
              </a:rPr>
              <a:t> </a:t>
            </a:r>
            <a:r>
              <a:rPr lang="en-US" altLang="cs-CZ" sz="2200" dirty="0">
                <a:latin typeface="Arial" panose="020B0604020202020204" pitchFamily="34" charset="0"/>
              </a:rPr>
              <a:t>use, just know that it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not </a:t>
            </a:r>
            <a:r>
              <a:rPr lang="en-US" altLang="cs-CZ" sz="2200" dirty="0">
                <a:latin typeface="Arial" panose="020B0604020202020204" pitchFamily="34" charset="0"/>
              </a:rPr>
              <a:t>working </a:t>
            </a:r>
            <a:r>
              <a:rPr lang="cs-CZ" altLang="cs-CZ" sz="2200" dirty="0" err="1" smtClean="0">
                <a:latin typeface="Arial" panose="020B0604020202020204" pitchFamily="34" charset="0"/>
              </a:rPr>
              <a:t>today</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U</a:t>
            </a:r>
            <a:r>
              <a:rPr lang="en-US" altLang="cs-CZ" sz="2200" dirty="0" err="1" smtClean="0">
                <a:latin typeface="Arial" panose="020B0604020202020204" pitchFamily="34" charset="0"/>
              </a:rPr>
              <a:t>ndifferentiated</a:t>
            </a:r>
            <a:r>
              <a:rPr lang="en-US" altLang="cs-CZ" sz="2200" dirty="0" smtClean="0">
                <a:latin typeface="Arial" panose="020B0604020202020204" pitchFamily="34" charset="0"/>
              </a:rPr>
              <a:t> </a:t>
            </a:r>
            <a:r>
              <a:rPr lang="en-US" altLang="cs-CZ" sz="2200" dirty="0">
                <a:latin typeface="Arial" panose="020B0604020202020204" pitchFamily="34" charset="0"/>
              </a:rPr>
              <a:t>marketing</a:t>
            </a:r>
          </a:p>
          <a:p>
            <a:pPr marL="1028700" lvl="1" eaLnBrk="1" hangingPunct="1">
              <a:spcBef>
                <a:spcPct val="0"/>
              </a:spcBef>
              <a:defRPr/>
            </a:pPr>
            <a:r>
              <a:rPr lang="en-US" altLang="cs-CZ" sz="1800" dirty="0">
                <a:latin typeface="Arial" panose="020B0604020202020204" pitchFamily="34" charset="0"/>
              </a:rPr>
              <a:t>The market is one unit. We serve a particular </a:t>
            </a:r>
            <a:r>
              <a:rPr lang="en-US" altLang="cs-CZ" sz="1800" dirty="0" smtClean="0">
                <a:latin typeface="Arial" panose="020B0604020202020204" pitchFamily="34" charset="0"/>
              </a:rPr>
              <a:t>feature</a:t>
            </a:r>
            <a:r>
              <a:rPr lang="cs-CZ" altLang="cs-CZ" sz="1800" dirty="0" smtClean="0">
                <a:latin typeface="Arial" panose="020B0604020202020204" pitchFamily="34" charset="0"/>
              </a:rPr>
              <a:t> (not segment, </a:t>
            </a:r>
            <a:r>
              <a:rPr lang="cs-CZ" altLang="cs-CZ" sz="1800" dirty="0" err="1" smtClean="0">
                <a:latin typeface="Arial" panose="020B0604020202020204" pitchFamily="34" charset="0"/>
              </a:rPr>
              <a:t>we</a:t>
            </a:r>
            <a:r>
              <a:rPr lang="cs-CZ" altLang="cs-CZ" sz="1800" dirty="0" smtClean="0">
                <a:latin typeface="Arial" panose="020B0604020202020204" pitchFamily="34" charset="0"/>
              </a:rPr>
              <a:t> are </a:t>
            </a:r>
            <a:r>
              <a:rPr lang="cs-CZ" altLang="cs-CZ" sz="1800" dirty="0" err="1" smtClean="0">
                <a:latin typeface="Arial" panose="020B0604020202020204" pitchFamily="34" charset="0"/>
              </a:rPr>
              <a:t>targeting</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masses</a:t>
            </a:r>
            <a:r>
              <a:rPr lang="cs-CZ" altLang="cs-CZ" sz="1800" dirty="0" smtClean="0">
                <a:latin typeface="Arial" panose="020B0604020202020204" pitchFamily="34" charset="0"/>
              </a:rPr>
              <a:t>)</a:t>
            </a:r>
            <a:r>
              <a:rPr lang="en-US" altLang="cs-CZ" sz="1800" dirty="0" smtClean="0">
                <a:latin typeface="Arial" panose="020B0604020202020204" pitchFamily="34" charset="0"/>
              </a:rPr>
              <a:t> </a:t>
            </a:r>
            <a:r>
              <a:rPr lang="en-US" altLang="cs-CZ" sz="1800" dirty="0">
                <a:latin typeface="Arial" panose="020B0604020202020204" pitchFamily="34" charset="0"/>
              </a:rPr>
              <a:t>of the entire market.</a:t>
            </a:r>
          </a:p>
          <a:p>
            <a:pPr marL="1028700" lvl="1" eaLnBrk="1" hangingPunct="1">
              <a:spcBef>
                <a:spcPct val="0"/>
              </a:spcBef>
              <a:defRPr/>
            </a:pPr>
            <a:r>
              <a:rPr lang="cs-CZ" altLang="cs-CZ" sz="1800" dirty="0" smtClean="0">
                <a:latin typeface="Arial" panose="020B0604020202020204" pitchFamily="34" charset="0"/>
              </a:rPr>
              <a:t>T</a:t>
            </a:r>
            <a:r>
              <a:rPr lang="en-US" altLang="cs-CZ" sz="1800" dirty="0" smtClean="0">
                <a:latin typeface="Arial" panose="020B0604020202020204" pitchFamily="34" charset="0"/>
              </a:rPr>
              <a:t>he </a:t>
            </a:r>
            <a:r>
              <a:rPr lang="en-US" altLang="cs-CZ" sz="1800" dirty="0">
                <a:latin typeface="Arial" panose="020B0604020202020204" pitchFamily="34" charset="0"/>
              </a:rPr>
              <a:t>primary goal is to reduce costs through standardization and an emphasis on low </a:t>
            </a:r>
            <a:r>
              <a:rPr lang="cs-CZ" altLang="cs-CZ" sz="1800" dirty="0" err="1" smtClean="0">
                <a:latin typeface="Arial" panose="020B0604020202020204" pitchFamily="34" charset="0"/>
              </a:rPr>
              <a:t>price</a:t>
            </a:r>
            <a:r>
              <a:rPr lang="cs-CZ" altLang="cs-CZ" sz="1800" dirty="0" smtClean="0">
                <a:latin typeface="Arial" panose="020B0604020202020204" pitchFamily="34" charset="0"/>
              </a:rPr>
              <a:t> of</a:t>
            </a:r>
            <a:r>
              <a:rPr lang="en-US" altLang="cs-CZ" sz="1800" dirty="0" smtClean="0">
                <a:latin typeface="Arial" panose="020B0604020202020204" pitchFamily="34" charset="0"/>
              </a:rPr>
              <a:t> </a:t>
            </a:r>
            <a:r>
              <a:rPr lang="en-US" altLang="cs-CZ" sz="1800" dirty="0">
                <a:latin typeface="Arial" panose="020B0604020202020204" pitchFamily="34" charset="0"/>
              </a:rPr>
              <a:t>product</a:t>
            </a:r>
            <a:r>
              <a:rPr lang="en-US" altLang="cs-CZ" sz="1800" dirty="0" smtClean="0">
                <a:latin typeface="Arial" panose="020B0604020202020204" pitchFamily="34" charset="0"/>
              </a:rPr>
              <a:t>.</a:t>
            </a:r>
            <a:endParaRPr lang="cs-CZ" altLang="cs-CZ" sz="1800" dirty="0" smtClean="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D</a:t>
            </a:r>
            <a:r>
              <a:rPr lang="en-US" altLang="cs-CZ" sz="2200" dirty="0" err="1" smtClean="0">
                <a:latin typeface="Arial" panose="020B0604020202020204" pitchFamily="34" charset="0"/>
              </a:rPr>
              <a:t>ifferentiated</a:t>
            </a:r>
            <a:r>
              <a:rPr lang="en-US" altLang="cs-CZ" sz="2200" dirty="0" smtClean="0">
                <a:latin typeface="Arial" panose="020B0604020202020204" pitchFamily="34" charset="0"/>
              </a:rPr>
              <a:t> </a:t>
            </a:r>
            <a:r>
              <a:rPr lang="en-US" altLang="cs-CZ" sz="2200" dirty="0">
                <a:latin typeface="Arial" panose="020B0604020202020204" pitchFamily="34" charset="0"/>
              </a:rPr>
              <a:t>marketing</a:t>
            </a:r>
          </a:p>
          <a:p>
            <a:pPr marL="1028700" lvl="1" eaLnBrk="1" hangingPunct="1">
              <a:spcBef>
                <a:spcPct val="0"/>
              </a:spcBef>
              <a:defRPr/>
            </a:pPr>
            <a:r>
              <a:rPr lang="en-US" altLang="cs-CZ" sz="1800" dirty="0">
                <a:latin typeface="Arial" panose="020B0604020202020204" pitchFamily="34" charset="0"/>
              </a:rPr>
              <a:t>We work with the entire market, but it is divided into segments, </a:t>
            </a:r>
            <a:r>
              <a:rPr lang="cs-CZ" altLang="cs-CZ" sz="1800" dirty="0" err="1" smtClean="0">
                <a:latin typeface="Arial" panose="020B0604020202020204" pitchFamily="34" charset="0"/>
              </a:rPr>
              <a:t>for</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which</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we</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have</a:t>
            </a:r>
            <a:r>
              <a:rPr lang="en-US" altLang="cs-CZ" sz="1800" dirty="0" smtClean="0">
                <a:latin typeface="Arial" panose="020B0604020202020204" pitchFamily="34" charset="0"/>
              </a:rPr>
              <a:t> </a:t>
            </a:r>
            <a:r>
              <a:rPr lang="en-US" altLang="cs-CZ" sz="1800" dirty="0">
                <a:latin typeface="Arial" panose="020B0604020202020204" pitchFamily="34" charset="0"/>
              </a:rPr>
              <a:t>different strategies, </a:t>
            </a:r>
            <a:r>
              <a:rPr lang="cs-CZ" altLang="cs-CZ" sz="1800" dirty="0" err="1" smtClean="0">
                <a:latin typeface="Arial" panose="020B0604020202020204" pitchFamily="34" charset="0"/>
              </a:rPr>
              <a:t>mktg</a:t>
            </a:r>
            <a:r>
              <a:rPr lang="cs-CZ" altLang="cs-CZ" sz="1800" dirty="0" smtClean="0">
                <a:latin typeface="Arial" panose="020B0604020202020204" pitchFamily="34" charset="0"/>
              </a:rPr>
              <a:t>. mix </a:t>
            </a:r>
            <a:r>
              <a:rPr lang="cs-CZ" altLang="cs-CZ" sz="1800" dirty="0" err="1" smtClean="0">
                <a:latin typeface="Arial" panose="020B0604020202020204" pitchFamily="34" charset="0"/>
              </a:rPr>
              <a:t>etc</a:t>
            </a:r>
            <a:r>
              <a:rPr lang="en-US"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We realize a greater or lesser volume of production and why?</a:t>
            </a:r>
          </a:p>
          <a:p>
            <a:pPr marL="1028700" lvl="1" eaLnBrk="1" hangingPunct="1">
              <a:spcBef>
                <a:spcPct val="0"/>
              </a:spcBef>
              <a:defRPr/>
            </a:pPr>
            <a:r>
              <a:rPr lang="en-US" altLang="cs-CZ" sz="1800" dirty="0">
                <a:latin typeface="Arial" panose="020B0604020202020204" pitchFamily="34" charset="0"/>
              </a:rPr>
              <a:t>How </a:t>
            </a:r>
            <a:r>
              <a:rPr lang="en-US" altLang="cs-CZ" sz="1800" dirty="0" smtClean="0">
                <a:latin typeface="Arial" panose="020B0604020202020204" pitchFamily="34" charset="0"/>
              </a:rPr>
              <a:t>t</a:t>
            </a:r>
            <a:r>
              <a:rPr lang="cs-CZ" altLang="cs-CZ" sz="1800" dirty="0" smtClean="0">
                <a:latin typeface="Arial" panose="020B0604020202020204" pitchFamily="34" charset="0"/>
              </a:rPr>
              <a:t>he</a:t>
            </a:r>
            <a:r>
              <a:rPr lang="en-US" altLang="cs-CZ" sz="1800" dirty="0" smtClean="0">
                <a:latin typeface="Arial" panose="020B0604020202020204" pitchFamily="34" charset="0"/>
              </a:rPr>
              <a:t> </a:t>
            </a:r>
            <a:r>
              <a:rPr lang="en-US" altLang="cs-CZ" sz="1800" dirty="0">
                <a:latin typeface="Arial" panose="020B0604020202020204" pitchFamily="34" charset="0"/>
              </a:rPr>
              <a:t>change </a:t>
            </a:r>
            <a:r>
              <a:rPr lang="cs-CZ" altLang="cs-CZ" sz="1800" dirty="0" err="1" smtClean="0">
                <a:latin typeface="Arial" panose="020B0604020202020204" pitchFamily="34" charset="0"/>
              </a:rPr>
              <a:t>from</a:t>
            </a:r>
            <a:r>
              <a:rPr lang="cs-CZ" altLang="cs-CZ" sz="1800" dirty="0" smtClean="0">
                <a:latin typeface="Arial" panose="020B0604020202020204" pitchFamily="34" charset="0"/>
              </a:rPr>
              <a:t> </a:t>
            </a:r>
            <a:r>
              <a:rPr lang="en-US" altLang="cs-CZ" sz="1800" dirty="0" smtClean="0">
                <a:latin typeface="Arial" panose="020B0604020202020204" pitchFamily="34" charset="0"/>
              </a:rPr>
              <a:t>undifferentiated </a:t>
            </a:r>
            <a:r>
              <a:rPr lang="cs-CZ" altLang="cs-CZ" sz="1800" dirty="0" err="1" smtClean="0">
                <a:latin typeface="Arial" panose="020B0604020202020204" pitchFamily="34" charset="0"/>
              </a:rPr>
              <a:t>mktg</a:t>
            </a:r>
            <a:r>
              <a:rPr lang="cs-CZ" altLang="cs-CZ" sz="1800" dirty="0" smtClean="0">
                <a:latin typeface="Arial" panose="020B0604020202020204" pitchFamily="34" charset="0"/>
              </a:rPr>
              <a:t>.</a:t>
            </a:r>
            <a:r>
              <a:rPr lang="en-US" altLang="cs-CZ" sz="1800" dirty="0" smtClean="0">
                <a:latin typeface="Arial" panose="020B0604020202020204" pitchFamily="34" charset="0"/>
              </a:rPr>
              <a:t> </a:t>
            </a:r>
            <a:r>
              <a:rPr lang="cs-CZ" altLang="cs-CZ" sz="1800" dirty="0" smtClean="0">
                <a:latin typeface="Arial" panose="020B0604020202020204" pitchFamily="34" charset="0"/>
              </a:rPr>
              <a:t>to </a:t>
            </a:r>
            <a:r>
              <a:rPr lang="en-US" altLang="cs-CZ" sz="1800" dirty="0" smtClean="0">
                <a:latin typeface="Arial" panose="020B0604020202020204" pitchFamily="34" charset="0"/>
              </a:rPr>
              <a:t>differentiated affect</a:t>
            </a:r>
            <a:r>
              <a:rPr lang="cs-CZ" altLang="cs-CZ" sz="1800" dirty="0" smtClean="0">
                <a:latin typeface="Arial" panose="020B0604020202020204" pitchFamily="34" charset="0"/>
              </a:rPr>
              <a:t>s</a:t>
            </a:r>
            <a:r>
              <a:rPr lang="en-US" altLang="cs-CZ" sz="1800" dirty="0" smtClean="0">
                <a:latin typeface="Arial" panose="020B0604020202020204" pitchFamily="34" charset="0"/>
              </a:rPr>
              <a:t> </a:t>
            </a:r>
            <a:r>
              <a:rPr lang="en-US" altLang="cs-CZ" sz="1800" dirty="0">
                <a:latin typeface="Arial" panose="020B0604020202020204" pitchFamily="34" charset="0"/>
              </a:rPr>
              <a:t>cost and how </a:t>
            </a:r>
            <a:r>
              <a:rPr lang="cs-CZ" altLang="cs-CZ" sz="1800" dirty="0" smtClean="0">
                <a:latin typeface="Arial" panose="020B0604020202020204" pitchFamily="34" charset="0"/>
              </a:rPr>
              <a:t>to </a:t>
            </a:r>
            <a:r>
              <a:rPr lang="en-US" altLang="cs-CZ" sz="1800" dirty="0">
                <a:latin typeface="Arial" panose="020B0604020202020204" pitchFamily="34" charset="0"/>
              </a:rPr>
              <a:t>reduce </a:t>
            </a:r>
            <a:r>
              <a:rPr lang="cs-CZ" altLang="cs-CZ" sz="1800" dirty="0" err="1" smtClean="0">
                <a:latin typeface="Arial" panose="020B0604020202020204" pitchFamily="34" charset="0"/>
              </a:rPr>
              <a:t>its</a:t>
            </a:r>
            <a:r>
              <a:rPr lang="cs-CZ" altLang="cs-CZ" sz="1800" dirty="0" smtClean="0">
                <a:latin typeface="Arial" panose="020B0604020202020204" pitchFamily="34" charset="0"/>
              </a:rPr>
              <a:t> </a:t>
            </a:r>
            <a:r>
              <a:rPr lang="en-US" altLang="cs-CZ" sz="1800" dirty="0" smtClean="0">
                <a:latin typeface="Arial" panose="020B0604020202020204" pitchFamily="34" charset="0"/>
              </a:rPr>
              <a:t>influence </a:t>
            </a:r>
            <a:r>
              <a:rPr lang="en-US" altLang="cs-CZ" sz="1800" dirty="0">
                <a:latin typeface="Arial" panose="020B0604020202020204" pitchFamily="34" charset="0"/>
              </a:rPr>
              <a:t>in the transition to a product </a:t>
            </a:r>
            <a:r>
              <a:rPr lang="cs-CZ" altLang="cs-CZ" sz="1800" dirty="0" err="1" smtClean="0">
                <a:latin typeface="Arial" panose="020B0604020202020204" pitchFamily="34" charset="0"/>
              </a:rPr>
              <a:t>for</a:t>
            </a:r>
            <a:r>
              <a:rPr lang="cs-CZ" altLang="cs-CZ" sz="1800" dirty="0">
                <a:latin typeface="Arial" panose="020B0604020202020204" pitchFamily="34" charset="0"/>
              </a:rPr>
              <a:t> </a:t>
            </a:r>
            <a:r>
              <a:rPr lang="en-US" altLang="cs-CZ" sz="1800" dirty="0" smtClean="0">
                <a:latin typeface="Arial" panose="020B0604020202020204" pitchFamily="34" charset="0"/>
              </a:rPr>
              <a:t>another segment?</a:t>
            </a:r>
            <a:endParaRPr lang="en-US" altLang="cs-CZ" sz="18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C</a:t>
            </a:r>
            <a:r>
              <a:rPr lang="en-US" altLang="cs-CZ" sz="2200" dirty="0" err="1" smtClean="0">
                <a:latin typeface="Arial" panose="020B0604020202020204" pitchFamily="34" charset="0"/>
              </a:rPr>
              <a:t>oncentrated</a:t>
            </a:r>
            <a:r>
              <a:rPr lang="en-US" altLang="cs-CZ" sz="2200" dirty="0" smtClean="0">
                <a:latin typeface="Arial" panose="020B0604020202020204" pitchFamily="34" charset="0"/>
              </a:rPr>
              <a:t> </a:t>
            </a:r>
            <a:r>
              <a:rPr lang="en-US" altLang="cs-CZ" sz="2200" dirty="0">
                <a:latin typeface="Arial" panose="020B0604020202020204" pitchFamily="34" charset="0"/>
              </a:rPr>
              <a:t>marketing</a:t>
            </a:r>
          </a:p>
          <a:p>
            <a:pPr marL="1028700" lvl="1" eaLnBrk="1" hangingPunct="1">
              <a:spcBef>
                <a:spcPct val="0"/>
              </a:spcBef>
              <a:defRPr/>
            </a:pPr>
            <a:r>
              <a:rPr lang="en-US" altLang="cs-CZ" sz="1800" dirty="0">
                <a:latin typeface="Arial" panose="020B0604020202020204" pitchFamily="34" charset="0"/>
              </a:rPr>
              <a:t>From the market we pick narrowly defined </a:t>
            </a:r>
            <a:r>
              <a:rPr lang="cs-CZ" altLang="cs-CZ" sz="1800" dirty="0" err="1" smtClean="0">
                <a:latin typeface="Arial" panose="020B0604020202020204" pitchFamily="34" charset="0"/>
              </a:rPr>
              <a:t>segmetns</a:t>
            </a:r>
            <a:r>
              <a:rPr lang="cs-CZ" altLang="cs-CZ" sz="1800" dirty="0" smtClean="0">
                <a:latin typeface="Arial" panose="020B0604020202020204" pitchFamily="34" charset="0"/>
              </a:rPr>
              <a:t> </a:t>
            </a:r>
            <a:r>
              <a:rPr lang="en-US" altLang="cs-CZ" sz="1800" dirty="0" smtClean="0">
                <a:latin typeface="Arial" panose="020B0604020202020204" pitchFamily="34" charset="0"/>
              </a:rPr>
              <a:t>and </a:t>
            </a:r>
            <a:r>
              <a:rPr lang="cs-CZ" altLang="cs-CZ" sz="1800" dirty="0" err="1" smtClean="0">
                <a:latin typeface="Arial" panose="020B0604020202020204" pitchFamily="34" charset="0"/>
              </a:rPr>
              <a:t>adapt</a:t>
            </a:r>
            <a:r>
              <a:rPr lang="cs-CZ" altLang="cs-CZ" sz="1800" dirty="0" smtClean="0">
                <a:latin typeface="Arial" panose="020B0604020202020204" pitchFamily="34" charset="0"/>
              </a:rPr>
              <a:t> </a:t>
            </a:r>
            <a:r>
              <a:rPr lang="cs-CZ" altLang="cs-CZ" sz="1800" dirty="0" err="1" smtClean="0">
                <a:latin typeface="Arial" panose="020B0604020202020204" pitchFamily="34" charset="0"/>
              </a:rPr>
              <a:t>production</a:t>
            </a:r>
            <a:r>
              <a:rPr lang="cs-CZ" altLang="cs-CZ" sz="1800" dirty="0" smtClean="0">
                <a:latin typeface="Arial" panose="020B0604020202020204" pitchFamily="34" charset="0"/>
              </a:rPr>
              <a:t> to </a:t>
            </a:r>
            <a:r>
              <a:rPr lang="en-US" altLang="cs-CZ" sz="1800" dirty="0" smtClean="0">
                <a:latin typeface="Arial" panose="020B0604020202020204" pitchFamily="34" charset="0"/>
              </a:rPr>
              <a:t>those. </a:t>
            </a:r>
            <a:r>
              <a:rPr lang="en-US" altLang="cs-CZ" sz="1800" dirty="0">
                <a:latin typeface="Arial" panose="020B0604020202020204" pitchFamily="34" charset="0"/>
              </a:rPr>
              <a:t>We are talking about the search </a:t>
            </a:r>
            <a:r>
              <a:rPr lang="cs-CZ" altLang="cs-CZ" sz="1800" dirty="0" err="1" smtClean="0">
                <a:latin typeface="Arial" panose="020B0604020202020204" pitchFamily="34" charset="0"/>
              </a:rPr>
              <a:t>for</a:t>
            </a:r>
            <a:r>
              <a:rPr lang="cs-CZ" altLang="cs-CZ" sz="1800" dirty="0" smtClean="0">
                <a:latin typeface="Arial" panose="020B0604020202020204" pitchFamily="34" charset="0"/>
              </a:rPr>
              <a:t> market </a:t>
            </a:r>
            <a:r>
              <a:rPr lang="cs-CZ" altLang="cs-CZ" sz="1800" dirty="0" err="1" smtClean="0">
                <a:latin typeface="Arial" panose="020B0604020202020204" pitchFamily="34" charset="0"/>
              </a:rPr>
              <a:t>niches</a:t>
            </a:r>
            <a:r>
              <a:rPr lang="en-US" altLang="cs-CZ" sz="1800" dirty="0" smtClean="0">
                <a:latin typeface="Arial" panose="020B0604020202020204" pitchFamily="34" charset="0"/>
              </a:rPr>
              <a:t>.</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What are the pitfalls of such an approach?</a:t>
            </a:r>
          </a:p>
          <a:p>
            <a:pPr marL="1028700" lvl="1" eaLnBrk="1" hangingPunct="1">
              <a:spcBef>
                <a:spcPct val="0"/>
              </a:spcBef>
              <a:defRPr/>
            </a:pPr>
            <a:r>
              <a:rPr lang="en-US" altLang="cs-CZ" sz="1800" dirty="0">
                <a:latin typeface="Arial" panose="020B0604020202020204" pitchFamily="34" charset="0"/>
              </a:rPr>
              <a:t>What are the costs of concentrated </a:t>
            </a:r>
            <a:r>
              <a:rPr lang="en-US" altLang="cs-CZ" sz="1800" dirty="0" err="1" smtClean="0">
                <a:latin typeface="Arial" panose="020B0604020202020204" pitchFamily="34" charset="0"/>
              </a:rPr>
              <a:t>mktg</a:t>
            </a:r>
            <a:r>
              <a:rPr lang="cs-CZ" altLang="cs-CZ" sz="1800" dirty="0" smtClean="0">
                <a:latin typeface="Arial" panose="020B0604020202020204" pitchFamily="34" charset="0"/>
              </a:rPr>
              <a:t>.</a:t>
            </a:r>
            <a:r>
              <a:rPr lang="en-US" altLang="cs-CZ" sz="1800" dirty="0" smtClean="0">
                <a:latin typeface="Arial" panose="020B0604020202020204" pitchFamily="34" charset="0"/>
              </a:rPr>
              <a:t> </a:t>
            </a:r>
            <a:r>
              <a:rPr lang="en-US" altLang="cs-CZ" sz="1800" dirty="0">
                <a:latin typeface="Arial" panose="020B0604020202020204" pitchFamily="34" charset="0"/>
              </a:rPr>
              <a:t>compared with other forms?</a:t>
            </a:r>
          </a:p>
        </p:txBody>
      </p:sp>
    </p:spTree>
    <p:extLst>
      <p:ext uri="{BB962C8B-B14F-4D97-AF65-F5344CB8AC3E}">
        <p14:creationId xmlns:p14="http://schemas.microsoft.com/office/powerpoint/2010/main" val="2977489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POSITIONING</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Positioning based on: the specific characteristics of the product, value added, the specific needs, or solutions, the specific mode of operation, positioning against competing product, the principles of cultural symbols.</a:t>
            </a:r>
          </a:p>
          <a:p>
            <a:pPr marL="285750" indent="-285750" eaLnBrk="1" hangingPunct="1">
              <a:spcBef>
                <a:spcPct val="0"/>
              </a:spcBef>
              <a:defRPr/>
            </a:pPr>
            <a:r>
              <a:rPr lang="en-US" altLang="cs-CZ" sz="2200" dirty="0">
                <a:latin typeface="Arial" panose="020B0604020202020204" pitchFamily="34" charset="0"/>
              </a:rPr>
              <a:t>Functional positioning:</a:t>
            </a:r>
          </a:p>
          <a:p>
            <a:pPr marL="1028700" lvl="1" eaLnBrk="1" hangingPunct="1">
              <a:spcBef>
                <a:spcPct val="0"/>
              </a:spcBef>
              <a:defRPr/>
            </a:pPr>
            <a:r>
              <a:rPr lang="en-US" altLang="cs-CZ" sz="2000" dirty="0">
                <a:latin typeface="Arial" panose="020B0604020202020204" pitchFamily="34" charset="0"/>
              </a:rPr>
              <a:t>We solve the problem.</a:t>
            </a:r>
          </a:p>
          <a:p>
            <a:pPr marL="1028700" lvl="1" eaLnBrk="1" hangingPunct="1">
              <a:spcBef>
                <a:spcPct val="0"/>
              </a:spcBef>
              <a:defRPr/>
            </a:pPr>
            <a:r>
              <a:rPr lang="en-US" altLang="cs-CZ" sz="2000" dirty="0">
                <a:latin typeface="Arial" panose="020B0604020202020204" pitchFamily="34" charset="0"/>
              </a:rPr>
              <a:t>We provide a particular advantage to the customer.</a:t>
            </a:r>
          </a:p>
          <a:p>
            <a:pPr marL="285750" indent="-285750" eaLnBrk="1" hangingPunct="1">
              <a:spcBef>
                <a:spcPct val="0"/>
              </a:spcBef>
              <a:defRPr/>
            </a:pPr>
            <a:r>
              <a:rPr lang="en-US" altLang="cs-CZ" sz="2200" dirty="0">
                <a:latin typeface="Arial" panose="020B0604020202020204" pitchFamily="34" charset="0"/>
              </a:rPr>
              <a:t>Symbolic positioning:</a:t>
            </a:r>
          </a:p>
          <a:p>
            <a:pPr marL="1028700" lvl="1" eaLnBrk="1" hangingPunct="1">
              <a:spcBef>
                <a:spcPct val="0"/>
              </a:spcBef>
              <a:defRPr/>
            </a:pPr>
            <a:r>
              <a:rPr lang="en-US" altLang="cs-CZ" sz="2000" dirty="0">
                <a:latin typeface="Arial" panose="020B0604020202020204" pitchFamily="34" charset="0"/>
              </a:rPr>
              <a:t>Enhance </a:t>
            </a:r>
            <a:r>
              <a:rPr lang="en-US" altLang="cs-CZ" sz="2000" dirty="0" smtClean="0">
                <a:latin typeface="Arial" panose="020B0604020202020204" pitchFamily="34" charset="0"/>
              </a:rPr>
              <a:t>image</a:t>
            </a:r>
            <a:r>
              <a:rPr lang="en-US" altLang="cs-CZ" sz="2000" dirty="0">
                <a:latin typeface="Arial" panose="020B0604020202020204" pitchFamily="34" charset="0"/>
              </a:rPr>
              <a:t>.</a:t>
            </a:r>
          </a:p>
          <a:p>
            <a:pPr marL="1028700" lvl="1" eaLnBrk="1" hangingPunct="1">
              <a:spcBef>
                <a:spcPct val="0"/>
              </a:spcBef>
              <a:defRPr/>
            </a:pPr>
            <a:r>
              <a:rPr lang="en-US" altLang="cs-CZ" sz="2000" dirty="0">
                <a:latin typeface="Arial" panose="020B0604020202020204" pitchFamily="34" charset="0"/>
              </a:rPr>
              <a:t>Supporting own ego.</a:t>
            </a:r>
          </a:p>
          <a:p>
            <a:pPr marL="1028700" lvl="1" eaLnBrk="1" hangingPunct="1">
              <a:spcBef>
                <a:spcPct val="0"/>
              </a:spcBef>
              <a:defRPr/>
            </a:pPr>
            <a:r>
              <a:rPr lang="en-US" altLang="cs-CZ" sz="2000" dirty="0">
                <a:latin typeface="Arial" panose="020B0604020202020204" pitchFamily="34" charset="0"/>
              </a:rPr>
              <a:t>Belonging to a </a:t>
            </a:r>
            <a:r>
              <a:rPr lang="en-US" altLang="cs-CZ" sz="2000" dirty="0" smtClean="0">
                <a:latin typeface="Arial" panose="020B0604020202020204" pitchFamily="34" charset="0"/>
              </a:rPr>
              <a:t>group</a:t>
            </a:r>
            <a:r>
              <a:rPr lang="cs-CZ" altLang="cs-CZ" sz="2000" dirty="0" smtClean="0">
                <a:latin typeface="Arial" panose="020B0604020202020204" pitchFamily="34" charset="0"/>
              </a:rPr>
              <a:t>,</a:t>
            </a:r>
            <a:r>
              <a:rPr lang="en-US" altLang="cs-CZ" sz="2000" dirty="0" smtClean="0">
                <a:latin typeface="Arial" panose="020B0604020202020204" pitchFamily="34" charset="0"/>
              </a:rPr>
              <a:t> fulfillment</a:t>
            </a:r>
            <a:r>
              <a:rPr lang="en-US" altLang="cs-CZ" sz="2000" dirty="0">
                <a:latin typeface="Arial" panose="020B0604020202020204" pitchFamily="34" charset="0"/>
              </a:rPr>
              <a:t>.</a:t>
            </a:r>
          </a:p>
          <a:p>
            <a:pPr marL="1028700" lvl="1" eaLnBrk="1" hangingPunct="1">
              <a:spcBef>
                <a:spcPct val="0"/>
              </a:spcBef>
              <a:defRPr/>
            </a:pPr>
            <a:r>
              <a:rPr lang="en-US" altLang="cs-CZ" sz="2000" dirty="0">
                <a:latin typeface="Arial" panose="020B0604020202020204" pitchFamily="34" charset="0"/>
              </a:rPr>
              <a:t>Emotional satisfaction.</a:t>
            </a:r>
          </a:p>
          <a:p>
            <a:pPr marL="285750" indent="-285750" eaLnBrk="1" hangingPunct="1">
              <a:spcBef>
                <a:spcPct val="0"/>
              </a:spcBef>
              <a:defRPr/>
            </a:pPr>
            <a:r>
              <a:rPr lang="en-US" altLang="cs-CZ" sz="2200" dirty="0">
                <a:latin typeface="Arial" panose="020B0604020202020204" pitchFamily="34" charset="0"/>
              </a:rPr>
              <a:t>Experiential positioning:</a:t>
            </a:r>
          </a:p>
          <a:p>
            <a:pPr marL="1028700" lvl="1" eaLnBrk="1" hangingPunct="1">
              <a:spcBef>
                <a:spcPct val="0"/>
              </a:spcBef>
              <a:defRPr/>
            </a:pPr>
            <a:r>
              <a:rPr lang="en-US" altLang="cs-CZ" sz="2000" dirty="0">
                <a:latin typeface="Arial" panose="020B0604020202020204" pitchFamily="34" charset="0"/>
              </a:rPr>
              <a:t>It provides sensory stimulation.</a:t>
            </a:r>
          </a:p>
          <a:p>
            <a:pPr marL="1028700" lvl="1" eaLnBrk="1" hangingPunct="1">
              <a:spcBef>
                <a:spcPct val="0"/>
              </a:spcBef>
              <a:defRPr/>
            </a:pPr>
            <a:r>
              <a:rPr lang="en-US" altLang="cs-CZ" sz="2000" dirty="0">
                <a:latin typeface="Arial" panose="020B0604020202020204" pitchFamily="34" charset="0"/>
              </a:rPr>
              <a:t>It provides cognitive stimulation.</a:t>
            </a:r>
          </a:p>
        </p:txBody>
      </p:sp>
    </p:spTree>
    <p:extLst>
      <p:ext uri="{BB962C8B-B14F-4D97-AF65-F5344CB8AC3E}">
        <p14:creationId xmlns:p14="http://schemas.microsoft.com/office/powerpoint/2010/main" val="3834822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ON VALUE PROPOSITION </a:t>
            </a:r>
            <a:r>
              <a:rPr lang="cs-CZ" altLang="cs-CZ" sz="2400" b="1" dirty="0" smtClean="0">
                <a:latin typeface="Arial" panose="020B0604020202020204" pitchFamily="34" charset="0"/>
              </a:rPr>
              <a:t>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According to </a:t>
            </a:r>
            <a:r>
              <a:rPr lang="en-US" altLang="cs-CZ" sz="2200" dirty="0" smtClean="0">
                <a:latin typeface="Arial" panose="020B0604020202020204" pitchFamily="34" charset="0"/>
              </a:rPr>
              <a:t>Kotler</a:t>
            </a:r>
            <a:r>
              <a:rPr lang="cs-CZ" altLang="cs-CZ" sz="2200" dirty="0" smtClean="0">
                <a:latin typeface="Arial" panose="020B0604020202020204" pitchFamily="34" charset="0"/>
              </a:rPr>
              <a:t>,</a:t>
            </a:r>
            <a:r>
              <a:rPr lang="en-US" altLang="cs-CZ" sz="2200" dirty="0" smtClean="0">
                <a:latin typeface="Arial" panose="020B0604020202020204" pitchFamily="34" charset="0"/>
              </a:rPr>
              <a:t> we </a:t>
            </a:r>
            <a:r>
              <a:rPr lang="en-US" altLang="cs-CZ" sz="2200" dirty="0">
                <a:latin typeface="Arial" panose="020B0604020202020204" pitchFamily="34" charset="0"/>
              </a:rPr>
              <a:t>define </a:t>
            </a:r>
            <a:r>
              <a:rPr lang="cs-CZ" altLang="cs-CZ" sz="2200" dirty="0" smtClean="0">
                <a:latin typeface="Arial" panose="020B0604020202020204" pitchFamily="34" charset="0"/>
              </a:rPr>
              <a:t>5 </a:t>
            </a:r>
            <a:r>
              <a:rPr lang="en-US" altLang="cs-CZ" sz="2200" dirty="0" smtClean="0">
                <a:latin typeface="Arial" panose="020B0604020202020204" pitchFamily="34" charset="0"/>
              </a:rPr>
              <a:t>value </a:t>
            </a:r>
            <a:r>
              <a:rPr lang="en-US" altLang="cs-CZ" sz="2200" dirty="0">
                <a:latin typeface="Arial" panose="020B0604020202020204" pitchFamily="34" charset="0"/>
              </a:rPr>
              <a:t>propositions, based on a comparison of prices and </a:t>
            </a:r>
            <a:r>
              <a:rPr lang="en-US" altLang="cs-CZ" sz="2200" dirty="0" smtClean="0">
                <a:latin typeface="Arial" panose="020B0604020202020204" pitchFamily="34" charset="0"/>
              </a:rPr>
              <a:t>benefits</a:t>
            </a:r>
            <a:r>
              <a:rPr lang="cs-CZ" altLang="cs-CZ" sz="2200" dirty="0" smtClean="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Greater benefits for </a:t>
            </a:r>
            <a:r>
              <a:rPr lang="cs-CZ" altLang="cs-CZ" sz="2200" b="1" dirty="0" err="1" smtClean="0">
                <a:latin typeface="Arial" panose="020B0604020202020204" pitchFamily="34" charset="0"/>
              </a:rPr>
              <a:t>higher</a:t>
            </a:r>
            <a:r>
              <a:rPr lang="cs-CZ" altLang="cs-CZ" sz="2200" b="1" dirty="0" smtClean="0">
                <a:latin typeface="Arial" panose="020B0604020202020204" pitchFamily="34" charset="0"/>
              </a:rPr>
              <a:t> </a:t>
            </a:r>
            <a:r>
              <a:rPr lang="en-US" altLang="cs-CZ" sz="2200" b="1" dirty="0" err="1" smtClean="0">
                <a:latin typeface="Arial" panose="020B0604020202020204" pitchFamily="34" charset="0"/>
              </a:rPr>
              <a:t>pri</a:t>
            </a:r>
            <a:r>
              <a:rPr lang="cs-CZ" altLang="cs-CZ" sz="2200" b="1" dirty="0" smtClean="0">
                <a:latin typeface="Arial" panose="020B0604020202020204" pitchFamily="34" charset="0"/>
              </a:rPr>
              <a:t>c</a:t>
            </a:r>
            <a:r>
              <a:rPr lang="en-US" altLang="cs-CZ" sz="2200" b="1" dirty="0" smtClean="0">
                <a:latin typeface="Arial" panose="020B0604020202020204" pitchFamily="34" charset="0"/>
              </a:rPr>
              <a:t>e </a:t>
            </a:r>
            <a:r>
              <a:rPr lang="en-US" altLang="cs-CZ" sz="2200" dirty="0">
                <a:latin typeface="Arial" panose="020B0604020202020204" pitchFamily="34" charset="0"/>
              </a:rPr>
              <a:t>- </a:t>
            </a:r>
            <a:r>
              <a:rPr lang="en-US" altLang="cs-CZ" sz="2200" dirty="0" err="1" smtClean="0">
                <a:latin typeface="Arial" panose="020B0604020202020204" pitchFamily="34" charset="0"/>
              </a:rPr>
              <a:t>th</a:t>
            </a:r>
            <a:r>
              <a:rPr lang="cs-CZ" altLang="cs-CZ" sz="2200" dirty="0" err="1" smtClean="0">
                <a:latin typeface="Arial" panose="020B0604020202020204" pitchFamily="34" charset="0"/>
              </a:rPr>
              <a:t>is</a:t>
            </a:r>
            <a:r>
              <a:rPr lang="en-US" altLang="cs-CZ" sz="2200" dirty="0" smtClean="0">
                <a:latin typeface="Arial" panose="020B0604020202020204" pitchFamily="34" charset="0"/>
              </a:rPr>
              <a:t> </a:t>
            </a:r>
            <a:r>
              <a:rPr lang="en-US" altLang="cs-CZ" sz="2200" dirty="0">
                <a:latin typeface="Arial" panose="020B0604020202020204" pitchFamily="34" charset="0"/>
              </a:rPr>
              <a:t>positioning </a:t>
            </a:r>
            <a:r>
              <a:rPr lang="en-US" altLang="cs-CZ" sz="2200" dirty="0" smtClean="0">
                <a:latin typeface="Arial" panose="020B0604020202020204" pitchFamily="34" charset="0"/>
              </a:rPr>
              <a:t>utilize</a:t>
            </a:r>
            <a:r>
              <a:rPr lang="cs-CZ" altLang="cs-CZ" sz="2200" dirty="0" smtClean="0">
                <a:latin typeface="Arial" panose="020B0604020202020204" pitchFamily="34" charset="0"/>
              </a:rPr>
              <a:t>s</a:t>
            </a:r>
            <a:r>
              <a:rPr lang="en-US" altLang="cs-CZ" sz="2200" dirty="0" smtClean="0">
                <a:latin typeface="Arial" panose="020B0604020202020204" pitchFamily="34" charset="0"/>
              </a:rPr>
              <a:t> </a:t>
            </a:r>
            <a:r>
              <a:rPr lang="en-US" altLang="cs-CZ" sz="2200" dirty="0">
                <a:latin typeface="Arial" panose="020B0604020202020204" pitchFamily="34" charset="0"/>
              </a:rPr>
              <a:t>prestigious luxury brands that offer their customers high quality and exceptional </a:t>
            </a:r>
            <a:r>
              <a:rPr lang="en-US" altLang="cs-CZ" sz="2200" dirty="0" smtClean="0">
                <a:latin typeface="Arial" panose="020B0604020202020204" pitchFamily="34" charset="0"/>
              </a:rPr>
              <a:t>benefits</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for </a:t>
            </a:r>
            <a:r>
              <a:rPr lang="en-US" altLang="cs-CZ" sz="2200" dirty="0" smtClean="0">
                <a:latin typeface="Arial" panose="020B0604020202020204" pitchFamily="34" charset="0"/>
              </a:rPr>
              <a:t>which</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they</a:t>
            </a:r>
            <a:r>
              <a:rPr lang="en-US" altLang="cs-CZ" sz="2200" dirty="0" smtClean="0">
                <a:latin typeface="Arial" panose="020B0604020202020204" pitchFamily="34" charset="0"/>
              </a:rPr>
              <a:t> </a:t>
            </a:r>
            <a:r>
              <a:rPr lang="en-US" altLang="cs-CZ" sz="2200" dirty="0">
                <a:latin typeface="Arial" panose="020B0604020202020204" pitchFamily="34" charset="0"/>
              </a:rPr>
              <a:t>demand even higher price. (Ritz-Carlton, Rolex watches, champagne Moet &amp; </a:t>
            </a:r>
            <a:r>
              <a:rPr lang="en-US" altLang="cs-CZ" sz="2200" dirty="0" err="1">
                <a:latin typeface="Arial" panose="020B0604020202020204" pitchFamily="34" charset="0"/>
              </a:rPr>
              <a:t>Chandon</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Greater benefits for the same price </a:t>
            </a:r>
            <a:r>
              <a:rPr lang="en-US" altLang="cs-CZ" sz="2200" dirty="0">
                <a:latin typeface="Arial" panose="020B0604020202020204" pitchFamily="34" charset="0"/>
              </a:rPr>
              <a:t>- a strategy in which a company attacks on competitors who have chosen a strategy of greater benefit for </a:t>
            </a:r>
            <a:r>
              <a:rPr lang="cs-CZ" altLang="cs-CZ" sz="2200" dirty="0" err="1" smtClean="0">
                <a:latin typeface="Arial" panose="020B0604020202020204" pitchFamily="34" charset="0"/>
              </a:rPr>
              <a:t>higher</a:t>
            </a:r>
            <a:r>
              <a:rPr lang="cs-CZ" altLang="cs-CZ" sz="2200" dirty="0" smtClean="0">
                <a:latin typeface="Arial" panose="020B0604020202020204" pitchFamily="34" charset="0"/>
              </a:rPr>
              <a:t> </a:t>
            </a:r>
            <a:r>
              <a:rPr lang="en-US" altLang="cs-CZ" sz="2200" dirty="0" smtClean="0">
                <a:latin typeface="Arial" panose="020B0604020202020204" pitchFamily="34" charset="0"/>
              </a:rPr>
              <a:t>price </a:t>
            </a:r>
            <a:r>
              <a:rPr lang="cs-CZ" altLang="cs-CZ" sz="2200" dirty="0" smtClean="0">
                <a:latin typeface="Arial" panose="020B0604020202020204" pitchFamily="34" charset="0"/>
              </a:rPr>
              <a:t>– by </a:t>
            </a:r>
            <a:r>
              <a:rPr lang="cs-CZ" altLang="cs-CZ" sz="2200" dirty="0" err="1" smtClean="0">
                <a:latin typeface="Arial" panose="020B0604020202020204" pitchFamily="34" charset="0"/>
              </a:rPr>
              <a:t>saturating</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en-US" altLang="cs-CZ" sz="2200" dirty="0" smtClean="0">
                <a:latin typeface="Arial" panose="020B0604020202020204" pitchFamily="34" charset="0"/>
              </a:rPr>
              <a:t> </a:t>
            </a:r>
            <a:r>
              <a:rPr lang="en-US" altLang="cs-CZ" sz="2200" dirty="0">
                <a:latin typeface="Arial" panose="020B0604020202020204" pitchFamily="34" charset="0"/>
              </a:rPr>
              <a:t>market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products </a:t>
            </a:r>
            <a:r>
              <a:rPr lang="en-US" altLang="cs-CZ" sz="2200" dirty="0">
                <a:latin typeface="Arial" panose="020B0604020202020204" pitchFamily="34" charset="0"/>
              </a:rPr>
              <a:t>that are comparable to the competition, but at lower prices.</a:t>
            </a:r>
          </a:p>
        </p:txBody>
      </p:sp>
    </p:spTree>
    <p:extLst>
      <p:ext uri="{BB962C8B-B14F-4D97-AF65-F5344CB8AC3E}">
        <p14:creationId xmlns:p14="http://schemas.microsoft.com/office/powerpoint/2010/main" val="2679997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ON VALUE PROPOSITION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The same benefits at a lower price </a:t>
            </a:r>
            <a:r>
              <a:rPr lang="en-US" altLang="cs-CZ" sz="2200" dirty="0">
                <a:latin typeface="Arial" panose="020B0604020202020204" pitchFamily="34" charset="0"/>
              </a:rPr>
              <a:t>- positioning based on a range of products with identical benefit at lower prices than competitors. </a:t>
            </a:r>
            <a:r>
              <a:rPr lang="en-US" altLang="cs-CZ" sz="2200" dirty="0" err="1" smtClean="0">
                <a:latin typeface="Arial" panose="020B0604020202020204" pitchFamily="34" charset="0"/>
              </a:rPr>
              <a:t>Th</a:t>
            </a:r>
            <a:r>
              <a:rPr lang="cs-CZ" altLang="cs-CZ" sz="2200" dirty="0" err="1" smtClean="0">
                <a:latin typeface="Arial" panose="020B0604020202020204" pitchFamily="34" charset="0"/>
              </a:rPr>
              <a:t>ese</a:t>
            </a:r>
            <a:r>
              <a:rPr lang="cs-CZ" altLang="cs-CZ" sz="2200" dirty="0" smtClean="0">
                <a:latin typeface="Arial" panose="020B0604020202020204" pitchFamily="34" charset="0"/>
              </a:rPr>
              <a:t> are</a:t>
            </a:r>
            <a:r>
              <a:rPr lang="en-US" altLang="cs-CZ" sz="2200" dirty="0" smtClean="0">
                <a:latin typeface="Arial" panose="020B0604020202020204" pitchFamily="34" charset="0"/>
              </a:rPr>
              <a:t> </a:t>
            </a:r>
            <a:r>
              <a:rPr lang="en-US" altLang="cs-CZ" sz="2200" dirty="0">
                <a:latin typeface="Arial" panose="020B0604020202020204" pitchFamily="34" charset="0"/>
              </a:rPr>
              <a:t>discount </a:t>
            </a:r>
            <a:r>
              <a:rPr lang="en-US" altLang="cs-CZ" sz="2200" dirty="0" smtClean="0">
                <a:latin typeface="Arial" panose="020B0604020202020204" pitchFamily="34" charset="0"/>
              </a:rPr>
              <a:t>retailer</a:t>
            </a:r>
            <a:r>
              <a:rPr lang="cs-CZ" altLang="cs-CZ" sz="2200" dirty="0" err="1" smtClean="0">
                <a:latin typeface="Arial" panose="020B0604020202020204" pitchFamily="34" charset="0"/>
              </a:rPr>
              <a:t>ers</a:t>
            </a:r>
            <a:r>
              <a:rPr lang="en-US" altLang="cs-CZ" sz="2200" dirty="0" smtClean="0">
                <a:latin typeface="Arial" panose="020B0604020202020204" pitchFamily="34" charset="0"/>
              </a:rPr>
              <a:t> </a:t>
            </a:r>
            <a:r>
              <a:rPr lang="en-US" altLang="cs-CZ" sz="2200" dirty="0">
                <a:latin typeface="Arial" panose="020B0604020202020204" pitchFamily="34" charset="0"/>
              </a:rPr>
              <a:t>or online stores</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err="1" smtClean="0">
                <a:latin typeface="Arial" panose="020B0604020202020204" pitchFamily="34" charset="0"/>
              </a:rPr>
              <a:t>Lower</a:t>
            </a:r>
            <a:r>
              <a:rPr lang="cs-CZ" altLang="cs-CZ" sz="2200" b="1" dirty="0" smtClean="0">
                <a:latin typeface="Arial" panose="020B0604020202020204" pitchFamily="34" charset="0"/>
              </a:rPr>
              <a:t> </a:t>
            </a:r>
            <a:r>
              <a:rPr lang="en-US" altLang="cs-CZ" sz="2200" b="1" dirty="0" smtClean="0">
                <a:latin typeface="Arial" panose="020B0604020202020204" pitchFamily="34" charset="0"/>
              </a:rPr>
              <a:t>benefits </a:t>
            </a:r>
            <a:r>
              <a:rPr lang="en-US" altLang="cs-CZ" sz="2200" b="1" dirty="0">
                <a:latin typeface="Arial" panose="020B0604020202020204" pitchFamily="34" charset="0"/>
              </a:rPr>
              <a:t>at a much lower price </a:t>
            </a:r>
            <a:r>
              <a:rPr lang="en-US" altLang="cs-CZ" sz="2200" dirty="0">
                <a:latin typeface="Arial" panose="020B0604020202020204" pitchFamily="34" charset="0"/>
              </a:rPr>
              <a:t>- limited range of services, or a smaller selection offered, but at very reasonable prices. </a:t>
            </a:r>
            <a:r>
              <a:rPr lang="cs-CZ" altLang="cs-CZ" sz="2200" dirty="0" err="1" smtClean="0">
                <a:latin typeface="Arial" panose="020B0604020202020204" pitchFamily="34" charset="0"/>
              </a:rPr>
              <a:t>Used</a:t>
            </a:r>
            <a:r>
              <a:rPr lang="cs-CZ" altLang="cs-CZ" sz="2200" dirty="0" smtClean="0">
                <a:latin typeface="Arial" panose="020B0604020202020204" pitchFamily="34" charset="0"/>
              </a:rPr>
              <a:t> by </a:t>
            </a:r>
            <a:r>
              <a:rPr lang="cs-CZ" altLang="cs-CZ" sz="2200" dirty="0" err="1" smtClean="0">
                <a:latin typeface="Arial" panose="020B0604020202020204" pitchFamily="34" charset="0"/>
              </a:rPr>
              <a:t>cheap</a:t>
            </a:r>
            <a:r>
              <a:rPr lang="en-US" altLang="cs-CZ" sz="2200" dirty="0" smtClean="0">
                <a:latin typeface="Arial" panose="020B0604020202020204" pitchFamily="34" charset="0"/>
              </a:rPr>
              <a:t> </a:t>
            </a:r>
            <a:r>
              <a:rPr lang="en-US" altLang="cs-CZ" sz="2200" dirty="0">
                <a:latin typeface="Arial" panose="020B0604020202020204" pitchFamily="34" charset="0"/>
              </a:rPr>
              <a:t>hotels or airlines. They offer the customer only </a:t>
            </a:r>
            <a:r>
              <a:rPr lang="cs-CZ" altLang="cs-CZ" sz="2200" dirty="0" err="1" smtClean="0">
                <a:latin typeface="Arial" panose="020B0604020202020204" pitchFamily="34" charset="0"/>
              </a:rPr>
              <a:t>what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they</a:t>
            </a:r>
            <a:r>
              <a:rPr lang="cs-CZ" altLang="cs-CZ" sz="2200" dirty="0" smtClean="0">
                <a:latin typeface="Arial" panose="020B0604020202020204" pitchFamily="34" charset="0"/>
              </a:rPr>
              <a:t> </a:t>
            </a:r>
            <a:r>
              <a:rPr lang="en-US" altLang="cs-CZ" sz="2200" dirty="0" smtClean="0">
                <a:latin typeface="Arial" panose="020B0604020202020204" pitchFamily="34" charset="0"/>
              </a:rPr>
              <a:t>want </a:t>
            </a:r>
            <a:r>
              <a:rPr lang="en-US" altLang="cs-CZ" sz="2200" dirty="0">
                <a:latin typeface="Arial" panose="020B0604020202020204" pitchFamily="34" charset="0"/>
              </a:rPr>
              <a:t>to pay for: the </a:t>
            </a:r>
            <a:r>
              <a:rPr lang="cs-CZ" altLang="cs-CZ" sz="2200" dirty="0" err="1" smtClean="0">
                <a:latin typeface="Arial" panose="020B0604020202020204" pitchFamily="34" charset="0"/>
              </a:rPr>
              <a:t>journey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or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bed </a:t>
            </a:r>
            <a:r>
              <a:rPr lang="en-US" altLang="cs-CZ" sz="2200" dirty="0">
                <a:latin typeface="Arial" panose="020B0604020202020204" pitchFamily="34" charset="0"/>
              </a:rPr>
              <a:t>(no food on board, extra equipment </a:t>
            </a:r>
            <a:r>
              <a:rPr lang="cs-CZ" altLang="cs-CZ" sz="2200" dirty="0" smtClean="0">
                <a:latin typeface="Arial" panose="020B0604020202020204" pitchFamily="34" charset="0"/>
              </a:rPr>
              <a:t>in </a:t>
            </a:r>
            <a:r>
              <a:rPr lang="en-US" altLang="cs-CZ" sz="2200" dirty="0" smtClean="0">
                <a:latin typeface="Arial" panose="020B0604020202020204" pitchFamily="34" charset="0"/>
              </a:rPr>
              <a:t>rooms</a:t>
            </a:r>
            <a:r>
              <a:rPr lang="en-US" altLang="cs-CZ" sz="2200" dirty="0">
                <a:latin typeface="Arial" panose="020B0604020202020204" pitchFamily="34" charset="0"/>
              </a:rPr>
              <a:t>, etc</a:t>
            </a:r>
            <a:r>
              <a:rPr lang="en-US" altLang="cs-CZ" sz="2200" dirty="0" smtClean="0">
                <a:latin typeface="Arial" panose="020B0604020202020204" pitchFamily="34" charset="0"/>
              </a:rPr>
              <a:t>.).</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Greater benefits at lower cost </a:t>
            </a:r>
            <a:r>
              <a:rPr lang="en-US" altLang="cs-CZ" sz="2200" dirty="0">
                <a:latin typeface="Arial" panose="020B0604020202020204" pitchFamily="34" charset="0"/>
              </a:rPr>
              <a:t>- a company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offering </a:t>
            </a:r>
            <a:r>
              <a:rPr lang="en-US" altLang="cs-CZ" sz="2200" dirty="0">
                <a:latin typeface="Arial" panose="020B0604020202020204" pitchFamily="34" charset="0"/>
              </a:rPr>
              <a:t>better products than competitors and at a lower cost. It is rather a short-term strategy, in the long term, this strategy is hardly sustainable.</a:t>
            </a:r>
          </a:p>
        </p:txBody>
      </p:sp>
    </p:spTree>
    <p:extLst>
      <p:ext uri="{BB962C8B-B14F-4D97-AF65-F5344CB8AC3E}">
        <p14:creationId xmlns:p14="http://schemas.microsoft.com/office/powerpoint/2010/main" val="1404481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STRATEGIES BASED </a:t>
            </a:r>
            <a:r>
              <a:rPr lang="cs-CZ" altLang="cs-CZ" sz="2400" b="1" dirty="0" smtClean="0">
                <a:latin typeface="Arial" panose="020B0604020202020204" pitchFamily="34" charset="0"/>
              </a:rPr>
              <a:t>ON BRAND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brand is a product or service and its features differentiate it in some way from other products or services that are designed to satisfy the same </a:t>
            </a:r>
            <a:r>
              <a:rPr lang="en-US" altLang="cs-CZ" sz="2200" dirty="0" smtClean="0">
                <a:latin typeface="Arial" panose="020B0604020202020204" pitchFamily="34" charset="0"/>
              </a:rPr>
              <a:t>needs</a:t>
            </a:r>
            <a:r>
              <a:rPr lang="cs-CZ" altLang="cs-CZ" sz="2200" dirty="0" smtClean="0">
                <a:latin typeface="Arial" panose="020B0604020202020204" pitchFamily="34" charset="0"/>
              </a:rPr>
              <a:t>. </a:t>
            </a:r>
            <a:r>
              <a:rPr lang="en-US" altLang="cs-CZ" sz="2200" dirty="0">
                <a:latin typeface="Arial" panose="020B0604020202020204" pitchFamily="34" charset="0"/>
              </a:rPr>
              <a:t>The terms trademark/brand/marking are in certain situations nearly interchangeable</a:t>
            </a:r>
            <a:r>
              <a:rPr lang="cs-CZ" altLang="cs-CZ" sz="2200" dirty="0" smtClean="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American Marketing Association </a:t>
            </a:r>
            <a:r>
              <a:rPr lang="en-US" altLang="cs-CZ" sz="2200" dirty="0" smtClean="0">
                <a:latin typeface="Arial" panose="020B0604020202020204" pitchFamily="34" charset="0"/>
              </a:rPr>
              <a:t>defines </a:t>
            </a:r>
            <a:r>
              <a:rPr lang="en-US" altLang="cs-CZ" sz="2200" dirty="0">
                <a:latin typeface="Arial" panose="020B0604020202020204" pitchFamily="34" charset="0"/>
              </a:rPr>
              <a:t>a brand as follows </a:t>
            </a:r>
            <a:r>
              <a:rPr lang="en-US" altLang="cs-CZ" sz="2200" i="1" dirty="0">
                <a:latin typeface="Arial" panose="020B0604020202020204" pitchFamily="34" charset="0"/>
              </a:rPr>
              <a:t>"Brand name, title, character, artistic expression, or a combination of the foregoing criteria. Its purpose is to distinguish the goods or services of one seller or group of sellers of goods or services from competing vendors." </a:t>
            </a:r>
            <a:endParaRPr lang="cs-CZ" altLang="cs-CZ" sz="2200" i="1"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Brand value is the added value of products and services. This value can be reflected in how consumers think, feel and behave in regard to a particular brand, as well as it may be reflected in prices, market share and profitability of the brand</a:t>
            </a:r>
            <a:r>
              <a:rPr lang="cs-CZ" altLang="cs-CZ" sz="2200" dirty="0" smtClean="0">
                <a:latin typeface="Arial" panose="020B0604020202020204" pitchFamily="34" charset="0"/>
              </a:rPr>
              <a:t>.</a:t>
            </a:r>
            <a:endParaRPr lang="cs-CZ" altLang="cs-CZ" sz="2200" i="1" dirty="0" smtClean="0">
              <a:latin typeface="Arial" panose="020B0604020202020204" pitchFamily="34" charset="0"/>
            </a:endParaRPr>
          </a:p>
        </p:txBody>
      </p:sp>
    </p:spTree>
    <p:extLst>
      <p:ext uri="{BB962C8B-B14F-4D97-AF65-F5344CB8AC3E}">
        <p14:creationId xmlns:p14="http://schemas.microsoft.com/office/powerpoint/2010/main" val="2669489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BRAND VALUE BY AAKER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490538" y="1348800"/>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Brand </a:t>
            </a:r>
            <a:r>
              <a:rPr lang="en-US" altLang="cs-CZ" sz="2200" b="1" dirty="0" smtClean="0">
                <a:latin typeface="Arial" panose="020B0604020202020204" pitchFamily="34" charset="0"/>
              </a:rPr>
              <a:t>awareness</a:t>
            </a:r>
            <a:r>
              <a:rPr lang="cs-CZ" altLang="cs-CZ" sz="2200" dirty="0" smtClean="0">
                <a:latin typeface="Arial" panose="020B0604020202020204" pitchFamily="34" charset="0"/>
              </a:rPr>
              <a:t> - </a:t>
            </a:r>
            <a:r>
              <a:rPr lang="en-US" altLang="cs-CZ" sz="2200" dirty="0" smtClean="0">
                <a:latin typeface="Arial" panose="020B0604020202020204" pitchFamily="34" charset="0"/>
              </a:rPr>
              <a:t>comprises </a:t>
            </a:r>
            <a:r>
              <a:rPr lang="en-US" altLang="cs-CZ" sz="2200" dirty="0">
                <a:latin typeface="Arial" panose="020B0604020202020204" pitchFamily="34" charset="0"/>
              </a:rPr>
              <a:t>of two categories, brand recognition and brand recall. Brand recognition </a:t>
            </a:r>
            <a:r>
              <a:rPr lang="cs-CZ" altLang="cs-CZ" sz="2200" dirty="0" err="1" smtClean="0">
                <a:latin typeface="Arial" panose="020B0604020202020204" pitchFamily="34" charset="0"/>
              </a:rPr>
              <a:t>is</a:t>
            </a:r>
            <a:r>
              <a:rPr lang="en-US" altLang="cs-CZ" sz="2200" dirty="0" smtClean="0">
                <a:latin typeface="Arial" panose="020B0604020202020204" pitchFamily="34" charset="0"/>
              </a:rPr>
              <a:t> </a:t>
            </a:r>
            <a:r>
              <a:rPr lang="en-US" altLang="cs-CZ" sz="2200" dirty="0">
                <a:latin typeface="Arial" panose="020B0604020202020204" pitchFamily="34" charset="0"/>
              </a:rPr>
              <a:t>the ability to confirm an earlier acquaintance with the brand, if the customer is given the necessary impulse, </a:t>
            </a:r>
            <a:r>
              <a:rPr lang="cs-CZ" altLang="cs-CZ" sz="2200" dirty="0" err="1" smtClean="0">
                <a:latin typeface="Arial" panose="020B0604020202020204" pitchFamily="34" charset="0"/>
              </a:rPr>
              <a:t>also</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called</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brand identification. Brand recall </a:t>
            </a:r>
            <a:r>
              <a:rPr lang="cs-CZ" altLang="cs-CZ" sz="2200" dirty="0" err="1" smtClean="0">
                <a:latin typeface="Arial" panose="020B0604020202020204" pitchFamily="34" charset="0"/>
              </a:rPr>
              <a:t>is</a:t>
            </a:r>
            <a:r>
              <a:rPr lang="en-US" altLang="cs-CZ" sz="2200" dirty="0" smtClean="0">
                <a:latin typeface="Arial" panose="020B0604020202020204" pitchFamily="34" charset="0"/>
              </a:rPr>
              <a:t> </a:t>
            </a:r>
            <a:r>
              <a:rPr lang="en-US" altLang="cs-CZ" sz="2200" dirty="0">
                <a:latin typeface="Arial" panose="020B0604020202020204" pitchFamily="34" charset="0"/>
              </a:rPr>
              <a:t>the ability to recall a brand for a product category.</a:t>
            </a:r>
          </a:p>
          <a:p>
            <a:pPr marL="285750" indent="-285750" eaLnBrk="1" hangingPunct="1">
              <a:spcBef>
                <a:spcPct val="0"/>
              </a:spcBef>
              <a:defRPr/>
            </a:pPr>
            <a:r>
              <a:rPr lang="en-US" altLang="cs-CZ" sz="2200" b="1" dirty="0">
                <a:latin typeface="Arial" panose="020B0604020202020204" pitchFamily="34" charset="0"/>
              </a:rPr>
              <a:t>Brand </a:t>
            </a:r>
            <a:r>
              <a:rPr lang="en-US" altLang="cs-CZ" sz="2200" b="1" dirty="0" smtClean="0">
                <a:latin typeface="Arial" panose="020B0604020202020204" pitchFamily="34" charset="0"/>
              </a:rPr>
              <a:t>loyalty</a:t>
            </a:r>
            <a:r>
              <a:rPr lang="cs-CZ" altLang="cs-CZ" sz="2200" b="1" dirty="0" smtClean="0">
                <a:latin typeface="Arial" panose="020B0604020202020204" pitchFamily="34" charset="0"/>
              </a:rPr>
              <a:t> </a:t>
            </a:r>
            <a:r>
              <a:rPr lang="cs-CZ" altLang="cs-CZ" sz="2200" dirty="0" smtClean="0">
                <a:latin typeface="Arial" panose="020B0604020202020204" pitchFamily="34" charset="0"/>
              </a:rPr>
              <a:t>- </a:t>
            </a:r>
            <a:r>
              <a:rPr lang="en-US" altLang="cs-CZ" sz="2200" dirty="0" smtClean="0">
                <a:latin typeface="Arial" panose="020B0604020202020204" pitchFamily="34" charset="0"/>
              </a:rPr>
              <a:t>the </a:t>
            </a:r>
            <a:r>
              <a:rPr lang="en-US" altLang="cs-CZ" sz="2200" dirty="0">
                <a:latin typeface="Arial" panose="020B0604020202020204" pitchFamily="34" charset="0"/>
              </a:rPr>
              <a:t>value of the brand is largely made up of customer loyalty and brand loyalty. </a:t>
            </a:r>
            <a:r>
              <a:rPr lang="en-US" altLang="cs-CZ" sz="2200" dirty="0" smtClean="0">
                <a:latin typeface="Arial" panose="020B0604020202020204" pitchFamily="34" charset="0"/>
              </a:rPr>
              <a:t>„</a:t>
            </a: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true value of the brand is a reality only when the customer purchases the brand and is loyal to it, we can say that the real asset for the company is the loyalty to the brand."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are </a:t>
            </a:r>
            <a:r>
              <a:rPr lang="en-US" altLang="cs-CZ" sz="2200" dirty="0" smtClean="0">
                <a:latin typeface="Arial" panose="020B0604020202020204" pitchFamily="34" charset="0"/>
              </a:rPr>
              <a:t>5 </a:t>
            </a:r>
            <a:r>
              <a:rPr lang="en-US" altLang="cs-CZ" sz="2200" dirty="0">
                <a:latin typeface="Arial" panose="020B0604020202020204" pitchFamily="34" charset="0"/>
              </a:rPr>
              <a:t>categories of customers according to their loyalty: non-customers (buying competitors’ goods or </a:t>
            </a:r>
            <a:r>
              <a:rPr lang="en-US" altLang="cs-CZ" sz="2200" dirty="0" smtClean="0">
                <a:latin typeface="Arial" panose="020B0604020202020204" pitchFamily="34" charset="0"/>
              </a:rPr>
              <a:t>not </a:t>
            </a:r>
            <a:r>
              <a:rPr lang="en-US" altLang="cs-CZ" sz="2200" dirty="0">
                <a:latin typeface="Arial" panose="020B0604020202020204" pitchFamily="34" charset="0"/>
              </a:rPr>
              <a:t>interested in the product </a:t>
            </a:r>
            <a:r>
              <a:rPr lang="en-US" altLang="cs-CZ" sz="2200" dirty="0" smtClean="0">
                <a:latin typeface="Arial" panose="020B0604020202020204" pitchFamily="34" charset="0"/>
              </a:rPr>
              <a:t>line at all), </a:t>
            </a:r>
            <a:r>
              <a:rPr lang="en-US" altLang="cs-CZ" sz="2200" dirty="0">
                <a:latin typeface="Arial" panose="020B0604020202020204" pitchFamily="34" charset="0"/>
              </a:rPr>
              <a:t>price sensitive customers (the price is </a:t>
            </a:r>
            <a:r>
              <a:rPr lang="en-US" altLang="cs-CZ" sz="2200" dirty="0" smtClean="0">
                <a:latin typeface="Arial" panose="020B0604020202020204" pitchFamily="34" charset="0"/>
              </a:rPr>
              <a:t>critical), </a:t>
            </a:r>
            <a:r>
              <a:rPr lang="en-US" altLang="cs-CZ" sz="2200" dirty="0">
                <a:latin typeface="Arial" panose="020B0604020202020204" pitchFamily="34" charset="0"/>
              </a:rPr>
              <a:t>passively loyal customers (buying brand because of habit), customers on tilt (randomly buying more brands), loyal customers (with high loyalty). </a:t>
            </a:r>
            <a:endParaRPr lang="en-US" altLang="cs-CZ" sz="1800" dirty="0">
              <a:latin typeface="Arial" panose="020B0604020202020204" pitchFamily="34" charset="0"/>
            </a:endParaRPr>
          </a:p>
        </p:txBody>
      </p:sp>
    </p:spTree>
    <p:extLst>
      <p:ext uri="{BB962C8B-B14F-4D97-AF65-F5344CB8AC3E}">
        <p14:creationId xmlns:p14="http://schemas.microsoft.com/office/powerpoint/2010/main" val="391274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1. STRATEGIC AND MARKETING OBJECTIVES</a:t>
            </a: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sz="2200" dirty="0" err="1" smtClean="0">
                <a:latin typeface="Arial" panose="020B0604020202020204" pitchFamily="34" charset="0"/>
              </a:rPr>
              <a:t>Strategic</a:t>
            </a:r>
            <a:r>
              <a:rPr lang="cs-CZ" sz="2200" dirty="0" smtClean="0">
                <a:latin typeface="Arial" panose="020B0604020202020204" pitchFamily="34" charset="0"/>
              </a:rPr>
              <a:t> </a:t>
            </a:r>
            <a:r>
              <a:rPr lang="cs-CZ" sz="2200" dirty="0" err="1" smtClean="0">
                <a:latin typeface="Arial" panose="020B0604020202020204" pitchFamily="34" charset="0"/>
              </a:rPr>
              <a:t>objectives</a:t>
            </a:r>
            <a:r>
              <a:rPr lang="cs-CZ" sz="2200" dirty="0" smtClean="0">
                <a:latin typeface="Arial" panose="020B0604020202020204" pitchFamily="34" charset="0"/>
              </a:rPr>
              <a:t> are </a:t>
            </a:r>
            <a:r>
              <a:rPr lang="cs-CZ" sz="2200" dirty="0" err="1" smtClean="0">
                <a:latin typeface="Arial" panose="020B0604020202020204" pitchFamily="34" charset="0"/>
              </a:rPr>
              <a:t>the</a:t>
            </a:r>
            <a:r>
              <a:rPr lang="cs-CZ" sz="2200" dirty="0" smtClean="0">
                <a:latin typeface="Arial" panose="020B0604020202020204" pitchFamily="34" charset="0"/>
              </a:rPr>
              <a:t> big </a:t>
            </a:r>
            <a:r>
              <a:rPr lang="cs-CZ" sz="2200" dirty="0" err="1" smtClean="0">
                <a:latin typeface="Arial" panose="020B0604020202020204" pitchFamily="34" charset="0"/>
              </a:rPr>
              <a:t>main</a:t>
            </a:r>
            <a:r>
              <a:rPr lang="cs-CZ" sz="2200" dirty="0" smtClean="0">
                <a:latin typeface="Arial" panose="020B0604020202020204" pitchFamily="34" charset="0"/>
              </a:rPr>
              <a:t> </a:t>
            </a:r>
            <a:r>
              <a:rPr lang="cs-CZ" sz="2200" dirty="0" err="1" smtClean="0">
                <a:latin typeface="Arial" panose="020B0604020202020204" pitchFamily="34" charset="0"/>
              </a:rPr>
              <a:t>objectives</a:t>
            </a:r>
            <a:r>
              <a:rPr lang="cs-CZ" sz="2200" dirty="0" smtClean="0">
                <a:latin typeface="Arial" panose="020B0604020202020204" pitchFamily="34" charset="0"/>
              </a:rPr>
              <a:t> </a:t>
            </a:r>
            <a:r>
              <a:rPr lang="cs-CZ" sz="2200" dirty="0" err="1" smtClean="0">
                <a:latin typeface="Arial" panose="020B0604020202020204" pitchFamily="34" charset="0"/>
              </a:rPr>
              <a:t>for</a:t>
            </a:r>
            <a:r>
              <a:rPr lang="cs-CZ" sz="2200" dirty="0" smtClean="0">
                <a:latin typeface="Arial" panose="020B0604020202020204" pitchFamily="34" charset="0"/>
              </a:rPr>
              <a:t> </a:t>
            </a:r>
            <a:r>
              <a:rPr lang="cs-CZ" sz="2200" dirty="0" err="1" smtClean="0">
                <a:latin typeface="Arial" panose="020B0604020202020204" pitchFamily="34" charset="0"/>
              </a:rPr>
              <a:t>longer</a:t>
            </a:r>
            <a:r>
              <a:rPr lang="cs-CZ" sz="2200" dirty="0" smtClean="0">
                <a:latin typeface="Arial" panose="020B0604020202020204" pitchFamily="34" charset="0"/>
              </a:rPr>
              <a:t> period of </a:t>
            </a:r>
            <a:r>
              <a:rPr lang="cs-CZ" sz="2200" dirty="0" err="1" smtClean="0">
                <a:latin typeface="Arial" panose="020B0604020202020204" pitchFamily="34" charset="0"/>
              </a:rPr>
              <a:t>time</a:t>
            </a:r>
            <a:r>
              <a:rPr lang="cs-CZ" sz="2200" dirty="0" smtClean="0">
                <a:latin typeface="Arial" panose="020B0604020202020204" pitchFamily="34" charset="0"/>
              </a:rPr>
              <a:t> (5 </a:t>
            </a:r>
            <a:r>
              <a:rPr lang="cs-CZ" sz="2200" dirty="0" err="1" smtClean="0">
                <a:latin typeface="Arial" panose="020B0604020202020204" pitchFamily="34" charset="0"/>
              </a:rPr>
              <a:t>years</a:t>
            </a:r>
            <a:r>
              <a:rPr lang="cs-CZ" sz="2200" dirty="0" smtClean="0">
                <a:latin typeface="Arial" panose="020B0604020202020204" pitchFamily="34" charset="0"/>
              </a:rPr>
              <a:t>). These </a:t>
            </a:r>
            <a:r>
              <a:rPr lang="cs-CZ" sz="2200" dirty="0" err="1" smtClean="0">
                <a:latin typeface="Arial" panose="020B0604020202020204" pitchFamily="34" charset="0"/>
              </a:rPr>
              <a:t>guide</a:t>
            </a:r>
            <a:r>
              <a:rPr lang="cs-CZ" sz="2200" dirty="0" smtClean="0">
                <a:latin typeface="Arial" panose="020B0604020202020204" pitchFamily="34" charset="0"/>
              </a:rPr>
              <a:t> </a:t>
            </a:r>
            <a:r>
              <a:rPr lang="cs-CZ" sz="2200" dirty="0" err="1" smtClean="0">
                <a:latin typeface="Arial" panose="020B0604020202020204" pitchFamily="34" charset="0"/>
              </a:rPr>
              <a:t>our</a:t>
            </a:r>
            <a:r>
              <a:rPr lang="cs-CZ" sz="2200" dirty="0" smtClean="0">
                <a:latin typeface="Arial" panose="020B0604020202020204" pitchFamily="34" charset="0"/>
              </a:rPr>
              <a:t> </a:t>
            </a:r>
            <a:r>
              <a:rPr lang="cs-CZ" sz="2200" dirty="0" err="1" smtClean="0">
                <a:latin typeface="Arial" panose="020B0604020202020204" pitchFamily="34" charset="0"/>
              </a:rPr>
              <a:t>efforts</a:t>
            </a:r>
            <a:r>
              <a:rPr lang="cs-CZ" sz="2200" dirty="0" smtClean="0">
                <a:latin typeface="Arial" panose="020B0604020202020204" pitchFamily="34" charset="0"/>
              </a:rPr>
              <a:t>.</a:t>
            </a:r>
          </a:p>
          <a:p>
            <a:pPr marL="285750" indent="-285750" eaLnBrk="1" hangingPunct="1">
              <a:spcBef>
                <a:spcPct val="0"/>
              </a:spcBef>
              <a:defRPr/>
            </a:pPr>
            <a:r>
              <a:rPr lang="en-US" sz="2200" dirty="0" smtClean="0">
                <a:latin typeface="Arial" panose="020B0604020202020204" pitchFamily="34" charset="0"/>
              </a:rPr>
              <a:t>Marketing </a:t>
            </a:r>
            <a:r>
              <a:rPr lang="en-US" sz="2200" dirty="0">
                <a:latin typeface="Arial" panose="020B0604020202020204" pitchFamily="34" charset="0"/>
              </a:rPr>
              <a:t>objectives specify what the company wants to achieve - within the real possibilities.</a:t>
            </a:r>
          </a:p>
          <a:p>
            <a:pPr marL="285750" indent="-285750" eaLnBrk="1" hangingPunct="1">
              <a:spcBef>
                <a:spcPct val="0"/>
              </a:spcBef>
              <a:defRPr/>
            </a:pPr>
            <a:r>
              <a:rPr lang="en-US" sz="2200" dirty="0">
                <a:latin typeface="Arial" panose="020B0604020202020204" pitchFamily="34" charset="0"/>
              </a:rPr>
              <a:t>Specific marketing objectives </a:t>
            </a:r>
            <a:r>
              <a:rPr lang="cs-CZ" sz="2200" dirty="0" err="1" smtClean="0">
                <a:latin typeface="Arial" panose="020B0604020202020204" pitchFamily="34" charset="0"/>
              </a:rPr>
              <a:t>have</a:t>
            </a:r>
            <a:r>
              <a:rPr lang="cs-CZ" sz="2200" dirty="0" smtClean="0">
                <a:latin typeface="Arial" panose="020B0604020202020204" pitchFamily="34" charset="0"/>
              </a:rPr>
              <a:t> to </a:t>
            </a:r>
            <a:r>
              <a:rPr lang="cs-CZ" sz="2200" dirty="0" err="1" smtClean="0">
                <a:latin typeface="Arial" panose="020B0604020202020204" pitchFamily="34" charset="0"/>
              </a:rPr>
              <a:t>be</a:t>
            </a:r>
            <a:r>
              <a:rPr lang="cs-CZ" sz="2200" dirty="0" smtClean="0">
                <a:latin typeface="Arial" panose="020B0604020202020204" pitchFamily="34" charset="0"/>
              </a:rPr>
              <a:t> </a:t>
            </a:r>
            <a:r>
              <a:rPr lang="en-US" sz="2200" dirty="0" smtClean="0">
                <a:latin typeface="Arial" panose="020B0604020202020204" pitchFamily="34" charset="0"/>
              </a:rPr>
              <a:t>based </a:t>
            </a:r>
            <a:r>
              <a:rPr lang="en-US" sz="2200" dirty="0">
                <a:latin typeface="Arial" panose="020B0604020202020204" pitchFamily="34" charset="0"/>
              </a:rPr>
              <a:t>on the situation analysis, which enables </a:t>
            </a:r>
            <a:r>
              <a:rPr lang="cs-CZ" sz="2200" dirty="0" err="1" smtClean="0">
                <a:latin typeface="Arial" panose="020B0604020202020204" pitchFamily="34" charset="0"/>
              </a:rPr>
              <a:t>us</a:t>
            </a:r>
            <a:r>
              <a:rPr lang="cs-CZ" sz="2200" dirty="0" smtClean="0">
                <a:latin typeface="Arial" panose="020B0604020202020204" pitchFamily="34" charset="0"/>
              </a:rPr>
              <a:t> </a:t>
            </a:r>
            <a:r>
              <a:rPr lang="en-US" sz="2200" dirty="0" smtClean="0">
                <a:latin typeface="Arial" panose="020B0604020202020204" pitchFamily="34" charset="0"/>
              </a:rPr>
              <a:t>to </a:t>
            </a:r>
            <a:r>
              <a:rPr lang="en-US" sz="2200" dirty="0">
                <a:latin typeface="Arial" panose="020B0604020202020204" pitchFamily="34" charset="0"/>
              </a:rPr>
              <a:t>identify what </a:t>
            </a:r>
            <a:r>
              <a:rPr lang="cs-CZ" sz="2200" dirty="0" err="1" smtClean="0">
                <a:latin typeface="Arial" panose="020B0604020202020204" pitchFamily="34" charset="0"/>
              </a:rPr>
              <a:t>sources</a:t>
            </a:r>
            <a:r>
              <a:rPr lang="cs-CZ" sz="2200" dirty="0" smtClean="0">
                <a:latin typeface="Arial" panose="020B0604020202020204" pitchFamily="34" charset="0"/>
              </a:rPr>
              <a:t> </a:t>
            </a:r>
            <a:r>
              <a:rPr lang="en-US" sz="2200" dirty="0" smtClean="0">
                <a:latin typeface="Arial" panose="020B0604020202020204" pitchFamily="34" charset="0"/>
              </a:rPr>
              <a:t>the </a:t>
            </a:r>
            <a:r>
              <a:rPr lang="en-US" sz="2200" dirty="0">
                <a:latin typeface="Arial" panose="020B0604020202020204" pitchFamily="34" charset="0"/>
              </a:rPr>
              <a:t>company has for fulfillment or non-fulfillment of tasks.</a:t>
            </a:r>
          </a:p>
          <a:p>
            <a:pPr marL="285750" indent="-285750" eaLnBrk="1" hangingPunct="1">
              <a:spcBef>
                <a:spcPct val="0"/>
              </a:spcBef>
              <a:defRPr/>
            </a:pPr>
            <a:r>
              <a:rPr lang="en-US" sz="2200" dirty="0">
                <a:latin typeface="Arial" panose="020B0604020202020204" pitchFamily="34" charset="0"/>
              </a:rPr>
              <a:t>Marketing objectives </a:t>
            </a:r>
            <a:r>
              <a:rPr lang="en-US" sz="2200" dirty="0" smtClean="0">
                <a:latin typeface="Arial" panose="020B0604020202020204" pitchFamily="34" charset="0"/>
              </a:rPr>
              <a:t>often </a:t>
            </a:r>
            <a:r>
              <a:rPr lang="en-US" sz="2200" dirty="0">
                <a:latin typeface="Arial" panose="020B0604020202020204" pitchFamily="34" charset="0"/>
              </a:rPr>
              <a:t>cited in the literature include market share (turnover / sales), margin, market share growth and continuity. These objectives must be quantified, expressed in the form of marketing categories </a:t>
            </a:r>
            <a:r>
              <a:rPr lang="en-US" sz="2200" dirty="0" smtClean="0">
                <a:latin typeface="Arial" panose="020B0604020202020204" pitchFamily="34" charset="0"/>
              </a:rPr>
              <a:t>and measurable</a:t>
            </a:r>
            <a:r>
              <a:rPr lang="cs-CZ" sz="2200" dirty="0" smtClean="0">
                <a:latin typeface="Arial" panose="020B0604020202020204" pitchFamily="34" charset="0"/>
              </a:rPr>
              <a:t> (SMART)</a:t>
            </a:r>
            <a:r>
              <a:rPr lang="en-US" sz="2200" dirty="0" smtClean="0">
                <a:latin typeface="Arial" panose="020B0604020202020204" pitchFamily="34" charset="0"/>
              </a:rPr>
              <a:t>.</a:t>
            </a:r>
            <a:endParaRPr lang="en-US" sz="2200" dirty="0">
              <a:latin typeface="Arial" panose="020B0604020202020204" pitchFamily="34" charset="0"/>
            </a:endParaRPr>
          </a:p>
        </p:txBody>
      </p:sp>
    </p:spTree>
    <p:extLst>
      <p:ext uri="{BB962C8B-B14F-4D97-AF65-F5344CB8AC3E}">
        <p14:creationId xmlns:p14="http://schemas.microsoft.com/office/powerpoint/2010/main" val="837960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BRAND VALUE BY AAKER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Perceived </a:t>
            </a:r>
            <a:r>
              <a:rPr lang="en-US" altLang="cs-CZ" sz="2200" b="1" dirty="0" smtClean="0">
                <a:latin typeface="Arial" panose="020B0604020202020204" pitchFamily="34" charset="0"/>
              </a:rPr>
              <a:t>Quality</a:t>
            </a:r>
            <a:r>
              <a:rPr lang="cs-CZ" altLang="cs-CZ" sz="2200" b="1" dirty="0" smtClean="0">
                <a:latin typeface="Arial" panose="020B0604020202020204" pitchFamily="34" charset="0"/>
              </a:rPr>
              <a:t> </a:t>
            </a:r>
            <a:r>
              <a:rPr lang="cs-CZ" altLang="cs-CZ" sz="2200" dirty="0" smtClean="0">
                <a:latin typeface="Arial" panose="020B0604020202020204" pitchFamily="34" charset="0"/>
              </a:rPr>
              <a:t>- </a:t>
            </a:r>
            <a:r>
              <a:rPr lang="en-US" altLang="cs-CZ" sz="2200" dirty="0" smtClean="0">
                <a:latin typeface="Arial" panose="020B0604020202020204" pitchFamily="34" charset="0"/>
              </a:rPr>
              <a:t>it </a:t>
            </a:r>
            <a:r>
              <a:rPr lang="en-US" altLang="cs-CZ" sz="2200" dirty="0">
                <a:latin typeface="Arial" panose="020B0604020202020204" pitchFamily="34" charset="0"/>
              </a:rPr>
              <a:t>can be defined as the overall level of product quality, perceived by the customer compared to adequate alternative. </a:t>
            </a:r>
            <a:r>
              <a:rPr lang="cs-CZ" altLang="cs-CZ" sz="2200" dirty="0" err="1" smtClean="0">
                <a:latin typeface="Arial" panose="020B0604020202020204" pitchFamily="34" charset="0"/>
              </a:rPr>
              <a:t>It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an</a:t>
            </a:r>
            <a:r>
              <a:rPr lang="cs-CZ" altLang="cs-CZ" sz="2200" dirty="0" smtClean="0">
                <a:latin typeface="Arial" panose="020B0604020202020204" pitchFamily="34" charset="0"/>
              </a:rPr>
              <a:t> </a:t>
            </a:r>
            <a:r>
              <a:rPr lang="en-US" altLang="cs-CZ" sz="2200" dirty="0" err="1" smtClean="0">
                <a:latin typeface="Arial" panose="020B0604020202020204" pitchFamily="34" charset="0"/>
              </a:rPr>
              <a:t>importan</a:t>
            </a:r>
            <a:r>
              <a:rPr lang="cs-CZ" altLang="cs-CZ" sz="2200" dirty="0" smtClean="0">
                <a:latin typeface="Arial" panose="020B0604020202020204" pitchFamily="34" charset="0"/>
              </a:rPr>
              <a:t>t </a:t>
            </a:r>
            <a:r>
              <a:rPr lang="cs-CZ" altLang="cs-CZ" sz="2200" dirty="0" err="1" smtClean="0">
                <a:latin typeface="Arial" panose="020B0604020202020204" pitchFamily="34" charset="0"/>
              </a:rPr>
              <a:t>category</a:t>
            </a:r>
            <a:r>
              <a:rPr lang="en-US" altLang="cs-CZ" sz="2200" dirty="0" smtClean="0">
                <a:latin typeface="Arial" panose="020B0604020202020204" pitchFamily="34" charset="0"/>
              </a:rPr>
              <a:t>, </a:t>
            </a:r>
            <a:r>
              <a:rPr lang="en-US" altLang="cs-CZ" sz="2200" dirty="0">
                <a:latin typeface="Arial" panose="020B0604020202020204" pitchFamily="34" charset="0"/>
              </a:rPr>
              <a:t>even though the perceived quality of the product is related to the brand associations.</a:t>
            </a:r>
          </a:p>
          <a:p>
            <a:pPr marL="285750" indent="-285750" eaLnBrk="1" hangingPunct="1">
              <a:spcBef>
                <a:spcPct val="0"/>
              </a:spcBef>
              <a:defRPr/>
            </a:pPr>
            <a:r>
              <a:rPr lang="en-US" altLang="cs-CZ" sz="2200" b="1" dirty="0">
                <a:latin typeface="Arial" panose="020B0604020202020204" pitchFamily="34" charset="0"/>
              </a:rPr>
              <a:t>Associations connected with the brand </a:t>
            </a:r>
            <a:r>
              <a:rPr lang="cs-CZ" altLang="cs-CZ" sz="2200" dirty="0" smtClean="0">
                <a:latin typeface="Arial" panose="020B0604020202020204" pitchFamily="34" charset="0"/>
              </a:rPr>
              <a:t>- </a:t>
            </a:r>
            <a:r>
              <a:rPr lang="en-US" altLang="cs-CZ" sz="2200" dirty="0" smtClean="0">
                <a:latin typeface="Arial" panose="020B0604020202020204" pitchFamily="34" charset="0"/>
              </a:rPr>
              <a:t>"</a:t>
            </a:r>
            <a:r>
              <a:rPr lang="en-US" altLang="cs-CZ" sz="2200" dirty="0">
                <a:latin typeface="Arial" panose="020B0604020202020204" pitchFamily="34" charset="0"/>
              </a:rPr>
              <a:t>brand value is also largely supported by the associations, which customers connect with the brand. In the background of these associations is the brand identity - that is, what the brand has to create in the customer's mind."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are 6 </a:t>
            </a:r>
            <a:r>
              <a:rPr lang="en-US" altLang="cs-CZ" sz="2200" dirty="0" smtClean="0">
                <a:latin typeface="Arial" panose="020B0604020202020204" pitchFamily="34" charset="0"/>
              </a:rPr>
              <a:t>categories </a:t>
            </a:r>
            <a:r>
              <a:rPr lang="en-US" altLang="cs-CZ" sz="2200" dirty="0">
                <a:latin typeface="Arial" panose="020B0604020202020204" pitchFamily="34" charset="0"/>
              </a:rPr>
              <a:t>of associations connected with the brand: the specific qualities, abstract qualities, functional benefits, psychosocial benefits, value, final value. </a:t>
            </a:r>
          </a:p>
        </p:txBody>
      </p:sp>
    </p:spTree>
    <p:extLst>
      <p:ext uri="{BB962C8B-B14F-4D97-AF65-F5344CB8AC3E}">
        <p14:creationId xmlns:p14="http://schemas.microsoft.com/office/powerpoint/2010/main" val="1964384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BRAND BENEFITS FOR VARIOUS TARGET GROUPS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Brand offers many benefits to consumers, traders and producers. </a:t>
            </a: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brand can facilitate buying decisions by reducing the time and reducing the risk of </a:t>
            </a:r>
            <a:r>
              <a:rPr lang="en-US" altLang="cs-CZ" sz="2200" dirty="0" smtClean="0">
                <a:latin typeface="Arial" panose="020B0604020202020204" pitchFamily="34" charset="0"/>
              </a:rPr>
              <a:t>purchases. </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For </a:t>
            </a:r>
            <a:r>
              <a:rPr lang="en-US" altLang="cs-CZ" sz="2200" b="1" dirty="0">
                <a:latin typeface="Arial" panose="020B0604020202020204" pitchFamily="34" charset="0"/>
              </a:rPr>
              <a:t>consumers</a:t>
            </a:r>
            <a:r>
              <a:rPr lang="en-US" altLang="cs-CZ" sz="2200" dirty="0">
                <a:latin typeface="Arial" panose="020B0604020202020204" pitchFamily="34" charset="0"/>
              </a:rPr>
              <a:t>, brands offer a significant decrease in product search </a:t>
            </a:r>
            <a:r>
              <a:rPr lang="en-US" altLang="cs-CZ" sz="2200" dirty="0" smtClean="0">
                <a:latin typeface="Arial" panose="020B0604020202020204" pitchFamily="34" charset="0"/>
              </a:rPr>
              <a:t>cost. </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For </a:t>
            </a:r>
            <a:r>
              <a:rPr lang="en-US" altLang="cs-CZ" sz="2200" b="1" dirty="0">
                <a:latin typeface="Arial" panose="020B0604020202020204" pitchFamily="34" charset="0"/>
              </a:rPr>
              <a:t>traders</a:t>
            </a:r>
            <a:r>
              <a:rPr lang="en-US" altLang="cs-CZ" sz="2200" dirty="0">
                <a:latin typeface="Arial" panose="020B0604020202020204" pitchFamily="34" charset="0"/>
              </a:rPr>
              <a:t>, brands are important because a strong brand attracts customers and enhances the traders’ </a:t>
            </a:r>
            <a:r>
              <a:rPr lang="en-US" altLang="cs-CZ" sz="2200" dirty="0" smtClean="0">
                <a:latin typeface="Arial" panose="020B0604020202020204" pitchFamily="34" charset="0"/>
              </a:rPr>
              <a:t>image. </a:t>
            </a:r>
            <a:r>
              <a:rPr lang="cs-CZ" altLang="cs-CZ" sz="2200" dirty="0" smtClean="0">
                <a:latin typeface="Arial" panose="020B0604020202020204" pitchFamily="34" charset="0"/>
              </a:rPr>
              <a:t>T</a:t>
            </a:r>
            <a:r>
              <a:rPr lang="en-US" altLang="cs-CZ" sz="2200" dirty="0" smtClean="0">
                <a:latin typeface="Arial" panose="020B0604020202020204" pitchFamily="34" charset="0"/>
              </a:rPr>
              <a:t>he </a:t>
            </a:r>
            <a:r>
              <a:rPr lang="en-US" altLang="cs-CZ" sz="2200" dirty="0">
                <a:latin typeface="Arial" panose="020B0604020202020204" pitchFamily="34" charset="0"/>
              </a:rPr>
              <a:t>contribution to traders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en-US" altLang="cs-CZ" sz="2200" dirty="0" smtClean="0">
                <a:latin typeface="Arial" panose="020B0604020202020204" pitchFamily="34" charset="0"/>
              </a:rPr>
              <a:t>in </a:t>
            </a:r>
            <a:r>
              <a:rPr lang="en-US" altLang="cs-CZ" sz="2200" dirty="0">
                <a:latin typeface="Arial" panose="020B0604020202020204" pitchFamily="34" charset="0"/>
              </a:rPr>
              <a:t>increased customer confidence, and also in reduced risk from buying products of famous brands, which creates good distribution relationships. </a:t>
            </a: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For </a:t>
            </a:r>
            <a:r>
              <a:rPr lang="en-US" altLang="cs-CZ" sz="2200" b="1" dirty="0">
                <a:latin typeface="Arial" panose="020B0604020202020204" pitchFamily="34" charset="0"/>
              </a:rPr>
              <a:t>producers</a:t>
            </a:r>
            <a:r>
              <a:rPr lang="en-US" altLang="cs-CZ" sz="2200" dirty="0">
                <a:latin typeface="Arial" panose="020B0604020202020204" pitchFamily="34" charset="0"/>
              </a:rPr>
              <a:t>, brands are again significant in terms of reducing the risk, because the consumer purchases the known product again. </a:t>
            </a:r>
            <a:r>
              <a:rPr lang="cs-CZ" altLang="cs-CZ" sz="2200" dirty="0" err="1" smtClean="0">
                <a:latin typeface="Arial" panose="020B0604020202020204" pitchFamily="34" charset="0"/>
              </a:rPr>
              <a:t>There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is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an</a:t>
            </a:r>
            <a:r>
              <a:rPr lang="cs-CZ" altLang="cs-CZ" sz="2200" dirty="0" smtClean="0">
                <a:latin typeface="Arial" panose="020B0604020202020204" pitchFamily="34" charset="0"/>
              </a:rPr>
              <a:t> </a:t>
            </a:r>
            <a:r>
              <a:rPr lang="en-US" altLang="cs-CZ" sz="2200" dirty="0" smtClean="0">
                <a:latin typeface="Arial" panose="020B0604020202020204" pitchFamily="34" charset="0"/>
              </a:rPr>
              <a:t>opportunity </a:t>
            </a:r>
            <a:r>
              <a:rPr lang="en-US" altLang="cs-CZ" sz="2200" dirty="0">
                <a:latin typeface="Arial" panose="020B0604020202020204" pitchFamily="34" charset="0"/>
              </a:rPr>
              <a:t>to create a market entry barrier for other companies with a strong brand, which is a significant competitive advantage. </a:t>
            </a:r>
          </a:p>
        </p:txBody>
      </p:sp>
    </p:spTree>
    <p:extLst>
      <p:ext uri="{BB962C8B-B14F-4D97-AF65-F5344CB8AC3E}">
        <p14:creationId xmlns:p14="http://schemas.microsoft.com/office/powerpoint/2010/main" val="4156624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COMPREHENSIVE STRATEGY DIVISION</a:t>
            </a:r>
            <a:r>
              <a:rPr lang="cs-CZ" altLang="cs-CZ" sz="2400" b="1" dirty="0" smtClean="0">
                <a:latin typeface="Arial" panose="020B0604020202020204" pitchFamily="34" charset="0"/>
              </a:rPr>
              <a:t> BY SOUČEK</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Competitive strategy focused on the customer.</a:t>
            </a:r>
          </a:p>
          <a:p>
            <a:pPr marL="285750" indent="-285750" eaLnBrk="1" hangingPunct="1">
              <a:spcBef>
                <a:spcPct val="0"/>
              </a:spcBef>
              <a:defRPr/>
            </a:pPr>
            <a:r>
              <a:rPr lang="cs-CZ" altLang="cs-CZ" sz="2200" dirty="0">
                <a:latin typeface="Arial" panose="020B0604020202020204" pitchFamily="34" charset="0"/>
              </a:rPr>
              <a:t>S</a:t>
            </a:r>
            <a:r>
              <a:rPr lang="en-US" altLang="cs-CZ" sz="2200" dirty="0" err="1" smtClean="0">
                <a:latin typeface="Arial" panose="020B0604020202020204" pitchFamily="34" charset="0"/>
              </a:rPr>
              <a:t>trategy</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focused</a:t>
            </a:r>
            <a:r>
              <a:rPr lang="cs-CZ" altLang="cs-CZ" sz="2200" dirty="0" smtClean="0">
                <a:latin typeface="Arial" panose="020B0604020202020204" pitchFamily="34" charset="0"/>
              </a:rPr>
              <a:t> on </a:t>
            </a:r>
            <a:r>
              <a:rPr lang="cs-CZ" altLang="cs-CZ" sz="2200" dirty="0" err="1" smtClean="0">
                <a:latin typeface="Arial" panose="020B0604020202020204" pitchFamily="34" charset="0"/>
              </a:rPr>
              <a:t>competition</a:t>
            </a:r>
            <a:r>
              <a:rPr lang="en-US" altLang="cs-CZ" sz="2200" dirty="0" smtClean="0">
                <a:latin typeface="Arial" panose="020B0604020202020204" pitchFamily="34" charset="0"/>
              </a:rPr>
              <a:t>.</a:t>
            </a:r>
          </a:p>
          <a:p>
            <a:pPr marL="285750" indent="-285750" eaLnBrk="1" hangingPunct="1">
              <a:spcBef>
                <a:spcPct val="0"/>
              </a:spcBef>
              <a:defRPr/>
            </a:pPr>
            <a:r>
              <a:rPr lang="en-US" altLang="cs-CZ" sz="2200" dirty="0" smtClean="0">
                <a:latin typeface="Arial" panose="020B0604020202020204" pitchFamily="34" charset="0"/>
              </a:rPr>
              <a:t>Strategies aimed at</a:t>
            </a:r>
            <a:r>
              <a:rPr lang="en-US" altLang="cs-CZ" sz="2200" dirty="0">
                <a:latin typeface="Arial" panose="020B0604020202020204" pitchFamily="34" charset="0"/>
              </a:rPr>
              <a:t> sales</a:t>
            </a:r>
            <a:r>
              <a:rPr lang="en-US" altLang="cs-CZ" sz="2200" dirty="0" smtClean="0">
                <a:latin typeface="Arial" panose="020B0604020202020204" pitchFamily="34" charset="0"/>
              </a:rPr>
              <a:t> intermediary.</a:t>
            </a:r>
            <a:r>
              <a:rPr lang="cs-CZ" altLang="cs-CZ" sz="2200" dirty="0" smtClean="0">
                <a:latin typeface="Arial" panose="020B0604020202020204" pitchFamily="34" charset="0"/>
              </a:rPr>
              <a:t> </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Strategies aimed at interest groups.</a:t>
            </a:r>
          </a:p>
          <a:p>
            <a:pPr marL="285750" indent="-285750" eaLnBrk="1" hangingPunct="1">
              <a:spcBef>
                <a:spcPct val="0"/>
              </a:spcBef>
              <a:defRPr/>
            </a:pPr>
            <a:r>
              <a:rPr lang="en-US" altLang="cs-CZ" sz="2200" dirty="0" smtClean="0">
                <a:latin typeface="Arial" panose="020B0604020202020204" pitchFamily="34" charset="0"/>
              </a:rPr>
              <a:t>Strategy in emerging markets.</a:t>
            </a:r>
          </a:p>
          <a:p>
            <a:pPr marL="285750" indent="-285750" eaLnBrk="1" hangingPunct="1">
              <a:spcBef>
                <a:spcPct val="0"/>
              </a:spcBef>
              <a:defRPr/>
            </a:pPr>
            <a:r>
              <a:rPr lang="en-US" altLang="cs-CZ" sz="2200" dirty="0" smtClean="0">
                <a:latin typeface="Arial" panose="020B0604020202020204" pitchFamily="34" charset="0"/>
              </a:rPr>
              <a:t>Strategy on global markets.</a:t>
            </a:r>
          </a:p>
          <a:p>
            <a:pPr marL="285750" indent="-285750" eaLnBrk="1" hangingPunct="1">
              <a:spcBef>
                <a:spcPct val="0"/>
              </a:spcBef>
              <a:defRPr/>
            </a:pPr>
            <a:r>
              <a:rPr lang="en-US" altLang="cs-CZ" sz="2200" dirty="0" smtClean="0">
                <a:latin typeface="Arial" panose="020B0604020202020204" pitchFamily="34" charset="0"/>
              </a:rPr>
              <a:t>Strategy </a:t>
            </a:r>
            <a:r>
              <a:rPr lang="cs-CZ" altLang="cs-CZ" sz="2200" dirty="0" smtClean="0">
                <a:latin typeface="Arial" panose="020B0604020202020204" pitchFamily="34" charset="0"/>
              </a:rPr>
              <a:t>in </a:t>
            </a:r>
            <a:r>
              <a:rPr lang="en-US" altLang="cs-CZ" sz="2200" dirty="0" smtClean="0">
                <a:latin typeface="Arial" panose="020B0604020202020204" pitchFamily="34" charset="0"/>
              </a:rPr>
              <a:t>services markets.</a:t>
            </a:r>
          </a:p>
          <a:p>
            <a:pPr marL="285750" indent="-285750" eaLnBrk="1" hangingPunct="1">
              <a:spcBef>
                <a:spcPct val="0"/>
              </a:spcBef>
              <a:defRPr/>
            </a:pPr>
            <a:r>
              <a:rPr lang="en-US" altLang="cs-CZ" sz="2200" dirty="0" smtClean="0">
                <a:latin typeface="Arial" panose="020B0604020202020204" pitchFamily="34" charset="0"/>
              </a:rPr>
              <a:t>Market-oriented environmental strategy.</a:t>
            </a:r>
          </a:p>
          <a:p>
            <a:pPr marL="285750" indent="-285750" eaLnBrk="1" hangingPunct="1">
              <a:spcBef>
                <a:spcPct val="0"/>
              </a:spcBef>
              <a:defRPr/>
            </a:pPr>
            <a:r>
              <a:rPr lang="en-US" altLang="cs-CZ" sz="2200" dirty="0" smtClean="0">
                <a:latin typeface="Arial" panose="020B0604020202020204" pitchFamily="34" charset="0"/>
              </a:rPr>
              <a:t>Strategy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on </a:t>
            </a:r>
            <a:r>
              <a:rPr lang="en-US" altLang="cs-CZ" sz="2200" dirty="0" smtClean="0">
                <a:latin typeface="Arial" panose="020B0604020202020204" pitchFamily="34" charset="0"/>
              </a:rPr>
              <a:t>marketing mix.</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622222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COMPREHENSIVE STRATEGY DIVISION BY </a:t>
            </a:r>
            <a:r>
              <a:rPr lang="cs-CZ" altLang="cs-CZ" sz="2400" b="1" dirty="0" smtClean="0">
                <a:latin typeface="Arial" panose="020B0604020202020204" pitchFamily="34" charset="0"/>
              </a:rPr>
              <a:t>HORÁKOVÁ</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According to market trends</a:t>
            </a:r>
            <a:r>
              <a:rPr lang="cs-CZ" altLang="cs-CZ" sz="2200" dirty="0" smtClean="0">
                <a:latin typeface="Arial" panose="020B0604020202020204" pitchFamily="34" charset="0"/>
              </a:rPr>
              <a:t> - </a:t>
            </a:r>
            <a:r>
              <a:rPr lang="en-US" altLang="cs-CZ" sz="2200" dirty="0">
                <a:latin typeface="Arial" panose="020B0604020202020204" pitchFamily="34" charset="0"/>
              </a:rPr>
              <a:t>strategies </a:t>
            </a: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on </a:t>
            </a:r>
            <a:r>
              <a:rPr lang="en-US" altLang="cs-CZ" sz="2200" dirty="0" smtClean="0">
                <a:latin typeface="Arial" panose="020B0604020202020204" pitchFamily="34" charset="0"/>
              </a:rPr>
              <a:t>growth, maintenance, retreat</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According to the approach to market segments </a:t>
            </a:r>
            <a:r>
              <a:rPr lang="cs-CZ" altLang="cs-CZ" sz="2200" dirty="0" smtClean="0">
                <a:latin typeface="Arial" panose="020B0604020202020204" pitchFamily="34" charset="0"/>
              </a:rPr>
              <a:t>- </a:t>
            </a:r>
            <a:r>
              <a:rPr lang="en-US" altLang="cs-CZ" sz="2200" dirty="0" smtClean="0">
                <a:latin typeface="Arial" panose="020B0604020202020204" pitchFamily="34" charset="0"/>
              </a:rPr>
              <a:t>strategy offensive and defensive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on b</a:t>
            </a:r>
            <a:r>
              <a:rPr lang="en-US" altLang="cs-CZ" sz="2200" dirty="0" err="1" smtClean="0">
                <a:latin typeface="Arial" panose="020B0604020202020204" pitchFamily="34" charset="0"/>
              </a:rPr>
              <a:t>ehavior</a:t>
            </a:r>
            <a:r>
              <a:rPr lang="en-US" altLang="cs-CZ" sz="2200" dirty="0" smtClean="0">
                <a:latin typeface="Arial" panose="020B0604020202020204" pitchFamily="34" charset="0"/>
              </a:rPr>
              <a:t> </a:t>
            </a:r>
            <a:r>
              <a:rPr lang="cs-CZ" altLang="cs-CZ" sz="2200" dirty="0" smtClean="0">
                <a:latin typeface="Arial" panose="020B0604020202020204" pitchFamily="34" charset="0"/>
              </a:rPr>
              <a:t>t</a:t>
            </a:r>
            <a:r>
              <a:rPr lang="en-US" altLang="cs-CZ" sz="2200" dirty="0" smtClean="0">
                <a:latin typeface="Arial" panose="020B0604020202020204" pitchFamily="34" charset="0"/>
              </a:rPr>
              <a:t>o </a:t>
            </a:r>
            <a:r>
              <a:rPr lang="en-US" altLang="cs-CZ" sz="2200" dirty="0" err="1" smtClean="0">
                <a:latin typeface="Arial" panose="020B0604020202020204" pitchFamily="34" charset="0"/>
              </a:rPr>
              <a:t>compet</a:t>
            </a:r>
            <a:r>
              <a:rPr lang="cs-CZ" altLang="cs-CZ" sz="2200" dirty="0" err="1" smtClean="0">
                <a:latin typeface="Arial" panose="020B0604020202020204" pitchFamily="34" charset="0"/>
              </a:rPr>
              <a:t>ition</a:t>
            </a:r>
            <a:r>
              <a:rPr lang="cs-CZ" altLang="cs-CZ" sz="2200" dirty="0" smtClean="0">
                <a:latin typeface="Arial" panose="020B0604020202020204" pitchFamily="34" charset="0"/>
              </a:rPr>
              <a:t> – </a:t>
            </a:r>
            <a:r>
              <a:rPr lang="cs-CZ" altLang="cs-CZ" sz="2200" dirty="0" err="1" smtClean="0">
                <a:latin typeface="Arial" panose="020B0604020202020204" pitchFamily="34" charset="0"/>
              </a:rPr>
              <a:t>strategy</a:t>
            </a:r>
            <a:r>
              <a:rPr lang="cs-CZ" altLang="cs-CZ" sz="2200" dirty="0" smtClean="0">
                <a:latin typeface="Arial" panose="020B0604020202020204" pitchFamily="34" charset="0"/>
              </a:rPr>
              <a:t> of</a:t>
            </a:r>
            <a:r>
              <a:rPr lang="en-US" altLang="cs-CZ" sz="2200" dirty="0" smtClean="0">
                <a:latin typeface="Arial" panose="020B0604020202020204" pitchFamily="34" charset="0"/>
              </a:rPr>
              <a:t> cooperation and conflict</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According to specific customer groups </a:t>
            </a:r>
            <a:r>
              <a:rPr lang="cs-CZ" altLang="cs-CZ" sz="2200" dirty="0" smtClean="0">
                <a:latin typeface="Arial" panose="020B0604020202020204" pitchFamily="34" charset="0"/>
              </a:rPr>
              <a:t>- </a:t>
            </a:r>
            <a:r>
              <a:rPr lang="en-US" altLang="cs-CZ" sz="2200" dirty="0" smtClean="0">
                <a:latin typeface="Arial" panose="020B0604020202020204" pitchFamily="34" charset="0"/>
              </a:rPr>
              <a:t>strategy for the </a:t>
            </a:r>
            <a:r>
              <a:rPr lang="cs-CZ" altLang="cs-CZ" sz="2200" dirty="0" err="1" smtClean="0">
                <a:latin typeface="Arial" panose="020B0604020202020204" pitchFamily="34" charset="0"/>
              </a:rPr>
              <a:t>mass</a:t>
            </a:r>
            <a:r>
              <a:rPr lang="cs-CZ" altLang="cs-CZ" sz="2200" dirty="0" smtClean="0">
                <a:latin typeface="Arial" panose="020B0604020202020204" pitchFamily="34" charset="0"/>
              </a:rPr>
              <a:t> </a:t>
            </a:r>
            <a:r>
              <a:rPr lang="en-US" altLang="cs-CZ" sz="2200" dirty="0" smtClean="0">
                <a:latin typeface="Arial" panose="020B0604020202020204" pitchFamily="34" charset="0"/>
              </a:rPr>
              <a:t>market, major segments</a:t>
            </a:r>
            <a:r>
              <a:rPr lang="cs-CZ" altLang="cs-CZ" sz="2200" dirty="0" smtClean="0">
                <a:latin typeface="Arial" panose="020B0604020202020204" pitchFamily="34" charset="0"/>
              </a:rPr>
              <a:t>, a</a:t>
            </a:r>
            <a:r>
              <a:rPr lang="en-US" altLang="cs-CZ" sz="2200" dirty="0" err="1" smtClean="0">
                <a:latin typeface="Arial" panose="020B0604020202020204" pitchFamily="34" charset="0"/>
              </a:rPr>
              <a:t>djacent</a:t>
            </a:r>
            <a:r>
              <a:rPr lang="en-US" altLang="cs-CZ" sz="2200" dirty="0" smtClean="0">
                <a:latin typeface="Arial" panose="020B0604020202020204" pitchFamily="34" charset="0"/>
              </a:rPr>
              <a:t> segments, small segments, market </a:t>
            </a:r>
            <a:r>
              <a:rPr lang="cs-CZ" altLang="cs-CZ" sz="2200" dirty="0" err="1" smtClean="0">
                <a:latin typeface="Arial" panose="020B0604020202020204" pitchFamily="34" charset="0"/>
              </a:rPr>
              <a:t>niche</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According to the life cycle of market </a:t>
            </a:r>
            <a:r>
              <a:rPr lang="cs-CZ" altLang="cs-CZ" sz="2200" dirty="0" smtClean="0">
                <a:latin typeface="Arial" panose="020B0604020202020204" pitchFamily="34" charset="0"/>
              </a:rPr>
              <a:t>- </a:t>
            </a:r>
            <a:r>
              <a:rPr lang="en-US" altLang="cs-CZ" sz="2200" dirty="0" smtClean="0">
                <a:latin typeface="Arial" panose="020B0604020202020204" pitchFamily="34" charset="0"/>
              </a:rPr>
              <a:t>strategy for </a:t>
            </a:r>
            <a:r>
              <a:rPr lang="cs-CZ" altLang="cs-CZ" sz="2200" dirty="0" err="1" smtClean="0">
                <a:latin typeface="Arial" panose="020B0604020202020204" pitchFamily="34" charset="0"/>
              </a:rPr>
              <a:t>new</a:t>
            </a:r>
            <a:r>
              <a:rPr lang="cs-CZ" altLang="cs-CZ" sz="2200" dirty="0" smtClean="0">
                <a:latin typeface="Arial" panose="020B0604020202020204" pitchFamily="34" charset="0"/>
              </a:rPr>
              <a:t> </a:t>
            </a:r>
            <a:r>
              <a:rPr lang="en-US" altLang="cs-CZ" sz="2200" dirty="0" smtClean="0">
                <a:latin typeface="Arial" panose="020B0604020202020204" pitchFamily="34" charset="0"/>
              </a:rPr>
              <a:t>markets, </a:t>
            </a:r>
            <a:r>
              <a:rPr lang="cs-CZ" altLang="cs-CZ" sz="2200" dirty="0" err="1" smtClean="0">
                <a:latin typeface="Arial" panose="020B0604020202020204" pitchFamily="34" charset="0"/>
              </a:rPr>
              <a:t>growing</a:t>
            </a:r>
            <a:r>
              <a:rPr lang="cs-CZ" altLang="cs-CZ" sz="2200" dirty="0" smtClean="0">
                <a:latin typeface="Arial" panose="020B0604020202020204" pitchFamily="34" charset="0"/>
              </a:rPr>
              <a:t> </a:t>
            </a:r>
            <a:r>
              <a:rPr lang="en-US" altLang="cs-CZ" sz="2200" dirty="0" smtClean="0">
                <a:latin typeface="Arial" panose="020B0604020202020204" pitchFamily="34" charset="0"/>
              </a:rPr>
              <a:t>markets, for</a:t>
            </a:r>
            <a:r>
              <a:rPr lang="cs-CZ" altLang="cs-CZ" sz="2200" dirty="0" smtClean="0">
                <a:latin typeface="Arial" panose="020B0604020202020204" pitchFamily="34" charset="0"/>
              </a:rPr>
              <a:t> s</a:t>
            </a:r>
            <a:r>
              <a:rPr lang="en-US" altLang="cs-CZ" sz="2200" dirty="0" err="1" smtClean="0">
                <a:latin typeface="Arial" panose="020B0604020202020204" pitchFamily="34" charset="0"/>
              </a:rPr>
              <a:t>aturated</a:t>
            </a:r>
            <a:r>
              <a:rPr lang="en-US" altLang="cs-CZ" sz="2200" dirty="0" smtClean="0">
                <a:latin typeface="Arial" panose="020B0604020202020204" pitchFamily="34" charset="0"/>
              </a:rPr>
              <a:t> markets and declining markets</a:t>
            </a:r>
            <a:r>
              <a:rPr lang="cs-CZ" altLang="cs-CZ" sz="2200" dirty="0" smtClean="0">
                <a:latin typeface="Arial" panose="020B0604020202020204" pitchFamily="34" charset="0"/>
              </a:rPr>
              <a:t>.</a:t>
            </a: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According to the spectrum of decision-making </a:t>
            </a:r>
            <a:r>
              <a:rPr lang="cs-CZ" altLang="cs-CZ" sz="2200" dirty="0" smtClean="0">
                <a:latin typeface="Arial" panose="020B0604020202020204" pitchFamily="34" charset="0"/>
              </a:rPr>
              <a:t>- </a:t>
            </a:r>
            <a:r>
              <a:rPr lang="en-US" altLang="cs-CZ" sz="2200" dirty="0" smtClean="0">
                <a:latin typeface="Arial" panose="020B0604020202020204" pitchFamily="34" charset="0"/>
              </a:rPr>
              <a:t>strategies partial and integral.</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3243475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COMPREHENSIVE STRATEGY DIVISION BY </a:t>
            </a:r>
            <a:r>
              <a:rPr lang="cs-CZ" altLang="cs-CZ" sz="2400" b="1" dirty="0" smtClean="0">
                <a:latin typeface="Arial" panose="020B0604020202020204" pitchFamily="34" charset="0"/>
              </a:rPr>
              <a:t>BLAŽKOVÁ</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1800" b="1" dirty="0">
                <a:latin typeface="Arial" panose="020B0604020202020204" pitchFamily="34" charset="0"/>
              </a:rPr>
              <a:t>According to the marketing mix </a:t>
            </a:r>
            <a:r>
              <a:rPr lang="en-US" altLang="cs-CZ" sz="1800" dirty="0">
                <a:latin typeface="Arial" panose="020B0604020202020204" pitchFamily="34" charset="0"/>
              </a:rPr>
              <a:t>- product strategies, pricing, distribution and communication.</a:t>
            </a:r>
          </a:p>
          <a:p>
            <a:pPr marL="285750" indent="-285750" eaLnBrk="1" hangingPunct="1">
              <a:spcBef>
                <a:spcPct val="0"/>
              </a:spcBef>
              <a:defRPr/>
            </a:pPr>
            <a:r>
              <a:rPr lang="en-US" altLang="cs-CZ" sz="1800" b="1" dirty="0">
                <a:latin typeface="Arial" panose="020B0604020202020204" pitchFamily="34" charset="0"/>
              </a:rPr>
              <a:t>Growth Strategy </a:t>
            </a:r>
            <a:r>
              <a:rPr lang="en-US" altLang="cs-CZ" sz="1800" dirty="0">
                <a:latin typeface="Arial" panose="020B0604020202020204" pitchFamily="34" charset="0"/>
              </a:rPr>
              <a:t>- by </a:t>
            </a:r>
            <a:r>
              <a:rPr lang="en-US" altLang="cs-CZ" sz="1800" dirty="0" err="1">
                <a:latin typeface="Arial" panose="020B0604020202020204" pitchFamily="34" charset="0"/>
              </a:rPr>
              <a:t>Ansoff</a:t>
            </a:r>
            <a:r>
              <a:rPr lang="en-US" altLang="cs-CZ" sz="1800" dirty="0">
                <a:latin typeface="Arial" panose="020B0604020202020204" pitchFamily="34" charset="0"/>
              </a:rPr>
              <a:t>, to select the </a:t>
            </a:r>
            <a:r>
              <a:rPr lang="en-US" altLang="cs-CZ" sz="1800" dirty="0" smtClean="0">
                <a:latin typeface="Arial" panose="020B0604020202020204" pitchFamily="34" charset="0"/>
              </a:rPr>
              <a:t>segment</a:t>
            </a:r>
            <a:r>
              <a:rPr lang="cs-CZ" altLang="cs-CZ" sz="1800" dirty="0" smtClean="0">
                <a:latin typeface="Arial" panose="020B0604020202020204" pitchFamily="34" charset="0"/>
              </a:rPr>
              <a:t>,</a:t>
            </a:r>
            <a:r>
              <a:rPr lang="en-US" altLang="cs-CZ" sz="1800" dirty="0" smtClean="0">
                <a:latin typeface="Arial" panose="020B0604020202020204" pitchFamily="34" charset="0"/>
              </a:rPr>
              <a:t> integration</a:t>
            </a:r>
            <a:r>
              <a:rPr lang="en-US" altLang="cs-CZ" sz="1800" dirty="0">
                <a:latin typeface="Arial" panose="020B0604020202020204" pitchFamily="34" charset="0"/>
              </a:rPr>
              <a:t>.</a:t>
            </a:r>
          </a:p>
          <a:p>
            <a:pPr marL="285750" indent="-285750" eaLnBrk="1" hangingPunct="1">
              <a:spcBef>
                <a:spcPct val="0"/>
              </a:spcBef>
              <a:defRPr/>
            </a:pPr>
            <a:r>
              <a:rPr lang="en-US" altLang="cs-CZ" sz="1800" b="1" dirty="0">
                <a:latin typeface="Arial" panose="020B0604020202020204" pitchFamily="34" charset="0"/>
              </a:rPr>
              <a:t>Aimed at the competition </a:t>
            </a:r>
            <a:r>
              <a:rPr lang="en-US" altLang="cs-CZ" sz="1800" dirty="0">
                <a:latin typeface="Arial" panose="020B0604020202020204" pitchFamily="34" charset="0"/>
              </a:rPr>
              <a:t>- according to Porter, Bowman's strategic clock.</a:t>
            </a:r>
          </a:p>
          <a:p>
            <a:pPr marL="285750" indent="-285750" eaLnBrk="1" hangingPunct="1">
              <a:spcBef>
                <a:spcPct val="0"/>
              </a:spcBef>
              <a:defRPr/>
            </a:pPr>
            <a:r>
              <a:rPr lang="en-US" altLang="cs-CZ" sz="1800" b="1" dirty="0">
                <a:latin typeface="Arial" panose="020B0604020202020204" pitchFamily="34" charset="0"/>
              </a:rPr>
              <a:t>According to the size of the market share and the rate of innovation </a:t>
            </a:r>
            <a:r>
              <a:rPr lang="en-US" altLang="cs-CZ" sz="1800" dirty="0">
                <a:latin typeface="Arial" panose="020B0604020202020204" pitchFamily="34" charset="0"/>
              </a:rPr>
              <a:t>- according to Kotler, innovative strategies.</a:t>
            </a:r>
          </a:p>
          <a:p>
            <a:pPr marL="285750" indent="-285750" eaLnBrk="1" hangingPunct="1">
              <a:spcBef>
                <a:spcPct val="0"/>
              </a:spcBef>
              <a:defRPr/>
            </a:pPr>
            <a:r>
              <a:rPr lang="en-US" altLang="cs-CZ" sz="1800" b="1" dirty="0">
                <a:latin typeface="Arial" panose="020B0604020202020204" pitchFamily="34" charset="0"/>
              </a:rPr>
              <a:t>According to the life cycle of the market </a:t>
            </a:r>
            <a:r>
              <a:rPr lang="en-US" altLang="cs-CZ" sz="1800" dirty="0">
                <a:latin typeface="Arial" panose="020B0604020202020204" pitchFamily="34" charset="0"/>
              </a:rPr>
              <a:t>- implementation (for entry into new markets), growth (for growing markets</a:t>
            </a:r>
            <a:r>
              <a:rPr lang="en-US" altLang="cs-CZ" sz="1800" dirty="0" smtClean="0">
                <a:latin typeface="Arial" panose="020B0604020202020204" pitchFamily="34" charset="0"/>
              </a:rPr>
              <a:t>)</a:t>
            </a:r>
            <a:r>
              <a:rPr lang="cs-CZ" altLang="cs-CZ" sz="1800" dirty="0" smtClean="0">
                <a:latin typeface="Arial" panose="020B0604020202020204" pitchFamily="34" charset="0"/>
              </a:rPr>
              <a:t>,</a:t>
            </a:r>
            <a:r>
              <a:rPr lang="en-US" altLang="cs-CZ" sz="1800" dirty="0" smtClean="0">
                <a:latin typeface="Arial" panose="020B0604020202020204" pitchFamily="34" charset="0"/>
              </a:rPr>
              <a:t> maturity </a:t>
            </a:r>
            <a:r>
              <a:rPr lang="en-US" altLang="cs-CZ" sz="1800" dirty="0">
                <a:latin typeface="Arial" panose="020B0604020202020204" pitchFamily="34" charset="0"/>
              </a:rPr>
              <a:t>(for saturated markets), decrease (for declining markets).</a:t>
            </a:r>
          </a:p>
          <a:p>
            <a:pPr marL="285750" indent="-285750" eaLnBrk="1" hangingPunct="1">
              <a:spcBef>
                <a:spcPct val="0"/>
              </a:spcBef>
              <a:defRPr/>
            </a:pPr>
            <a:r>
              <a:rPr lang="en-US" altLang="cs-CZ" sz="1800" b="1" dirty="0">
                <a:latin typeface="Arial" panose="020B0604020202020204" pitchFamily="34" charset="0"/>
              </a:rPr>
              <a:t>According to the trend of the market </a:t>
            </a:r>
            <a:r>
              <a:rPr lang="en-US" altLang="cs-CZ" sz="1800" dirty="0">
                <a:latin typeface="Arial" panose="020B0604020202020204" pitchFamily="34" charset="0"/>
              </a:rPr>
              <a:t>- a strategy for growth, maintenance and retreat.</a:t>
            </a:r>
          </a:p>
          <a:p>
            <a:pPr marL="285750" indent="-285750" eaLnBrk="1" hangingPunct="1">
              <a:spcBef>
                <a:spcPct val="0"/>
              </a:spcBef>
              <a:defRPr/>
            </a:pPr>
            <a:r>
              <a:rPr lang="en-US" altLang="cs-CZ" sz="1800" b="1" dirty="0">
                <a:latin typeface="Arial" panose="020B0604020202020204" pitchFamily="34" charset="0"/>
              </a:rPr>
              <a:t>According to the behavior of the market </a:t>
            </a:r>
            <a:r>
              <a:rPr lang="en-US" altLang="cs-CZ" sz="1800" dirty="0">
                <a:latin typeface="Arial" panose="020B0604020202020204" pitchFamily="34" charset="0"/>
              </a:rPr>
              <a:t>- a strategy offensive, defensive</a:t>
            </a:r>
            <a:r>
              <a:rPr lang="en-US" altLang="cs-CZ" sz="1800" dirty="0" smtClean="0">
                <a:latin typeface="Arial" panose="020B0604020202020204" pitchFamily="34" charset="0"/>
              </a:rPr>
              <a:t>, </a:t>
            </a:r>
            <a:r>
              <a:rPr lang="en-US" altLang="cs-CZ" sz="1800" dirty="0">
                <a:latin typeface="Arial" panose="020B0604020202020204" pitchFamily="34" charset="0"/>
              </a:rPr>
              <a:t>expansive, evasive, combative.</a:t>
            </a:r>
          </a:p>
          <a:p>
            <a:pPr marL="285750" indent="-285750" eaLnBrk="1" hangingPunct="1">
              <a:spcBef>
                <a:spcPct val="0"/>
              </a:spcBef>
              <a:defRPr/>
            </a:pPr>
            <a:r>
              <a:rPr lang="en-US" altLang="cs-CZ" sz="1800" b="1" dirty="0">
                <a:latin typeface="Arial" panose="020B0604020202020204" pitchFamily="34" charset="0"/>
              </a:rPr>
              <a:t>According </a:t>
            </a:r>
            <a:r>
              <a:rPr lang="cs-CZ" altLang="cs-CZ" sz="1800" b="1" dirty="0" smtClean="0">
                <a:latin typeface="Arial" panose="020B0604020202020204" pitchFamily="34" charset="0"/>
              </a:rPr>
              <a:t>to </a:t>
            </a:r>
            <a:r>
              <a:rPr lang="en-US" altLang="cs-CZ" sz="1800" b="1" dirty="0" smtClean="0">
                <a:latin typeface="Arial" panose="020B0604020202020204" pitchFamily="34" charset="0"/>
              </a:rPr>
              <a:t>behavior </a:t>
            </a:r>
            <a:r>
              <a:rPr lang="en-US" altLang="cs-CZ" sz="1800" b="1" dirty="0">
                <a:latin typeface="Arial" panose="020B0604020202020204" pitchFamily="34" charset="0"/>
              </a:rPr>
              <a:t>towards the environment, competition </a:t>
            </a:r>
            <a:r>
              <a:rPr lang="en-US" altLang="cs-CZ" sz="1800" dirty="0">
                <a:latin typeface="Arial" panose="020B0604020202020204" pitchFamily="34" charset="0"/>
              </a:rPr>
              <a:t>- cooperative and confrontational strategy.</a:t>
            </a:r>
          </a:p>
          <a:p>
            <a:pPr marL="285750" indent="-285750" eaLnBrk="1" hangingPunct="1">
              <a:spcBef>
                <a:spcPct val="0"/>
              </a:spcBef>
              <a:defRPr/>
            </a:pPr>
            <a:r>
              <a:rPr lang="en-US" altLang="cs-CZ" sz="1800" b="1" dirty="0">
                <a:latin typeface="Arial" panose="020B0604020202020204" pitchFamily="34" charset="0"/>
              </a:rPr>
              <a:t>Other types of strategies </a:t>
            </a:r>
            <a:r>
              <a:rPr lang="en-US" altLang="cs-CZ" sz="1800" dirty="0">
                <a:latin typeface="Arial" panose="020B0604020202020204" pitchFamily="34" charset="0"/>
              </a:rPr>
              <a:t>- positioning, focusing on the customer, for global markets, focusing on special interest groups, Internet, in extreme situations.</a:t>
            </a:r>
          </a:p>
        </p:txBody>
      </p:sp>
    </p:spTree>
    <p:extLst>
      <p:ext uri="{BB962C8B-B14F-4D97-AF65-F5344CB8AC3E}">
        <p14:creationId xmlns:p14="http://schemas.microsoft.com/office/powerpoint/2010/main" val="580421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TASKS FOR ONLINE SEMINAR</a:t>
            </a:r>
            <a:endParaRPr lang="en-US"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1800" b="1" dirty="0" err="1" smtClean="0">
                <a:latin typeface="Arial" panose="020B0604020202020204" pitchFamily="34" charset="0"/>
              </a:rPr>
              <a:t>Create</a:t>
            </a:r>
            <a:r>
              <a:rPr lang="cs-CZ" altLang="cs-CZ" sz="1800" b="1" dirty="0" smtClean="0">
                <a:latin typeface="Arial" panose="020B0604020202020204" pitchFamily="34" charset="0"/>
              </a:rPr>
              <a:t> a </a:t>
            </a:r>
            <a:r>
              <a:rPr lang="cs-CZ" altLang="cs-CZ" sz="1800" b="1" dirty="0" err="1" smtClean="0">
                <a:latin typeface="Arial" panose="020B0604020202020204" pitchFamily="34" charset="0"/>
              </a:rPr>
              <a:t>strategy</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for</a:t>
            </a:r>
            <a:r>
              <a:rPr lang="cs-CZ" altLang="cs-CZ" sz="1800" b="1" dirty="0" smtClean="0">
                <a:latin typeface="Arial" panose="020B0604020202020204" pitchFamily="34" charset="0"/>
              </a:rPr>
              <a:t> </a:t>
            </a:r>
            <a:r>
              <a:rPr lang="cs-CZ" altLang="cs-CZ" sz="1800" b="1" dirty="0" smtClean="0">
                <a:latin typeface="Arial" panose="020B0604020202020204" pitchFamily="34" charset="0"/>
                <a:hlinkClick r:id="rId2"/>
              </a:rPr>
              <a:t>Footshop</a:t>
            </a:r>
            <a:r>
              <a:rPr lang="cs-CZ" altLang="cs-CZ" sz="1800" b="1" dirty="0" smtClean="0">
                <a:latin typeface="Arial" panose="020B0604020202020204" pitchFamily="34" charset="0"/>
              </a:rPr>
              <a:t>.</a:t>
            </a:r>
          </a:p>
          <a:p>
            <a:pPr marL="285750" indent="-285750" eaLnBrk="1" hangingPunct="1">
              <a:spcBef>
                <a:spcPct val="0"/>
              </a:spcBef>
              <a:defRPr/>
            </a:pPr>
            <a:endParaRPr lang="cs-CZ" altLang="cs-CZ" sz="1800" b="1" dirty="0">
              <a:latin typeface="Arial" panose="020B0604020202020204" pitchFamily="34" charset="0"/>
            </a:endParaRPr>
          </a:p>
          <a:p>
            <a:pPr marL="285750" indent="-285750" eaLnBrk="1" hangingPunct="1">
              <a:spcBef>
                <a:spcPct val="0"/>
              </a:spcBef>
              <a:defRPr/>
            </a:pPr>
            <a:r>
              <a:rPr lang="cs-CZ" altLang="cs-CZ" sz="1800" b="1" dirty="0" err="1" smtClean="0">
                <a:latin typeface="Arial" panose="020B0604020202020204" pitchFamily="34" charset="0"/>
              </a:rPr>
              <a:t>You</a:t>
            </a:r>
            <a:r>
              <a:rPr lang="cs-CZ" altLang="cs-CZ" sz="1800" b="1" dirty="0" smtClean="0">
                <a:latin typeface="Arial" panose="020B0604020202020204" pitchFamily="34" charset="0"/>
              </a:rPr>
              <a:t> are </a:t>
            </a:r>
            <a:r>
              <a:rPr lang="cs-CZ" altLang="cs-CZ" sz="1800" b="1" dirty="0" err="1" smtClean="0">
                <a:latin typeface="Arial" panose="020B0604020202020204" pitchFamily="34" charset="0"/>
              </a:rPr>
              <a:t>selling</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meat</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products</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like</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salami</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sausages</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etc</a:t>
            </a:r>
            <a:r>
              <a:rPr lang="cs-CZ" altLang="cs-CZ" sz="1800" b="1" dirty="0" smtClean="0">
                <a:latin typeface="Arial" panose="020B0604020202020204" pitchFamily="34" charset="0"/>
              </a:rPr>
              <a:t>. and a </a:t>
            </a:r>
            <a:r>
              <a:rPr lang="cs-CZ" altLang="cs-CZ" sz="1800" b="1" dirty="0" err="1" smtClean="0">
                <a:latin typeface="Arial" panose="020B0604020202020204" pitchFamily="34" charset="0"/>
              </a:rPr>
              <a:t>new</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competitor</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from</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Poland</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invades</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your</a:t>
            </a:r>
            <a:r>
              <a:rPr lang="cs-CZ" altLang="cs-CZ" sz="1800" b="1" dirty="0" smtClean="0">
                <a:latin typeface="Arial" panose="020B0604020202020204" pitchFamily="34" charset="0"/>
              </a:rPr>
              <a:t> market – </a:t>
            </a:r>
            <a:r>
              <a:rPr lang="cs-CZ" altLang="cs-CZ" sz="1800" b="1" dirty="0" err="1" smtClean="0">
                <a:latin typeface="Arial" panose="020B0604020202020204" pitchFamily="34" charset="0"/>
              </a:rPr>
              <a:t>they</a:t>
            </a:r>
            <a:r>
              <a:rPr lang="cs-CZ" altLang="cs-CZ" sz="1800" b="1" dirty="0" smtClean="0">
                <a:latin typeface="Arial" panose="020B0604020202020204" pitchFamily="34" charset="0"/>
              </a:rPr>
              <a:t> are </a:t>
            </a:r>
            <a:r>
              <a:rPr lang="cs-CZ" altLang="cs-CZ" sz="1800" b="1" dirty="0" err="1" smtClean="0">
                <a:latin typeface="Arial" panose="020B0604020202020204" pitchFamily="34" charset="0"/>
              </a:rPr>
              <a:t>claiming</a:t>
            </a:r>
            <a:r>
              <a:rPr lang="cs-CZ" altLang="cs-CZ" sz="1800" b="1" dirty="0" smtClean="0">
                <a:latin typeface="Arial" panose="020B0604020202020204" pitchFamily="34" charset="0"/>
              </a:rPr>
              <a:t> to </a:t>
            </a:r>
            <a:r>
              <a:rPr lang="cs-CZ" altLang="cs-CZ" sz="1800" b="1" dirty="0" err="1" smtClean="0">
                <a:latin typeface="Arial" panose="020B0604020202020204" pitchFamily="34" charset="0"/>
              </a:rPr>
              <a:t>offer</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the</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same</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quality</a:t>
            </a:r>
            <a:r>
              <a:rPr lang="cs-CZ" altLang="cs-CZ" sz="1800" b="1" dirty="0" smtClean="0">
                <a:latin typeface="Arial" panose="020B0604020202020204" pitchFamily="34" charset="0"/>
              </a:rPr>
              <a:t> and are </a:t>
            </a:r>
            <a:r>
              <a:rPr lang="cs-CZ" altLang="cs-CZ" sz="1800" b="1" dirty="0" err="1" smtClean="0">
                <a:latin typeface="Arial" panose="020B0604020202020204" pitchFamily="34" charset="0"/>
              </a:rPr>
              <a:t>cheaper</a:t>
            </a:r>
            <a:r>
              <a:rPr lang="cs-CZ" altLang="cs-CZ" sz="1800" b="1" dirty="0" smtClean="0">
                <a:latin typeface="Arial" panose="020B0604020202020204" pitchFamily="34" charset="0"/>
              </a:rPr>
              <a:t>. </a:t>
            </a:r>
            <a:r>
              <a:rPr lang="cs-CZ" altLang="cs-CZ" sz="1800" b="1" dirty="0" err="1" smtClean="0">
                <a:latin typeface="Arial" panose="020B0604020202020204" pitchFamily="34" charset="0"/>
              </a:rPr>
              <a:t>Propose</a:t>
            </a:r>
            <a:r>
              <a:rPr lang="cs-CZ" altLang="cs-CZ" sz="1800" b="1" dirty="0" smtClean="0">
                <a:latin typeface="Arial" panose="020B0604020202020204" pitchFamily="34" charset="0"/>
              </a:rPr>
              <a:t> a </a:t>
            </a:r>
            <a:r>
              <a:rPr lang="cs-CZ" altLang="cs-CZ" sz="1800" b="1" dirty="0" err="1" smtClean="0">
                <a:latin typeface="Arial" panose="020B0604020202020204" pitchFamily="34" charset="0"/>
              </a:rPr>
              <a:t>strategy</a:t>
            </a:r>
            <a:r>
              <a:rPr lang="cs-CZ" altLang="cs-CZ" sz="1800" b="1" dirty="0" smtClean="0">
                <a:latin typeface="Arial" panose="020B0604020202020204" pitchFamily="34" charset="0"/>
              </a:rPr>
              <a:t>.  </a:t>
            </a:r>
          </a:p>
          <a:p>
            <a:pPr marL="285750" indent="-285750" eaLnBrk="1" hangingPunct="1">
              <a:spcBef>
                <a:spcPct val="0"/>
              </a:spcBef>
              <a:defRPr/>
            </a:pPr>
            <a:endParaRPr lang="en-US" altLang="cs-CZ" sz="1800" dirty="0">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366" y="3615517"/>
            <a:ext cx="5380475" cy="2802691"/>
          </a:xfrm>
          <a:prstGeom prst="rect">
            <a:avLst/>
          </a:prstGeom>
        </p:spPr>
      </p:pic>
    </p:spTree>
    <p:extLst>
      <p:ext uri="{BB962C8B-B14F-4D97-AF65-F5344CB8AC3E}">
        <p14:creationId xmlns:p14="http://schemas.microsoft.com/office/powerpoint/2010/main" val="2879440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END</a:t>
            </a:r>
          </a:p>
        </p:txBody>
      </p:sp>
      <p:sp>
        <p:nvSpPr>
          <p:cNvPr id="3079" name="TextovéPole 10"/>
          <p:cNvSpPr txBox="1">
            <a:spLocks noChangeArrowheads="1"/>
          </p:cNvSpPr>
          <p:nvPr/>
        </p:nvSpPr>
        <p:spPr bwMode="auto">
          <a:xfrm>
            <a:off x="503238" y="1512044"/>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endParaRPr lang="cs-CZ" altLang="cs-CZ" sz="2200" dirty="0" smtClean="0">
              <a:latin typeface="Arial" panose="020B0604020202020204" pitchFamily="34" charset="0"/>
            </a:endParaRPr>
          </a:p>
          <a:p>
            <a:pPr algn="ctr" eaLnBrk="1" hangingPunct="1">
              <a:spcBef>
                <a:spcPct val="0"/>
              </a:spcBef>
              <a:buNone/>
              <a:defRPr/>
            </a:pPr>
            <a:endParaRPr lang="cs-CZ" altLang="cs-CZ" sz="2200" dirty="0">
              <a:latin typeface="Arial" panose="020B0604020202020204" pitchFamily="34" charset="0"/>
            </a:endParaRPr>
          </a:p>
          <a:p>
            <a:pPr algn="ctr" eaLnBrk="1" hangingPunct="1">
              <a:spcBef>
                <a:spcPct val="0"/>
              </a:spcBef>
              <a:buNone/>
              <a:defRPr/>
            </a:pPr>
            <a:endParaRPr lang="cs-CZ" altLang="cs-CZ" sz="2200" dirty="0" smtClean="0">
              <a:latin typeface="Arial" panose="020B0604020202020204" pitchFamily="34" charset="0"/>
            </a:endParaRPr>
          </a:p>
          <a:p>
            <a:pPr algn="ctr" eaLnBrk="1" hangingPunct="1">
              <a:spcBef>
                <a:spcPct val="0"/>
              </a:spcBef>
              <a:buNone/>
              <a:defRPr/>
            </a:pPr>
            <a:r>
              <a:rPr lang="cs-CZ" altLang="cs-CZ" sz="2200" dirty="0" err="1" smtClean="0">
                <a:latin typeface="Arial" panose="020B0604020202020204" pitchFamily="34" charset="0"/>
              </a:rPr>
              <a:t>Thank</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you</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for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your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attention</a:t>
            </a:r>
            <a:r>
              <a:rPr lang="cs-CZ" altLang="cs-CZ" sz="2200" dirty="0" smtClean="0">
                <a:latin typeface="Arial" panose="020B0604020202020204" pitchFamily="34" charset="0"/>
              </a:rPr>
              <a:t>.</a:t>
            </a:r>
          </a:p>
          <a:p>
            <a:pPr algn="ctr" eaLnBrk="1" hangingPunct="1">
              <a:spcBef>
                <a:spcPct val="0"/>
              </a:spcBef>
              <a:buNone/>
              <a:defRPr/>
            </a:pPr>
            <a:r>
              <a:rPr lang="cs-CZ" altLang="cs-CZ" sz="2200" dirty="0" smtClean="0">
                <a:latin typeface="Arial" panose="020B0604020202020204" pitchFamily="34" charset="0"/>
                <a:sym typeface="Wingdings" panose="05000000000000000000" pitchFamily="2" charset="2"/>
              </a:rPr>
              <a:t> </a:t>
            </a:r>
            <a:endParaRPr lang="cs-CZ"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0573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FORMULATION </a:t>
            </a:r>
            <a:r>
              <a:rPr lang="cs-CZ" altLang="cs-CZ" sz="2400" b="1" dirty="0" smtClean="0">
                <a:latin typeface="Arial" panose="020B0604020202020204" pitchFamily="34" charset="0"/>
              </a:rPr>
              <a:t>OF </a:t>
            </a:r>
            <a:r>
              <a:rPr lang="en-US" altLang="cs-CZ" sz="2400" b="1" dirty="0" smtClean="0">
                <a:latin typeface="Arial" panose="020B0604020202020204" pitchFamily="34" charset="0"/>
              </a:rPr>
              <a:t>TOP STRATEGIC GOALS</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sz="2200" dirty="0">
                <a:latin typeface="Arial" panose="020B0604020202020204" pitchFamily="34" charset="0"/>
              </a:rPr>
              <a:t>BUT! </a:t>
            </a:r>
            <a:r>
              <a:rPr lang="cs-CZ" sz="2200" dirty="0" err="1" smtClean="0">
                <a:latin typeface="Arial" panose="020B0604020202020204" pitchFamily="34" charset="0"/>
              </a:rPr>
              <a:t>Often</a:t>
            </a:r>
            <a:r>
              <a:rPr lang="cs-CZ" sz="2200" dirty="0" smtClean="0">
                <a:latin typeface="Arial" panose="020B0604020202020204" pitchFamily="34" charset="0"/>
              </a:rPr>
              <a:t> </a:t>
            </a:r>
            <a:r>
              <a:rPr lang="en-US" sz="2200" dirty="0" smtClean="0">
                <a:latin typeface="Arial" panose="020B0604020202020204" pitchFamily="34" charset="0"/>
              </a:rPr>
              <a:t>we </a:t>
            </a:r>
            <a:r>
              <a:rPr lang="en-US" sz="2200" dirty="0">
                <a:latin typeface="Arial" panose="020B0604020202020204" pitchFamily="34" charset="0"/>
              </a:rPr>
              <a:t>meet with the fact that there are overall objectives of the entire company and then </a:t>
            </a:r>
            <a:r>
              <a:rPr lang="cs-CZ" sz="2200" dirty="0" err="1" smtClean="0">
                <a:latin typeface="Arial" panose="020B0604020202020204" pitchFamily="34" charset="0"/>
              </a:rPr>
              <a:t>there</a:t>
            </a:r>
            <a:r>
              <a:rPr lang="cs-CZ" sz="2200" dirty="0" smtClean="0">
                <a:latin typeface="Arial" panose="020B0604020202020204" pitchFamily="34" charset="0"/>
              </a:rPr>
              <a:t> are </a:t>
            </a:r>
            <a:r>
              <a:rPr lang="en-US" sz="2200" dirty="0" smtClean="0">
                <a:latin typeface="Arial" panose="020B0604020202020204" pitchFamily="34" charset="0"/>
              </a:rPr>
              <a:t>goals </a:t>
            </a:r>
            <a:r>
              <a:rPr lang="en-US" sz="2200" dirty="0">
                <a:latin typeface="Arial" panose="020B0604020202020204" pitchFamily="34" charset="0"/>
              </a:rPr>
              <a:t>for specific tasks - strategy</a:t>
            </a:r>
            <a:r>
              <a:rPr lang="en-US" sz="2200" dirty="0" smtClean="0">
                <a:latin typeface="Arial" panose="020B0604020202020204" pitchFamily="34" charset="0"/>
              </a:rPr>
              <a:t>.</a:t>
            </a:r>
            <a:r>
              <a:rPr lang="cs-CZ" sz="2200" dirty="0" smtClean="0">
                <a:latin typeface="Arial" panose="020B0604020202020204" pitchFamily="34" charset="0"/>
              </a:rPr>
              <a:t> (</a:t>
            </a:r>
            <a:r>
              <a:rPr lang="cs-CZ" sz="2200" dirty="0" err="1" smtClean="0">
                <a:latin typeface="Arial" panose="020B0604020202020204" pitchFamily="34" charset="0"/>
              </a:rPr>
              <a:t>company</a:t>
            </a:r>
            <a:r>
              <a:rPr lang="cs-CZ" sz="2200" dirty="0" smtClean="0">
                <a:latin typeface="Arial" panose="020B0604020202020204" pitchFamily="34" charset="0"/>
              </a:rPr>
              <a:t> </a:t>
            </a:r>
            <a:r>
              <a:rPr lang="cs-CZ" sz="2200" dirty="0" err="1" smtClean="0">
                <a:latin typeface="Arial" panose="020B0604020202020204" pitchFamily="34" charset="0"/>
              </a:rPr>
              <a:t>goal</a:t>
            </a:r>
            <a:r>
              <a:rPr lang="cs-CZ" sz="2200" dirty="0" smtClean="0">
                <a:latin typeface="Arial" panose="020B0604020202020204" pitchFamily="34" charset="0"/>
              </a:rPr>
              <a:t>, </a:t>
            </a:r>
            <a:r>
              <a:rPr lang="cs-CZ" sz="2200" dirty="0" err="1" smtClean="0">
                <a:latin typeface="Arial" panose="020B0604020202020204" pitchFamily="34" charset="0"/>
              </a:rPr>
              <a:t>division</a:t>
            </a:r>
            <a:r>
              <a:rPr lang="cs-CZ" sz="2200" dirty="0" smtClean="0">
                <a:latin typeface="Arial" panose="020B0604020202020204" pitchFamily="34" charset="0"/>
              </a:rPr>
              <a:t> </a:t>
            </a:r>
            <a:r>
              <a:rPr lang="cs-CZ" sz="2200" dirty="0" err="1" smtClean="0">
                <a:latin typeface="Arial" panose="020B0604020202020204" pitchFamily="34" charset="0"/>
              </a:rPr>
              <a:t>goal</a:t>
            </a:r>
            <a:r>
              <a:rPr lang="cs-CZ" sz="2200" dirty="0" smtClean="0">
                <a:latin typeface="Arial" panose="020B0604020202020204" pitchFamily="34" charset="0"/>
              </a:rPr>
              <a:t>, </a:t>
            </a:r>
            <a:r>
              <a:rPr lang="cs-CZ" sz="2200" dirty="0" err="1" smtClean="0">
                <a:latin typeface="Arial" panose="020B0604020202020204" pitchFamily="34" charset="0"/>
              </a:rPr>
              <a:t>strategic</a:t>
            </a:r>
            <a:r>
              <a:rPr lang="cs-CZ" sz="2200" dirty="0" smtClean="0">
                <a:latin typeface="Arial" panose="020B0604020202020204" pitchFamily="34" charset="0"/>
              </a:rPr>
              <a:t> </a:t>
            </a:r>
            <a:r>
              <a:rPr lang="cs-CZ" sz="2200" dirty="0" err="1" smtClean="0">
                <a:latin typeface="Arial" panose="020B0604020202020204" pitchFamily="34" charset="0"/>
              </a:rPr>
              <a:t>goals</a:t>
            </a:r>
            <a:r>
              <a:rPr lang="cs-CZ" sz="2200" dirty="0" smtClean="0">
                <a:latin typeface="Arial" panose="020B0604020202020204" pitchFamily="34" charset="0"/>
              </a:rPr>
              <a:t> of </a:t>
            </a:r>
            <a:r>
              <a:rPr lang="cs-CZ" sz="2200" dirty="0" err="1" smtClean="0">
                <a:latin typeface="Arial" panose="020B0604020202020204" pitchFamily="34" charset="0"/>
              </a:rPr>
              <a:t>each</a:t>
            </a:r>
            <a:r>
              <a:rPr lang="cs-CZ" sz="2200" dirty="0" smtClean="0">
                <a:latin typeface="Arial" panose="020B0604020202020204" pitchFamily="34" charset="0"/>
              </a:rPr>
              <a:t> </a:t>
            </a:r>
            <a:r>
              <a:rPr lang="cs-CZ" sz="2200" dirty="0" err="1" smtClean="0">
                <a:latin typeface="Arial" panose="020B0604020202020204" pitchFamily="34" charset="0"/>
              </a:rPr>
              <a:t>division</a:t>
            </a:r>
            <a:r>
              <a:rPr lang="cs-CZ" sz="2200" dirty="0" smtClean="0">
                <a:latin typeface="Arial" panose="020B0604020202020204" pitchFamily="34" charset="0"/>
              </a:rPr>
              <a:t>, marketing </a:t>
            </a:r>
            <a:r>
              <a:rPr lang="cs-CZ" sz="2200" dirty="0" err="1" smtClean="0">
                <a:latin typeface="Arial" panose="020B0604020202020204" pitchFamily="34" charset="0"/>
              </a:rPr>
              <a:t>goals</a:t>
            </a:r>
            <a:r>
              <a:rPr lang="cs-CZ" sz="2200" dirty="0" smtClean="0">
                <a:latin typeface="Arial" panose="020B0604020202020204" pitchFamily="34" charset="0"/>
              </a:rPr>
              <a:t> </a:t>
            </a:r>
            <a:r>
              <a:rPr lang="cs-CZ" sz="2200" dirty="0" err="1" smtClean="0">
                <a:latin typeface="Arial" panose="020B0604020202020204" pitchFamily="34" charset="0"/>
              </a:rPr>
              <a:t>connected</a:t>
            </a:r>
            <a:r>
              <a:rPr lang="cs-CZ" sz="2200" dirty="0" smtClean="0">
                <a:latin typeface="Arial" panose="020B0604020202020204" pitchFamily="34" charset="0"/>
              </a:rPr>
              <a:t> </a:t>
            </a:r>
            <a:r>
              <a:rPr lang="cs-CZ" sz="2200" dirty="0" err="1" smtClean="0">
                <a:latin typeface="Arial" panose="020B0604020202020204" pitchFamily="34" charset="0"/>
              </a:rPr>
              <a:t>with</a:t>
            </a:r>
            <a:r>
              <a:rPr lang="cs-CZ" sz="2200" dirty="0" smtClean="0">
                <a:latin typeface="Arial" panose="020B0604020202020204" pitchFamily="34" charset="0"/>
              </a:rPr>
              <a:t> </a:t>
            </a:r>
            <a:r>
              <a:rPr lang="cs-CZ" sz="2200" dirty="0" err="1" smtClean="0">
                <a:latin typeface="Arial" panose="020B0604020202020204" pitchFamily="34" charset="0"/>
              </a:rPr>
              <a:t>each</a:t>
            </a:r>
            <a:r>
              <a:rPr lang="cs-CZ" sz="2200" dirty="0" smtClean="0">
                <a:latin typeface="Arial" panose="020B0604020202020204" pitchFamily="34" charset="0"/>
              </a:rPr>
              <a:t> </a:t>
            </a:r>
            <a:r>
              <a:rPr lang="cs-CZ" sz="2200" dirty="0" err="1" smtClean="0">
                <a:latin typeface="Arial" panose="020B0604020202020204" pitchFamily="34" charset="0"/>
              </a:rPr>
              <a:t>strategic</a:t>
            </a:r>
            <a:r>
              <a:rPr lang="cs-CZ" sz="2200" dirty="0" smtClean="0">
                <a:latin typeface="Arial" panose="020B0604020202020204" pitchFamily="34" charset="0"/>
              </a:rPr>
              <a:t> </a:t>
            </a:r>
            <a:r>
              <a:rPr lang="cs-CZ" sz="2200" dirty="0" err="1" smtClean="0">
                <a:latin typeface="Arial" panose="020B0604020202020204" pitchFamily="34" charset="0"/>
              </a:rPr>
              <a:t>goal</a:t>
            </a:r>
            <a:r>
              <a:rPr lang="cs-CZ" sz="2200" dirty="0" smtClean="0">
                <a:latin typeface="Arial" panose="020B0604020202020204" pitchFamily="34" charset="0"/>
              </a:rPr>
              <a:t>)</a:t>
            </a:r>
            <a:endParaRPr lang="en-US" sz="2200" dirty="0">
              <a:latin typeface="Arial" panose="020B0604020202020204" pitchFamily="34" charset="0"/>
            </a:endParaRPr>
          </a:p>
          <a:p>
            <a:pPr marL="285750" indent="-285750" eaLnBrk="1" hangingPunct="1">
              <a:spcBef>
                <a:spcPct val="0"/>
              </a:spcBef>
              <a:defRPr/>
            </a:pPr>
            <a:endParaRPr lang="en-US" sz="2200" dirty="0">
              <a:latin typeface="Arial" panose="020B0604020202020204" pitchFamily="34" charset="0"/>
            </a:endParaRPr>
          </a:p>
          <a:p>
            <a:pPr marL="285750" indent="-285750" eaLnBrk="1" hangingPunct="1">
              <a:spcBef>
                <a:spcPct val="0"/>
              </a:spcBef>
              <a:defRPr/>
            </a:pPr>
            <a:r>
              <a:rPr lang="en-US" sz="2200" dirty="0">
                <a:latin typeface="Arial" panose="020B0604020202020204" pitchFamily="34" charset="0"/>
              </a:rPr>
              <a:t>Parent company strategy </a:t>
            </a:r>
            <a:r>
              <a:rPr lang="cs-CZ" sz="2200" dirty="0" err="1" smtClean="0">
                <a:latin typeface="Arial" panose="020B0604020202020204" pitchFamily="34" charset="0"/>
              </a:rPr>
              <a:t>goals</a:t>
            </a:r>
            <a:r>
              <a:rPr lang="cs-CZ" sz="2200" dirty="0" smtClean="0">
                <a:latin typeface="Arial" panose="020B0604020202020204" pitchFamily="34" charset="0"/>
              </a:rPr>
              <a:t> </a:t>
            </a:r>
            <a:r>
              <a:rPr lang="en-US" sz="2200" dirty="0" smtClean="0">
                <a:latin typeface="Arial" panose="020B0604020202020204" pitchFamily="34" charset="0"/>
              </a:rPr>
              <a:t>are </a:t>
            </a:r>
            <a:r>
              <a:rPr lang="en-US" sz="2200" dirty="0">
                <a:latin typeface="Arial" panose="020B0604020202020204" pitchFamily="34" charset="0"/>
              </a:rPr>
              <a:t>seen rather as a kind of guiding line for the process of creation and selection of strategic alternatives, </a:t>
            </a:r>
            <a:r>
              <a:rPr lang="en-US" sz="2200" dirty="0" smtClean="0">
                <a:latin typeface="Arial" panose="020B0604020202020204" pitchFamily="34" charset="0"/>
              </a:rPr>
              <a:t>typical</a:t>
            </a:r>
            <a:r>
              <a:rPr lang="cs-CZ" sz="2200" dirty="0" smtClean="0">
                <a:latin typeface="Arial" panose="020B0604020202020204" pitchFamily="34" charset="0"/>
              </a:rPr>
              <a:t> </a:t>
            </a:r>
            <a:r>
              <a:rPr lang="cs-CZ" sz="2200" dirty="0" err="1" smtClean="0">
                <a:latin typeface="Arial" panose="020B0604020202020204" pitchFamily="34" charset="0"/>
              </a:rPr>
              <a:t>is</a:t>
            </a:r>
            <a:r>
              <a:rPr lang="en-US" sz="2200" dirty="0" smtClean="0">
                <a:latin typeface="Arial" panose="020B0604020202020204" pitchFamily="34" charset="0"/>
              </a:rPr>
              <a:t> </a:t>
            </a:r>
            <a:r>
              <a:rPr lang="en-US" sz="2200" dirty="0">
                <a:latin typeface="Arial" panose="020B0604020202020204" pitchFamily="34" charset="0"/>
              </a:rPr>
              <a:t>a higher level of </a:t>
            </a:r>
            <a:r>
              <a:rPr lang="en-US" sz="2200" dirty="0" smtClean="0">
                <a:latin typeface="Arial" panose="020B0604020202020204" pitchFamily="34" charset="0"/>
              </a:rPr>
              <a:t>abstraction</a:t>
            </a:r>
            <a:r>
              <a:rPr lang="cs-CZ" sz="2200" dirty="0" smtClean="0">
                <a:latin typeface="Arial" panose="020B0604020202020204" pitchFamily="34" charset="0"/>
              </a:rPr>
              <a:t> (</a:t>
            </a:r>
            <a:r>
              <a:rPr lang="cs-CZ" sz="2200" dirty="0" err="1" smtClean="0">
                <a:latin typeface="Arial" panose="020B0604020202020204" pitchFamily="34" charset="0"/>
              </a:rPr>
              <a:t>the</a:t>
            </a:r>
            <a:r>
              <a:rPr lang="cs-CZ" sz="2200" dirty="0" smtClean="0">
                <a:latin typeface="Arial" panose="020B0604020202020204" pitchFamily="34" charset="0"/>
              </a:rPr>
              <a:t> </a:t>
            </a:r>
            <a:r>
              <a:rPr lang="cs-CZ" sz="2200" dirty="0" err="1" smtClean="0">
                <a:latin typeface="Arial" panose="020B0604020202020204" pitchFamily="34" charset="0"/>
              </a:rPr>
              <a:t>farther</a:t>
            </a:r>
            <a:r>
              <a:rPr lang="cs-CZ" sz="2200" dirty="0" smtClean="0">
                <a:latin typeface="Arial" panose="020B0604020202020204" pitchFamily="34" charset="0"/>
              </a:rPr>
              <a:t> in </a:t>
            </a:r>
            <a:r>
              <a:rPr lang="cs-CZ" sz="2200" dirty="0" err="1" smtClean="0">
                <a:latin typeface="Arial" panose="020B0604020202020204" pitchFamily="34" charset="0"/>
              </a:rPr>
              <a:t>time</a:t>
            </a:r>
            <a:r>
              <a:rPr lang="cs-CZ" sz="2200" dirty="0" smtClean="0">
                <a:latin typeface="Arial" panose="020B0604020202020204" pitchFamily="34" charset="0"/>
              </a:rPr>
              <a:t> </a:t>
            </a:r>
            <a:r>
              <a:rPr lang="cs-CZ" sz="2200" dirty="0" err="1" smtClean="0">
                <a:latin typeface="Arial" panose="020B0604020202020204" pitchFamily="34" charset="0"/>
              </a:rPr>
              <a:t>the</a:t>
            </a:r>
            <a:r>
              <a:rPr lang="cs-CZ" sz="2200" dirty="0" smtClean="0">
                <a:latin typeface="Arial" panose="020B0604020202020204" pitchFamily="34" charset="0"/>
              </a:rPr>
              <a:t> </a:t>
            </a:r>
            <a:r>
              <a:rPr lang="cs-CZ" sz="2200" dirty="0" err="1" smtClean="0">
                <a:latin typeface="Arial" panose="020B0604020202020204" pitchFamily="34" charset="0"/>
              </a:rPr>
              <a:t>goal</a:t>
            </a:r>
            <a:r>
              <a:rPr lang="cs-CZ" sz="2200" dirty="0" smtClean="0">
                <a:latin typeface="Arial" panose="020B0604020202020204" pitchFamily="34" charset="0"/>
              </a:rPr>
              <a:t> </a:t>
            </a:r>
            <a:r>
              <a:rPr lang="cs-CZ" sz="2200" dirty="0" err="1" smtClean="0">
                <a:latin typeface="Arial" panose="020B0604020202020204" pitchFamily="34" charset="0"/>
              </a:rPr>
              <a:t>targets</a:t>
            </a:r>
            <a:r>
              <a:rPr lang="cs-CZ" sz="2200" dirty="0" smtClean="0">
                <a:latin typeface="Arial" panose="020B0604020202020204" pitchFamily="34" charset="0"/>
              </a:rPr>
              <a:t> – </a:t>
            </a:r>
            <a:r>
              <a:rPr lang="cs-CZ" sz="2200" dirty="0" err="1" smtClean="0">
                <a:latin typeface="Arial" panose="020B0604020202020204" pitchFamily="34" charset="0"/>
              </a:rPr>
              <a:t>the</a:t>
            </a:r>
            <a:r>
              <a:rPr lang="cs-CZ" sz="2200" dirty="0" smtClean="0">
                <a:latin typeface="Arial" panose="020B0604020202020204" pitchFamily="34" charset="0"/>
              </a:rPr>
              <a:t> more </a:t>
            </a:r>
            <a:r>
              <a:rPr lang="cs-CZ" sz="2200" dirty="0" err="1" smtClean="0">
                <a:latin typeface="Arial" panose="020B0604020202020204" pitchFamily="34" charset="0"/>
              </a:rPr>
              <a:t>abstract</a:t>
            </a:r>
            <a:r>
              <a:rPr lang="cs-CZ" sz="2200" dirty="0" smtClean="0">
                <a:latin typeface="Arial" panose="020B0604020202020204" pitchFamily="34" charset="0"/>
              </a:rPr>
              <a:t> </a:t>
            </a:r>
            <a:r>
              <a:rPr lang="cs-CZ" sz="2200" dirty="0" err="1" smtClean="0">
                <a:latin typeface="Arial" panose="020B0604020202020204" pitchFamily="34" charset="0"/>
              </a:rPr>
              <a:t>it</a:t>
            </a:r>
            <a:r>
              <a:rPr lang="cs-CZ" sz="2200" dirty="0" smtClean="0">
                <a:latin typeface="Arial" panose="020B0604020202020204" pitchFamily="34" charset="0"/>
              </a:rPr>
              <a:t> </a:t>
            </a:r>
            <a:r>
              <a:rPr lang="cs-CZ" sz="2200" dirty="0" err="1" smtClean="0">
                <a:latin typeface="Arial" panose="020B0604020202020204" pitchFamily="34" charset="0"/>
              </a:rPr>
              <a:t>is</a:t>
            </a:r>
            <a:r>
              <a:rPr lang="cs-CZ" sz="2200" dirty="0" smtClean="0">
                <a:latin typeface="Arial" panose="020B0604020202020204" pitchFamily="34" charset="0"/>
              </a:rPr>
              <a:t>)</a:t>
            </a:r>
            <a:r>
              <a:rPr lang="en-US" sz="2200" dirty="0" smtClean="0">
                <a:latin typeface="Arial" panose="020B0604020202020204" pitchFamily="34" charset="0"/>
              </a:rPr>
              <a:t>.</a:t>
            </a:r>
            <a:endParaRPr lang="en-US" sz="2200" dirty="0">
              <a:latin typeface="Arial" panose="020B0604020202020204" pitchFamily="34" charset="0"/>
            </a:endParaRPr>
          </a:p>
          <a:p>
            <a:pPr marL="285750" indent="-285750" eaLnBrk="1" hangingPunct="1">
              <a:spcBef>
                <a:spcPct val="0"/>
              </a:spcBef>
              <a:defRPr/>
            </a:pPr>
            <a:endParaRPr lang="en-US" sz="2200" dirty="0">
              <a:latin typeface="Arial" panose="020B0604020202020204" pitchFamily="34" charset="0"/>
            </a:endParaRPr>
          </a:p>
          <a:p>
            <a:pPr marL="285750" indent="-285750" eaLnBrk="1" hangingPunct="1">
              <a:spcBef>
                <a:spcPct val="0"/>
              </a:spcBef>
              <a:defRPr/>
            </a:pPr>
            <a:r>
              <a:rPr lang="en-US" sz="2200" dirty="0">
                <a:latin typeface="Arial" panose="020B0604020202020204" pitchFamily="34" charset="0"/>
              </a:rPr>
              <a:t>Specific implementation </a:t>
            </a:r>
            <a:r>
              <a:rPr lang="cs-CZ" sz="2200" dirty="0" err="1" smtClean="0">
                <a:latin typeface="Arial" panose="020B0604020202020204" pitchFamily="34" charset="0"/>
              </a:rPr>
              <a:t>goals</a:t>
            </a:r>
            <a:r>
              <a:rPr lang="cs-CZ" sz="2200" dirty="0" smtClean="0">
                <a:latin typeface="Arial" panose="020B0604020202020204" pitchFamily="34" charset="0"/>
              </a:rPr>
              <a:t> </a:t>
            </a:r>
            <a:r>
              <a:rPr lang="en-US" sz="2200" dirty="0" smtClean="0">
                <a:latin typeface="Arial" panose="020B0604020202020204" pitchFamily="34" charset="0"/>
              </a:rPr>
              <a:t>are </a:t>
            </a:r>
            <a:r>
              <a:rPr lang="en-US" sz="2200" dirty="0">
                <a:latin typeface="Arial" panose="020B0604020202020204" pitchFamily="34" charset="0"/>
              </a:rPr>
              <a:t>formed in relation to a chosen strategy and specific situation, they are subject to frequent changes in response to adverse conditions.</a:t>
            </a:r>
          </a:p>
        </p:txBody>
      </p:sp>
    </p:spTree>
    <p:extLst>
      <p:ext uri="{BB962C8B-B14F-4D97-AF65-F5344CB8AC3E}">
        <p14:creationId xmlns:p14="http://schemas.microsoft.com/office/powerpoint/2010/main" val="427684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POSSIBLE GOALS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smtClean="0">
                <a:latin typeface="Arial" panose="020B0604020202020204" pitchFamily="34" charset="0"/>
              </a:rPr>
              <a:t>G</a:t>
            </a:r>
            <a:r>
              <a:rPr lang="en-US" altLang="cs-CZ" sz="2200" b="1" dirty="0" err="1" smtClean="0">
                <a:latin typeface="Arial" panose="020B0604020202020204" pitchFamily="34" charset="0"/>
              </a:rPr>
              <a:t>oals</a:t>
            </a:r>
            <a:r>
              <a:rPr lang="en-US" altLang="cs-CZ" sz="2200" b="1" dirty="0" smtClean="0">
                <a:latin typeface="Arial" panose="020B0604020202020204" pitchFamily="34" charset="0"/>
              </a:rPr>
              <a:t> </a:t>
            </a:r>
            <a:r>
              <a:rPr lang="en-US" altLang="cs-CZ" sz="2200" b="1" dirty="0">
                <a:latin typeface="Arial" panose="020B0604020202020204" pitchFamily="34" charset="0"/>
              </a:rPr>
              <a:t>relating to the status of the enterprise </a:t>
            </a:r>
            <a:r>
              <a:rPr lang="cs-CZ" altLang="cs-CZ" sz="2200" b="1" dirty="0" smtClean="0">
                <a:latin typeface="Arial" panose="020B0604020202020204" pitchFamily="34" charset="0"/>
              </a:rPr>
              <a:t>on </a:t>
            </a:r>
            <a:r>
              <a:rPr lang="cs-CZ" altLang="cs-CZ" sz="2200" b="1" dirty="0" err="1" smtClean="0">
                <a:latin typeface="Arial" panose="020B0604020202020204" pitchFamily="34" charset="0"/>
              </a:rPr>
              <a:t>the</a:t>
            </a:r>
            <a:r>
              <a:rPr lang="cs-CZ" altLang="cs-CZ" sz="2200" b="1" dirty="0" smtClean="0">
                <a:latin typeface="Arial" panose="020B0604020202020204" pitchFamily="34" charset="0"/>
              </a:rPr>
              <a:t> </a:t>
            </a:r>
            <a:r>
              <a:rPr lang="en-US" altLang="cs-CZ" sz="2200" b="1" dirty="0" smtClean="0">
                <a:latin typeface="Arial" panose="020B0604020202020204" pitchFamily="34" charset="0"/>
              </a:rPr>
              <a:t>market</a:t>
            </a:r>
            <a:r>
              <a:rPr lang="en-US" altLang="cs-CZ" sz="2200" dirty="0">
                <a:latin typeface="Arial" panose="020B0604020202020204" pitchFamily="34" charset="0"/>
              </a:rPr>
              <a:t>: market share, turnover size, position (significance) of the enterprise </a:t>
            </a:r>
            <a:r>
              <a:rPr lang="cs-CZ" altLang="cs-CZ" sz="2200" dirty="0" smtClean="0">
                <a:latin typeface="Arial" panose="020B0604020202020204" pitchFamily="34" charset="0"/>
              </a:rPr>
              <a:t>on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en-US" altLang="cs-CZ" sz="2200" dirty="0" smtClean="0">
                <a:latin typeface="Arial" panose="020B0604020202020204" pitchFamily="34" charset="0"/>
              </a:rPr>
              <a:t>market</a:t>
            </a:r>
            <a:r>
              <a:rPr lang="en-US" altLang="cs-CZ" sz="2200" dirty="0">
                <a:latin typeface="Arial" panose="020B0604020202020204" pitchFamily="34" charset="0"/>
              </a:rPr>
              <a:t>, new markets.</a:t>
            </a:r>
          </a:p>
          <a:p>
            <a:pPr marL="285750" indent="-285750" eaLnBrk="1" hangingPunct="1">
              <a:spcBef>
                <a:spcPct val="0"/>
              </a:spcBef>
              <a:defRPr/>
            </a:pPr>
            <a:r>
              <a:rPr lang="cs-CZ" altLang="cs-CZ" sz="2200" b="1" dirty="0" smtClean="0">
                <a:latin typeface="Arial" panose="020B0604020202020204" pitchFamily="34" charset="0"/>
              </a:rPr>
              <a:t>T</a:t>
            </a:r>
            <a:r>
              <a:rPr lang="en-US" altLang="cs-CZ" sz="2200" b="1" dirty="0" err="1" smtClean="0">
                <a:latin typeface="Arial" panose="020B0604020202020204" pitchFamily="34" charset="0"/>
              </a:rPr>
              <a:t>argets</a:t>
            </a:r>
            <a:r>
              <a:rPr lang="en-US" altLang="cs-CZ" sz="2200" b="1" dirty="0" smtClean="0">
                <a:latin typeface="Arial" panose="020B0604020202020204" pitchFamily="34" charset="0"/>
              </a:rPr>
              <a:t> </a:t>
            </a:r>
            <a:r>
              <a:rPr lang="en-US" altLang="cs-CZ" sz="2200" b="1" dirty="0">
                <a:latin typeface="Arial" panose="020B0604020202020204" pitchFamily="34" charset="0"/>
              </a:rPr>
              <a:t>for profitability</a:t>
            </a:r>
            <a:r>
              <a:rPr lang="en-US" altLang="cs-CZ" sz="2200" dirty="0">
                <a:latin typeface="Arial" panose="020B0604020202020204" pitchFamily="34" charset="0"/>
              </a:rPr>
              <a:t>: profit, return on sales, return on equity and total capital.</a:t>
            </a:r>
          </a:p>
          <a:p>
            <a:pPr marL="285750" indent="-285750" eaLnBrk="1" hangingPunct="1">
              <a:spcBef>
                <a:spcPct val="0"/>
              </a:spcBef>
              <a:defRPr/>
            </a:pPr>
            <a:r>
              <a:rPr lang="en-US" altLang="cs-CZ" sz="2200" b="1" dirty="0">
                <a:latin typeface="Arial" panose="020B0604020202020204" pitchFamily="34" charset="0"/>
              </a:rPr>
              <a:t>Financial goals</a:t>
            </a:r>
            <a:r>
              <a:rPr lang="en-US" altLang="cs-CZ" sz="2200" dirty="0">
                <a:latin typeface="Arial" panose="020B0604020202020204" pitchFamily="34" charset="0"/>
              </a:rPr>
              <a:t>: liquidity, capital structure, credit confidence, self-financing capacity.</a:t>
            </a:r>
          </a:p>
          <a:p>
            <a:pPr marL="285750" indent="-285750" eaLnBrk="1" hangingPunct="1">
              <a:spcBef>
                <a:spcPct val="0"/>
              </a:spcBef>
              <a:defRPr/>
            </a:pPr>
            <a:r>
              <a:rPr lang="en-US" altLang="cs-CZ" sz="2200" b="1" dirty="0">
                <a:latin typeface="Arial" panose="020B0604020202020204" pitchFamily="34" charset="0"/>
              </a:rPr>
              <a:t>Social objectives</a:t>
            </a:r>
            <a:r>
              <a:rPr lang="en-US" altLang="cs-CZ" sz="2200" dirty="0">
                <a:latin typeface="Arial" panose="020B0604020202020204" pitchFamily="34" charset="0"/>
              </a:rPr>
              <a:t>: economic and social security of employees, job satisfaction, personal development.</a:t>
            </a:r>
          </a:p>
          <a:p>
            <a:pPr marL="285750" indent="-285750" eaLnBrk="1" hangingPunct="1">
              <a:spcBef>
                <a:spcPct val="0"/>
              </a:spcBef>
              <a:defRPr/>
            </a:pPr>
            <a:r>
              <a:rPr lang="cs-CZ" altLang="cs-CZ" sz="2200" b="1" dirty="0" smtClean="0">
                <a:latin typeface="Arial" panose="020B0604020202020204" pitchFamily="34" charset="0"/>
              </a:rPr>
              <a:t>T</a:t>
            </a:r>
            <a:r>
              <a:rPr lang="en-US" altLang="cs-CZ" sz="2200" b="1" dirty="0" err="1" smtClean="0">
                <a:latin typeface="Arial" panose="020B0604020202020204" pitchFamily="34" charset="0"/>
              </a:rPr>
              <a:t>argets</a:t>
            </a:r>
            <a:r>
              <a:rPr lang="en-US" altLang="cs-CZ" sz="2200" b="1" dirty="0" smtClean="0">
                <a:latin typeface="Arial" panose="020B0604020202020204" pitchFamily="34" charset="0"/>
              </a:rPr>
              <a:t> </a:t>
            </a:r>
            <a:r>
              <a:rPr lang="en-US" altLang="cs-CZ" sz="2200" b="1" dirty="0">
                <a:latin typeface="Arial" panose="020B0604020202020204" pitchFamily="34" charset="0"/>
              </a:rPr>
              <a:t>for market prestige and status</a:t>
            </a:r>
            <a:r>
              <a:rPr lang="en-US" altLang="cs-CZ" sz="2200" dirty="0">
                <a:latin typeface="Arial" panose="020B0604020202020204" pitchFamily="34" charset="0"/>
              </a:rPr>
              <a:t>: the independence of the </a:t>
            </a:r>
            <a:r>
              <a:rPr lang="en-US" altLang="cs-CZ" sz="2200" dirty="0" smtClean="0">
                <a:latin typeface="Arial" panose="020B0604020202020204" pitchFamily="34" charset="0"/>
              </a:rPr>
              <a:t>company</a:t>
            </a:r>
            <a:r>
              <a:rPr lang="cs-CZ" altLang="cs-CZ" sz="2200" dirty="0" smtClean="0">
                <a:latin typeface="Arial" panose="020B0604020202020204" pitchFamily="34" charset="0"/>
              </a:rPr>
              <a:t>,</a:t>
            </a:r>
            <a:r>
              <a:rPr lang="en-US" altLang="cs-CZ" sz="2200" dirty="0" smtClean="0">
                <a:latin typeface="Arial" panose="020B0604020202020204" pitchFamily="34" charset="0"/>
              </a:rPr>
              <a:t> </a:t>
            </a:r>
            <a:r>
              <a:rPr lang="en-US" altLang="cs-CZ" sz="2200" dirty="0">
                <a:latin typeface="Arial" panose="020B0604020202020204" pitchFamily="34" charset="0"/>
              </a:rPr>
              <a:t>image and prestige, social and regional influence, political influence etc.</a:t>
            </a:r>
            <a:endParaRPr lang="en-US" altLang="cs-CZ" sz="2200" dirty="0" smtClean="0">
              <a:latin typeface="Arial" panose="020B0604020202020204" pitchFamily="34" charset="0"/>
            </a:endParaRPr>
          </a:p>
        </p:txBody>
      </p:sp>
    </p:spTree>
    <p:extLst>
      <p:ext uri="{BB962C8B-B14F-4D97-AF65-F5344CB8AC3E}">
        <p14:creationId xmlns:p14="http://schemas.microsoft.com/office/powerpoint/2010/main" val="3118850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MORE POSSIBLE GOALS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smtClean="0">
                <a:latin typeface="Arial" panose="020B0604020202020204" pitchFamily="34" charset="0"/>
              </a:rPr>
              <a:t>Market </a:t>
            </a:r>
            <a:r>
              <a:rPr lang="cs-CZ" altLang="cs-CZ" sz="2200" b="1" dirty="0" err="1" smtClean="0">
                <a:latin typeface="Arial" panose="020B0604020202020204" pitchFamily="34" charset="0"/>
              </a:rPr>
              <a:t>leadership</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competitive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position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degree</a:t>
            </a:r>
            <a:r>
              <a:rPr lang="cs-CZ" altLang="cs-CZ" sz="2200" dirty="0" smtClean="0">
                <a:latin typeface="Arial" panose="020B0604020202020204" pitchFamily="34" charset="0"/>
              </a:rPr>
              <a:t> of </a:t>
            </a:r>
            <a:r>
              <a:rPr lang="cs-CZ" altLang="cs-CZ" sz="2200" dirty="0" err="1" smtClean="0">
                <a:latin typeface="Arial" panose="020B0604020202020204" pitchFamily="34" charset="0"/>
              </a:rPr>
              <a:t>innovation</a:t>
            </a:r>
            <a:r>
              <a:rPr lang="cs-CZ" altLang="cs-CZ" sz="2200" dirty="0" smtClean="0">
                <a:latin typeface="Arial" panose="020B0604020202020204" pitchFamily="34" charset="0"/>
              </a:rPr>
              <a:t>, technology </a:t>
            </a:r>
            <a:r>
              <a:rPr lang="cs-CZ" altLang="cs-CZ" sz="2200" dirty="0" err="1" smtClean="0">
                <a:latin typeface="Arial" panose="020B0604020202020204" pitchFamily="34" charset="0"/>
              </a:rPr>
              <a:t>advances</a:t>
            </a:r>
            <a:r>
              <a:rPr lang="cs-CZ" altLang="cs-CZ" sz="2200" dirty="0" smtClean="0">
                <a:latin typeface="Arial" panose="020B0604020202020204" pitchFamily="34" charset="0"/>
              </a:rPr>
              <a:t>.</a:t>
            </a:r>
          </a:p>
          <a:p>
            <a:pPr marL="285750" indent="-285750" eaLnBrk="1" hangingPunct="1">
              <a:spcBef>
                <a:spcPct val="0"/>
              </a:spcBef>
              <a:defRPr/>
            </a:pPr>
            <a:r>
              <a:rPr lang="cs-CZ" altLang="cs-CZ" sz="2200" b="1" dirty="0" smtClean="0">
                <a:latin typeface="Arial" panose="020B0604020202020204" pitchFamily="34" charset="0"/>
              </a:rPr>
              <a:t>Market </a:t>
            </a:r>
            <a:r>
              <a:rPr lang="cs-CZ" altLang="cs-CZ" sz="2200" b="1" dirty="0" err="1" smtClean="0">
                <a:latin typeface="Arial" panose="020B0604020202020204" pitchFamily="34" charset="0"/>
              </a:rPr>
              <a:t>spread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number</a:t>
            </a:r>
            <a:r>
              <a:rPr lang="cs-CZ" altLang="cs-CZ" sz="2200" dirty="0" smtClean="0">
                <a:latin typeface="Arial" panose="020B0604020202020204" pitchFamily="34" charset="0"/>
              </a:rPr>
              <a:t> of </a:t>
            </a:r>
            <a:r>
              <a:rPr lang="cs-CZ" altLang="cs-CZ" sz="2200" dirty="0" err="1" smtClean="0">
                <a:latin typeface="Arial" panose="020B0604020202020204" pitchFamily="34" charset="0"/>
              </a:rPr>
              <a:t>markets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customer</a:t>
            </a:r>
            <a:r>
              <a:rPr lang="cs-CZ" altLang="cs-CZ" sz="2200" dirty="0" smtClean="0">
                <a:latin typeface="Arial" panose="020B0604020202020204" pitchFamily="34" charset="0"/>
              </a:rPr>
              <a:t> groups, </a:t>
            </a:r>
            <a:r>
              <a:rPr lang="cs-CZ" altLang="cs-CZ" sz="2200" dirty="0" err="1" smtClean="0">
                <a:latin typeface="Arial" panose="020B0604020202020204" pitchFamily="34" charset="0"/>
              </a:rPr>
              <a:t>industries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countries</a:t>
            </a:r>
            <a:r>
              <a:rPr lang="cs-CZ" altLang="cs-CZ" sz="2200" dirty="0" smtClean="0">
                <a:latin typeface="Arial" panose="020B0604020202020204" pitchFamily="34" charset="0"/>
              </a:rPr>
              <a:t>.</a:t>
            </a:r>
          </a:p>
          <a:p>
            <a:pPr marL="285750" indent="-285750" eaLnBrk="1" hangingPunct="1">
              <a:spcBef>
                <a:spcPct val="0"/>
              </a:spcBef>
              <a:defRPr/>
            </a:pPr>
            <a:r>
              <a:rPr lang="cs-CZ" altLang="cs-CZ" sz="2200" b="1" dirty="0" err="1" smtClean="0">
                <a:latin typeface="Arial" panose="020B0604020202020204" pitchFamily="34" charset="0"/>
              </a:rPr>
              <a:t>Customer</a:t>
            </a:r>
            <a:r>
              <a:rPr lang="cs-CZ" altLang="cs-CZ" sz="2200" b="1" dirty="0" smtClean="0">
                <a:latin typeface="Arial" panose="020B0604020202020204" pitchFamily="34" charset="0"/>
              </a:rPr>
              <a:t> </a:t>
            </a:r>
            <a:r>
              <a:rPr lang="cs-CZ" altLang="cs-CZ" sz="2200" b="1" dirty="0" err="1" smtClean="0">
                <a:latin typeface="Arial" panose="020B0604020202020204" pitchFamily="34" charset="0"/>
              </a:rPr>
              <a:t>service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cs-CZ" altLang="cs-CZ" sz="2200" dirty="0" smtClean="0">
                <a:latin typeface="Arial" panose="020B0604020202020204" pitchFamily="34" charset="0"/>
              </a:rPr>
              <a:t> utility, </a:t>
            </a:r>
            <a:r>
              <a:rPr lang="cs-CZ" altLang="cs-CZ" sz="2200" dirty="0" err="1" smtClean="0">
                <a:latin typeface="Arial" panose="020B0604020202020204" pitchFamily="34" charset="0"/>
              </a:rPr>
              <a:t>product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quality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product</a:t>
            </a:r>
            <a:r>
              <a:rPr lang="cs-CZ" altLang="cs-CZ" sz="2200" dirty="0" smtClean="0">
                <a:latin typeface="Arial" panose="020B0604020202020204" pitchFamily="34" charset="0"/>
              </a:rPr>
              <a:t> reliability.</a:t>
            </a:r>
          </a:p>
          <a:p>
            <a:pPr marL="285750" indent="-285750" eaLnBrk="1" hangingPunct="1">
              <a:spcBef>
                <a:spcPct val="0"/>
              </a:spcBef>
              <a:defRPr/>
            </a:pPr>
            <a:r>
              <a:rPr lang="cs-CZ" altLang="cs-CZ" sz="2200" b="1" dirty="0" err="1" smtClean="0">
                <a:latin typeface="Arial" panose="020B0604020202020204" pitchFamily="34" charset="0"/>
              </a:rPr>
              <a:t>Growth</a:t>
            </a:r>
            <a:r>
              <a:rPr lang="cs-CZ" altLang="cs-CZ" sz="2200" dirty="0" smtClean="0">
                <a:latin typeface="Arial" panose="020B0604020202020204" pitchFamily="34" charset="0"/>
              </a:rPr>
              <a:t>: sales </a:t>
            </a:r>
            <a:r>
              <a:rPr lang="cs-CZ" altLang="cs-CZ" sz="2200" dirty="0" err="1" smtClean="0">
                <a:latin typeface="Arial" panose="020B0604020202020204" pitchFamily="34" charset="0"/>
              </a:rPr>
              <a:t>revenue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volume</a:t>
            </a:r>
            <a:r>
              <a:rPr lang="cs-CZ" altLang="cs-CZ" sz="2200" dirty="0" smtClean="0">
                <a:latin typeface="Arial" panose="020B0604020202020204" pitchFamily="34" charset="0"/>
              </a:rPr>
              <a:t> output, profit </a:t>
            </a:r>
            <a:r>
              <a:rPr lang="cs-CZ" altLang="cs-CZ" sz="2200" dirty="0" err="1" smtClean="0">
                <a:latin typeface="Arial" panose="020B0604020202020204" pitchFamily="34" charset="0"/>
              </a:rPr>
              <a:t>margin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contribution</a:t>
            </a:r>
            <a:r>
              <a:rPr lang="cs-CZ" altLang="cs-CZ" sz="2200" dirty="0" smtClean="0">
                <a:latin typeface="Arial" panose="020B0604020202020204" pitchFamily="34" charset="0"/>
              </a:rPr>
              <a:t>.</a:t>
            </a:r>
          </a:p>
          <a:p>
            <a:pPr marL="285750" indent="-285750" eaLnBrk="1" hangingPunct="1">
              <a:spcBef>
                <a:spcPct val="0"/>
              </a:spcBef>
              <a:defRPr/>
            </a:pPr>
            <a:r>
              <a:rPr lang="cs-CZ" altLang="cs-CZ" sz="2200" b="1" dirty="0" smtClean="0">
                <a:latin typeface="Arial" panose="020B0604020202020204" pitchFamily="34" charset="0"/>
              </a:rPr>
              <a:t>Profitability</a:t>
            </a:r>
            <a:r>
              <a:rPr lang="cs-CZ" altLang="cs-CZ" sz="2200" dirty="0" smtClean="0">
                <a:latin typeface="Arial" panose="020B0604020202020204" pitchFamily="34" charset="0"/>
              </a:rPr>
              <a:t>: return on </a:t>
            </a:r>
            <a:r>
              <a:rPr lang="cs-CZ" altLang="cs-CZ" sz="2200" dirty="0" err="1" smtClean="0">
                <a:latin typeface="Arial" panose="020B0604020202020204" pitchFamily="34" charset="0"/>
              </a:rPr>
              <a:t>capital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employed</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stock</a:t>
            </a:r>
            <a:r>
              <a:rPr lang="cs-CZ" altLang="cs-CZ" sz="2200" dirty="0" smtClean="0">
                <a:latin typeface="Arial" panose="020B0604020202020204" pitchFamily="34" charset="0"/>
              </a:rPr>
              <a:t> on </a:t>
            </a:r>
            <a:r>
              <a:rPr lang="cs-CZ" altLang="cs-CZ" sz="2200" dirty="0" err="1" smtClean="0">
                <a:latin typeface="Arial" panose="020B0604020202020204" pitchFamily="34" charset="0"/>
              </a:rPr>
              <a:t>assets</a:t>
            </a:r>
            <a:r>
              <a:rPr lang="cs-CZ" altLang="cs-CZ" sz="2200" dirty="0" smtClean="0">
                <a:latin typeface="Arial" panose="020B0604020202020204" pitchFamily="34" charset="0"/>
              </a:rPr>
              <a:t>, profit </a:t>
            </a:r>
            <a:r>
              <a:rPr lang="cs-CZ" altLang="cs-CZ" sz="2200" dirty="0" err="1" smtClean="0">
                <a:latin typeface="Arial" panose="020B0604020202020204" pitchFamily="34" charset="0"/>
              </a:rPr>
              <a:t>markgin</a:t>
            </a:r>
            <a:r>
              <a:rPr lang="cs-CZ" altLang="cs-CZ" sz="2200" dirty="0" smtClean="0">
                <a:latin typeface="Arial" panose="020B0604020202020204" pitchFamily="34" charset="0"/>
              </a:rPr>
              <a:t> on sales </a:t>
            </a:r>
            <a:r>
              <a:rPr lang="cs-CZ" altLang="cs-CZ" sz="2200" dirty="0" err="1" smtClean="0">
                <a:latin typeface="Arial" panose="020B0604020202020204" pitchFamily="34" charset="0"/>
              </a:rPr>
              <a:t>revenue</a:t>
            </a:r>
            <a:r>
              <a:rPr lang="cs-CZ" altLang="cs-CZ" sz="2200" dirty="0" smtClean="0">
                <a:latin typeface="Arial" panose="020B0604020202020204" pitchFamily="34" charset="0"/>
              </a:rPr>
              <a:t>, return on </a:t>
            </a:r>
            <a:r>
              <a:rPr lang="cs-CZ" altLang="cs-CZ" sz="2200" dirty="0" err="1" smtClean="0">
                <a:latin typeface="Arial" panose="020B0604020202020204" pitchFamily="34" charset="0"/>
              </a:rPr>
              <a:t>shareholders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funds</a:t>
            </a:r>
            <a:r>
              <a:rPr lang="cs-CZ" altLang="cs-CZ" sz="2200" dirty="0" smtClean="0">
                <a:latin typeface="Arial" panose="020B0604020202020204" pitchFamily="34" charset="0"/>
              </a:rPr>
              <a:t>.</a:t>
            </a:r>
          </a:p>
          <a:p>
            <a:pPr marL="285750" indent="-285750" eaLnBrk="1" hangingPunct="1">
              <a:spcBef>
                <a:spcPct val="0"/>
              </a:spcBef>
              <a:defRPr/>
            </a:pPr>
            <a:r>
              <a:rPr lang="cs-CZ" altLang="cs-CZ" sz="2200" b="1" dirty="0" err="1" smtClean="0">
                <a:latin typeface="Arial" panose="020B0604020202020204" pitchFamily="34" charset="0"/>
              </a:rPr>
              <a:t>Efficiency</a:t>
            </a:r>
            <a:r>
              <a:rPr lang="cs-CZ" altLang="cs-CZ" sz="2200" dirty="0" smtClean="0">
                <a:latin typeface="Arial" panose="020B0604020202020204" pitchFamily="34" charset="0"/>
              </a:rPr>
              <a:t>: sales on </a:t>
            </a:r>
            <a:r>
              <a:rPr lang="cs-CZ" altLang="cs-CZ" sz="2200" dirty="0" err="1" smtClean="0">
                <a:latin typeface="Arial" panose="020B0604020202020204" pitchFamily="34" charset="0"/>
              </a:rPr>
              <a:t>total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assets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stock</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turnover</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credit</a:t>
            </a:r>
            <a:r>
              <a:rPr lang="cs-CZ" altLang="cs-CZ" sz="2200" dirty="0" smtClean="0">
                <a:latin typeface="Arial" panose="020B0604020202020204" pitchFamily="34" charset="0"/>
              </a:rPr>
              <a:t> period </a:t>
            </a:r>
            <a:r>
              <a:rPr lang="cs-CZ" altLang="cs-CZ" sz="2200" dirty="0" err="1" smtClean="0">
                <a:latin typeface="Arial" panose="020B0604020202020204" pitchFamily="34" charset="0"/>
              </a:rPr>
              <a:t>liquidity</a:t>
            </a:r>
            <a:r>
              <a:rPr lang="cs-CZ" altLang="cs-CZ" sz="2200" dirty="0" smtClean="0">
                <a:latin typeface="Arial" panose="020B0604020202020204" pitchFamily="34" charset="0"/>
              </a:rPr>
              <a:t>, department </a:t>
            </a:r>
            <a:r>
              <a:rPr lang="cs-CZ" altLang="cs-CZ" sz="2200" dirty="0" err="1" smtClean="0">
                <a:latin typeface="Arial" panose="020B0604020202020204" pitchFamily="34" charset="0"/>
              </a:rPr>
              <a:t>costs</a:t>
            </a:r>
            <a:r>
              <a:rPr lang="cs-CZ" altLang="cs-CZ" sz="2200" dirty="0" smtClean="0">
                <a:latin typeface="Arial" panose="020B0604020202020204" pitchFamily="34" charset="0"/>
              </a:rPr>
              <a:t> on sales.</a:t>
            </a:r>
          </a:p>
          <a:p>
            <a:pPr marL="285750" indent="-285750" eaLnBrk="1" hangingPunct="1">
              <a:spcBef>
                <a:spcPct val="0"/>
              </a:spcBef>
              <a:defRPr/>
            </a:pPr>
            <a:r>
              <a:rPr lang="cs-CZ" altLang="cs-CZ" sz="2200" b="1" dirty="0" err="1" smtClean="0">
                <a:latin typeface="Arial" panose="020B0604020202020204" pitchFamily="34" charset="0"/>
              </a:rPr>
              <a:t>Personnel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employee</a:t>
            </a:r>
            <a:r>
              <a:rPr lang="cs-CZ" altLang="cs-CZ" sz="2200" dirty="0" smtClean="0">
                <a:latin typeface="Arial" panose="020B0604020202020204" pitchFamily="34" charset="0"/>
              </a:rPr>
              <a:t> relations and </a:t>
            </a:r>
            <a:r>
              <a:rPr lang="cs-CZ" altLang="cs-CZ" sz="2200" dirty="0" err="1" smtClean="0">
                <a:latin typeface="Arial" panose="020B0604020202020204" pitchFamily="34" charset="0"/>
              </a:rPr>
              <a:t>morale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personal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development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renumeration</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revenue</a:t>
            </a:r>
            <a:r>
              <a:rPr lang="cs-CZ" altLang="cs-CZ" sz="2200" dirty="0" smtClean="0">
                <a:latin typeface="Arial" panose="020B0604020202020204" pitchFamily="34" charset="0"/>
              </a:rPr>
              <a:t> per </a:t>
            </a:r>
            <a:r>
              <a:rPr lang="cs-CZ" altLang="cs-CZ" sz="2200" dirty="0" err="1" smtClean="0">
                <a:latin typeface="Arial" panose="020B0604020202020204" pitchFamily="34" charset="0"/>
              </a:rPr>
              <a:t>employee</a:t>
            </a:r>
            <a:r>
              <a:rPr lang="cs-CZ" altLang="cs-CZ" sz="2200" dirty="0" smtClean="0">
                <a:latin typeface="Arial" panose="020B0604020202020204" pitchFamily="34" charset="0"/>
              </a:rPr>
              <a:t>.</a:t>
            </a:r>
          </a:p>
          <a:p>
            <a:pPr marL="285750" indent="-285750" eaLnBrk="1" hangingPunct="1">
              <a:spcBef>
                <a:spcPct val="0"/>
              </a:spcBef>
              <a:defRPr/>
            </a:pPr>
            <a:r>
              <a:rPr lang="cs-CZ" altLang="cs-CZ" sz="2200" b="1" dirty="0" err="1" smtClean="0">
                <a:latin typeface="Arial" panose="020B0604020202020204" pitchFamily="34" charset="0"/>
              </a:rPr>
              <a:t>Social</a:t>
            </a:r>
            <a:r>
              <a:rPr lang="cs-CZ" altLang="cs-CZ" sz="2200" b="1" dirty="0" smtClean="0">
                <a:latin typeface="Arial" panose="020B0604020202020204" pitchFamily="34" charset="0"/>
              </a:rPr>
              <a:t> </a:t>
            </a:r>
            <a:r>
              <a:rPr lang="cs-CZ" altLang="cs-CZ" sz="2200" b="1" dirty="0" err="1" smtClean="0">
                <a:latin typeface="Arial" panose="020B0604020202020204" pitchFamily="34" charset="0"/>
              </a:rPr>
              <a:t>responsibility</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corporate</a:t>
            </a:r>
            <a:r>
              <a:rPr lang="cs-CZ" altLang="cs-CZ" sz="2200" dirty="0" smtClean="0">
                <a:latin typeface="Arial" panose="020B0604020202020204" pitchFamily="34" charset="0"/>
              </a:rPr>
              <a:t> image, public aktivity, </a:t>
            </a:r>
            <a:r>
              <a:rPr lang="cs-CZ" altLang="cs-CZ" sz="2200" dirty="0" err="1" smtClean="0">
                <a:latin typeface="Arial" panose="020B0604020202020204" pitchFamily="34" charset="0"/>
              </a:rPr>
              <a:t>welfare</a:t>
            </a:r>
            <a:r>
              <a:rPr lang="cs-CZ" altLang="cs-CZ" sz="2200" dirty="0" smtClean="0">
                <a:latin typeface="Arial" panose="020B0604020202020204" pitchFamily="34" charset="0"/>
              </a:rPr>
              <a:t>.</a:t>
            </a:r>
            <a:endParaRPr lang="en-US" altLang="cs-CZ" sz="2200" dirty="0">
              <a:latin typeface="Arial" panose="020B0604020202020204" pitchFamily="34" charset="0"/>
            </a:endParaRPr>
          </a:p>
        </p:txBody>
      </p:sp>
    </p:spTree>
    <p:extLst>
      <p:ext uri="{BB962C8B-B14F-4D97-AF65-F5344CB8AC3E}">
        <p14:creationId xmlns:p14="http://schemas.microsoft.com/office/powerpoint/2010/main" val="2468323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FORMULATING MARKETING STRATEGY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On the basis of marketing objectives </a:t>
            </a:r>
            <a:r>
              <a:rPr lang="cs-CZ" altLang="cs-CZ" sz="2200" dirty="0" err="1" smtClean="0">
                <a:latin typeface="Arial" panose="020B0604020202020204" pitchFamily="34" charset="0"/>
              </a:rPr>
              <a:t>we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can</a:t>
            </a:r>
            <a:r>
              <a:rPr lang="cs-CZ" altLang="cs-CZ" sz="2200" dirty="0" smtClean="0">
                <a:latin typeface="Arial" panose="020B0604020202020204" pitchFamily="34" charset="0"/>
              </a:rPr>
              <a:t> </a:t>
            </a:r>
            <a:r>
              <a:rPr lang="en-US" altLang="cs-CZ" sz="2200" dirty="0" smtClean="0">
                <a:latin typeface="Arial" panose="020B0604020202020204" pitchFamily="34" charset="0"/>
              </a:rPr>
              <a:t>formulate </a:t>
            </a:r>
            <a:r>
              <a:rPr lang="en-US" altLang="cs-CZ" sz="2200" dirty="0">
                <a:latin typeface="Arial" panose="020B0604020202020204" pitchFamily="34" charset="0"/>
              </a:rPr>
              <a:t>marketing strategy, which determines the basic directions of </a:t>
            </a:r>
            <a:r>
              <a:rPr lang="en-US" altLang="cs-CZ" sz="2200" dirty="0" smtClean="0">
                <a:latin typeface="Arial" panose="020B0604020202020204" pitchFamily="34" charset="0"/>
              </a:rPr>
              <a:t>management </a:t>
            </a:r>
            <a:r>
              <a:rPr lang="en-US" altLang="cs-CZ" sz="2200" dirty="0">
                <a:latin typeface="Arial" panose="020B0604020202020204" pitchFamily="34" charset="0"/>
              </a:rPr>
              <a:t>to achieve the target </a:t>
            </a:r>
            <a:r>
              <a:rPr lang="cs-CZ" altLang="cs-CZ" sz="2200" dirty="0" err="1" smtClean="0">
                <a:latin typeface="Arial" panose="020B0604020202020204" pitchFamily="34" charset="0"/>
              </a:rPr>
              <a:t>goals</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cs-CZ" altLang="cs-CZ" sz="2200" dirty="0" err="1" smtClean="0">
                <a:latin typeface="Arial" panose="020B0604020202020204" pitchFamily="34" charset="0"/>
              </a:rPr>
              <a:t>It</a:t>
            </a:r>
            <a:r>
              <a:rPr lang="cs-CZ" altLang="cs-CZ" sz="2200" dirty="0" smtClean="0">
                <a:latin typeface="Arial" panose="020B0604020202020204" pitchFamily="34" charset="0"/>
              </a:rPr>
              <a:t> p</a:t>
            </a:r>
            <a:r>
              <a:rPr lang="en-US" altLang="cs-CZ" sz="2200" dirty="0" smtClean="0">
                <a:latin typeface="Arial" panose="020B0604020202020204" pitchFamily="34" charset="0"/>
              </a:rPr>
              <a:t>resents </a:t>
            </a:r>
            <a:r>
              <a:rPr lang="en-US" altLang="cs-CZ" sz="2200" dirty="0">
                <a:latin typeface="Arial" panose="020B0604020202020204" pitchFamily="34" charset="0"/>
              </a:rPr>
              <a:t>the means and procedures by which the goals </a:t>
            </a:r>
            <a:r>
              <a:rPr lang="cs-CZ" altLang="cs-CZ" sz="2200" dirty="0" smtClean="0">
                <a:latin typeface="Arial" panose="020B0604020202020204" pitchFamily="34" charset="0"/>
              </a:rPr>
              <a:t>are </a:t>
            </a:r>
            <a:r>
              <a:rPr lang="en-US" altLang="cs-CZ" sz="2200" dirty="0" smtClean="0">
                <a:latin typeface="Arial" panose="020B0604020202020204" pitchFamily="34" charset="0"/>
              </a:rPr>
              <a:t>achieved</a:t>
            </a:r>
            <a:r>
              <a:rPr lang="en-US"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basic procedure for formulating marketing strategy lies in the fact that the mission of the company is respected and observed basic corporate strategic direction, which covers all units and operations.</a:t>
            </a:r>
          </a:p>
          <a:p>
            <a:pPr marL="285750" indent="-285750" eaLnBrk="1" hangingPunct="1">
              <a:spcBef>
                <a:spcPct val="0"/>
              </a:spcBef>
              <a:defRPr/>
            </a:pPr>
            <a:r>
              <a:rPr lang="en-US" altLang="cs-CZ" sz="2200" dirty="0">
                <a:latin typeface="Arial" panose="020B0604020202020204" pitchFamily="34" charset="0"/>
              </a:rPr>
              <a:t>It is further assumed that the key point is good knowledge of the results of the situational analysis.</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504487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err="1">
                <a:latin typeface="Arial" pitchFamily="34" charset="0"/>
                <a:cs typeface="Arial" pitchFamily="34" charset="0"/>
              </a:rPr>
              <a:t>Introduction</a:t>
            </a:r>
            <a:r>
              <a:rPr lang="cs-CZ" b="1" dirty="0">
                <a:latin typeface="Arial" pitchFamily="34" charset="0"/>
                <a:cs typeface="Arial" pitchFamily="34" charset="0"/>
              </a:rPr>
              <a:t> to </a:t>
            </a:r>
            <a:r>
              <a:rPr lang="cs-CZ" b="1" dirty="0" err="1">
                <a:latin typeface="Arial" pitchFamily="34" charset="0"/>
                <a:cs typeface="Arial" pitchFamily="34" charset="0"/>
              </a:rPr>
              <a:t>Strategies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FORMULATING MARKETING </a:t>
            </a:r>
            <a:r>
              <a:rPr lang="cs-CZ" altLang="cs-CZ" sz="2400" b="1" dirty="0" smtClean="0">
                <a:latin typeface="Arial" panose="020B0604020202020204" pitchFamily="34" charset="0"/>
              </a:rPr>
              <a:t>STRATEGY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503238" y="1512044"/>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Clash of view </a:t>
            </a:r>
            <a:r>
              <a:rPr lang="cs-CZ" altLang="cs-CZ" sz="2200" b="1" dirty="0" smtClean="0">
                <a:latin typeface="Arial" panose="020B0604020202020204" pitchFamily="34" charset="0"/>
              </a:rPr>
              <a:t>of </a:t>
            </a:r>
            <a:r>
              <a:rPr lang="en-US" altLang="cs-CZ" sz="2200" b="1" dirty="0" smtClean="0">
                <a:latin typeface="Arial" panose="020B0604020202020204" pitchFamily="34" charset="0"/>
              </a:rPr>
              <a:t>marketing </a:t>
            </a:r>
            <a:r>
              <a:rPr lang="en-US" altLang="cs-CZ" sz="2200" b="1" dirty="0">
                <a:latin typeface="Arial" panose="020B0604020202020204" pitchFamily="34" charset="0"/>
              </a:rPr>
              <a:t>vs. management</a:t>
            </a:r>
            <a:r>
              <a:rPr lang="en-US" altLang="cs-CZ" sz="2200" dirty="0">
                <a:latin typeface="Arial" panose="020B0604020202020204" pitchFamily="34" charset="0"/>
              </a:rPr>
              <a:t>! In practice, the managerial perspective </a:t>
            </a:r>
            <a:r>
              <a:rPr lang="cs-CZ" altLang="cs-CZ" sz="2200" dirty="0" err="1" smtClean="0">
                <a:latin typeface="Arial" panose="020B0604020202020204" pitchFamily="34" charset="0"/>
              </a:rPr>
              <a:t>wins</a:t>
            </a:r>
            <a:r>
              <a:rPr lang="cs-CZ" altLang="cs-CZ" sz="2200" dirty="0" smtClean="0">
                <a:latin typeface="Arial" panose="020B0604020202020204" pitchFamily="34" charset="0"/>
              </a:rPr>
              <a:t> by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shear</a:t>
            </a:r>
            <a:r>
              <a:rPr lang="cs-CZ" altLang="cs-CZ" sz="2200" dirty="0" smtClean="0">
                <a:latin typeface="Arial" panose="020B0604020202020204" pitchFamily="34" charset="0"/>
              </a:rPr>
              <a:t> </a:t>
            </a:r>
            <a:r>
              <a:rPr lang="en-US" altLang="cs-CZ" sz="2200" dirty="0" smtClean="0">
                <a:latin typeface="Arial" panose="020B0604020202020204" pitchFamily="34" charset="0"/>
              </a:rPr>
              <a:t>number, </a:t>
            </a:r>
            <a:r>
              <a:rPr lang="cs-CZ" altLang="cs-CZ" sz="2200" dirty="0" smtClean="0">
                <a:latin typeface="Arial" panose="020B0604020202020204" pitchFamily="34" charset="0"/>
              </a:rPr>
              <a:t>marketing </a:t>
            </a:r>
            <a:r>
              <a:rPr lang="cs-CZ" altLang="cs-CZ" sz="2200" dirty="0" err="1" smtClean="0">
                <a:latin typeface="Arial" panose="020B0604020202020204" pitchFamily="34" charset="0"/>
              </a:rPr>
              <a:t>wins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hands</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down</a:t>
            </a:r>
            <a:r>
              <a:rPr lang="cs-CZ" altLang="cs-CZ" sz="2200" dirty="0" smtClean="0">
                <a:latin typeface="Arial" panose="020B0604020202020204" pitchFamily="34" charset="0"/>
              </a:rPr>
              <a:t> by </a:t>
            </a:r>
            <a:r>
              <a:rPr lang="en-US" altLang="cs-CZ" sz="2200" dirty="0" smtClean="0">
                <a:latin typeface="Arial" panose="020B0604020202020204" pitchFamily="34" charset="0"/>
              </a:rPr>
              <a:t>the </a:t>
            </a:r>
            <a:r>
              <a:rPr lang="en-US" altLang="cs-CZ" sz="2200" dirty="0">
                <a:latin typeface="Arial" panose="020B0604020202020204" pitchFamily="34" charset="0"/>
              </a:rPr>
              <a:t>success </a:t>
            </a:r>
            <a:r>
              <a:rPr lang="cs-CZ" altLang="cs-CZ" sz="2200" dirty="0" smtClean="0">
                <a:latin typeface="Arial" panose="020B0604020202020204" pitchFamily="34" charset="0"/>
              </a:rPr>
              <a:t>(Apple, Google, </a:t>
            </a:r>
            <a:r>
              <a:rPr lang="cs-CZ" altLang="cs-CZ" sz="2200" dirty="0" err="1" smtClean="0">
                <a:latin typeface="Arial" panose="020B0604020202020204" pitchFamily="34" charset="0"/>
              </a:rPr>
              <a:t>startups</a:t>
            </a:r>
            <a:r>
              <a:rPr lang="cs-CZ" altLang="cs-CZ" sz="2200" dirty="0" smtClean="0">
                <a:latin typeface="Arial" panose="020B0604020202020204" pitchFamily="34" charset="0"/>
              </a:rPr>
              <a:t>)</a:t>
            </a:r>
            <a:r>
              <a:rPr lang="en-US" altLang="cs-CZ" sz="2200" dirty="0" smtClean="0">
                <a:latin typeface="Arial" panose="020B0604020202020204" pitchFamily="34" charset="0"/>
              </a:rPr>
              <a:t>.</a:t>
            </a: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No one can give exact instructions on how to do it</a:t>
            </a:r>
            <a:r>
              <a:rPr lang="en-US" altLang="cs-CZ" sz="2200" dirty="0">
                <a:latin typeface="Arial" panose="020B0604020202020204" pitchFamily="34" charset="0"/>
              </a:rPr>
              <a:t>. Option is to offer all possible approaches and </a:t>
            </a:r>
            <a:r>
              <a:rPr lang="cs-CZ" altLang="cs-CZ" sz="2200" dirty="0" err="1" smtClean="0">
                <a:latin typeface="Arial" panose="020B0604020202020204" pitchFamily="34" charset="0"/>
              </a:rPr>
              <a:t>choose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based</a:t>
            </a:r>
            <a:r>
              <a:rPr lang="cs-CZ" altLang="cs-CZ" sz="2200" dirty="0" smtClean="0">
                <a:latin typeface="Arial" panose="020B0604020202020204" pitchFamily="34" charset="0"/>
              </a:rPr>
              <a:t> on </a:t>
            </a:r>
            <a:r>
              <a:rPr lang="cs-CZ" altLang="cs-CZ" sz="2200" dirty="0" err="1" smtClean="0">
                <a:latin typeface="Arial" panose="020B0604020202020204" pitchFamily="34" charset="0"/>
              </a:rPr>
              <a:t>the</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situation</a:t>
            </a:r>
            <a:r>
              <a:rPr lang="cs-CZ" altLang="cs-CZ" sz="2200" dirty="0" smtClean="0">
                <a:latin typeface="Arial" panose="020B0604020202020204" pitchFamily="34" charset="0"/>
              </a:rPr>
              <a:t> </a:t>
            </a:r>
            <a:r>
              <a:rPr lang="en-US" altLang="cs-CZ" sz="2200" dirty="0" smtClean="0">
                <a:latin typeface="Arial" panose="020B0604020202020204" pitchFamily="34" charset="0"/>
              </a:rPr>
              <a:t>of </a:t>
            </a:r>
            <a:r>
              <a:rPr lang="en-US" altLang="cs-CZ" sz="2200" dirty="0">
                <a:latin typeface="Arial" panose="020B0604020202020204" pitchFamily="34" charset="0"/>
              </a:rPr>
              <a:t>the company.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Formulating marketing strategy is based on the company's marketing mix. Every company should be able to determine the future benefits of their </a:t>
            </a:r>
            <a:r>
              <a:rPr lang="cs-CZ" altLang="cs-CZ" sz="2200" dirty="0" err="1" smtClean="0">
                <a:latin typeface="Arial" panose="020B0604020202020204" pitchFamily="34" charset="0"/>
              </a:rPr>
              <a:t>supply</a:t>
            </a:r>
            <a:r>
              <a:rPr lang="cs-CZ" altLang="cs-CZ" sz="2200" dirty="0" smtClean="0">
                <a:latin typeface="Arial" panose="020B0604020202020204" pitchFamily="34" charset="0"/>
              </a:rPr>
              <a:t> </a:t>
            </a:r>
            <a:r>
              <a:rPr lang="en-US" altLang="cs-CZ" sz="2200" dirty="0" smtClean="0">
                <a:latin typeface="Arial" panose="020B0604020202020204" pitchFamily="34" charset="0"/>
              </a:rPr>
              <a:t>in </a:t>
            </a:r>
            <a:r>
              <a:rPr lang="en-US" altLang="cs-CZ" sz="2200" dirty="0">
                <a:latin typeface="Arial" panose="020B0604020202020204" pitchFamily="34" charset="0"/>
              </a:rPr>
              <a:t>different market segments.</a:t>
            </a:r>
          </a:p>
          <a:p>
            <a:pPr marL="285750" indent="-285750" eaLnBrk="1" hangingPunct="1">
              <a:spcBef>
                <a:spcPct val="0"/>
              </a:spcBef>
              <a:defRPr/>
            </a:pPr>
            <a:r>
              <a:rPr lang="en-US" altLang="cs-CZ" sz="2200" dirty="0">
                <a:latin typeface="Arial" panose="020B0604020202020204" pitchFamily="34" charset="0"/>
              </a:rPr>
              <a:t>The original definition </a:t>
            </a:r>
            <a:r>
              <a:rPr lang="cs-CZ" altLang="cs-CZ" sz="2200" dirty="0" smtClean="0">
                <a:latin typeface="Arial" panose="020B0604020202020204" pitchFamily="34" charset="0"/>
              </a:rPr>
              <a:t>of </a:t>
            </a:r>
            <a:r>
              <a:rPr lang="en-US" altLang="cs-CZ" sz="2200" dirty="0" smtClean="0">
                <a:latin typeface="Arial" panose="020B0604020202020204" pitchFamily="34" charset="0"/>
              </a:rPr>
              <a:t>mar</a:t>
            </a:r>
            <a:r>
              <a:rPr lang="cs-CZ" altLang="cs-CZ" sz="2200" dirty="0" err="1" smtClean="0">
                <a:latin typeface="Arial" panose="020B0604020202020204" pitchFamily="34" charset="0"/>
              </a:rPr>
              <a:t>keting</a:t>
            </a:r>
            <a:r>
              <a:rPr lang="en-US" altLang="cs-CZ" sz="2200" dirty="0" smtClean="0">
                <a:latin typeface="Arial" panose="020B0604020202020204" pitchFamily="34" charset="0"/>
              </a:rPr>
              <a:t> </a:t>
            </a:r>
            <a:r>
              <a:rPr lang="en-US" altLang="cs-CZ" sz="2200" dirty="0">
                <a:latin typeface="Arial" panose="020B0604020202020204" pitchFamily="34" charset="0"/>
              </a:rPr>
              <a:t>mix: </a:t>
            </a:r>
            <a:r>
              <a:rPr lang="cs-CZ" altLang="cs-CZ" sz="2200" dirty="0" smtClean="0">
                <a:latin typeface="Arial" panose="020B0604020202020204" pitchFamily="34" charset="0"/>
              </a:rPr>
              <a:t>m</a:t>
            </a:r>
            <a:r>
              <a:rPr lang="en-US" altLang="cs-CZ" sz="2200" dirty="0" err="1" smtClean="0">
                <a:latin typeface="Arial" panose="020B0604020202020204" pitchFamily="34" charset="0"/>
              </a:rPr>
              <a:t>arketer</a:t>
            </a:r>
            <a:r>
              <a:rPr lang="en-US" altLang="cs-CZ" sz="2200" dirty="0" smtClean="0">
                <a:latin typeface="Arial" panose="020B0604020202020204" pitchFamily="34" charset="0"/>
              </a:rPr>
              <a:t> </a:t>
            </a:r>
            <a:r>
              <a:rPr lang="en-US" altLang="cs-CZ" sz="2200" dirty="0">
                <a:latin typeface="Arial" panose="020B0604020202020204" pitchFamily="34" charset="0"/>
              </a:rPr>
              <a:t>blends </a:t>
            </a:r>
            <a:r>
              <a:rPr lang="en-US" altLang="cs-CZ" sz="2200" dirty="0" smtClean="0">
                <a:latin typeface="Arial" panose="020B0604020202020204" pitchFamily="34" charset="0"/>
              </a:rPr>
              <a:t>ingredients </a:t>
            </a:r>
            <a:r>
              <a:rPr lang="en-US" altLang="cs-CZ" sz="2200" dirty="0">
                <a:latin typeface="Arial" panose="020B0604020202020204" pitchFamily="34" charset="0"/>
              </a:rPr>
              <a:t>(4P / 7P) </a:t>
            </a:r>
            <a:r>
              <a:rPr lang="cs-CZ" altLang="cs-CZ" sz="2200" dirty="0" smtClean="0">
                <a:latin typeface="Arial" panose="020B0604020202020204" pitchFamily="34" charset="0"/>
              </a:rPr>
              <a:t>to make a </a:t>
            </a:r>
            <a:r>
              <a:rPr lang="en-US" altLang="cs-CZ" sz="2200" dirty="0" smtClean="0">
                <a:latin typeface="Arial" panose="020B0604020202020204" pitchFamily="34" charset="0"/>
              </a:rPr>
              <a:t>tasty </a:t>
            </a:r>
            <a:r>
              <a:rPr lang="en-US" altLang="cs-CZ" sz="2200" dirty="0">
                <a:latin typeface="Arial" panose="020B0604020202020204" pitchFamily="34" charset="0"/>
              </a:rPr>
              <a:t>dish for the customer.</a:t>
            </a:r>
          </a:p>
          <a:p>
            <a:pPr marL="285750" indent="-285750" eaLnBrk="1" hangingPunct="1">
              <a:spcBef>
                <a:spcPct val="0"/>
              </a:spcBef>
              <a:defRPr/>
            </a:pPr>
            <a:r>
              <a:rPr lang="en-US" altLang="cs-CZ" sz="2200" dirty="0">
                <a:latin typeface="Arial" panose="020B0604020202020204" pitchFamily="34" charset="0"/>
              </a:rPr>
              <a:t>For each activity (P</a:t>
            </a:r>
            <a:r>
              <a:rPr lang="en-US" altLang="cs-CZ" sz="2200" dirty="0" smtClean="0">
                <a:latin typeface="Arial" panose="020B0604020202020204" pitchFamily="34" charset="0"/>
              </a:rPr>
              <a:t>)</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there</a:t>
            </a:r>
            <a:r>
              <a:rPr lang="en-US" altLang="cs-CZ" sz="2200" dirty="0" smtClean="0">
                <a:latin typeface="Arial" panose="020B0604020202020204" pitchFamily="34" charset="0"/>
              </a:rPr>
              <a:t> </a:t>
            </a:r>
            <a:r>
              <a:rPr lang="en-US" altLang="cs-CZ" sz="2200" dirty="0">
                <a:latin typeface="Arial" panose="020B0604020202020204" pitchFamily="34" charset="0"/>
              </a:rPr>
              <a:t>must be </a:t>
            </a:r>
            <a:r>
              <a:rPr lang="cs-CZ" altLang="cs-CZ" sz="2200" dirty="0" err="1" smtClean="0">
                <a:latin typeface="Arial" panose="020B0604020202020204" pitchFamily="34" charset="0"/>
              </a:rPr>
              <a:t>partial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goal</a:t>
            </a:r>
            <a:r>
              <a:rPr lang="cs-CZ" altLang="cs-CZ" sz="2200" dirty="0" smtClean="0">
                <a:latin typeface="Arial" panose="020B0604020202020204" pitchFamily="34" charset="0"/>
              </a:rPr>
              <a:t> </a:t>
            </a:r>
            <a:r>
              <a:rPr lang="cs-CZ" altLang="cs-CZ" sz="2200" dirty="0" err="1" smtClean="0">
                <a:latin typeface="Arial" panose="020B0604020202020204" pitchFamily="34" charset="0"/>
              </a:rPr>
              <a:t>specified</a:t>
            </a:r>
            <a:r>
              <a:rPr lang="en-US" altLang="cs-CZ" sz="2200" dirty="0" smtClean="0">
                <a:latin typeface="Arial" panose="020B0604020202020204" pitchFamily="34" charset="0"/>
              </a:rPr>
              <a:t>, </a:t>
            </a:r>
            <a:r>
              <a:rPr lang="cs-CZ" altLang="cs-CZ" sz="2200" dirty="0" err="1" smtClean="0">
                <a:latin typeface="Arial" panose="020B0604020202020204" pitchFamily="34" charset="0"/>
              </a:rPr>
              <a:t>with</a:t>
            </a:r>
            <a:r>
              <a:rPr lang="cs-CZ" altLang="cs-CZ" sz="2200" dirty="0" smtClean="0">
                <a:latin typeface="Arial" panose="020B0604020202020204" pitchFamily="34" charset="0"/>
              </a:rPr>
              <a:t> </a:t>
            </a:r>
            <a:r>
              <a:rPr lang="en-US" altLang="cs-CZ" sz="2200" dirty="0" smtClean="0">
                <a:latin typeface="Arial" panose="020B0604020202020204" pitchFamily="34" charset="0"/>
              </a:rPr>
              <a:t>estimate</a:t>
            </a:r>
            <a:r>
              <a:rPr lang="cs-CZ" altLang="cs-CZ" sz="2200" dirty="0" smtClean="0">
                <a:latin typeface="Arial" panose="020B0604020202020204" pitchFamily="34" charset="0"/>
              </a:rPr>
              <a:t>d</a:t>
            </a:r>
            <a:r>
              <a:rPr lang="en-US" altLang="cs-CZ" sz="2200" dirty="0" smtClean="0">
                <a:latin typeface="Arial" panose="020B0604020202020204" pitchFamily="34" charset="0"/>
              </a:rPr>
              <a:t> </a:t>
            </a:r>
            <a:r>
              <a:rPr lang="en-US" altLang="cs-CZ" sz="2200" dirty="0">
                <a:latin typeface="Arial" panose="020B0604020202020204" pitchFamily="34" charset="0"/>
              </a:rPr>
              <a:t>costs and profits.</a:t>
            </a:r>
          </a:p>
        </p:txBody>
      </p:sp>
    </p:spTree>
    <p:extLst>
      <p:ext uri="{BB962C8B-B14F-4D97-AF65-F5344CB8AC3E}">
        <p14:creationId xmlns:p14="http://schemas.microsoft.com/office/powerpoint/2010/main" val="2718203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1725</TotalTime>
  <Words>5078</Words>
  <Application>Microsoft Office PowerPoint</Application>
  <PresentationFormat>Předvádění na obrazovce (4:3)</PresentationFormat>
  <Paragraphs>335</Paragraphs>
  <Slides>46</Slides>
  <Notes>1</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46</vt:i4>
      </vt:variant>
    </vt:vector>
  </HeadingPairs>
  <TitlesOfParts>
    <vt:vector size="52" baseType="lpstr">
      <vt:lpstr>Arial</vt:lpstr>
      <vt:lpstr>Calibri</vt:lpstr>
      <vt:lpstr>Calibri Light</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Michal Stoklasa</cp:lastModifiedBy>
  <cp:revision>138</cp:revision>
  <dcterms:created xsi:type="dcterms:W3CDTF">2016-03-17T12:08:01Z</dcterms:created>
  <dcterms:modified xsi:type="dcterms:W3CDTF">2020-11-12T07:18:11Z</dcterms:modified>
</cp:coreProperties>
</file>