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3"/>
  </p:notesMasterIdLst>
  <p:sldIdLst>
    <p:sldId id="256" r:id="rId2"/>
    <p:sldId id="415" r:id="rId3"/>
    <p:sldId id="416" r:id="rId4"/>
    <p:sldId id="417" r:id="rId5"/>
    <p:sldId id="418" r:id="rId6"/>
    <p:sldId id="419" r:id="rId7"/>
    <p:sldId id="420" r:id="rId8"/>
    <p:sldId id="421" r:id="rId9"/>
    <p:sldId id="422" r:id="rId10"/>
    <p:sldId id="423" r:id="rId11"/>
    <p:sldId id="424" r:id="rId12"/>
    <p:sldId id="425" r:id="rId13"/>
    <p:sldId id="346" r:id="rId14"/>
    <p:sldId id="345" r:id="rId15"/>
    <p:sldId id="322" r:id="rId16"/>
    <p:sldId id="323" r:id="rId17"/>
    <p:sldId id="324" r:id="rId18"/>
    <p:sldId id="325" r:id="rId19"/>
    <p:sldId id="326" r:id="rId20"/>
    <p:sldId id="327" r:id="rId21"/>
    <p:sldId id="328" r:id="rId22"/>
    <p:sldId id="329" r:id="rId23"/>
    <p:sldId id="330" r:id="rId24"/>
    <p:sldId id="331" r:id="rId25"/>
    <p:sldId id="332" r:id="rId26"/>
    <p:sldId id="333" r:id="rId27"/>
    <p:sldId id="334" r:id="rId28"/>
    <p:sldId id="335" r:id="rId29"/>
    <p:sldId id="336" r:id="rId30"/>
    <p:sldId id="337" r:id="rId31"/>
    <p:sldId id="338" r:id="rId32"/>
    <p:sldId id="339" r:id="rId33"/>
    <p:sldId id="340" r:id="rId34"/>
    <p:sldId id="341" r:id="rId35"/>
    <p:sldId id="342" r:id="rId36"/>
    <p:sldId id="343" r:id="rId37"/>
    <p:sldId id="344" r:id="rId38"/>
    <p:sldId id="275" r:id="rId39"/>
    <p:sldId id="276" r:id="rId40"/>
    <p:sldId id="265" r:id="rId41"/>
    <p:sldId id="277" r:id="rId42"/>
    <p:sldId id="278" r:id="rId43"/>
    <p:sldId id="279" r:id="rId44"/>
    <p:sldId id="266" r:id="rId45"/>
    <p:sldId id="267" r:id="rId46"/>
    <p:sldId id="280" r:id="rId47"/>
    <p:sldId id="281" r:id="rId48"/>
    <p:sldId id="283" r:id="rId49"/>
    <p:sldId id="284" r:id="rId50"/>
    <p:sldId id="285" r:id="rId51"/>
    <p:sldId id="287" r:id="rId52"/>
    <p:sldId id="286" r:id="rId53"/>
    <p:sldId id="290" r:id="rId54"/>
    <p:sldId id="289" r:id="rId55"/>
    <p:sldId id="292" r:id="rId56"/>
    <p:sldId id="293" r:id="rId57"/>
    <p:sldId id="291" r:id="rId58"/>
    <p:sldId id="296" r:id="rId59"/>
    <p:sldId id="295" r:id="rId60"/>
    <p:sldId id="297" r:id="rId61"/>
    <p:sldId id="294" r:id="rId62"/>
    <p:sldId id="298" r:id="rId63"/>
    <p:sldId id="288" r:id="rId64"/>
    <p:sldId id="347" r:id="rId65"/>
    <p:sldId id="348" r:id="rId66"/>
    <p:sldId id="349" r:id="rId67"/>
    <p:sldId id="350" r:id="rId68"/>
    <p:sldId id="351" r:id="rId69"/>
    <p:sldId id="352" r:id="rId70"/>
    <p:sldId id="353" r:id="rId71"/>
    <p:sldId id="354" r:id="rId72"/>
    <p:sldId id="355" r:id="rId73"/>
    <p:sldId id="356" r:id="rId74"/>
    <p:sldId id="357" r:id="rId75"/>
    <p:sldId id="358" r:id="rId76"/>
    <p:sldId id="359" r:id="rId77"/>
    <p:sldId id="360" r:id="rId78"/>
    <p:sldId id="361" r:id="rId79"/>
    <p:sldId id="362" r:id="rId80"/>
    <p:sldId id="363" r:id="rId81"/>
    <p:sldId id="364" r:id="rId82"/>
    <p:sldId id="365" r:id="rId83"/>
    <p:sldId id="366" r:id="rId84"/>
    <p:sldId id="367" r:id="rId85"/>
    <p:sldId id="368" r:id="rId86"/>
    <p:sldId id="369" r:id="rId87"/>
    <p:sldId id="370" r:id="rId88"/>
    <p:sldId id="371" r:id="rId89"/>
    <p:sldId id="372" r:id="rId90"/>
    <p:sldId id="373" r:id="rId91"/>
    <p:sldId id="374" r:id="rId92"/>
    <p:sldId id="375" r:id="rId93"/>
    <p:sldId id="376" r:id="rId94"/>
    <p:sldId id="377" r:id="rId95"/>
    <p:sldId id="378" r:id="rId96"/>
    <p:sldId id="379" r:id="rId97"/>
    <p:sldId id="380" r:id="rId98"/>
    <p:sldId id="381" r:id="rId99"/>
    <p:sldId id="382" r:id="rId100"/>
    <p:sldId id="383" r:id="rId101"/>
    <p:sldId id="384" r:id="rId102"/>
    <p:sldId id="385" r:id="rId103"/>
    <p:sldId id="386" r:id="rId104"/>
    <p:sldId id="387" r:id="rId105"/>
    <p:sldId id="388" r:id="rId106"/>
    <p:sldId id="389" r:id="rId107"/>
    <p:sldId id="390" r:id="rId108"/>
    <p:sldId id="391" r:id="rId109"/>
    <p:sldId id="392" r:id="rId110"/>
    <p:sldId id="393" r:id="rId111"/>
    <p:sldId id="394" r:id="rId112"/>
    <p:sldId id="395" r:id="rId113"/>
    <p:sldId id="396" r:id="rId114"/>
    <p:sldId id="397" r:id="rId115"/>
    <p:sldId id="398" r:id="rId116"/>
    <p:sldId id="399" r:id="rId117"/>
    <p:sldId id="400" r:id="rId118"/>
    <p:sldId id="401" r:id="rId119"/>
    <p:sldId id="402" r:id="rId120"/>
    <p:sldId id="403" r:id="rId121"/>
    <p:sldId id="404" r:id="rId122"/>
    <p:sldId id="405" r:id="rId123"/>
    <p:sldId id="406" r:id="rId124"/>
    <p:sldId id="407" r:id="rId125"/>
    <p:sldId id="408" r:id="rId126"/>
    <p:sldId id="409" r:id="rId127"/>
    <p:sldId id="410" r:id="rId128"/>
    <p:sldId id="411" r:id="rId129"/>
    <p:sldId id="412" r:id="rId130"/>
    <p:sldId id="413" r:id="rId131"/>
    <p:sldId id="414" r:id="rId13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04.11.2021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103</a:t>
            </a:fld>
            <a:endParaRPr lang="cs-CZ"/>
          </a:p>
        </p:txBody>
      </p:sp>
    </p:spTree>
    <p:extLst>
      <p:ext uri="{BB962C8B-B14F-4D97-AF65-F5344CB8AC3E}">
        <p14:creationId xmlns:p14="http://schemas.microsoft.com/office/powerpoint/2010/main" val="1185197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115</a:t>
            </a:fld>
            <a:endParaRPr lang="cs-CZ"/>
          </a:p>
        </p:txBody>
      </p:sp>
    </p:spTree>
    <p:extLst>
      <p:ext uri="{BB962C8B-B14F-4D97-AF65-F5344CB8AC3E}">
        <p14:creationId xmlns:p14="http://schemas.microsoft.com/office/powerpoint/2010/main" val="4237026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116</a:t>
            </a:fld>
            <a:endParaRPr lang="cs-CZ"/>
          </a:p>
        </p:txBody>
      </p:sp>
    </p:spTree>
    <p:extLst>
      <p:ext uri="{BB962C8B-B14F-4D97-AF65-F5344CB8AC3E}">
        <p14:creationId xmlns:p14="http://schemas.microsoft.com/office/powerpoint/2010/main" val="2716031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117</a:t>
            </a:fld>
            <a:endParaRPr lang="cs-CZ"/>
          </a:p>
        </p:txBody>
      </p:sp>
    </p:spTree>
    <p:extLst>
      <p:ext uri="{BB962C8B-B14F-4D97-AF65-F5344CB8AC3E}">
        <p14:creationId xmlns:p14="http://schemas.microsoft.com/office/powerpoint/2010/main" val="3168516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118</a:t>
            </a:fld>
            <a:endParaRPr lang="cs-CZ"/>
          </a:p>
        </p:txBody>
      </p:sp>
    </p:spTree>
    <p:extLst>
      <p:ext uri="{BB962C8B-B14F-4D97-AF65-F5344CB8AC3E}">
        <p14:creationId xmlns:p14="http://schemas.microsoft.com/office/powerpoint/2010/main" val="3681237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119</a:t>
            </a:fld>
            <a:endParaRPr lang="cs-CZ"/>
          </a:p>
        </p:txBody>
      </p:sp>
    </p:spTree>
    <p:extLst>
      <p:ext uri="{BB962C8B-B14F-4D97-AF65-F5344CB8AC3E}">
        <p14:creationId xmlns:p14="http://schemas.microsoft.com/office/powerpoint/2010/main" val="3026130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120</a:t>
            </a:fld>
            <a:endParaRPr lang="cs-CZ"/>
          </a:p>
        </p:txBody>
      </p:sp>
    </p:spTree>
    <p:extLst>
      <p:ext uri="{BB962C8B-B14F-4D97-AF65-F5344CB8AC3E}">
        <p14:creationId xmlns:p14="http://schemas.microsoft.com/office/powerpoint/2010/main" val="267767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121</a:t>
            </a:fld>
            <a:endParaRPr lang="cs-CZ"/>
          </a:p>
        </p:txBody>
      </p:sp>
    </p:spTree>
    <p:extLst>
      <p:ext uri="{BB962C8B-B14F-4D97-AF65-F5344CB8AC3E}">
        <p14:creationId xmlns:p14="http://schemas.microsoft.com/office/powerpoint/2010/main" val="1249196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122</a:t>
            </a:fld>
            <a:endParaRPr lang="cs-CZ"/>
          </a:p>
        </p:txBody>
      </p:sp>
    </p:spTree>
    <p:extLst>
      <p:ext uri="{BB962C8B-B14F-4D97-AF65-F5344CB8AC3E}">
        <p14:creationId xmlns:p14="http://schemas.microsoft.com/office/powerpoint/2010/main" val="2319231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123</a:t>
            </a:fld>
            <a:endParaRPr lang="cs-CZ"/>
          </a:p>
        </p:txBody>
      </p:sp>
    </p:spTree>
    <p:extLst>
      <p:ext uri="{BB962C8B-B14F-4D97-AF65-F5344CB8AC3E}">
        <p14:creationId xmlns:p14="http://schemas.microsoft.com/office/powerpoint/2010/main" val="3138828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124</a:t>
            </a:fld>
            <a:endParaRPr lang="cs-CZ"/>
          </a:p>
        </p:txBody>
      </p:sp>
    </p:spTree>
    <p:extLst>
      <p:ext uri="{BB962C8B-B14F-4D97-AF65-F5344CB8AC3E}">
        <p14:creationId xmlns:p14="http://schemas.microsoft.com/office/powerpoint/2010/main" val="2060281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104</a:t>
            </a:fld>
            <a:endParaRPr lang="cs-CZ"/>
          </a:p>
        </p:txBody>
      </p:sp>
    </p:spTree>
    <p:extLst>
      <p:ext uri="{BB962C8B-B14F-4D97-AF65-F5344CB8AC3E}">
        <p14:creationId xmlns:p14="http://schemas.microsoft.com/office/powerpoint/2010/main" val="2906107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125</a:t>
            </a:fld>
            <a:endParaRPr lang="cs-CZ"/>
          </a:p>
        </p:txBody>
      </p:sp>
    </p:spTree>
    <p:extLst>
      <p:ext uri="{BB962C8B-B14F-4D97-AF65-F5344CB8AC3E}">
        <p14:creationId xmlns:p14="http://schemas.microsoft.com/office/powerpoint/2010/main" val="844057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126</a:t>
            </a:fld>
            <a:endParaRPr lang="cs-CZ"/>
          </a:p>
        </p:txBody>
      </p:sp>
    </p:spTree>
    <p:extLst>
      <p:ext uri="{BB962C8B-B14F-4D97-AF65-F5344CB8AC3E}">
        <p14:creationId xmlns:p14="http://schemas.microsoft.com/office/powerpoint/2010/main" val="27803535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127</a:t>
            </a:fld>
            <a:endParaRPr lang="cs-CZ"/>
          </a:p>
        </p:txBody>
      </p:sp>
    </p:spTree>
    <p:extLst>
      <p:ext uri="{BB962C8B-B14F-4D97-AF65-F5344CB8AC3E}">
        <p14:creationId xmlns:p14="http://schemas.microsoft.com/office/powerpoint/2010/main" val="640420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128</a:t>
            </a:fld>
            <a:endParaRPr lang="cs-CZ"/>
          </a:p>
        </p:txBody>
      </p:sp>
    </p:spTree>
    <p:extLst>
      <p:ext uri="{BB962C8B-B14F-4D97-AF65-F5344CB8AC3E}">
        <p14:creationId xmlns:p14="http://schemas.microsoft.com/office/powerpoint/2010/main" val="3635446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129</a:t>
            </a:fld>
            <a:endParaRPr lang="cs-CZ"/>
          </a:p>
        </p:txBody>
      </p:sp>
    </p:spTree>
    <p:extLst>
      <p:ext uri="{BB962C8B-B14F-4D97-AF65-F5344CB8AC3E}">
        <p14:creationId xmlns:p14="http://schemas.microsoft.com/office/powerpoint/2010/main" val="138000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130</a:t>
            </a:fld>
            <a:endParaRPr lang="cs-CZ"/>
          </a:p>
        </p:txBody>
      </p:sp>
    </p:spTree>
    <p:extLst>
      <p:ext uri="{BB962C8B-B14F-4D97-AF65-F5344CB8AC3E}">
        <p14:creationId xmlns:p14="http://schemas.microsoft.com/office/powerpoint/2010/main" val="5577245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131</a:t>
            </a:fld>
            <a:endParaRPr lang="cs-CZ"/>
          </a:p>
        </p:txBody>
      </p:sp>
    </p:spTree>
    <p:extLst>
      <p:ext uri="{BB962C8B-B14F-4D97-AF65-F5344CB8AC3E}">
        <p14:creationId xmlns:p14="http://schemas.microsoft.com/office/powerpoint/2010/main" val="78293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105</a:t>
            </a:fld>
            <a:endParaRPr lang="cs-CZ"/>
          </a:p>
        </p:txBody>
      </p:sp>
    </p:spTree>
    <p:extLst>
      <p:ext uri="{BB962C8B-B14F-4D97-AF65-F5344CB8AC3E}">
        <p14:creationId xmlns:p14="http://schemas.microsoft.com/office/powerpoint/2010/main" val="1610812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106</a:t>
            </a:fld>
            <a:endParaRPr lang="cs-CZ"/>
          </a:p>
        </p:txBody>
      </p:sp>
    </p:spTree>
    <p:extLst>
      <p:ext uri="{BB962C8B-B14F-4D97-AF65-F5344CB8AC3E}">
        <p14:creationId xmlns:p14="http://schemas.microsoft.com/office/powerpoint/2010/main" val="101649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110</a:t>
            </a:fld>
            <a:endParaRPr lang="cs-CZ"/>
          </a:p>
        </p:txBody>
      </p:sp>
    </p:spTree>
    <p:extLst>
      <p:ext uri="{BB962C8B-B14F-4D97-AF65-F5344CB8AC3E}">
        <p14:creationId xmlns:p14="http://schemas.microsoft.com/office/powerpoint/2010/main" val="372910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111</a:t>
            </a:fld>
            <a:endParaRPr lang="cs-CZ"/>
          </a:p>
        </p:txBody>
      </p:sp>
    </p:spTree>
    <p:extLst>
      <p:ext uri="{BB962C8B-B14F-4D97-AF65-F5344CB8AC3E}">
        <p14:creationId xmlns:p14="http://schemas.microsoft.com/office/powerpoint/2010/main" val="384187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112</a:t>
            </a:fld>
            <a:endParaRPr lang="cs-CZ"/>
          </a:p>
        </p:txBody>
      </p:sp>
    </p:spTree>
    <p:extLst>
      <p:ext uri="{BB962C8B-B14F-4D97-AF65-F5344CB8AC3E}">
        <p14:creationId xmlns:p14="http://schemas.microsoft.com/office/powerpoint/2010/main" val="2270096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113</a:t>
            </a:fld>
            <a:endParaRPr lang="cs-CZ"/>
          </a:p>
        </p:txBody>
      </p:sp>
    </p:spTree>
    <p:extLst>
      <p:ext uri="{BB962C8B-B14F-4D97-AF65-F5344CB8AC3E}">
        <p14:creationId xmlns:p14="http://schemas.microsoft.com/office/powerpoint/2010/main" val="1522366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114</a:t>
            </a:fld>
            <a:endParaRPr lang="cs-CZ"/>
          </a:p>
        </p:txBody>
      </p:sp>
    </p:spTree>
    <p:extLst>
      <p:ext uri="{BB962C8B-B14F-4D97-AF65-F5344CB8AC3E}">
        <p14:creationId xmlns:p14="http://schemas.microsoft.com/office/powerpoint/2010/main" val="1160543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Strategické cíle</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Podnikové </a:t>
            </a:r>
            <a:r>
              <a:rPr lang="cs-CZ" sz="4000" b="1" dirty="0" smtClean="0">
                <a:solidFill>
                  <a:schemeClr val="bg1"/>
                </a:solidFill>
                <a:latin typeface="Times New Roman" panose="02020603050405020304" pitchFamily="18" charset="0"/>
                <a:cs typeface="Times New Roman" panose="02020603050405020304" pitchFamily="18" charset="0"/>
              </a:rPr>
              <a:t>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Jelikož spokojenost zákazníků závisí nejen na úrovni produktů, ale i na schopnostech pracovníkům podniku, je nutno zaměřit obsah cílů i vzhledem k </a:t>
            </a:r>
            <a:r>
              <a:rPr lang="cs-CZ" sz="1600" b="1" dirty="0"/>
              <a:t>zaměstnancům.</a:t>
            </a:r>
            <a:r>
              <a:rPr lang="cs-CZ" sz="1600" dirty="0"/>
              <a:t> Zde sledujeme následující toto cílové zaměření:</a:t>
            </a:r>
          </a:p>
          <a:p>
            <a:pPr lvl="1" algn="just"/>
            <a:r>
              <a:rPr lang="cs-CZ" sz="1600" dirty="0"/>
              <a:t>zvýšení jejich kvalifikace na potřebnou úroveň podle zaměření podniku;</a:t>
            </a:r>
          </a:p>
          <a:p>
            <a:pPr lvl="1" algn="just"/>
            <a:r>
              <a:rPr lang="cs-CZ" sz="1600" dirty="0"/>
              <a:t>vhodná motivace vedení podniku i řadových zaměstnanců;</a:t>
            </a:r>
          </a:p>
          <a:p>
            <a:pPr lvl="1" algn="just"/>
            <a:r>
              <a:rPr lang="cs-CZ" sz="1600" dirty="0"/>
              <a:t>zajištění perspektivní kariery pracovníků, kteří projeví požadované schopnosti;</a:t>
            </a:r>
          </a:p>
          <a:p>
            <a:pPr lvl="1" algn="just"/>
            <a:r>
              <a:rPr lang="cs-CZ" sz="1600" dirty="0"/>
              <a:t>uplatnění odpovídajícího sociálního programu v podobě zaměstnaneckých výhod;</a:t>
            </a:r>
          </a:p>
          <a:p>
            <a:pPr lvl="1" algn="just"/>
            <a:r>
              <a:rPr lang="cs-CZ" sz="1600" dirty="0"/>
              <a:t>zavedení odpovídajícího typu podnikové kultury.</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zaměstnanců</a:t>
            </a:r>
            <a:endParaRPr lang="cs-CZ" dirty="0"/>
          </a:p>
        </p:txBody>
      </p:sp>
    </p:spTree>
    <p:extLst>
      <p:ext uri="{BB962C8B-B14F-4D97-AF65-F5344CB8AC3E}">
        <p14:creationId xmlns:p14="http://schemas.microsoft.com/office/powerpoint/2010/main" val="413979772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120463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98746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87755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368439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216737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23600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236058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13126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31212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18744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8416" y="115943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Současně však musí podnikové cíle zahrnovat i zásady respektující </a:t>
            </a:r>
            <a:r>
              <a:rPr lang="cs-CZ" sz="1600" b="1" dirty="0"/>
              <a:t>společenské cíle </a:t>
            </a:r>
            <a:r>
              <a:rPr lang="cs-CZ" sz="1600" dirty="0"/>
              <a:t>kam patří:</a:t>
            </a:r>
          </a:p>
          <a:p>
            <a:pPr lvl="1" algn="just"/>
            <a:r>
              <a:rPr lang="cs-CZ" sz="1600" dirty="0"/>
              <a:t>ochrana životního prostředí i národních tradic a bohatství;</a:t>
            </a:r>
          </a:p>
          <a:p>
            <a:pPr lvl="1" algn="just"/>
            <a:r>
              <a:rPr lang="cs-CZ" sz="1600" dirty="0"/>
              <a:t>dodržování právních i etických norem;</a:t>
            </a:r>
          </a:p>
          <a:p>
            <a:pPr lvl="1" algn="just"/>
            <a:r>
              <a:rPr lang="cs-CZ" sz="1600" dirty="0"/>
              <a:t>dodržování podmínek spravedlivé soutěže a morálního chování na trhu;</a:t>
            </a:r>
          </a:p>
          <a:p>
            <a:pPr lvl="1" algn="just"/>
            <a:r>
              <a:rPr lang="cs-CZ" sz="1600" dirty="0"/>
              <a:t>dodržování podmínek sociálních, pracovních apod.</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společnosti</a:t>
            </a:r>
            <a:endParaRPr lang="cs-CZ" dirty="0"/>
          </a:p>
        </p:txBody>
      </p:sp>
    </p:spTree>
    <p:extLst>
      <p:ext uri="{BB962C8B-B14F-4D97-AF65-F5344CB8AC3E}">
        <p14:creationId xmlns:p14="http://schemas.microsoft.com/office/powerpoint/2010/main" val="358529816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94349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163483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37613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135543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6247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70312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72561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123022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137049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25167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Strategické cíle podniku </a:t>
            </a:r>
            <a:r>
              <a:rPr lang="cs-CZ" sz="1600" dirty="0" err="1"/>
              <a:t>Geosan</a:t>
            </a:r>
            <a:r>
              <a:rPr lang="cs-CZ" sz="1600" dirty="0"/>
              <a:t> Group:</a:t>
            </a:r>
          </a:p>
          <a:p>
            <a:pPr lvl="1" algn="just"/>
            <a:r>
              <a:rPr lang="cs-CZ" sz="1400" dirty="0"/>
              <a:t>stát se jednou z nejvýznamnějších stavebních společností na tuzemském trhu a realizovat zakázky (stavební díla) celostátního významu</a:t>
            </a:r>
          </a:p>
          <a:p>
            <a:pPr lvl="1" algn="just"/>
            <a:r>
              <a:rPr lang="cs-CZ" sz="1400" dirty="0"/>
              <a:t>přispívat svou činností ke zvýšení úrovně realizovaných stavebních děl na tuzemském trhu, ale i v zahraničí</a:t>
            </a:r>
          </a:p>
          <a:p>
            <a:pPr lvl="1" algn="just"/>
            <a:r>
              <a:rPr lang="cs-CZ" sz="1400" dirty="0"/>
              <a:t>v rámci realizace občanské a bytové výstavby zvyšovat standard bydlení</a:t>
            </a:r>
          </a:p>
          <a:p>
            <a:pPr lvl="1" algn="just"/>
            <a:r>
              <a:rPr lang="cs-CZ" sz="1400" dirty="0"/>
              <a:t>být stabilním a solidním podnikatelským partnerem</a:t>
            </a:r>
          </a:p>
          <a:p>
            <a:pPr lvl="1" algn="just"/>
            <a:r>
              <a:rPr lang="cs-CZ" sz="1400" dirty="0"/>
              <a:t>zvýšit a upevnit jistotu a důvěru současných i budoucích zákazníků a subdodavatelů ve stabilitu, serióznost a solidnost společnosti</a:t>
            </a:r>
          </a:p>
          <a:p>
            <a:pPr lvl="1" algn="just"/>
            <a:r>
              <a:rPr lang="cs-CZ" sz="1400" dirty="0"/>
              <a:t>zvyšovat a upevňovat jakost všech prováděných </a:t>
            </a:r>
            <a:r>
              <a:rPr lang="cs-CZ" sz="1400" dirty="0" smtClean="0"/>
              <a:t>činností</a:t>
            </a:r>
          </a:p>
          <a:p>
            <a:pPr lvl="1" algn="just"/>
            <a:r>
              <a:rPr lang="cs-CZ" sz="1400" dirty="0"/>
              <a:t>neustále rozvíjet a zvyšovat úroveň vzdělávání svých zaměstnanců</a:t>
            </a:r>
          </a:p>
          <a:p>
            <a:pPr lvl="1" algn="just"/>
            <a:r>
              <a:rPr lang="cs-CZ" sz="1400" dirty="0"/>
              <a:t>reagovat pružně na změny v oblasti stavebnictví, rychle se přizpůsobovat novým parametrům Evropské unie se zvýšeným důrazem na dopad prováděných činností na životní prostředí</a:t>
            </a:r>
          </a:p>
          <a:p>
            <a:pPr lvl="1" algn="just"/>
            <a:r>
              <a:rPr lang="cs-CZ" sz="1400" dirty="0"/>
              <a:t>stát se významnou konkurencí stavebním společnostem členských států Evropské unie</a:t>
            </a:r>
          </a:p>
          <a:p>
            <a:pPr lvl="0" algn="just"/>
            <a:endParaRPr lang="cs-CZ" sz="1600" dirty="0"/>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Příklad strategických cílů</a:t>
            </a:r>
            <a:endParaRPr lang="cs-CZ" dirty="0"/>
          </a:p>
        </p:txBody>
      </p:sp>
    </p:spTree>
    <p:extLst>
      <p:ext uri="{BB962C8B-B14F-4D97-AF65-F5344CB8AC3E}">
        <p14:creationId xmlns:p14="http://schemas.microsoft.com/office/powerpoint/2010/main" val="309411770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380701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22829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8997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115143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63834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38699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317239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492250030"/>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90685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25901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74627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955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275585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Strategické představy a cíle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079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 popisují, kam se má podnik dostat, tak aby byl zajištěn požadovaný budoucí stav, který má podniku zabezpečit zdravý růst a prosperitu. </a:t>
            </a:r>
            <a:endParaRPr lang="cs-CZ" sz="1600" dirty="0" smtClean="0"/>
          </a:p>
          <a:p>
            <a:pPr algn="just"/>
            <a:r>
              <a:rPr lang="cs-CZ" sz="1600" dirty="0" smtClean="0"/>
              <a:t>Cíle </a:t>
            </a:r>
            <a:r>
              <a:rPr lang="cs-CZ" sz="1600" dirty="0"/>
              <a:t>představují úkoly, které musí podnik splnit ve vymezeném čase, aby dosáhla požadovaného stavu. </a:t>
            </a:r>
            <a:endParaRPr lang="cs-CZ" sz="1600" dirty="0" smtClean="0"/>
          </a:p>
          <a:p>
            <a:pPr algn="just"/>
            <a:r>
              <a:rPr lang="cs-CZ" sz="1600" dirty="0" smtClean="0"/>
              <a:t>Cíle </a:t>
            </a:r>
            <a:r>
              <a:rPr lang="cs-CZ" sz="1600" dirty="0"/>
              <a:t>neobsahují pokyny ani instrukce, jak dosáhnout jejich naplnění, ale pouze požadovaný cílový stav</a:t>
            </a:r>
            <a:r>
              <a:rPr lang="cs-CZ" sz="1600" dirty="0" smtClean="0"/>
              <a:t>.</a:t>
            </a:r>
          </a:p>
          <a:p>
            <a:pPr algn="just"/>
            <a:r>
              <a:rPr lang="cs-CZ" sz="1600" dirty="0"/>
              <a:t>Strategický cíl podniku představuje konkrétní žádoucí stav, jehož dosažení je předpokládáno v určitém časovém období</a:t>
            </a:r>
            <a:r>
              <a:rPr lang="cs-CZ" sz="1600" dirty="0" smtClean="0"/>
              <a:t>.</a:t>
            </a:r>
          </a:p>
          <a:p>
            <a:pPr algn="just"/>
            <a:r>
              <a:rPr lang="cs-CZ" sz="1600" dirty="0"/>
              <a:t>Stanovení a znalost cílů poskytuje vedení podniku základ pro formování strategie podniku, pro její zaměření a konkrétnost. Prostřednictvím cílů se široce formulované poslání podniku i neurčitá rozvojová vize transformují do konkrétních budoucích výsledků a tím se stávají závazkem, o jehož splnění musí podnik usilovat ve vymezeném čase. </a:t>
            </a:r>
            <a:endParaRPr lang="cs-CZ" sz="1600" dirty="0" smtClean="0"/>
          </a:p>
          <a:p>
            <a:pPr algn="just"/>
            <a:r>
              <a:rPr lang="cs-CZ" sz="1600" b="1" dirty="0" smtClean="0"/>
              <a:t>Jasně </a:t>
            </a:r>
            <a:r>
              <a:rPr lang="cs-CZ" sz="1600" b="1" dirty="0"/>
              <a:t>stanovené cíle </a:t>
            </a:r>
            <a:r>
              <a:rPr lang="cs-CZ" sz="1600" dirty="0"/>
              <a:t>se tak stávají konkrétními </a:t>
            </a:r>
            <a:r>
              <a:rPr lang="cs-CZ" sz="1600" b="1" dirty="0"/>
              <a:t>úkoly pro přesně určený časový horizont.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Strategické cíle podniku</a:t>
            </a:r>
            <a:endParaRPr lang="cs-CZ" dirty="0"/>
          </a:p>
        </p:txBody>
      </p:sp>
    </p:spTree>
    <p:extLst>
      <p:ext uri="{BB962C8B-B14F-4D97-AF65-F5344CB8AC3E}">
        <p14:creationId xmlns:p14="http://schemas.microsoft.com/office/powerpoint/2010/main" val="107677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921" y="68630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Obecně se říká, že strategické cíle musí být </a:t>
            </a:r>
            <a:r>
              <a:rPr lang="cs-CZ" sz="1600" b="1" dirty="0" smtClean="0"/>
              <a:t>SMART</a:t>
            </a:r>
            <a:r>
              <a:rPr lang="cs-CZ" sz="1600" dirty="0" smtClean="0"/>
              <a:t>:</a:t>
            </a:r>
            <a:endParaRPr lang="cs-CZ" sz="1600" dirty="0"/>
          </a:p>
          <a:p>
            <a:pPr lvl="1" algn="just"/>
            <a:r>
              <a:rPr lang="cs-CZ" sz="1400" b="1" dirty="0"/>
              <a:t>S – </a:t>
            </a:r>
            <a:r>
              <a:rPr lang="cs-CZ" sz="1400" dirty="0"/>
              <a:t>specifický, originální, 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smtClean="0"/>
              <a:t>termínovaný</a:t>
            </a:r>
          </a:p>
          <a:p>
            <a:pPr algn="just"/>
            <a:r>
              <a:rPr lang="cs-CZ" sz="1600" dirty="0"/>
              <a:t>V poslední době však se uplatňuje tento souhrn cílů v podobě zkratky </a:t>
            </a:r>
            <a:r>
              <a:rPr lang="cs-CZ" sz="1600" b="1" dirty="0" smtClean="0"/>
              <a:t>SMARTEE</a:t>
            </a:r>
            <a:r>
              <a:rPr lang="cs-CZ" sz="1600" dirty="0" smtClean="0"/>
              <a:t>:</a:t>
            </a:r>
            <a:endParaRPr lang="cs-CZ" sz="1600" dirty="0"/>
          </a:p>
          <a:p>
            <a:pPr lvl="1" algn="just"/>
            <a:r>
              <a:rPr lang="cs-CZ" sz="1400" b="1" dirty="0"/>
              <a:t>S – </a:t>
            </a:r>
            <a:r>
              <a:rPr lang="cs-CZ" sz="1400" dirty="0"/>
              <a:t>specifický, originální, </a:t>
            </a:r>
            <a:r>
              <a:rPr lang="cs-CZ" sz="1400" dirty="0" smtClean="0"/>
              <a:t>stimulující</a:t>
            </a:r>
          </a:p>
          <a:p>
            <a:pPr lvl="1" algn="just"/>
            <a:r>
              <a:rPr lang="cs-CZ" sz="1400" b="1" dirty="0"/>
              <a:t>M – </a:t>
            </a:r>
            <a:r>
              <a:rPr lang="cs-CZ" sz="1400" dirty="0"/>
              <a:t>měřitelný</a:t>
            </a:r>
          </a:p>
          <a:p>
            <a:pPr lvl="1" algn="just"/>
            <a:r>
              <a:rPr lang="cs-CZ" sz="1400" b="1" dirty="0"/>
              <a:t>A – </a:t>
            </a:r>
            <a:r>
              <a:rPr lang="cs-CZ" sz="1400" dirty="0"/>
              <a:t>akceptovatelný</a:t>
            </a:r>
          </a:p>
          <a:p>
            <a:pPr lvl="1" algn="just"/>
            <a:r>
              <a:rPr lang="cs-CZ" sz="1400" b="1" dirty="0"/>
              <a:t>R – </a:t>
            </a:r>
            <a:r>
              <a:rPr lang="cs-CZ" sz="1400" dirty="0"/>
              <a:t>reálný</a:t>
            </a:r>
          </a:p>
          <a:p>
            <a:pPr lvl="1" algn="just"/>
            <a:r>
              <a:rPr lang="cs-CZ" sz="1400" b="1" dirty="0"/>
              <a:t>T – </a:t>
            </a:r>
            <a:r>
              <a:rPr lang="cs-CZ" sz="1400" dirty="0"/>
              <a:t>termínovaný</a:t>
            </a:r>
          </a:p>
          <a:p>
            <a:pPr lvl="1" algn="just"/>
            <a:r>
              <a:rPr lang="cs-CZ" sz="1400" b="1" dirty="0"/>
              <a:t>E</a:t>
            </a:r>
            <a:r>
              <a:rPr lang="cs-CZ" sz="1400" dirty="0"/>
              <a:t> – efektivní, ekonomický</a:t>
            </a:r>
          </a:p>
          <a:p>
            <a:pPr lvl="1" algn="just"/>
            <a:r>
              <a:rPr lang="cs-CZ" sz="1400" b="1" dirty="0"/>
              <a:t>E – </a:t>
            </a:r>
            <a:r>
              <a:rPr lang="cs-CZ" sz="1400" dirty="0"/>
              <a:t>ekologický</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a:t>
            </a:r>
            <a:endParaRPr lang="cs-CZ" dirty="0"/>
          </a:p>
        </p:txBody>
      </p:sp>
    </p:spTree>
    <p:extLst>
      <p:ext uri="{BB962C8B-B14F-4D97-AF65-F5344CB8AC3E}">
        <p14:creationId xmlns:p14="http://schemas.microsoft.com/office/powerpoint/2010/main" val="26475468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Někteří autoři používají k charakteristice vlastnosti cílů akronym </a:t>
            </a:r>
            <a:r>
              <a:rPr lang="cs-CZ" sz="1600" b="1" dirty="0"/>
              <a:t>SMARTER, </a:t>
            </a:r>
            <a:r>
              <a:rPr lang="cs-CZ" sz="1600" dirty="0"/>
              <a:t>který navazuje na starší akronyma </a:t>
            </a:r>
            <a:r>
              <a:rPr lang="cs-CZ" sz="1600" b="1" dirty="0"/>
              <a:t>SMART</a:t>
            </a:r>
            <a:r>
              <a:rPr lang="cs-CZ" sz="1600" dirty="0"/>
              <a:t> kde písmeno „</a:t>
            </a:r>
            <a:r>
              <a:rPr lang="cs-CZ" sz="1600" b="1" dirty="0"/>
              <a:t>E“ </a:t>
            </a:r>
            <a:r>
              <a:rPr lang="cs-CZ" sz="1600" dirty="0"/>
              <a:t>vyjadřuje vlastnost</a:t>
            </a:r>
            <a:r>
              <a:rPr lang="cs-CZ" sz="1600" b="1" dirty="0"/>
              <a:t> „</a:t>
            </a:r>
            <a:r>
              <a:rPr lang="cs-CZ" sz="1600" b="1" dirty="0" err="1"/>
              <a:t>ethical</a:t>
            </a:r>
            <a:r>
              <a:rPr lang="cs-CZ" sz="1600" b="1" dirty="0"/>
              <a:t> </a:t>
            </a:r>
            <a:r>
              <a:rPr lang="cs-CZ" sz="1600" dirty="0"/>
              <a:t>(etický) a písmeno </a:t>
            </a:r>
            <a:r>
              <a:rPr lang="cs-CZ" sz="1600" b="1" dirty="0"/>
              <a:t>„R“</a:t>
            </a:r>
            <a:r>
              <a:rPr lang="cs-CZ" sz="1600" dirty="0"/>
              <a:t> pak označuje </a:t>
            </a:r>
            <a:r>
              <a:rPr lang="cs-CZ" sz="1600" b="1" dirty="0" err="1"/>
              <a:t>resourced</a:t>
            </a:r>
            <a:r>
              <a:rPr lang="cs-CZ" sz="1600" b="1" dirty="0"/>
              <a:t> </a:t>
            </a:r>
            <a:r>
              <a:rPr lang="cs-CZ" sz="1600" dirty="0"/>
              <a:t>(zaměřený na zdroje</a:t>
            </a:r>
            <a:r>
              <a:rPr lang="cs-CZ" sz="1600" dirty="0" smtClean="0"/>
              <a:t>).</a:t>
            </a:r>
          </a:p>
          <a:p>
            <a:pPr algn="just"/>
            <a:endParaRPr lang="cs-CZ" sz="1600" dirty="0" smtClean="0"/>
          </a:p>
          <a:p>
            <a:pPr algn="just"/>
            <a:r>
              <a:rPr lang="cs-CZ" sz="1600" dirty="0" smtClean="0"/>
              <a:t>V</a:t>
            </a:r>
            <a:r>
              <a:rPr lang="cs-CZ" sz="1600" dirty="0"/>
              <a:t> podmínkách České republiky někteří autoři využívají akronym </a:t>
            </a:r>
            <a:r>
              <a:rPr lang="cs-CZ" sz="1600" b="1" dirty="0"/>
              <a:t>KARAT, </a:t>
            </a:r>
            <a:r>
              <a:rPr lang="cs-CZ" sz="1600" dirty="0"/>
              <a:t>kde jednotlivá písmena označují následující vlastnosti cílů:</a:t>
            </a:r>
          </a:p>
          <a:p>
            <a:pPr lvl="1" algn="just"/>
            <a:r>
              <a:rPr lang="cs-CZ" sz="1600" b="1" dirty="0"/>
              <a:t>K – </a:t>
            </a:r>
            <a:r>
              <a:rPr lang="cs-CZ" sz="1600" dirty="0"/>
              <a:t>konkrétní</a:t>
            </a:r>
          </a:p>
          <a:p>
            <a:pPr lvl="1" algn="just"/>
            <a:r>
              <a:rPr lang="cs-CZ" sz="1600" b="1" dirty="0"/>
              <a:t>A – </a:t>
            </a:r>
            <a:r>
              <a:rPr lang="cs-CZ" sz="1600" dirty="0"/>
              <a:t>ambiciózní</a:t>
            </a:r>
          </a:p>
          <a:p>
            <a:pPr lvl="1" algn="just"/>
            <a:r>
              <a:rPr lang="cs-CZ" sz="1600" b="1" dirty="0"/>
              <a:t>R – </a:t>
            </a:r>
            <a:r>
              <a:rPr lang="cs-CZ" sz="1600" dirty="0"/>
              <a:t>reálné</a:t>
            </a:r>
          </a:p>
          <a:p>
            <a:pPr lvl="1" algn="just"/>
            <a:r>
              <a:rPr lang="cs-CZ" sz="1600" b="1" dirty="0"/>
              <a:t>A – </a:t>
            </a:r>
            <a:r>
              <a:rPr lang="cs-CZ" sz="1600" dirty="0"/>
              <a:t>akceptovatelné</a:t>
            </a:r>
          </a:p>
          <a:p>
            <a:pPr lvl="1" algn="just"/>
            <a:r>
              <a:rPr lang="cs-CZ" sz="1600" b="1" dirty="0"/>
              <a:t>T – </a:t>
            </a:r>
            <a:r>
              <a:rPr lang="cs-CZ" sz="1600" dirty="0"/>
              <a:t>terminované</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Pravidla pro stanovení cílů podniku II</a:t>
            </a:r>
            <a:endParaRPr lang="cs-CZ" dirty="0"/>
          </a:p>
        </p:txBody>
      </p:sp>
    </p:spTree>
    <p:extLst>
      <p:ext uri="{BB962C8B-B14F-4D97-AF65-F5344CB8AC3E}">
        <p14:creationId xmlns:p14="http://schemas.microsoft.com/office/powerpoint/2010/main" val="22877055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cíle týkající se postavení podniku na trhu (tržní podíl, objem prodeje, velikost obratu aj.);</a:t>
            </a:r>
          </a:p>
          <a:p>
            <a:pPr lvl="0" algn="just"/>
            <a:r>
              <a:rPr lang="cs-CZ" sz="1600" dirty="0"/>
              <a:t>cíle týkající se rentability (zisk, rentabilita z obratu, z vlastního a celkového kapitálu);</a:t>
            </a:r>
          </a:p>
          <a:p>
            <a:pPr lvl="0" algn="just"/>
            <a:r>
              <a:rPr lang="cs-CZ" sz="1600" dirty="0"/>
              <a:t>finanční cíle (likvidita, struktura kapitálu, úvěrová důvěra, schopnost samofinancování);</a:t>
            </a:r>
          </a:p>
          <a:p>
            <a:pPr lvl="0" algn="just"/>
            <a:r>
              <a:rPr lang="cs-CZ" sz="1600" dirty="0"/>
              <a:t>sociální cíle (ekonomické a sociální zabezpečení zaměstnanců, výkony a postoje zaměstnanců a managementu, rozvoj osobnosti, pracovní uspokojení);</a:t>
            </a:r>
          </a:p>
          <a:p>
            <a:pPr lvl="0" algn="just"/>
            <a:r>
              <a:rPr lang="cs-CZ" sz="1600" dirty="0"/>
              <a:t>cíle týkající se tržní prestiže a společenského postavení (image a prestiž, společenský a regionální vliv, politický vliv, vztah k veřejnosti aj.).</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Skupiny oblasti cílů</a:t>
            </a:r>
            <a:endParaRPr lang="cs-CZ" dirty="0"/>
          </a:p>
        </p:txBody>
      </p:sp>
    </p:spTree>
    <p:extLst>
      <p:ext uri="{BB962C8B-B14F-4D97-AF65-F5344CB8AC3E}">
        <p14:creationId xmlns:p14="http://schemas.microsoft.com/office/powerpoint/2010/main" val="36822813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a:t>
            </a:r>
            <a:r>
              <a:rPr lang="cs-CZ" sz="3200" b="1">
                <a:solidFill>
                  <a:schemeClr val="bg1"/>
                </a:solidFill>
                <a:latin typeface="Times New Roman" panose="02020603050405020304" pitchFamily="18" charset="0"/>
                <a:cs typeface="Times New Roman" panose="02020603050405020304" pitchFamily="18" charset="0"/>
              </a:rPr>
              <a:t>business </a:t>
            </a:r>
            <a:r>
              <a:rPr lang="cs-CZ" sz="3200" b="1" smtClean="0">
                <a:solidFill>
                  <a:schemeClr val="bg1"/>
                </a:solidFill>
                <a:latin typeface="Times New Roman" panose="02020603050405020304" pitchFamily="18" charset="0"/>
                <a:cs typeface="Times New Roman" panose="02020603050405020304" pitchFamily="18" charset="0"/>
              </a:rPr>
              <a:t>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1974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450478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22967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440634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33400634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185839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podstatě lze cíle rozdělit do dvou základních skupin, kam patří:</a:t>
            </a:r>
          </a:p>
          <a:p>
            <a:pPr lvl="1" algn="just"/>
            <a:r>
              <a:rPr lang="cs-CZ" sz="1600" b="1" dirty="0"/>
              <a:t>Cíle obecné</a:t>
            </a:r>
            <a:r>
              <a:rPr lang="cs-CZ" sz="1600" dirty="0"/>
              <a:t>, které představují integrující prvek, z něhož vychází jak strategické tak i operativní řízení. Většinou mají charakter </a:t>
            </a:r>
            <a:r>
              <a:rPr lang="cs-CZ" sz="1600" b="1" dirty="0"/>
              <a:t>vůdčí ideje a </a:t>
            </a:r>
            <a:r>
              <a:rPr lang="cs-CZ" sz="1600" dirty="0"/>
              <a:t>orientují se na dosažení hodnot a realizovatelnost vize i poslání.</a:t>
            </a:r>
          </a:p>
          <a:p>
            <a:pPr lvl="1" algn="just"/>
            <a:r>
              <a:rPr lang="cs-CZ" sz="1600" b="1" dirty="0"/>
              <a:t>Cíle konkrétní, </a:t>
            </a:r>
            <a:r>
              <a:rPr lang="cs-CZ" sz="1600" dirty="0"/>
              <a:t>které představují rozvití obecných cílů a jsou zaměřeny na hlavní aktivitu podniku, specifikuji potřebnou alokaci zdrojů a usměrňují budoucí rozhodování. Jedná se tudíž převážně o cíle operačního charakteru</a:t>
            </a:r>
            <a:r>
              <a:rPr lang="cs-CZ" sz="1600" dirty="0" smtClean="0"/>
              <a:t>.</a:t>
            </a:r>
          </a:p>
          <a:p>
            <a:pPr algn="just"/>
            <a:r>
              <a:rPr lang="cs-CZ" sz="1600" b="1" dirty="0" smtClean="0"/>
              <a:t>Hierarchizace </a:t>
            </a:r>
            <a:r>
              <a:rPr lang="cs-CZ" sz="1600" b="1" dirty="0"/>
              <a:t>cílů</a:t>
            </a:r>
            <a:r>
              <a:rPr lang="cs-CZ" sz="1600" dirty="0"/>
              <a:t> znamená, že pro formulaci cílů je vhodné použít diferencovaný přístup rozlišující různé úrovně cílů. Cíle potom můžeme dělit na</a:t>
            </a:r>
            <a:r>
              <a:rPr lang="cs-CZ" sz="1600" dirty="0" smtClean="0"/>
              <a:t>:</a:t>
            </a:r>
          </a:p>
          <a:p>
            <a:pPr lvl="1" algn="just"/>
            <a:r>
              <a:rPr lang="cs-CZ" sz="1600" dirty="0" smtClean="0"/>
              <a:t>nadřazené </a:t>
            </a:r>
            <a:r>
              <a:rPr lang="cs-CZ" sz="1600" dirty="0"/>
              <a:t>– vrcholové cíle (mise podniku, formulace identity podniku, podniková politika), </a:t>
            </a:r>
            <a:endParaRPr lang="cs-CZ" sz="1600" dirty="0" smtClean="0"/>
          </a:p>
          <a:p>
            <a:pPr lvl="1" algn="just"/>
            <a:r>
              <a:rPr lang="cs-CZ" sz="1600" dirty="0" smtClean="0"/>
              <a:t>prováděcí </a:t>
            </a:r>
            <a:r>
              <a:rPr lang="cs-CZ" sz="1600" dirty="0"/>
              <a:t>cíle (cíle funkčních oblastí), </a:t>
            </a:r>
            <a:endParaRPr lang="cs-CZ" sz="1600" dirty="0" smtClean="0"/>
          </a:p>
          <a:p>
            <a:pPr lvl="1" algn="just"/>
            <a:r>
              <a:rPr lang="cs-CZ" sz="1600" dirty="0" smtClean="0"/>
              <a:t>dílčí </a:t>
            </a:r>
            <a:r>
              <a:rPr lang="cs-CZ" sz="1600" dirty="0"/>
              <a:t>cíle </a:t>
            </a:r>
          </a:p>
          <a:p>
            <a:pPr lvl="1" algn="just"/>
            <a:r>
              <a:rPr lang="cs-CZ" sz="1600" dirty="0" smtClean="0"/>
              <a:t>elementární </a:t>
            </a:r>
            <a:r>
              <a:rPr lang="cs-CZ" sz="1600" dirty="0"/>
              <a:t>cíle (operace s nástroji marketingového mixu).</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Hierarchizace a skupiny cílů</a:t>
            </a:r>
            <a:endParaRPr lang="cs-CZ" dirty="0"/>
          </a:p>
        </p:txBody>
      </p:sp>
    </p:spTree>
    <p:extLst>
      <p:ext uri="{BB962C8B-B14F-4D97-AF65-F5344CB8AC3E}">
        <p14:creationId xmlns:p14="http://schemas.microsoft.com/office/powerpoint/2010/main" val="111386606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302678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17243558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367096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26523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529596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1576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39250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31056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37025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59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Správně vytvořené strategické cíle musí respektovat především potřebu a zájmy podniku přičemž vychází jak z podnikové vize tak poslání podniku. </a:t>
            </a:r>
            <a:endParaRPr lang="cs-CZ" sz="1600" dirty="0" smtClean="0"/>
          </a:p>
          <a:p>
            <a:pPr algn="just"/>
            <a:endParaRPr lang="cs-CZ" sz="1600" dirty="0" smtClean="0"/>
          </a:p>
          <a:p>
            <a:pPr algn="just"/>
            <a:r>
              <a:rPr lang="cs-CZ" sz="1600" dirty="0" smtClean="0"/>
              <a:t>Často </a:t>
            </a:r>
            <a:r>
              <a:rPr lang="cs-CZ" sz="1600" dirty="0"/>
              <a:t>v průběhu vývoje strategie dochází ke změnám cílů, jimiž mohou být různé příčiny, jako je:</a:t>
            </a:r>
          </a:p>
          <a:p>
            <a:pPr lvl="1" algn="just"/>
            <a:r>
              <a:rPr lang="cs-CZ" sz="1600" dirty="0"/>
              <a:t>změna aspirací vedení podniku;</a:t>
            </a:r>
          </a:p>
          <a:p>
            <a:pPr lvl="1" algn="just"/>
            <a:r>
              <a:rPr lang="cs-CZ" sz="1600" dirty="0"/>
              <a:t>výraznější změny vnějšího prostředí – konkurence, legislativa, módní trendy;</a:t>
            </a:r>
          </a:p>
          <a:p>
            <a:pPr lvl="1" algn="just"/>
            <a:r>
              <a:rPr lang="cs-CZ" sz="1600" dirty="0"/>
              <a:t>změny v technologii výroby;</a:t>
            </a:r>
          </a:p>
          <a:p>
            <a:pPr lvl="1" algn="just"/>
            <a:r>
              <a:rPr lang="cs-CZ" sz="1600" dirty="0"/>
              <a:t>prodlužování životního stádia výrobků – jejich nová inovace.</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potřeby a zájmy podniku</a:t>
            </a:r>
            <a:endParaRPr lang="cs-CZ" dirty="0"/>
          </a:p>
        </p:txBody>
      </p:sp>
    </p:spTree>
    <p:extLst>
      <p:ext uri="{BB962C8B-B14F-4D97-AF65-F5344CB8AC3E}">
        <p14:creationId xmlns:p14="http://schemas.microsoft.com/office/powerpoint/2010/main" val="191385799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165591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165378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5294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26695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34276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141454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47650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408589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68130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39384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 ohledem na skutečnost, že rozhodujícím činitelem na trhu je zákazník, většina cílů sleduje naplnění </a:t>
            </a:r>
            <a:r>
              <a:rPr lang="cs-CZ" sz="1600" b="1" dirty="0"/>
              <a:t>zájmů zákazníka, </a:t>
            </a:r>
            <a:r>
              <a:rPr lang="cs-CZ" sz="1600" dirty="0"/>
              <a:t>takže musí zajistit následující skutečnosti:</a:t>
            </a:r>
          </a:p>
          <a:p>
            <a:pPr lvl="1" algn="just"/>
            <a:r>
              <a:rPr lang="cs-CZ" sz="1600" dirty="0"/>
              <a:t>inovaci produktů podle přání a požadavků zákazníků;</a:t>
            </a:r>
          </a:p>
          <a:p>
            <a:pPr lvl="1" algn="just"/>
            <a:r>
              <a:rPr lang="cs-CZ" sz="1600" dirty="0"/>
              <a:t>spolehlivost produktů a jejich dodávek v požadované kvalitě, množství i čase;</a:t>
            </a:r>
          </a:p>
          <a:p>
            <a:pPr lvl="1" algn="just"/>
            <a:r>
              <a:rPr lang="cs-CZ" sz="1600" dirty="0"/>
              <a:t>odpovídající relace ceny k hodnotě;</a:t>
            </a:r>
          </a:p>
          <a:p>
            <a:pPr lvl="1" algn="just"/>
            <a:r>
              <a:rPr lang="cs-CZ" sz="1600" dirty="0"/>
              <a:t>požadované příznivé parametry výrobků a možnost jejich ekologické likvidace.</a:t>
            </a:r>
          </a:p>
          <a:p>
            <a:pPr lvl="0"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smtClean="0"/>
              <a:t>Strategické cíle respektující zájmy zákazníků</a:t>
            </a:r>
            <a:endParaRPr lang="cs-CZ" dirty="0"/>
          </a:p>
        </p:txBody>
      </p:sp>
    </p:spTree>
    <p:extLst>
      <p:ext uri="{BB962C8B-B14F-4D97-AF65-F5344CB8AC3E}">
        <p14:creationId xmlns:p14="http://schemas.microsoft.com/office/powerpoint/2010/main" val="29918721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397014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229970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96810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17150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71043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400925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163836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212790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8837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309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3360</TotalTime>
  <Words>14154</Words>
  <Application>Microsoft Office PowerPoint</Application>
  <PresentationFormat>Předvádění na obrazovce (16:9)</PresentationFormat>
  <Paragraphs>1170</Paragraphs>
  <Slides>131</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131</vt:i4>
      </vt:variant>
    </vt:vector>
  </HeadingPairs>
  <TitlesOfParts>
    <vt:vector size="136" baseType="lpstr">
      <vt:lpstr>Arial</vt:lpstr>
      <vt:lpstr>Calibri</vt:lpstr>
      <vt:lpstr>Enriqueta</vt:lpstr>
      <vt:lpstr>Times New Roman</vt:lpstr>
      <vt:lpstr>SLU</vt:lpstr>
      <vt:lpstr>Strategické cíle Podnikové strategie</vt:lpstr>
      <vt:lpstr>Strategické představy a cíle podniku</vt:lpstr>
      <vt:lpstr>Strategické cíle podniku</vt:lpstr>
      <vt:lpstr>Pravidla pro stanovení cílů podniku I</vt:lpstr>
      <vt:lpstr>Pravidla pro stanovení cílů podniku II</vt:lpstr>
      <vt:lpstr>Skupiny oblasti cílů</vt:lpstr>
      <vt:lpstr>Hierarchizace a skupiny cílů</vt:lpstr>
      <vt:lpstr>Strategické cíle respektující potřeby a zájmy podniku</vt:lpstr>
      <vt:lpstr>Strategické cíle respektující zájmy zákazníků</vt:lpstr>
      <vt:lpstr>Strategické cíle respektující zájmy zaměstnanců</vt:lpstr>
      <vt:lpstr>Strategické cíle respektující zájmy společnosti</vt:lpstr>
      <vt:lpstr>Příklad strategických cílů</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lpstr>Typologie podnikových strategií - business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169</cp:revision>
  <dcterms:created xsi:type="dcterms:W3CDTF">2016-07-06T15:42:34Z</dcterms:created>
  <dcterms:modified xsi:type="dcterms:W3CDTF">2021-11-04T09:15:58Z</dcterms:modified>
</cp:coreProperties>
</file>