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333" r:id="rId3"/>
    <p:sldId id="257" r:id="rId4"/>
    <p:sldId id="277" r:id="rId5"/>
    <p:sldId id="265" r:id="rId6"/>
    <p:sldId id="311" r:id="rId7"/>
    <p:sldId id="310" r:id="rId8"/>
    <p:sldId id="264" r:id="rId9"/>
    <p:sldId id="317" r:id="rId10"/>
    <p:sldId id="318" r:id="rId11"/>
    <p:sldId id="319" r:id="rId12"/>
    <p:sldId id="320" r:id="rId13"/>
    <p:sldId id="266" r:id="rId14"/>
    <p:sldId id="309" r:id="rId15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84" y="39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17.09.2021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99705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37324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77887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60894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947909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61147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 fontScale="90000"/>
          </a:bodyPr>
          <a:lstStyle/>
          <a:p>
            <a:r>
              <a:rPr lang="cs-CZ" sz="40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Současný přístup </a:t>
            </a:r>
            <a:br>
              <a:rPr lang="cs-CZ" sz="40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 konceptu společenské odpovědnosti </a:t>
            </a:r>
            <a:br>
              <a:rPr lang="cs-CZ" sz="40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403648" y="3219822"/>
            <a:ext cx="4248472" cy="1368152"/>
          </a:xfrm>
          <a:prstGeom prst="rect">
            <a:avLst/>
          </a:prstGeom>
        </p:spPr>
        <p:txBody>
          <a:bodyPr>
            <a:normAutofit fontScale="92500"/>
          </a:bodyPr>
          <a:lstStyle/>
          <a:p>
            <a:pPr marL="0" indent="0" algn="r">
              <a:buNone/>
            </a:pPr>
            <a:r>
              <a:rPr lang="cs-CZ" sz="14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Organizace a podmínky splnění předmětu</a:t>
            </a:r>
          </a:p>
          <a:p>
            <a:pPr marL="0" indent="0" algn="r">
              <a:buNone/>
            </a:pPr>
            <a:endParaRPr lang="cs-CZ" sz="140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r>
              <a:rPr lang="cs-CZ" sz="14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Definice termínu společenská odpovědnost podnikání</a:t>
            </a:r>
          </a:p>
          <a:p>
            <a:pPr marL="0" indent="0" algn="r">
              <a:buNone/>
            </a:pPr>
            <a:endParaRPr lang="cs-CZ" sz="140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r>
              <a:rPr lang="cs-CZ" sz="14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Vymezení konceptu společenské odpovědnosti organizací</a:t>
            </a:r>
          </a:p>
          <a:p>
            <a:pPr marL="0" indent="0" algn="r">
              <a:buNone/>
            </a:pPr>
            <a:endParaRPr lang="cs-CZ" sz="140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372200" y="3723878"/>
            <a:ext cx="2600071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</a:t>
            </a:r>
            <a:r>
              <a:rPr lang="cs-CZ" altLang="cs-CZ" sz="900" b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Pavel Adámek, Ph.D.</a:t>
            </a:r>
          </a:p>
          <a:p>
            <a:pPr algn="r"/>
            <a:r>
              <a:rPr lang="cs-CZ" altLang="cs-CZ" sz="900" b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adamek@opf.slu.cz</a:t>
            </a:r>
          </a:p>
          <a:p>
            <a:pPr algn="r"/>
            <a:r>
              <a:rPr lang="cs-CZ" altLang="cs-CZ" sz="900" b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Katedra podnikové ekonomiky a managementu</a:t>
            </a:r>
            <a:endParaRPr lang="cs-CZ" altLang="cs-CZ" sz="9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67494"/>
            <a:ext cx="345638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395536" y="2067694"/>
            <a:ext cx="3312368" cy="2520279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Samotný </a:t>
            </a:r>
            <a:r>
              <a:rPr lang="cs-CZ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akronym CSR </a:t>
            </a:r>
            <a:r>
              <a:rPr lang="cs-CZ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zahrnuje (mohou být zaměněny) termíny jako jsou např. </a:t>
            </a:r>
            <a:r>
              <a:rPr lang="cs-CZ" sz="16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společenská odpovědnost, corporate </a:t>
            </a:r>
            <a:r>
              <a:rPr lang="cs-CZ" sz="1600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citizenship</a:t>
            </a:r>
            <a:r>
              <a:rPr lang="cs-CZ" sz="16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podnikání ve společnosti, sociální společnost, udržitelnost, trvalý rozvoj, společnost s přidanou hodnotou, strategická filantropie, firemní etika, corporate governance apod</a:t>
            </a:r>
            <a:r>
              <a:rPr lang="cs-CZ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Existují </a:t>
            </a:r>
            <a:r>
              <a:rPr lang="cs-CZ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zřejmé rozdíly </a:t>
            </a:r>
            <a:r>
              <a:rPr lang="cs-CZ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mezi zmiňovanými termíny.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4067944" y="555526"/>
            <a:ext cx="3888052" cy="41764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Vybrané definice CSR</a:t>
            </a:r>
          </a:p>
          <a:p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International Business </a:t>
            </a:r>
            <a:r>
              <a:rPr lang="cs-CZ" sz="1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Leaders</a:t>
            </a: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Forum 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(IBLF)  CSR znamená: „</a:t>
            </a:r>
            <a:r>
              <a:rPr lang="cs-CZ" sz="1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Otevřené a transparentní podnikání založené na etických hodnotách a respektu k zaměstnancům, komunitám a životnímu prostředí. Přináší dlouhodobé hodnoty vlastníkům i celé společnosti“.</a:t>
            </a:r>
          </a:p>
          <a:p>
            <a:pPr marL="0" indent="0">
              <a:buNone/>
            </a:pPr>
            <a:endParaRPr lang="cs-CZ" sz="1400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Definice CSR od </a:t>
            </a: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Světové obchodní rady 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 udržitelný rozvoj </a:t>
            </a: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(WBCSD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 zahrnuje tyto tři různé možnosti výkladu písmene „S“ ve zkratce CSR: </a:t>
            </a:r>
            <a:r>
              <a:rPr lang="cs-CZ" sz="1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„CSR je závazek podnikání přispívat k trvale udržitelnému rozvoji (sustainability), k práci se zaměstnanci, jejich rodinami, místní komunitou (stakeholders) a společnosti obecně (</a:t>
            </a:r>
            <a:r>
              <a:rPr lang="cs-CZ" sz="14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social</a:t>
            </a:r>
            <a:r>
              <a:rPr lang="cs-CZ" sz="1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za účelem zlepšení kvality života“. </a:t>
            </a: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88132" y="411510"/>
            <a:ext cx="3183160" cy="1656184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l-PL" sz="24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Corporate Social Responsibility (CSR) – Společenská odpovědnost organizací (podnikání) (SOP)</a:t>
            </a:r>
          </a:p>
          <a:p>
            <a:pPr algn="l"/>
            <a:endParaRPr lang="pl-PL" sz="2400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226939"/>
            <a:ext cx="956040" cy="745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017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67494"/>
            <a:ext cx="345638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395536" y="2067694"/>
            <a:ext cx="3312368" cy="2520279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pilíře – ekonomický, sociální a environmentální</a:t>
            </a:r>
          </a:p>
          <a:p>
            <a:r>
              <a:rPr lang="cs-CZ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Pilíře korespondují s charakteristikami, tzv. triple-</a:t>
            </a:r>
            <a:r>
              <a:rPr lang="cs-CZ" sz="1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bottom</a:t>
            </a:r>
            <a:r>
              <a:rPr lang="cs-CZ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-line (3P): </a:t>
            </a:r>
          </a:p>
          <a:p>
            <a:pPr>
              <a:buFont typeface="+mj-lt"/>
              <a:buAutoNum type="arabicPeriod"/>
            </a:pPr>
            <a:r>
              <a:rPr lang="cs-CZ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profit</a:t>
            </a:r>
            <a:r>
              <a:rPr lang="cs-CZ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zisk (ekonomická oblast), </a:t>
            </a:r>
          </a:p>
          <a:p>
            <a:pPr>
              <a:buFont typeface="+mj-lt"/>
              <a:buAutoNum type="arabicPeriod"/>
            </a:pPr>
            <a:r>
              <a:rPr lang="cs-CZ" sz="1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people</a:t>
            </a:r>
            <a:r>
              <a:rPr lang="cs-CZ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lidé (sociální oblast), </a:t>
            </a:r>
          </a:p>
          <a:p>
            <a:pPr>
              <a:buFont typeface="+mj-lt"/>
              <a:buAutoNum type="arabicPeriod"/>
            </a:pPr>
            <a:r>
              <a:rPr lang="cs-CZ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planet</a:t>
            </a:r>
            <a:r>
              <a:rPr lang="cs-CZ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planeta (environmentální oblast).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4067944" y="555526"/>
            <a:ext cx="3888052" cy="41764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Sumarizace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základní skutečnosti společenské odpovědnosti firem: </a:t>
            </a:r>
          </a:p>
          <a:p>
            <a:pPr marL="0" indent="0">
              <a:buNone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AutoNum type="arabicPeriod"/>
            </a:pP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jedná se o </a:t>
            </a: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dobrovolný 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akt (přijetí konceptu CSR je výhradně dobrovolné, nad rámec legislativy),</a:t>
            </a:r>
          </a:p>
          <a:p>
            <a:pPr>
              <a:buAutoNum type="arabicPeriod"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AutoNum type="arabicPeriod"/>
            </a:pP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šíře konceptu je „částečně“ ohraničena oblastí </a:t>
            </a: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sociální, environmentální a ekonomickou, </a:t>
            </a:r>
          </a:p>
          <a:p>
            <a:pPr>
              <a:buAutoNum type="arabicPeriod"/>
            </a:pPr>
            <a:endParaRPr lang="cs-CZ" sz="1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+mj-lt"/>
              <a:buAutoNum type="arabicPeriod"/>
            </a:pP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koncept může mít důsledky ve zlepšování životních, pracovních a environmentálních podmínek </a:t>
            </a: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všech zainteresovaných skupin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88132" y="411510"/>
            <a:ext cx="3183160" cy="16561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l-PL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Vymezení konceptu společenské odpovědnosti organizací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226939"/>
            <a:ext cx="956040" cy="745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1825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6469158" y="1851669"/>
            <a:ext cx="2448272" cy="2351747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Jednotlivé stupně jsou řazeny vzestupně podle stupně vývoje podniku ve společensky odpovědném podnikatelském chování a jednání</a:t>
            </a:r>
            <a:r>
              <a:rPr 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cs-CZ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8" name="Zástupný symbol pro obsah 2"/>
          <p:cNvSpPr txBox="1">
            <a:spLocks/>
          </p:cNvSpPr>
          <p:nvPr/>
        </p:nvSpPr>
        <p:spPr>
          <a:xfrm>
            <a:off x="826478" y="3962875"/>
            <a:ext cx="2088232" cy="48108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altLang="cs-CZ" sz="8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Zdroj: Carroll (1999)</a:t>
            </a:r>
            <a:endParaRPr lang="cs-CZ" altLang="cs-CZ" sz="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400" dirty="0">
              <a:solidFill>
                <a:srgbClr val="002060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832648" cy="507703"/>
          </a:xfrm>
        </p:spPr>
        <p:txBody>
          <a:bodyPr/>
          <a:lstStyle/>
          <a:p>
            <a:r>
              <a:rPr lang="cs-CZ"/>
              <a:t>Stupně společenské odpovědnosti organizace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31591"/>
            <a:ext cx="6660232" cy="27505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2753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67494"/>
            <a:ext cx="345638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395536" y="1923678"/>
            <a:ext cx="2880320" cy="2664295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endParaRPr lang="pl-PL" sz="1400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cs-CZ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4067944" y="2067694"/>
            <a:ext cx="4104456" cy="252027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ctr">
              <a:buNone/>
            </a:pPr>
            <a:r>
              <a:rPr lang="cs-CZ" sz="1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………….</a:t>
            </a:r>
          </a:p>
          <a:p>
            <a:pPr marL="0" indent="0" algn="ctr">
              <a:buNone/>
            </a:pPr>
            <a:r>
              <a:rPr lang="cs-CZ" sz="1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………….</a:t>
            </a:r>
          </a:p>
          <a:p>
            <a:pPr marL="0" indent="0" algn="ctr">
              <a:buNone/>
            </a:pPr>
            <a:r>
              <a:rPr lang="cs-CZ" sz="1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………….</a:t>
            </a:r>
          </a:p>
          <a:p>
            <a:pPr marL="0" indent="0" algn="ctr">
              <a:buNone/>
            </a:pPr>
            <a:endParaRPr lang="cs-CZ" sz="1400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88132" y="411510"/>
            <a:ext cx="3183160" cy="244827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Dotazy a diskuse </a:t>
            </a:r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</a:t>
            </a:r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226939"/>
            <a:ext cx="956040" cy="745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85623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 fontScale="90000"/>
          </a:bodyPr>
          <a:lstStyle/>
          <a:p>
            <a:br>
              <a:rPr lang="cs-CZ" sz="40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Děkuji za pozornost</a:t>
            </a:r>
            <a:br>
              <a:rPr lang="cs-CZ" sz="40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40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40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63688" y="3219822"/>
            <a:ext cx="3888432" cy="136815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20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přeji Vám úspěšný den </a:t>
            </a:r>
            <a:r>
              <a:rPr lang="cs-CZ" sz="20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</a:t>
            </a:r>
            <a:endParaRPr lang="cs-CZ" sz="200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956047" y="3723878"/>
            <a:ext cx="2016224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</a:t>
            </a:r>
            <a:r>
              <a:rPr lang="cs-CZ" altLang="cs-CZ" sz="900" b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Pavel Adámek, Ph.D.</a:t>
            </a:r>
          </a:p>
          <a:p>
            <a:pPr algn="r"/>
            <a:r>
              <a:rPr lang="cs-CZ" altLang="cs-CZ" sz="900" b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adamek@opf.slu.cz</a:t>
            </a:r>
            <a:endParaRPr lang="cs-CZ" altLang="cs-CZ" sz="9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09203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23528" y="1059582"/>
            <a:ext cx="8280920" cy="216024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endParaRPr 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+mj-lt"/>
              <a:buAutoNum type="arabicPeriod"/>
            </a:pPr>
            <a:r>
              <a:rPr 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Organizace  a podmínky splnění předmětu NPCSR</a:t>
            </a:r>
          </a:p>
          <a:p>
            <a:pPr>
              <a:buFont typeface="+mj-lt"/>
              <a:buAutoNum type="arabicPeriod"/>
            </a:pPr>
            <a:endParaRPr 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+mj-lt"/>
              <a:buAutoNum type="arabicPeriod"/>
            </a:pPr>
            <a:r>
              <a:rPr 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Definice termínu společenská odpovědnost podnikání</a:t>
            </a:r>
          </a:p>
          <a:p>
            <a:pPr>
              <a:buFont typeface="+mj-lt"/>
              <a:buAutoNum type="arabicPeriod"/>
            </a:pPr>
            <a:endParaRPr 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+mj-lt"/>
              <a:buAutoNum type="arabicPeriod"/>
            </a:pPr>
            <a:r>
              <a:rPr 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Vymezení konceptu společenské odpovědnosti organizací</a:t>
            </a:r>
          </a:p>
          <a:p>
            <a:pPr>
              <a:buFont typeface="+mj-lt"/>
              <a:buAutoNum type="arabicPeriod"/>
            </a:pPr>
            <a:endParaRPr 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4464496" cy="507703"/>
          </a:xfrm>
        </p:spPr>
        <p:txBody>
          <a:bodyPr/>
          <a:lstStyle/>
          <a:p>
            <a:r>
              <a:rPr lang="cs-CZ"/>
              <a:t>Obsahové zaměření přednášky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4207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23528" y="1059582"/>
            <a:ext cx="8280920" cy="216024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endParaRPr 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 očekáváte od předmětu Společenská odpovědnost organizací </a:t>
            </a:r>
            <a:r>
              <a:rPr lang="cs-CZ" sz="1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(CSR - Corporate Social Responsibility)</a:t>
            </a:r>
            <a:r>
              <a:rPr 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</a:p>
          <a:p>
            <a:pPr marL="0" indent="0">
              <a:buNone/>
            </a:pPr>
            <a:endParaRPr 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algn="ctr">
              <a:buNone/>
            </a:pPr>
            <a:r>
              <a:rPr lang="cs-CZ" sz="5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</a:t>
            </a:r>
            <a:r>
              <a:rPr lang="cs-CZ" sz="5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…..</a:t>
            </a:r>
          </a:p>
          <a:p>
            <a:pPr marL="0" indent="0">
              <a:buNone/>
            </a:pPr>
            <a:endParaRPr 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4464496" cy="507703"/>
          </a:xfrm>
        </p:spPr>
        <p:txBody>
          <a:bodyPr/>
          <a:lstStyle/>
          <a:p>
            <a:r>
              <a:rPr lang="cs-CZ" dirty="0"/>
              <a:t>Vaše očekávání od předmětu?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75437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31540" y="1992039"/>
            <a:ext cx="8280920" cy="2016224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endParaRPr 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Podmínky pro splnění předmětu:</a:t>
            </a:r>
          </a:p>
          <a:p>
            <a:r>
              <a:rPr 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Vypracovat semestrální práci, odevzdání semestrální práce prostřednictvím IS </a:t>
            </a:r>
            <a:r>
              <a:rPr lang="cs-CZ" altLang="cs-CZ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(odevzdávárna) </a:t>
            </a:r>
            <a:r>
              <a:rPr 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 </a:t>
            </a:r>
            <a:r>
              <a:rPr lang="cs-CZ" sz="1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19.12.2021</a:t>
            </a:r>
          </a:p>
          <a:p>
            <a:r>
              <a:rPr 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Zpracování případové studie, odevzdání prostřednictvím IS </a:t>
            </a:r>
            <a:r>
              <a:rPr lang="cs-CZ" altLang="cs-CZ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(odevzdávárna) </a:t>
            </a:r>
            <a:r>
              <a:rPr 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 </a:t>
            </a:r>
            <a:r>
              <a:rPr lang="cs-CZ" sz="1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19.12.2021</a:t>
            </a:r>
          </a:p>
          <a:p>
            <a:r>
              <a:rPr 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Závěrečná zkouška </a:t>
            </a:r>
            <a:r>
              <a:rPr lang="cs-CZ" sz="1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(termíny ve zkouškovém období).</a:t>
            </a:r>
          </a:p>
          <a:p>
            <a:endParaRPr 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Celková známka je složena z hodnocení semestrální práce, případové studie a výsledku závěrečné zkoušky.</a:t>
            </a:r>
          </a:p>
          <a:p>
            <a:endParaRPr 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344816" cy="17281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Cílem předmětu je vysvětlit základní pojmy, význam a principy společenské odpovědnosti organizací a poskytnout přehled o vývoji konceptu, aktuálním mezinárodním i tuzemským přístupem včetně vymezení vhodných nástrojů a metod pro hodnocení výkonnosti s důrazem na moderní trendy v oblasti společenské odpovědnosti organizací. </a:t>
            </a:r>
            <a:endParaRPr lang="cs-CZ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4896544" cy="507703"/>
          </a:xfrm>
        </p:spPr>
        <p:txBody>
          <a:bodyPr/>
          <a:lstStyle/>
          <a:p>
            <a:r>
              <a:rPr lang="cs-CZ"/>
              <a:t>Cíl a podmínky splnění předmětu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02451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31540" y="1115334"/>
            <a:ext cx="8280920" cy="208823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Hodnocení jednotlivých požadavků (max. 60 bodů):</a:t>
            </a:r>
          </a:p>
          <a:p>
            <a:pPr marL="0" indent="0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Semestrální práce 		20 bodů		         HODNOCENÍ</a:t>
            </a:r>
          </a:p>
          <a:p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Případová studie 		4 body</a:t>
            </a:r>
          </a:p>
          <a:p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Zkouška 		36 bodů</a:t>
            </a:r>
          </a:p>
          <a:p>
            <a:pPr marL="0" indent="0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	</a:t>
            </a:r>
          </a:p>
          <a:p>
            <a:pPr marL="0" indent="0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/>
              <a:t>Hodnocení v předmětu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5062415"/>
              </p:ext>
            </p:extLst>
          </p:nvPr>
        </p:nvGraphicFramePr>
        <p:xfrm>
          <a:off x="5220072" y="1975783"/>
          <a:ext cx="1512168" cy="234406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640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4866">
                <a:tc>
                  <a:txBody>
                    <a:bodyPr/>
                    <a:lstStyle/>
                    <a:p>
                      <a:pPr algn="ctr"/>
                      <a:r>
                        <a:rPr lang="cs-CZ" sz="1400" b="1" dirty="0"/>
                        <a:t>Známka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1"/>
                        <a:t>Body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4866">
                <a:tc>
                  <a:txBody>
                    <a:bodyPr/>
                    <a:lstStyle/>
                    <a:p>
                      <a:pPr algn="ctr"/>
                      <a:r>
                        <a:rPr lang="cs-CZ" sz="1400" b="1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14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60-56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4866">
                <a:tc>
                  <a:txBody>
                    <a:bodyPr/>
                    <a:lstStyle/>
                    <a:p>
                      <a:pPr algn="ctr"/>
                      <a:r>
                        <a:rPr lang="cs-CZ" sz="1400" b="1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14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55-51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4866">
                <a:tc>
                  <a:txBody>
                    <a:bodyPr/>
                    <a:lstStyle/>
                    <a:p>
                      <a:pPr algn="ctr"/>
                      <a:r>
                        <a:rPr lang="cs-CZ" sz="1400" b="1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14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50-46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4866">
                <a:tc>
                  <a:txBody>
                    <a:bodyPr/>
                    <a:lstStyle/>
                    <a:p>
                      <a:pPr algn="ctr"/>
                      <a:r>
                        <a:rPr lang="cs-CZ" sz="1400" b="1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14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45-41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4866">
                <a:tc>
                  <a:txBody>
                    <a:bodyPr/>
                    <a:lstStyle/>
                    <a:p>
                      <a:pPr algn="ctr"/>
                      <a:r>
                        <a:rPr lang="cs-CZ" sz="1400" b="1" dirty="0"/>
                        <a:t>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14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40-36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4866">
                <a:tc>
                  <a:txBody>
                    <a:bodyPr/>
                    <a:lstStyle/>
                    <a:p>
                      <a:pPr algn="ctr"/>
                      <a:r>
                        <a:rPr lang="cs-CZ" sz="1400" b="1"/>
                        <a:t>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35-0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000744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23528" y="702037"/>
            <a:ext cx="8280920" cy="398968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alt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Semestrální práce </a:t>
            </a:r>
          </a:p>
          <a:p>
            <a:r>
              <a:rPr lang="cs-CZ" altLang="cs-CZ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Vyhodnotit </a:t>
            </a:r>
            <a:r>
              <a:rPr lang="cs-CZ" altLang="cs-CZ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úroveň konceptu CSR ve vybrané organizaci </a:t>
            </a:r>
            <a:r>
              <a:rPr lang="cs-CZ" altLang="cs-CZ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(zaměřit se na jednotlivé pilíře konceptu – ekonomický, sociální a environmentální). Identifikovat nedostatečně vyvinuté oblasti a formulovat doporučení pro zlepšení současného stavu. Seminární práci uploadovat (odevzdávárna) do IS </a:t>
            </a:r>
            <a:r>
              <a:rPr lang="cs-CZ" altLang="cs-CZ" sz="1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19.12.2021</a:t>
            </a:r>
            <a:r>
              <a:rPr lang="cs-CZ" altLang="cs-CZ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Případová studie</a:t>
            </a:r>
          </a:p>
          <a:p>
            <a:r>
              <a:rPr lang="cs-CZ" altLang="cs-CZ" sz="1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Vypracování studie na téma 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„CSR reporting a jeho využití v organizaci (podniku)“</a:t>
            </a:r>
            <a:r>
              <a:rPr lang="cs-CZ" altLang="cs-CZ" sz="1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lvl="1"/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Obsahová struktura:</a:t>
            </a:r>
          </a:p>
          <a:p>
            <a:pPr lvl="2"/>
            <a:r>
              <a:rPr lang="cs-CZ" altLang="cs-CZ" sz="13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Úvod (vymezení problému a cíle studie).</a:t>
            </a:r>
          </a:p>
          <a:p>
            <a:pPr lvl="2"/>
            <a:r>
              <a:rPr lang="cs-CZ" altLang="cs-CZ" sz="13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Postup řešení problému – formulování obsahového zaměření CSR reportu, jak postupovat při jeho tvorbě, důvody proč jej zavést (nezavést), jak provádět hodnocení jednotlivých aktivit v jednotlivých pilířích CSR (sociální, environmentální, ekonomický), vypovídací schopnost takového reportu, vymezení cílových stakeholderů, …</a:t>
            </a:r>
          </a:p>
          <a:p>
            <a:pPr lvl="2"/>
            <a:r>
              <a:rPr lang="cs-CZ" altLang="cs-CZ" sz="13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Závěr - shrnutí a odůvodnění navrhovaného řešení (stanoveného cíle).</a:t>
            </a:r>
          </a:p>
          <a:p>
            <a:pPr lvl="1"/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Formální nároky:</a:t>
            </a:r>
            <a:r>
              <a:rPr lang="cs-CZ" altLang="cs-CZ" sz="1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rozsah 2-5 stran, případovou studii je nutné uploadovat </a:t>
            </a:r>
            <a:r>
              <a:rPr lang="cs-CZ" altLang="cs-CZ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(odevzdávárna)</a:t>
            </a:r>
            <a:r>
              <a:rPr lang="cs-CZ" altLang="cs-CZ" sz="1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do IS v termínu </a:t>
            </a:r>
            <a:br>
              <a:rPr lang="cs-CZ" altLang="cs-CZ" sz="1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altLang="cs-CZ" sz="1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 19.12.2021.</a:t>
            </a: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4968552" cy="507703"/>
          </a:xfrm>
        </p:spPr>
        <p:txBody>
          <a:bodyPr/>
          <a:lstStyle/>
          <a:p>
            <a:r>
              <a:rPr lang="cs-CZ"/>
              <a:t>Semestrální práce a případová studie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5117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23528" y="669914"/>
            <a:ext cx="8496944" cy="409535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Základní: </a:t>
            </a:r>
          </a:p>
          <a:p>
            <a:r>
              <a:rPr lang="cs-CZ" altLang="cs-CZ" sz="1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ADÁMEK, P. Společenská odpovědnost organizací. Karviná: SU OPF, 2018.  ISBN 978-80-7510-283-6.</a:t>
            </a:r>
          </a:p>
          <a:p>
            <a:r>
              <a:rPr lang="cs-CZ" altLang="cs-CZ" sz="1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KUNZ., V. Společenská odpovědnost firem. Praha: Grada Publishing, 2012. ISBN 978-80-247-3983-0.</a:t>
            </a:r>
          </a:p>
          <a:p>
            <a:r>
              <a:rPr lang="cs-CZ" altLang="cs-CZ" sz="1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ZADRAŽILOVÁ, D. a kol. Společenská odpovědnost podniků. C. H. Beck, 2010. ISBN 978-80-7400-192-5.</a:t>
            </a:r>
          </a:p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Doporučená: </a:t>
            </a:r>
          </a:p>
          <a:p>
            <a:r>
              <a:rPr lang="cs-CZ" altLang="cs-CZ" sz="1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KAŠPAROVÁ, K. a V. KUNZ. Moderní přístupy ke společenské odpovědnosti firem a CSR reportování. Praha: Grada Publishing, 2013. ISBN 978-80-247-4480-3.</a:t>
            </a:r>
          </a:p>
          <a:p>
            <a:r>
              <a:rPr lang="cs-CZ" altLang="cs-CZ" sz="1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KULDOVÁ, L. Nový pohled na společenskou odpovědnost firem - Strategická CSR. NAVA, 2012. ISBN 978-80-7211-408-5.</a:t>
            </a:r>
          </a:p>
          <a:p>
            <a:r>
              <a:rPr lang="cs-CZ" altLang="cs-CZ" sz="1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ADÁMEK, P. Percepce společenské odpovědnosti podnikání v České republice. Karviná: SU OPF, 2013. ISBN 978-80-7248-894-0.</a:t>
            </a:r>
          </a:p>
          <a:p>
            <a:r>
              <a:rPr lang="cs-CZ" altLang="cs-CZ" sz="1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PAVLÍK, M. a M. BĚLČÍK a kol. Společenská odpovědnost organizace. Praha: Grada Publishing, 2010. ISBN 978-80-247-3157-5.</a:t>
            </a:r>
          </a:p>
          <a:p>
            <a:r>
              <a:rPr lang="cs-CZ" altLang="cs-CZ" sz="1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BLOWFIELD, M. a MURRAY, A. Corporate Responsibility. Oxford University </a:t>
            </a:r>
            <a:r>
              <a:rPr lang="cs-CZ" altLang="cs-CZ" sz="1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Press</a:t>
            </a:r>
            <a:r>
              <a:rPr lang="cs-CZ" altLang="cs-CZ" sz="1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2014. ISBN 978-0-19-967832-7.</a:t>
            </a:r>
          </a:p>
          <a:p>
            <a:r>
              <a:rPr lang="cs-CZ" altLang="cs-CZ" sz="1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CHANDLER, D. a W. B. WERTHER. Strategic Corporate Responsibility. SAGE, 2014. ISBN 978-1-4522-1779-6.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/>
              <a:t>Literatura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7814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67494"/>
            <a:ext cx="345638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395536" y="2067694"/>
            <a:ext cx="3024336" cy="2520279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Společenská odpovědnost se stává součástí prostředí, které je reprezentováno podnikatelskou i neziskovou sférou a stále více zainteresovaných stran se zaměřuje na aspekty sociální, environmentální a ekonomické.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4067944" y="972651"/>
            <a:ext cx="3888052" cy="375933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Koncept je předmětem zájmu řady mezinárodních  a nadnárodních organizací nevládního a vládního charakteru (OECD </a:t>
            </a:r>
            <a:r>
              <a:rPr lang="cs-CZ" sz="1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Multinational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Guidelines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ISO 26000, UN Global Compact, ILO </a:t>
            </a:r>
            <a:r>
              <a:rPr lang="cs-CZ" sz="1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Declaration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atd.)</a:t>
            </a:r>
          </a:p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Současným odrazem vývoje společnosti je především znázornění v globální míře </a:t>
            </a: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neudržitelnosti současných přístupů lidských činností v omezeném prostředí planety 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(např. neodpovědné chování jednotlivců, organizací vůči ŽP, přečerpání přírodních zdrojů, produkce odpadů, znečištění apod.).</a:t>
            </a:r>
          </a:p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1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88132" y="411510"/>
            <a:ext cx="3183160" cy="1656184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l-PL" sz="24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Corporate Social Responsibility (CSR) – Společenská odpovědnost organizací (podnikání) (SOP)</a:t>
            </a:r>
          </a:p>
          <a:p>
            <a:pPr algn="l"/>
            <a:endParaRPr lang="pl-PL" sz="2400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226939"/>
            <a:ext cx="956040" cy="745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0929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67494"/>
            <a:ext cx="345638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395536" y="2067694"/>
            <a:ext cx="3024336" cy="2520279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ČR v roce 2013 vznikla - </a:t>
            </a:r>
            <a:r>
              <a:rPr lang="cs-CZ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Asociace společenské odpovědnosti</a:t>
            </a:r>
            <a:r>
              <a:rPr lang="cs-CZ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která svým velmi aktivním přístupem spoluutváří růst pojetí a aplikovatelnosti CSR v ČR ve spolupráci s dalšími organizacemi včetně podpory vlády reprezentované </a:t>
            </a:r>
            <a:r>
              <a:rPr lang="cs-CZ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Radou kvality ČR.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4067944" y="555526"/>
            <a:ext cx="3888052" cy="41764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Vybrané definice CSR</a:t>
            </a:r>
          </a:p>
          <a:p>
            <a:r>
              <a:rPr lang="cs-CZ" sz="1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Nexen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(2009) definuje „</a:t>
            </a:r>
            <a:r>
              <a:rPr lang="cs-CZ" sz="1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CSR jako závazek chovat se eticky a přispívat k hospodářskému rozvoji a zároveň zlepšovat kvalitu života našich zaměstnanců a jejich rodin, stejně tak jako místní komunity jako celku.“</a:t>
            </a:r>
          </a:p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Kotler a Lee (2004) definují „</a:t>
            </a:r>
            <a:r>
              <a:rPr lang="cs-CZ" sz="1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CSR jako závazek pro zlepšení blahobytu společnosti skrze diskreční obchodní praktiky a přínosy z podnikových zdrojů.“ </a:t>
            </a:r>
          </a:p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Evropská komise v tzv. Zelené knize (2001) - „</a:t>
            </a:r>
            <a:r>
              <a:rPr lang="cs-CZ" sz="1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CSR znamená dobrovolné integrování sociálních a ekologických hledisek do firemních operací a interakcí s firemními stakeholders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“.</a:t>
            </a: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88132" y="411510"/>
            <a:ext cx="3183160" cy="1656184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l-PL" sz="24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Corporate Social Responsibility (CSR) – Společenská odpovědnost organizací (podnikání) (SOP)</a:t>
            </a:r>
          </a:p>
          <a:p>
            <a:pPr algn="l"/>
            <a:endParaRPr lang="pl-PL" sz="2400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226939"/>
            <a:ext cx="956040" cy="745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7051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11914</TotalTime>
  <Words>1215</Words>
  <Application>Microsoft Office PowerPoint</Application>
  <PresentationFormat>Předvádění na obrazovce (16:9)</PresentationFormat>
  <Paragraphs>143</Paragraphs>
  <Slides>14</Slides>
  <Notes>7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20" baseType="lpstr">
      <vt:lpstr>Arial</vt:lpstr>
      <vt:lpstr>Calibri</vt:lpstr>
      <vt:lpstr>Enriqueta</vt:lpstr>
      <vt:lpstr>Times New Roman</vt:lpstr>
      <vt:lpstr>Wingdings</vt:lpstr>
      <vt:lpstr>SLU</vt:lpstr>
      <vt:lpstr>Současný přístup  ke konceptu společenské odpovědnosti  </vt:lpstr>
      <vt:lpstr>Obsahové zaměření přednášky</vt:lpstr>
      <vt:lpstr>Vaše očekávání od předmětu?</vt:lpstr>
      <vt:lpstr>Cíl a podmínky splnění předmětu</vt:lpstr>
      <vt:lpstr>Hodnocení v předmětu</vt:lpstr>
      <vt:lpstr>Semestrální práce a případová studie</vt:lpstr>
      <vt:lpstr>Literatura</vt:lpstr>
      <vt:lpstr>Prezentace aplikace PowerPoint</vt:lpstr>
      <vt:lpstr>Prezentace aplikace PowerPoint</vt:lpstr>
      <vt:lpstr>Prezentace aplikace PowerPoint</vt:lpstr>
      <vt:lpstr>Prezentace aplikace PowerPoint</vt:lpstr>
      <vt:lpstr>Stupně společenské odpovědnosti organizace</vt:lpstr>
      <vt:lpstr>Prezentace aplikace PowerPoint</vt:lpstr>
      <vt:lpstr> Děkuji za pozornost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Pavel Adámek</cp:lastModifiedBy>
  <cp:revision>157</cp:revision>
  <dcterms:created xsi:type="dcterms:W3CDTF">2016-07-06T15:42:34Z</dcterms:created>
  <dcterms:modified xsi:type="dcterms:W3CDTF">2021-09-17T07:12:04Z</dcterms:modified>
</cp:coreProperties>
</file>