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64" r:id="rId3"/>
    <p:sldId id="356" r:id="rId4"/>
    <p:sldId id="357" r:id="rId5"/>
    <p:sldId id="358" r:id="rId6"/>
    <p:sldId id="359" r:id="rId7"/>
    <p:sldId id="360" r:id="rId8"/>
    <p:sldId id="367" r:id="rId9"/>
    <p:sldId id="361" r:id="rId10"/>
    <p:sldId id="362" r:id="rId11"/>
    <p:sldId id="363" r:id="rId12"/>
    <p:sldId id="364" r:id="rId13"/>
    <p:sldId id="365" r:id="rId14"/>
    <p:sldId id="366" r:id="rId15"/>
    <p:sldId id="368" r:id="rId16"/>
    <p:sldId id="369" r:id="rId17"/>
    <p:sldId id="371" r:id="rId18"/>
    <p:sldId id="372" r:id="rId19"/>
    <p:sldId id="373" r:id="rId20"/>
    <p:sldId id="374" r:id="rId21"/>
    <p:sldId id="375" r:id="rId22"/>
    <p:sldId id="377" r:id="rId23"/>
    <p:sldId id="376" r:id="rId24"/>
    <p:sldId id="378" r:id="rId25"/>
    <p:sldId id="379" r:id="rId26"/>
    <p:sldId id="380" r:id="rId27"/>
    <p:sldId id="381" r:id="rId28"/>
    <p:sldId id="383" r:id="rId29"/>
    <p:sldId id="384" r:id="rId30"/>
    <p:sldId id="385" r:id="rId31"/>
    <p:sldId id="382" r:id="rId32"/>
    <p:sldId id="386" r:id="rId33"/>
    <p:sldId id="387" r:id="rId34"/>
    <p:sldId id="388" r:id="rId35"/>
    <p:sldId id="389" r:id="rId36"/>
    <p:sldId id="370" r:id="rId37"/>
    <p:sldId id="391" r:id="rId38"/>
    <p:sldId id="390" r:id="rId39"/>
    <p:sldId id="266" r:id="rId40"/>
    <p:sldId id="309" r:id="rId4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98" d="100"/>
          <a:sy n="98" d="100"/>
        </p:scale>
        <p:origin x="102" y="52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17.09.2021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2606865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54109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narodniportal.cz/"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narodniportal.cz/"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ceske-socialni-podnikani.cz/cz/"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ipsos.com/cs-cz/zajem-verejnosti-o-csr-aktivity-firem-je-stabilni" TargetMode="Externa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spolecenskaodpovednostfirem.cz/" TargetMode="External"/><Relationship Id="rId2" Type="http://schemas.openxmlformats.org/officeDocument/2006/relationships/hyperlink" Target="http://www.csr-online.cz/o-nas/" TargetMode="Externa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hyperlink" Target="http://www.cbcsd.cz/" TargetMode="External"/><Relationship Id="rId2" Type="http://schemas.openxmlformats.org/officeDocument/2006/relationships/hyperlink" Target="http://byznysprospolecnost.cz/" TargetMode="Externa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r>
              <a:rPr lang="cs-CZ" sz="4000" b="1" dirty="0">
                <a:solidFill>
                  <a:schemeClr val="bg1"/>
                </a:solidFill>
                <a:latin typeface="Times New Roman" panose="02020603050405020304" pitchFamily="18" charset="0"/>
                <a:cs typeface="Times New Roman" panose="02020603050405020304" pitchFamily="18" charset="0"/>
              </a:rPr>
              <a:t>Aktuální přístup CSR v České republice</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403648" y="2859782"/>
            <a:ext cx="4248472" cy="1728192"/>
          </a:xfrm>
          <a:prstGeom prst="rect">
            <a:avLst/>
          </a:prstGeom>
        </p:spPr>
        <p:txBody>
          <a:bodyPr>
            <a:normAutofit lnSpcReduction="10000"/>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Organizace podporující koncept CSR</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Národní akční plán CSR</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Oceňování organizací za společenskou odpovědnost </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Výsledky empirických šetření  v oblasti CSR</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372200" y="3723878"/>
            <a:ext cx="260007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Pavel Adámek, Ph.D.</a:t>
            </a:r>
          </a:p>
          <a:p>
            <a:pPr algn="r"/>
            <a:r>
              <a:rPr lang="cs-CZ" altLang="cs-CZ" sz="900" b="1" dirty="0">
                <a:solidFill>
                  <a:srgbClr val="307871"/>
                </a:solidFill>
                <a:latin typeface="Times New Roman" panose="02020603050405020304" pitchFamily="18" charset="0"/>
                <a:cs typeface="Times New Roman" panose="02020603050405020304" pitchFamily="18" charset="0"/>
              </a:rPr>
              <a:t>adamek@opf.slu.cz</a:t>
            </a:r>
          </a:p>
          <a:p>
            <a:pPr algn="r"/>
            <a:r>
              <a:rPr lang="cs-CZ" altLang="cs-CZ" sz="900" b="1"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Organizace podporující koncept CSR </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195486"/>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Organizace zaměřené na pilíř Profit</a:t>
            </a:r>
          </a:p>
          <a:p>
            <a:r>
              <a:rPr lang="cs-CZ" sz="1400" dirty="0" err="1">
                <a:solidFill>
                  <a:srgbClr val="002060"/>
                </a:solidFill>
                <a:latin typeface="Times New Roman" panose="02020603050405020304" pitchFamily="18" charset="0"/>
                <a:cs typeface="Times New Roman" panose="02020603050405020304" pitchFamily="18" charset="0"/>
              </a:rPr>
              <a:t>Transparency</a:t>
            </a:r>
            <a:r>
              <a:rPr lang="cs-CZ" sz="1400" dirty="0">
                <a:solidFill>
                  <a:srgbClr val="002060"/>
                </a:solidFill>
                <a:latin typeface="Times New Roman" panose="02020603050405020304" pitchFamily="18" charset="0"/>
                <a:cs typeface="Times New Roman" panose="02020603050405020304" pitchFamily="18" charset="0"/>
              </a:rPr>
              <a:t> International ČR </a:t>
            </a:r>
          </a:p>
          <a:p>
            <a:r>
              <a:rPr lang="cs-CZ" sz="1400" dirty="0">
                <a:solidFill>
                  <a:srgbClr val="002060"/>
                </a:solidFill>
                <a:latin typeface="Times New Roman" panose="02020603050405020304" pitchFamily="18" charset="0"/>
                <a:cs typeface="Times New Roman" panose="02020603050405020304" pitchFamily="18" charset="0"/>
              </a:rPr>
              <a:t>Projekt Etika podnikání – Databáze nejlepších praktik</a:t>
            </a:r>
          </a:p>
          <a:p>
            <a:r>
              <a:rPr lang="cs-CZ" sz="1400" dirty="0">
                <a:solidFill>
                  <a:srgbClr val="002060"/>
                </a:solidFill>
                <a:latin typeface="Times New Roman" panose="02020603050405020304" pitchFamily="18" charset="0"/>
                <a:cs typeface="Times New Roman" panose="02020603050405020304" pitchFamily="18" charset="0"/>
              </a:rPr>
              <a:t>Sdružení Korektní podnikání</a:t>
            </a:r>
          </a:p>
          <a:p>
            <a:r>
              <a:rPr lang="cs-CZ" sz="1400" dirty="0">
                <a:solidFill>
                  <a:srgbClr val="002060"/>
                </a:solidFill>
                <a:latin typeface="Times New Roman" panose="02020603050405020304" pitchFamily="18" charset="0"/>
                <a:cs typeface="Times New Roman" panose="02020603050405020304" pitchFamily="18" charset="0"/>
              </a:rPr>
              <a:t>Etické fórum České republiky</a:t>
            </a:r>
          </a:p>
          <a:p>
            <a:r>
              <a:rPr lang="cs-CZ" sz="1400" dirty="0">
                <a:solidFill>
                  <a:srgbClr val="002060"/>
                </a:solidFill>
                <a:latin typeface="Times New Roman" panose="02020603050405020304" pitchFamily="18" charset="0"/>
                <a:cs typeface="Times New Roman" panose="02020603050405020304" pitchFamily="18" charset="0"/>
              </a:rPr>
              <a:t>Asociace pro </a:t>
            </a:r>
            <a:r>
              <a:rPr lang="cs-CZ" sz="1400" dirty="0" err="1">
                <a:solidFill>
                  <a:srgbClr val="002060"/>
                </a:solidFill>
                <a:latin typeface="Times New Roman" panose="02020603050405020304" pitchFamily="18" charset="0"/>
                <a:cs typeface="Times New Roman" panose="02020603050405020304" pitchFamily="18" charset="0"/>
              </a:rPr>
              <a:t>FairTrade</a:t>
            </a: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Organizace zaměřené na pilíř </a:t>
            </a:r>
            <a:r>
              <a:rPr lang="cs-CZ" sz="1400" b="1" dirty="0" err="1">
                <a:solidFill>
                  <a:srgbClr val="002060"/>
                </a:solidFill>
                <a:latin typeface="Times New Roman" panose="02020603050405020304" pitchFamily="18" charset="0"/>
                <a:cs typeface="Times New Roman" panose="02020603050405020304" pitchFamily="18" charset="0"/>
              </a:rPr>
              <a:t>People</a:t>
            </a:r>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Fórum Dárců - podporuje rozvoj filantropie. Hlavními oblastmi zájmu jsou v současné době posílení nadací a nadačních fondů, vytváření podmínek firemního dárcovství</a:t>
            </a:r>
          </a:p>
          <a:p>
            <a:r>
              <a:rPr lang="cs-CZ" sz="1400" dirty="0">
                <a:solidFill>
                  <a:srgbClr val="002060"/>
                </a:solidFill>
                <a:latin typeface="Times New Roman" panose="02020603050405020304" pitchFamily="18" charset="0"/>
                <a:cs typeface="Times New Roman" panose="02020603050405020304" pitchFamily="18" charset="0"/>
              </a:rPr>
              <a:t>Gender </a:t>
            </a:r>
            <a:r>
              <a:rPr lang="cs-CZ" sz="1400" dirty="0" err="1">
                <a:solidFill>
                  <a:srgbClr val="002060"/>
                </a:solidFill>
                <a:latin typeface="Times New Roman" panose="02020603050405020304" pitchFamily="18" charset="0"/>
                <a:cs typeface="Times New Roman" panose="02020603050405020304" pitchFamily="18" charset="0"/>
              </a:rPr>
              <a:t>Studies</a:t>
            </a:r>
            <a:r>
              <a:rPr lang="cs-CZ" sz="1400" dirty="0">
                <a:solidFill>
                  <a:srgbClr val="002060"/>
                </a:solidFill>
                <a:latin typeface="Times New Roman" panose="02020603050405020304" pitchFamily="18" charset="0"/>
                <a:cs typeface="Times New Roman" panose="02020603050405020304" pitchFamily="18" charset="0"/>
              </a:rPr>
              <a:t> </a:t>
            </a:r>
          </a:p>
          <a:p>
            <a:r>
              <a:rPr lang="cs-CZ" sz="1400" dirty="0">
                <a:solidFill>
                  <a:srgbClr val="002060"/>
                </a:solidFill>
                <a:latin typeface="Times New Roman" panose="02020603050405020304" pitchFamily="18" charset="0"/>
                <a:cs typeface="Times New Roman" panose="02020603050405020304" pitchFamily="18" charset="0"/>
              </a:rPr>
              <a:t>CG </a:t>
            </a:r>
            <a:r>
              <a:rPr lang="cs-CZ" sz="1400" dirty="0" err="1">
                <a:solidFill>
                  <a:srgbClr val="002060"/>
                </a:solidFill>
                <a:latin typeface="Times New Roman" panose="02020603050405020304" pitchFamily="18" charset="0"/>
                <a:cs typeface="Times New Roman" panose="02020603050405020304" pitchFamily="18" charset="0"/>
              </a:rPr>
              <a:t>Partnesrs</a:t>
            </a:r>
            <a:r>
              <a:rPr lang="cs-CZ" sz="1400" dirty="0">
                <a:solidFill>
                  <a:srgbClr val="002060"/>
                </a:solidFill>
                <a:latin typeface="Times New Roman" panose="02020603050405020304" pitchFamily="18" charset="0"/>
                <a:cs typeface="Times New Roman" panose="02020603050405020304" pitchFamily="18" charset="0"/>
              </a:rPr>
              <a:t> s.r.o. - Corporate governance</a:t>
            </a:r>
          </a:p>
          <a:p>
            <a:r>
              <a:rPr lang="cs-CZ" sz="1400" dirty="0" err="1">
                <a:solidFill>
                  <a:srgbClr val="002060"/>
                </a:solidFill>
                <a:latin typeface="Times New Roman" panose="02020603050405020304" pitchFamily="18" charset="0"/>
                <a:cs typeface="Times New Roman" panose="02020603050405020304" pitchFamily="18" charset="0"/>
              </a:rPr>
              <a:t>Hestia</a:t>
            </a:r>
            <a:r>
              <a:rPr lang="cs-CZ" sz="1400" dirty="0">
                <a:solidFill>
                  <a:srgbClr val="002060"/>
                </a:solidFill>
                <a:latin typeface="Times New Roman" panose="02020603050405020304" pitchFamily="18" charset="0"/>
                <a:cs typeface="Times New Roman" panose="02020603050405020304" pitchFamily="18" charset="0"/>
              </a:rPr>
              <a:t> </a:t>
            </a:r>
          </a:p>
          <a:p>
            <a:r>
              <a:rPr lang="cs-CZ" sz="1400" dirty="0">
                <a:solidFill>
                  <a:srgbClr val="002060"/>
                </a:solidFill>
                <a:latin typeface="Times New Roman" panose="02020603050405020304" pitchFamily="18" charset="0"/>
                <a:cs typeface="Times New Roman" panose="02020603050405020304" pitchFamily="18" charset="0"/>
              </a:rPr>
              <a:t>Asociace pro </a:t>
            </a:r>
            <a:r>
              <a:rPr lang="cs-CZ" sz="1400" dirty="0" err="1">
                <a:solidFill>
                  <a:srgbClr val="002060"/>
                </a:solidFill>
                <a:latin typeface="Times New Roman" panose="02020603050405020304" pitchFamily="18" charset="0"/>
                <a:cs typeface="Times New Roman" panose="02020603050405020304" pitchFamily="18" charset="0"/>
              </a:rPr>
              <a:t>Fairtrade</a:t>
            </a: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Nadace VIA </a:t>
            </a:r>
          </a:p>
          <a:p>
            <a:r>
              <a:rPr lang="cs-CZ" sz="1400" dirty="0">
                <a:solidFill>
                  <a:srgbClr val="002060"/>
                </a:solidFill>
                <a:latin typeface="Times New Roman" panose="02020603050405020304" pitchFamily="18" charset="0"/>
                <a:cs typeface="Times New Roman" panose="02020603050405020304" pitchFamily="18" charset="0"/>
              </a:rPr>
              <a:t>Ekofutura.cz</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souvislosti konceptu CSR v ČR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79486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Organizace podporující koncept CSR </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1203598"/>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Organizace zaměřené na pilíř Planet</a:t>
            </a:r>
          </a:p>
          <a:p>
            <a:r>
              <a:rPr lang="cs-CZ" sz="1400" dirty="0">
                <a:solidFill>
                  <a:srgbClr val="002060"/>
                </a:solidFill>
                <a:latin typeface="Times New Roman" panose="02020603050405020304" pitchFamily="18" charset="0"/>
                <a:cs typeface="Times New Roman" panose="02020603050405020304" pitchFamily="18" charset="0"/>
              </a:rPr>
              <a:t>CEMC - České ekologické manažerské centrum</a:t>
            </a:r>
          </a:p>
          <a:p>
            <a:r>
              <a:rPr lang="cs-CZ" sz="1400" dirty="0" err="1">
                <a:solidFill>
                  <a:srgbClr val="002060"/>
                </a:solidFill>
                <a:latin typeface="Times New Roman" panose="02020603050405020304" pitchFamily="18" charset="0"/>
                <a:cs typeface="Times New Roman" panose="02020603050405020304" pitchFamily="18" charset="0"/>
              </a:rPr>
              <a:t>Oikos</a:t>
            </a:r>
            <a:r>
              <a:rPr lang="cs-CZ" sz="1400" dirty="0">
                <a:solidFill>
                  <a:srgbClr val="002060"/>
                </a:solidFill>
                <a:latin typeface="Times New Roman" panose="02020603050405020304" pitchFamily="18" charset="0"/>
                <a:cs typeface="Times New Roman" panose="02020603050405020304" pitchFamily="18" charset="0"/>
              </a:rPr>
              <a:t> Praha</a:t>
            </a:r>
          </a:p>
          <a:p>
            <a:r>
              <a:rPr lang="cs-CZ" sz="1400" dirty="0">
                <a:solidFill>
                  <a:srgbClr val="002060"/>
                </a:solidFill>
                <a:latin typeface="Times New Roman" panose="02020603050405020304" pitchFamily="18" charset="0"/>
                <a:cs typeface="Times New Roman" panose="02020603050405020304" pitchFamily="18" charset="0"/>
              </a:rPr>
              <a:t>Nadace Partnerství </a:t>
            </a:r>
          </a:p>
          <a:p>
            <a:r>
              <a:rPr lang="cs-CZ" sz="1400" dirty="0">
                <a:solidFill>
                  <a:srgbClr val="002060"/>
                </a:solidFill>
                <a:latin typeface="Times New Roman" panose="02020603050405020304" pitchFamily="18" charset="0"/>
                <a:cs typeface="Times New Roman" panose="02020603050405020304" pitchFamily="18" charset="0"/>
              </a:rPr>
              <a:t>Síť ekologických poraden STEP</a:t>
            </a:r>
          </a:p>
          <a:p>
            <a:r>
              <a:rPr lang="cs-CZ" sz="1400" dirty="0">
                <a:solidFill>
                  <a:srgbClr val="002060"/>
                </a:solidFill>
                <a:latin typeface="Times New Roman" panose="02020603050405020304" pitchFamily="18" charset="0"/>
                <a:cs typeface="Times New Roman" panose="02020603050405020304" pitchFamily="18" charset="0"/>
              </a:rPr>
              <a:t>Arnika</a:t>
            </a:r>
          </a:p>
          <a:p>
            <a:r>
              <a:rPr lang="cs-CZ" sz="1400" dirty="0">
                <a:solidFill>
                  <a:srgbClr val="002060"/>
                </a:solidFill>
                <a:latin typeface="Times New Roman" panose="02020603050405020304" pitchFamily="18" charset="0"/>
                <a:cs typeface="Times New Roman" panose="02020603050405020304" pitchFamily="18" charset="0"/>
              </a:rPr>
              <a:t>Rosa</a:t>
            </a:r>
          </a:p>
          <a:p>
            <a:r>
              <a:rPr lang="cs-CZ" sz="1400" dirty="0">
                <a:solidFill>
                  <a:srgbClr val="002060"/>
                </a:solidFill>
                <a:latin typeface="Times New Roman" panose="02020603050405020304" pitchFamily="18" charset="0"/>
                <a:cs typeface="Times New Roman" panose="02020603050405020304" pitchFamily="18" charset="0"/>
              </a:rPr>
              <a:t>Hnutí Duha</a:t>
            </a:r>
          </a:p>
          <a:p>
            <a:r>
              <a:rPr lang="cs-CZ" sz="1400" dirty="0">
                <a:solidFill>
                  <a:srgbClr val="002060"/>
                </a:solidFill>
                <a:latin typeface="Times New Roman" panose="02020603050405020304" pitchFamily="18" charset="0"/>
                <a:cs typeface="Times New Roman" panose="02020603050405020304" pitchFamily="18" charset="0"/>
              </a:rPr>
              <a:t>Greenpeace CZ</a:t>
            </a:r>
          </a:p>
          <a:p>
            <a:r>
              <a:rPr lang="cs-CZ" sz="1400" dirty="0">
                <a:solidFill>
                  <a:srgbClr val="002060"/>
                </a:solidFill>
                <a:latin typeface="Times New Roman" panose="02020603050405020304" pitchFamily="18" charset="0"/>
                <a:cs typeface="Times New Roman" panose="02020603050405020304" pitchFamily="18" charset="0"/>
              </a:rPr>
              <a:t>Ekologický institut </a:t>
            </a:r>
            <a:r>
              <a:rPr lang="cs-CZ" sz="1400" dirty="0" err="1">
                <a:solidFill>
                  <a:srgbClr val="002060"/>
                </a:solidFill>
                <a:latin typeface="Times New Roman" panose="02020603050405020304" pitchFamily="18" charset="0"/>
                <a:cs typeface="Times New Roman" panose="02020603050405020304" pitchFamily="18" charset="0"/>
              </a:rPr>
              <a:t>Veronica</a:t>
            </a: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souvislosti konceptu CSR v ČR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199561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CSR jako nástroje k dosahování udržitelného rozvoje byla stanovena koncepce spadající pod dikci Ministerstva průmyslu a obchodu v podobě Národního akčního plánu společenské odpovědnosti organizací v ČR dne 26. února 2014.</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810019" y="1131590"/>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Vláda ČR považuje společenskou odpovědnost za </a:t>
            </a:r>
            <a:r>
              <a:rPr lang="cs-CZ" sz="1400" b="1" dirty="0">
                <a:solidFill>
                  <a:srgbClr val="002060"/>
                </a:solidFill>
                <a:latin typeface="Times New Roman" panose="02020603050405020304" pitchFamily="18" charset="0"/>
                <a:cs typeface="Times New Roman" panose="02020603050405020304" pitchFamily="18" charset="0"/>
              </a:rPr>
              <a:t>koncept dobrovolný </a:t>
            </a:r>
            <a:r>
              <a:rPr lang="cs-CZ" sz="1400" dirty="0">
                <a:solidFill>
                  <a:srgbClr val="002060"/>
                </a:solidFill>
                <a:latin typeface="Times New Roman" panose="02020603050405020304" pitchFamily="18" charset="0"/>
                <a:cs typeface="Times New Roman" panose="02020603050405020304" pitchFamily="18" charset="0"/>
              </a:rPr>
              <a:t>založený na </a:t>
            </a:r>
            <a:r>
              <a:rPr lang="cs-CZ" sz="1400" b="1" dirty="0">
                <a:solidFill>
                  <a:srgbClr val="002060"/>
                </a:solidFill>
                <a:latin typeface="Times New Roman" panose="02020603050405020304" pitchFamily="18" charset="0"/>
                <a:cs typeface="Times New Roman" panose="02020603050405020304" pitchFamily="18" charset="0"/>
              </a:rPr>
              <a:t>samoregulaci</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Úlohou státu je vytvo</a:t>
            </a:r>
            <a:r>
              <a:rPr lang="cs-CZ" sz="1400" b="1" dirty="0">
                <a:solidFill>
                  <a:srgbClr val="002060"/>
                </a:solidFill>
                <a:latin typeface="Times New Roman" panose="02020603050405020304" pitchFamily="18" charset="0"/>
                <a:cs typeface="Times New Roman" panose="02020603050405020304" pitchFamily="18" charset="0"/>
              </a:rPr>
              <a:t>ření podmínek pro propagaci a větší rozšíření konceptu </a:t>
            </a:r>
            <a:r>
              <a:rPr lang="cs-CZ" sz="1400" dirty="0">
                <a:solidFill>
                  <a:srgbClr val="002060"/>
                </a:solidFill>
                <a:latin typeface="Times New Roman" panose="02020603050405020304" pitchFamily="18" charset="0"/>
                <a:cs typeface="Times New Roman" panose="02020603050405020304" pitchFamily="18" charset="0"/>
              </a:rPr>
              <a:t>společenské odpovědnosti a dále také odstraňování prvků byrokracie při zachování transparentnosti a respektování konceptu společenské odpovědnosti v orgánech státní správy a územní samosprávy.</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Akční plán je zaměřen na vztah odpovědnosti, konkurenceschopnosti a udržitelnosti organizací.</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453760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Pro účely akčního plánu byly stanoveny strategické priority:</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411510"/>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Podpora aktivního rozvoje CSR formou osvěty a prezentace příkladů dobré praxe.</a:t>
            </a:r>
          </a:p>
          <a:p>
            <a:r>
              <a:rPr lang="cs-CZ" sz="1400" dirty="0">
                <a:solidFill>
                  <a:srgbClr val="002060"/>
                </a:solidFill>
                <a:latin typeface="Times New Roman" panose="02020603050405020304" pitchFamily="18" charset="0"/>
                <a:cs typeface="Times New Roman" panose="02020603050405020304" pitchFamily="18" charset="0"/>
              </a:rPr>
              <a:t>Šíření informací a propagace konceptu společenské odpovědnosti.</a:t>
            </a:r>
          </a:p>
          <a:p>
            <a:r>
              <a:rPr lang="cs-CZ" sz="1400" dirty="0">
                <a:solidFill>
                  <a:srgbClr val="002060"/>
                </a:solidFill>
                <a:latin typeface="Times New Roman" panose="02020603050405020304" pitchFamily="18" charset="0"/>
                <a:cs typeface="Times New Roman" panose="02020603050405020304" pitchFamily="18" charset="0"/>
              </a:rPr>
              <a:t>Lepší vztahy mezi veřejností a podnikatelskými i neziskovými subjekty.</a:t>
            </a:r>
          </a:p>
          <a:p>
            <a:r>
              <a:rPr lang="cs-CZ" sz="1400" dirty="0">
                <a:solidFill>
                  <a:srgbClr val="002060"/>
                </a:solidFill>
                <a:latin typeface="Times New Roman" panose="02020603050405020304" pitchFamily="18" charset="0"/>
                <a:cs typeface="Times New Roman" panose="02020603050405020304" pitchFamily="18" charset="0"/>
              </a:rPr>
              <a:t>Podpora oceňování, vzdělávání, odborných akcí a organizací šířících osvětu o společenské odpovědnosti.</a:t>
            </a:r>
          </a:p>
          <a:p>
            <a:r>
              <a:rPr lang="cs-CZ" sz="1400" dirty="0">
                <a:solidFill>
                  <a:srgbClr val="002060"/>
                </a:solidFill>
                <a:latin typeface="Times New Roman" panose="02020603050405020304" pitchFamily="18" charset="0"/>
                <a:cs typeface="Times New Roman" panose="02020603050405020304" pitchFamily="18" charset="0"/>
              </a:rPr>
              <a:t>Podpora efektivního propojení ekonomické a společenské činnosti organizací.</a:t>
            </a:r>
          </a:p>
          <a:p>
            <a:r>
              <a:rPr lang="cs-CZ" sz="1400" dirty="0">
                <a:solidFill>
                  <a:srgbClr val="002060"/>
                </a:solidFill>
                <a:latin typeface="Times New Roman" panose="02020603050405020304" pitchFamily="18" charset="0"/>
                <a:cs typeface="Times New Roman" panose="02020603050405020304" pitchFamily="18" charset="0"/>
              </a:rPr>
              <a:t>Využití strukturálních fondů EU na podporu rozvoje společenské odpovědnosti.</a:t>
            </a:r>
          </a:p>
          <a:p>
            <a:r>
              <a:rPr lang="cs-CZ" sz="1400" dirty="0">
                <a:solidFill>
                  <a:srgbClr val="002060"/>
                </a:solidFill>
                <a:latin typeface="Times New Roman" panose="02020603050405020304" pitchFamily="18" charset="0"/>
                <a:cs typeface="Times New Roman" panose="02020603050405020304" pitchFamily="18" charset="0"/>
              </a:rPr>
              <a:t>Posílení důvěryhodnosti konceptu CSR prostřednictvím zveřejňování výsledků společenské odpovědnosti v sociální a environmentální oblasti.</a:t>
            </a:r>
          </a:p>
          <a:p>
            <a:r>
              <a:rPr lang="cs-CZ" sz="1400" dirty="0">
                <a:solidFill>
                  <a:srgbClr val="002060"/>
                </a:solidFill>
                <a:latin typeface="Times New Roman" panose="02020603050405020304" pitchFamily="18" charset="0"/>
                <a:cs typeface="Times New Roman" panose="02020603050405020304" pitchFamily="18" charset="0"/>
              </a:rPr>
              <a:t>Podpora zájmu veřejnosti a její ochoty zapojit se do aktivit společenské odpovědnosti.</a:t>
            </a:r>
          </a:p>
          <a:p>
            <a:r>
              <a:rPr lang="cs-CZ" sz="1400" dirty="0">
                <a:solidFill>
                  <a:srgbClr val="002060"/>
                </a:solidFill>
                <a:latin typeface="Times New Roman" panose="02020603050405020304" pitchFamily="18" charset="0"/>
                <a:cs typeface="Times New Roman" panose="02020603050405020304" pitchFamily="18" charset="0"/>
              </a:rPr>
              <a:t>Průzkumy v podnicích a průzkumy názorů veřejnosti.</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974613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599795"/>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Propagace a podpora rozvoje konceptu společenské odpovědnosti</a:t>
            </a: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Dialog a spolupráce mezi všemi zainteresovanými stranami </a:t>
            </a:r>
            <a:r>
              <a:rPr lang="cs-CZ" sz="1400" dirty="0">
                <a:solidFill>
                  <a:srgbClr val="002060"/>
                </a:solidFill>
                <a:latin typeface="Times New Roman" panose="02020603050405020304" pitchFamily="18" charset="0"/>
                <a:cs typeface="Times New Roman" panose="02020603050405020304" pitchFamily="18" charset="0"/>
                <a:hlinkClick r:id="rId2"/>
              </a:rPr>
              <a:t>http://narodniportal.cz/</a:t>
            </a:r>
            <a:r>
              <a:rPr lang="cs-CZ" sz="1400" dirty="0">
                <a:solidFill>
                  <a:srgbClr val="002060"/>
                </a:solidFill>
                <a:latin typeface="Times New Roman" panose="02020603050405020304" pitchFamily="18" charset="0"/>
                <a:cs typeface="Times New Roman" panose="02020603050405020304" pitchFamily="18" charset="0"/>
              </a:rPr>
              <a:t>  </a:t>
            </a: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Úloha orgánů veřejné správy, střešních organizací odborů, zaměstnavatelů a podnikatelů a dalších zúčastněných stran</a:t>
            </a: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Šíření, implementace a dodržování mezinárodních standardů chování</a:t>
            </a: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Mezinárodní spolupráce</a:t>
            </a: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Dodržování lidských práv</a:t>
            </a: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Sociální podnikání</a:t>
            </a: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Vzdělávání a výzkum v oblasti společenské odpovědnosti</a:t>
            </a: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Uznávání a oceňování organizací za společenskou odpovědnost</a:t>
            </a: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Ochrana zájmů spotřebitelů</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660126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411510"/>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Propagace a podpora rozvoje konceptu společenské odpovědnosti.</a:t>
            </a:r>
          </a:p>
          <a:p>
            <a:pPr lvl="1"/>
            <a:r>
              <a:rPr lang="cs-CZ" sz="1400" dirty="0">
                <a:solidFill>
                  <a:srgbClr val="002060"/>
                </a:solidFill>
                <a:latin typeface="Times New Roman" panose="02020603050405020304" pitchFamily="18" charset="0"/>
                <a:cs typeface="Times New Roman" panose="02020603050405020304" pitchFamily="18" charset="0"/>
              </a:rPr>
              <a:t>Organizace v ČR dnes již považují koncept CSR za svou konkurenční výhodu a stále více implementují dobrovolné aktivity do firemních a organizačních strategií. </a:t>
            </a:r>
          </a:p>
          <a:p>
            <a:pPr lvl="1"/>
            <a:r>
              <a:rPr lang="cs-CZ" sz="1400" dirty="0">
                <a:solidFill>
                  <a:srgbClr val="002060"/>
                </a:solidFill>
                <a:latin typeface="Times New Roman" panose="02020603050405020304" pitchFamily="18" charset="0"/>
                <a:cs typeface="Times New Roman" panose="02020603050405020304" pitchFamily="18" charset="0"/>
              </a:rPr>
              <a:t>Navzdory tomu přetrvává malá, nebo nepřesná informovanost veřejnosti i podniků, zejména malých a středních podniků.</a:t>
            </a:r>
          </a:p>
          <a:p>
            <a:pPr lvl="1"/>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Strategickými prioritami této oblasti jsou:</a:t>
            </a:r>
          </a:p>
          <a:p>
            <a:r>
              <a:rPr lang="cs-CZ" sz="1400" dirty="0">
                <a:solidFill>
                  <a:srgbClr val="002060"/>
                </a:solidFill>
                <a:latin typeface="Times New Roman" panose="02020603050405020304" pitchFamily="18" charset="0"/>
                <a:cs typeface="Times New Roman" panose="02020603050405020304" pitchFamily="18" charset="0"/>
              </a:rPr>
              <a:t>posílení důvěryhodnosti konceptu CSR prostřednictvím aktivní podpory rozvoje CSR (např. formou osvěty a prezentace příkladů dobré praxe), resp. šířením informací a propagací konceptu CSR a vytvářením prostředí pro organizace, aby mohly rozvíjet svůj koncept odpovědného a udržitelného podnikání,</a:t>
            </a:r>
          </a:p>
          <a:p>
            <a:r>
              <a:rPr lang="cs-CZ" sz="1400" dirty="0">
                <a:solidFill>
                  <a:srgbClr val="002060"/>
                </a:solidFill>
                <a:latin typeface="Times New Roman" panose="02020603050405020304" pitchFamily="18" charset="0"/>
                <a:cs typeface="Times New Roman" panose="02020603050405020304" pitchFamily="18" charset="0"/>
              </a:rPr>
              <a:t>podpora výměny dobrých praxí a informací z oblasti CSR.</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422780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599795"/>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rgbClr val="002060"/>
                </a:solidFill>
                <a:latin typeface="Times New Roman" panose="02020603050405020304" pitchFamily="18" charset="0"/>
                <a:cs typeface="Times New Roman" panose="02020603050405020304" pitchFamily="18" charset="0"/>
              </a:rPr>
              <a:t>2. </a:t>
            </a:r>
            <a:r>
              <a:rPr lang="cs-CZ" sz="1400" b="1" dirty="0">
                <a:solidFill>
                  <a:srgbClr val="002060"/>
                </a:solidFill>
                <a:latin typeface="Times New Roman" panose="02020603050405020304" pitchFamily="18" charset="0"/>
                <a:cs typeface="Times New Roman" panose="02020603050405020304" pitchFamily="18" charset="0"/>
              </a:rPr>
              <a:t>Dialog a spolupráce mezi všemi zainteresovanými stranami</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a:solidFill>
                  <a:srgbClr val="002060"/>
                </a:solidFill>
                <a:latin typeface="Times New Roman" panose="02020603050405020304" pitchFamily="18" charset="0"/>
                <a:cs typeface="Times New Roman" panose="02020603050405020304" pitchFamily="18" charset="0"/>
                <a:hlinkClick r:id="rId2"/>
              </a:rPr>
              <a:t>http://narodniportal.cz/</a:t>
            </a:r>
            <a:r>
              <a:rPr lang="cs-CZ" sz="1400" dirty="0">
                <a:solidFill>
                  <a:srgbClr val="002060"/>
                </a:solidFill>
                <a:latin typeface="Times New Roman" panose="02020603050405020304" pitchFamily="18" charset="0"/>
                <a:cs typeface="Times New Roman" panose="02020603050405020304" pitchFamily="18" charset="0"/>
              </a:rPr>
              <a:t> </a:t>
            </a:r>
          </a:p>
          <a:p>
            <a:r>
              <a:rPr lang="cs-CZ" sz="1200" dirty="0">
                <a:solidFill>
                  <a:srgbClr val="002060"/>
                </a:solidFill>
                <a:latin typeface="Times New Roman" panose="02020603050405020304" pitchFamily="18" charset="0"/>
                <a:cs typeface="Times New Roman" panose="02020603050405020304" pitchFamily="18" charset="0"/>
              </a:rPr>
              <a:t>Klíčovými nositeli a motorem společenské odpovědnosti jsou podnikatelské subjekty. Stát vytváří prostředí pro dialog a spolupráci.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Zainteresovanými stranami jsou všechny subjekty, které mají zájem na činnosti dané organizace, ovlivňují ji, anebo jsou jejími činnostmi ovlivněny.</a:t>
            </a:r>
          </a:p>
          <a:p>
            <a:pPr lvl="1"/>
            <a:r>
              <a:rPr lang="cs-CZ" sz="1200" b="1" dirty="0">
                <a:solidFill>
                  <a:srgbClr val="002060"/>
                </a:solidFill>
                <a:latin typeface="Times New Roman" panose="02020603050405020304" pitchFamily="18" charset="0"/>
                <a:cs typeface="Times New Roman" panose="02020603050405020304" pitchFamily="18" charset="0"/>
              </a:rPr>
              <a:t>Základní skupinu </a:t>
            </a:r>
            <a:r>
              <a:rPr lang="cs-CZ" sz="1200" dirty="0">
                <a:solidFill>
                  <a:srgbClr val="002060"/>
                </a:solidFill>
                <a:latin typeface="Times New Roman" panose="02020603050405020304" pitchFamily="18" charset="0"/>
                <a:cs typeface="Times New Roman" panose="02020603050405020304" pitchFamily="18" charset="0"/>
              </a:rPr>
              <a:t>tvoří tzv. klíčové zainteresované strany, k nimž patří majitelé, zaměstnanci, zákazníci, sociální partneři, dodavatelé, investoři a věřitelé. Očekávají ekonomický prospěch v různých formách (např. mzdy a platy, dividendy, zakázky). Dialog s těmito stranami zpravidla probíhá a je očekáván.</a:t>
            </a:r>
          </a:p>
          <a:p>
            <a:pPr lvl="1"/>
            <a:endParaRPr lang="cs-CZ" sz="1200" dirty="0">
              <a:solidFill>
                <a:srgbClr val="002060"/>
              </a:solidFill>
              <a:latin typeface="Times New Roman" panose="02020603050405020304" pitchFamily="18" charset="0"/>
              <a:cs typeface="Times New Roman" panose="02020603050405020304" pitchFamily="18" charset="0"/>
            </a:endParaRPr>
          </a:p>
          <a:p>
            <a:pPr lvl="1"/>
            <a:r>
              <a:rPr lang="cs-CZ" sz="1200" dirty="0">
                <a:solidFill>
                  <a:srgbClr val="002060"/>
                </a:solidFill>
                <a:latin typeface="Times New Roman" panose="02020603050405020304" pitchFamily="18" charset="0"/>
                <a:cs typeface="Times New Roman" panose="02020603050405020304" pitchFamily="18" charset="0"/>
              </a:rPr>
              <a:t>Do </a:t>
            </a:r>
            <a:r>
              <a:rPr lang="cs-CZ" sz="1200" b="1" dirty="0">
                <a:solidFill>
                  <a:srgbClr val="002060"/>
                </a:solidFill>
                <a:latin typeface="Times New Roman" panose="02020603050405020304" pitchFamily="18" charset="0"/>
                <a:cs typeface="Times New Roman" panose="02020603050405020304" pitchFamily="18" charset="0"/>
              </a:rPr>
              <a:t>druhé skupiny</a:t>
            </a:r>
            <a:r>
              <a:rPr lang="cs-CZ" sz="1200" dirty="0">
                <a:solidFill>
                  <a:srgbClr val="002060"/>
                </a:solidFill>
                <a:latin typeface="Times New Roman" panose="02020603050405020304" pitchFamily="18" charset="0"/>
                <a:cs typeface="Times New Roman" panose="02020603050405020304" pitchFamily="18" charset="0"/>
              </a:rPr>
              <a:t> zainteresovaných stran jsou zařazováni občané, neziskové organizace, komunita v sousedství organizace. Ti mohou být činnostmi organizace buď negativně ovlivněni, a proto sami vyvolávají dialog, anebo vyhledávají pomoc při řešení problémů.</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927143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599795"/>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rgbClr val="002060"/>
                </a:solidFill>
                <a:latin typeface="Times New Roman" panose="02020603050405020304" pitchFamily="18" charset="0"/>
                <a:cs typeface="Times New Roman" panose="02020603050405020304" pitchFamily="18" charset="0"/>
              </a:rPr>
              <a:t>3. </a:t>
            </a:r>
            <a:r>
              <a:rPr lang="cs-CZ" sz="1400" b="1" dirty="0">
                <a:solidFill>
                  <a:srgbClr val="002060"/>
                </a:solidFill>
                <a:latin typeface="Times New Roman" panose="02020603050405020304" pitchFamily="18" charset="0"/>
                <a:cs typeface="Times New Roman" panose="02020603050405020304" pitchFamily="18" charset="0"/>
              </a:rPr>
              <a:t>Úloha orgánů veřejné správy</a:t>
            </a:r>
            <a:r>
              <a:rPr lang="cs-CZ" sz="1400" dirty="0">
                <a:solidFill>
                  <a:srgbClr val="002060"/>
                </a:solidFill>
                <a:latin typeface="Times New Roman" panose="02020603050405020304" pitchFamily="18" charset="0"/>
                <a:cs typeface="Times New Roman" panose="02020603050405020304" pitchFamily="18" charset="0"/>
              </a:rPr>
              <a:t>, střešních organizací odborů, zaměstnavatelů a podnikatelů a dalších zúčastněných stran:</a:t>
            </a:r>
          </a:p>
          <a:p>
            <a:r>
              <a:rPr lang="cs-CZ" sz="1400" dirty="0">
                <a:solidFill>
                  <a:srgbClr val="002060"/>
                </a:solidFill>
                <a:latin typeface="Times New Roman" panose="02020603050405020304" pitchFamily="18" charset="0"/>
                <a:cs typeface="Times New Roman" panose="02020603050405020304" pitchFamily="18" charset="0"/>
              </a:rPr>
              <a:t>orgány VS vystupují v pasivní roli jako uživatelé aktivit CSR realizovaných soukromým sektorem,</a:t>
            </a:r>
          </a:p>
          <a:p>
            <a:r>
              <a:rPr lang="cs-CZ" sz="1400" dirty="0">
                <a:solidFill>
                  <a:srgbClr val="002060"/>
                </a:solidFill>
                <a:latin typeface="Times New Roman" panose="02020603050405020304" pitchFamily="18" charset="0"/>
                <a:cs typeface="Times New Roman" panose="02020603050405020304" pitchFamily="18" charset="0"/>
              </a:rPr>
              <a:t>samy aktivně praktikují CSR a jdou tak ostatním příkladem a vytváří či se podílí na vytváření příznivého prostředí a vstřícných podmínek pro rozvoj CSR.</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Podíl nákupu zboží a služeb ze strany veřejného sektoru na HDP se v EU pohybuje kolem 17 %, ani Česká republika není výjimkou.</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Odpovědné zadávání veřejných zakázek také přispívá ke strategické spolupráci a dialogu s potenciálními dodavateli a ostatními zainteresovanými stranami</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089274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599795"/>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rgbClr val="002060"/>
                </a:solidFill>
                <a:latin typeface="Times New Roman" panose="02020603050405020304" pitchFamily="18" charset="0"/>
                <a:cs typeface="Times New Roman" panose="02020603050405020304" pitchFamily="18" charset="0"/>
              </a:rPr>
              <a:t>3. </a:t>
            </a:r>
            <a:r>
              <a:rPr lang="cs-CZ" sz="1400" b="1" dirty="0">
                <a:solidFill>
                  <a:srgbClr val="002060"/>
                </a:solidFill>
                <a:latin typeface="Times New Roman" panose="02020603050405020304" pitchFamily="18" charset="0"/>
                <a:cs typeface="Times New Roman" panose="02020603050405020304" pitchFamily="18" charset="0"/>
              </a:rPr>
              <a:t>Úloha orgánů veřejné správy</a:t>
            </a:r>
            <a:r>
              <a:rPr lang="cs-CZ" sz="1400" dirty="0">
                <a:solidFill>
                  <a:srgbClr val="002060"/>
                </a:solidFill>
                <a:latin typeface="Times New Roman" panose="02020603050405020304" pitchFamily="18" charset="0"/>
                <a:cs typeface="Times New Roman" panose="02020603050405020304" pitchFamily="18" charset="0"/>
              </a:rPr>
              <a:t>, střešních organizací odborů, zaměstnavatelů a podnikatelů a dalších zúčastněných stran:</a:t>
            </a:r>
          </a:p>
          <a:p>
            <a:r>
              <a:rPr lang="cs-CZ" sz="1400" dirty="0">
                <a:solidFill>
                  <a:srgbClr val="002060"/>
                </a:solidFill>
                <a:latin typeface="Times New Roman" panose="02020603050405020304" pitchFamily="18" charset="0"/>
                <a:cs typeface="Times New Roman" panose="02020603050405020304" pitchFamily="18" charset="0"/>
              </a:rPr>
              <a:t>Ve výběrových řízeních utratí české instituce veřejné správy a místní samosprávy každý rok několik set miliard korun. Veřejné instituce tak představují významnou kupní sílu, jejíž správné nasměrování může pozitivně ovlivnit vzorce spotřeby a výroby. </a:t>
            </a:r>
          </a:p>
          <a:p>
            <a:r>
              <a:rPr lang="cs-CZ" sz="1400" dirty="0">
                <a:solidFill>
                  <a:srgbClr val="002060"/>
                </a:solidFill>
                <a:latin typeface="Times New Roman" panose="02020603050405020304" pitchFamily="18" charset="0"/>
                <a:cs typeface="Times New Roman" panose="02020603050405020304" pitchFamily="18" charset="0"/>
              </a:rPr>
              <a:t>Když veřejná správa poptává společensky prospěšný výrobek nebo službu (např. environmentálně šetrné technologie, výrobky a stavby, </a:t>
            </a:r>
            <a:r>
              <a:rPr lang="cs-CZ" sz="1400" dirty="0" err="1">
                <a:solidFill>
                  <a:srgbClr val="002060"/>
                </a:solidFill>
                <a:latin typeface="Times New Roman" panose="02020603050405020304" pitchFamily="18" charset="0"/>
                <a:cs typeface="Times New Roman" panose="02020603050405020304" pitchFamily="18" charset="0"/>
              </a:rPr>
              <a:t>fairtradové</a:t>
            </a:r>
            <a:r>
              <a:rPr lang="cs-CZ" sz="1400" dirty="0">
                <a:solidFill>
                  <a:srgbClr val="002060"/>
                </a:solidFill>
                <a:latin typeface="Times New Roman" panose="02020603050405020304" pitchFamily="18" charset="0"/>
                <a:cs typeface="Times New Roman" panose="02020603050405020304" pitchFamily="18" charset="0"/>
              </a:rPr>
              <a:t> zboží, produkty vyrobené se zárukou dodržování lidských práv, produkty či služby podporující zdravější životní styl, služby sociálních podniků a chráněných dílen apod.), podněcuje jejich vývoj a zároveň svým chováním dává ostatním spotřebitelům a podnikům příklad pro obdobné jednání.</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195320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599795"/>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4. Šíření, implementace a dodržování mezinárodních standardů chování</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Podle mezinárodních zásad a pokynů zahrnuje CSR dodržování minimálních standardů v oblasti:</a:t>
            </a:r>
          </a:p>
          <a:p>
            <a:r>
              <a:rPr lang="cs-CZ" sz="1400" dirty="0">
                <a:solidFill>
                  <a:srgbClr val="002060"/>
                </a:solidFill>
                <a:latin typeface="Times New Roman" panose="02020603050405020304" pitchFamily="18" charset="0"/>
                <a:cs typeface="Times New Roman" panose="02020603050405020304" pitchFamily="18" charset="0"/>
              </a:rPr>
              <a:t> lidských práv, práce a zaměstnanosti (např. diverzita, rovné postavení žen a mužů, ochrana zdraví a dobré pracovní podmínky zaměstnanců, zákaz dětské práce, minimální oceňování za práci, právo zakládat odbory, atd.), </a:t>
            </a:r>
          </a:p>
          <a:p>
            <a:r>
              <a:rPr lang="cs-CZ" sz="1400" dirty="0">
                <a:solidFill>
                  <a:srgbClr val="002060"/>
                </a:solidFill>
                <a:latin typeface="Times New Roman" panose="02020603050405020304" pitchFamily="18" charset="0"/>
                <a:cs typeface="Times New Roman" panose="02020603050405020304" pitchFamily="18" charset="0"/>
              </a:rPr>
              <a:t>v oblasti životního prostředí (např. ochrana biodiverzity, zmírňování dopadu změn klimatu, účinnost využívání zdrojů, minimalizace zdrojů a šetrné nakládání s odpady, posuzování životního cyklu a prevence znečištění, atd.),</a:t>
            </a:r>
          </a:p>
          <a:p>
            <a:r>
              <a:rPr lang="cs-CZ" sz="1400" dirty="0">
                <a:solidFill>
                  <a:srgbClr val="002060"/>
                </a:solidFill>
                <a:latin typeface="Times New Roman" panose="02020603050405020304" pitchFamily="18" charset="0"/>
                <a:cs typeface="Times New Roman" panose="02020603050405020304" pitchFamily="18" charset="0"/>
              </a:rPr>
              <a:t>v oblasti etické (boj proti úplatkářství a korupci, praní špinavých peněz, daňové úniky, atd.).</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017974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chemeClr val="bg1"/>
                </a:solidFill>
                <a:latin typeface="Times New Roman" panose="02020603050405020304" pitchFamily="18" charset="0"/>
                <a:cs typeface="Times New Roman" panose="02020603050405020304" pitchFamily="18" charset="0"/>
              </a:rPr>
              <a:t>Pojem CSR nemá v České republice dlouhou historii.</a:t>
            </a:r>
          </a:p>
          <a:p>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V dobách komunismu lze v této souvislosti hovořit pouze o tzv. sociální politice podniku, která v podstatě znamenala koncept přístupu k zaměstnancům.</a:t>
            </a:r>
          </a:p>
          <a:p>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V souvislosti s konceptem CSR lze spojovat jméno Tomáše Bati a jeho promyšlený způsob řízení a práce.</a:t>
            </a:r>
          </a:p>
        </p:txBody>
      </p:sp>
      <p:sp>
        <p:nvSpPr>
          <p:cNvPr id="5" name="Zástupný symbol pro obsah 2"/>
          <p:cNvSpPr txBox="1">
            <a:spLocks/>
          </p:cNvSpPr>
          <p:nvPr/>
        </p:nvSpPr>
        <p:spPr>
          <a:xfrm>
            <a:off x="3739852" y="600003"/>
            <a:ext cx="4241068" cy="349184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Důležitým posunem v této oblasti v ČR se stal rok </a:t>
            </a:r>
            <a:r>
              <a:rPr lang="cs-CZ" sz="1400" b="1" dirty="0">
                <a:solidFill>
                  <a:srgbClr val="002060"/>
                </a:solidFill>
                <a:latin typeface="Times New Roman" panose="02020603050405020304" pitchFamily="18" charset="0"/>
                <a:cs typeface="Times New Roman" panose="02020603050405020304" pitchFamily="18" charset="0"/>
              </a:rPr>
              <a:t>1992</a:t>
            </a:r>
            <a:r>
              <a:rPr lang="cs-CZ" sz="1400" dirty="0">
                <a:solidFill>
                  <a:srgbClr val="002060"/>
                </a:solidFill>
                <a:latin typeface="Times New Roman" panose="02020603050405020304" pitchFamily="18" charset="0"/>
                <a:cs typeface="Times New Roman" panose="02020603050405020304" pitchFamily="18" charset="0"/>
              </a:rPr>
              <a:t>, kdy bylo v Praze z iniciativy několika předních českých firem a mezinárodní organizace IBLF, založeno </a:t>
            </a:r>
            <a:r>
              <a:rPr lang="cs-CZ" sz="1400" b="1" dirty="0">
                <a:solidFill>
                  <a:srgbClr val="002060"/>
                </a:solidFill>
                <a:latin typeface="Times New Roman" panose="02020603050405020304" pitchFamily="18" charset="0"/>
                <a:cs typeface="Times New Roman" panose="02020603050405020304" pitchFamily="18" charset="0"/>
              </a:rPr>
              <a:t>Business Leader </a:t>
            </a:r>
            <a:r>
              <a:rPr lang="cs-CZ" sz="1400" b="1" dirty="0" err="1">
                <a:solidFill>
                  <a:srgbClr val="002060"/>
                </a:solidFill>
                <a:latin typeface="Times New Roman" panose="02020603050405020304" pitchFamily="18" charset="0"/>
                <a:cs typeface="Times New Roman" panose="02020603050405020304" pitchFamily="18" charset="0"/>
              </a:rPr>
              <a:t>Forum</a:t>
            </a:r>
            <a:r>
              <a:rPr lang="cs-CZ" sz="1400" dirty="0">
                <a:solidFill>
                  <a:srgbClr val="002060"/>
                </a:solidFill>
                <a:latin typeface="Times New Roman" panose="02020603050405020304" pitchFamily="18" charset="0"/>
                <a:cs typeface="Times New Roman" panose="02020603050405020304" pitchFamily="18" charset="0"/>
              </a:rPr>
              <a:t>.</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Současnou situaci v České republice bychom mohli popsat jako fázi „</a:t>
            </a:r>
            <a:r>
              <a:rPr lang="cs-CZ" sz="1400" b="1" dirty="0">
                <a:solidFill>
                  <a:srgbClr val="002060"/>
                </a:solidFill>
                <a:latin typeface="Times New Roman" panose="02020603050405020304" pitchFamily="18" charset="0"/>
                <a:cs typeface="Times New Roman" panose="02020603050405020304" pitchFamily="18" charset="0"/>
              </a:rPr>
              <a:t>probouzení</a:t>
            </a:r>
            <a:r>
              <a:rPr lang="cs-CZ" sz="1400" dirty="0">
                <a:solidFill>
                  <a:srgbClr val="002060"/>
                </a:solidFill>
                <a:latin typeface="Times New Roman" panose="02020603050405020304" pitchFamily="18" charset="0"/>
                <a:cs typeface="Times New Roman" panose="02020603050405020304" pitchFamily="18" charset="0"/>
              </a:rPr>
              <a:t>“, kdy se témata CSR postupně dostávají na veřejnost, do povědomí organizací (existují CSR přístupy a jsou prospěšné pro jejich budoucí rozvoj).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Pro propagaci a koordinaci aktivit v oblasti CSR byla </a:t>
            </a:r>
            <a:r>
              <a:rPr lang="cs-CZ" sz="1400" b="1" dirty="0">
                <a:solidFill>
                  <a:srgbClr val="002060"/>
                </a:solidFill>
                <a:latin typeface="Times New Roman" panose="02020603050405020304" pitchFamily="18" charset="0"/>
                <a:cs typeface="Times New Roman" panose="02020603050405020304" pitchFamily="18" charset="0"/>
              </a:rPr>
              <a:t>Radou kvality ČR </a:t>
            </a:r>
            <a:r>
              <a:rPr lang="cs-CZ" sz="1400" dirty="0">
                <a:solidFill>
                  <a:srgbClr val="002060"/>
                </a:solidFill>
                <a:latin typeface="Times New Roman" panose="02020603050405020304" pitchFamily="18" charset="0"/>
                <a:cs typeface="Times New Roman" panose="02020603050405020304" pitchFamily="18" charset="0"/>
              </a:rPr>
              <a:t>v roce</a:t>
            </a:r>
            <a:r>
              <a:rPr lang="cs-CZ" sz="1400" b="1" dirty="0">
                <a:solidFill>
                  <a:srgbClr val="002060"/>
                </a:solidFill>
                <a:latin typeface="Times New Roman" panose="02020603050405020304" pitchFamily="18" charset="0"/>
                <a:cs typeface="Times New Roman" panose="02020603050405020304" pitchFamily="18" charset="0"/>
              </a:rPr>
              <a:t> 2008 ustavena odborná sekce Společenská odpovědnost organizací</a:t>
            </a:r>
            <a:r>
              <a:rPr lang="cs-CZ" sz="1400" dirty="0">
                <a:solidFill>
                  <a:srgbClr val="002060"/>
                </a:solidFill>
                <a:latin typeface="Times New Roman" panose="02020603050405020304" pitchFamily="18" charset="0"/>
                <a:cs typeface="Times New Roman" panose="02020603050405020304" pitchFamily="18" charset="0"/>
              </a:rPr>
              <a:t>, jejímž úkolem je koordinovat aktivity CSR na národní úrovni s cílem dosažení strategických záměrů Národní politiky kvality v oblasti společenské odpovědnosti.</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souvislosti konceptu CSR v ČR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60929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599795"/>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4. Šíření, implementace a dodržování mezinárodních standardů chování</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Do CSR patří rovněž zapojení a podpora místní komunity, integrace zdravotně postižených osob a zájmy spotřebitelů, včetně ochrany jejich soukromí.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Podpora CSR prostřednictvím dodavatelských řetězců je považována za důležité průřezové téma.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Poskytování pravdivých a ucelených informací o aktivitách a výkonnosti organizací, tedy standardizovaný reporting (např. dle Global Reporting </a:t>
            </a:r>
            <a:r>
              <a:rPr lang="cs-CZ" sz="1400" dirty="0" err="1">
                <a:solidFill>
                  <a:srgbClr val="002060"/>
                </a:solidFill>
                <a:latin typeface="Times New Roman" panose="02020603050405020304" pitchFamily="18" charset="0"/>
                <a:cs typeface="Times New Roman" panose="02020603050405020304" pitchFamily="18" charset="0"/>
              </a:rPr>
              <a:t>Initiative</a:t>
            </a:r>
            <a:r>
              <a:rPr lang="cs-CZ" sz="1400" dirty="0">
                <a:solidFill>
                  <a:srgbClr val="002060"/>
                </a:solidFill>
                <a:latin typeface="Times New Roman" panose="02020603050405020304" pitchFamily="18" charset="0"/>
                <a:cs typeface="Times New Roman" panose="02020603050405020304" pitchFamily="18" charset="0"/>
              </a:rPr>
              <a:t> – GRI či UN Global Compact).</a:t>
            </a: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61616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599795"/>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5. Mezinárodní spolupráce</a:t>
            </a: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Mezinárodní spolupráce probíhá v těchto rovinách:</a:t>
            </a:r>
          </a:p>
          <a:p>
            <a:r>
              <a:rPr lang="cs-CZ" sz="1400" dirty="0">
                <a:solidFill>
                  <a:srgbClr val="002060"/>
                </a:solidFill>
                <a:latin typeface="Times New Roman" panose="02020603050405020304" pitchFamily="18" charset="0"/>
                <a:cs typeface="Times New Roman" panose="02020603050405020304" pitchFamily="18" charset="0"/>
              </a:rPr>
              <a:t>s Evropskou komisí (EK) - účast ve Skupině na vysoké úrovni pro otázky CSR (</a:t>
            </a:r>
            <a:r>
              <a:rPr lang="cs-CZ" sz="1400" dirty="0" err="1">
                <a:solidFill>
                  <a:srgbClr val="002060"/>
                </a:solidFill>
                <a:latin typeface="Times New Roman" panose="02020603050405020304" pitchFamily="18" charset="0"/>
                <a:cs typeface="Times New Roman" panose="02020603050405020304" pitchFamily="18" charset="0"/>
              </a:rPr>
              <a:t>High</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Level</a:t>
            </a:r>
            <a:r>
              <a:rPr lang="cs-CZ" sz="1400" dirty="0">
                <a:solidFill>
                  <a:srgbClr val="002060"/>
                </a:solidFill>
                <a:latin typeface="Times New Roman" panose="02020603050405020304" pitchFamily="18" charset="0"/>
                <a:cs typeface="Times New Roman" panose="02020603050405020304" pitchFamily="18" charset="0"/>
              </a:rPr>
              <a:t> Group on Corporate </a:t>
            </a:r>
            <a:r>
              <a:rPr lang="cs-CZ" sz="1400" dirty="0" err="1">
                <a:solidFill>
                  <a:srgbClr val="002060"/>
                </a:solidFill>
                <a:latin typeface="Times New Roman" panose="02020603050405020304" pitchFamily="18" charset="0"/>
                <a:cs typeface="Times New Roman" panose="02020603050405020304" pitchFamily="18" charset="0"/>
              </a:rPr>
              <a:t>Social</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Responsibility</a:t>
            </a:r>
            <a:r>
              <a:rPr lang="cs-CZ" sz="1400" dirty="0">
                <a:solidFill>
                  <a:srgbClr val="002060"/>
                </a:solidFill>
                <a:latin typeface="Times New Roman" panose="02020603050405020304" pitchFamily="18" charset="0"/>
                <a:cs typeface="Times New Roman" panose="02020603050405020304" pitchFamily="18" charset="0"/>
              </a:rPr>
              <a:t>) problematika CSR pod Generální ředitelství pro vnitřní trh, průmysl, podnikání a malé a střední podniky (DG GROW).</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 členskými státy Evropské unie,</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 mezinárodními organizacemi a institucemi.</a:t>
            </a:r>
          </a:p>
          <a:p>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216520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599795"/>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5. Mezinárodní spolupráce</a:t>
            </a:r>
          </a:p>
          <a:p>
            <a:pPr marL="0" indent="0">
              <a:buNone/>
            </a:pPr>
            <a:r>
              <a:rPr lang="cs-CZ" sz="1400" dirty="0">
                <a:solidFill>
                  <a:srgbClr val="002060"/>
                </a:solidFill>
                <a:latin typeface="Times New Roman" panose="02020603050405020304" pitchFamily="18" charset="0"/>
                <a:cs typeface="Times New Roman" panose="02020603050405020304" pitchFamily="18" charset="0"/>
              </a:rPr>
              <a:t>O CSR shromažďují v EU informace dvě základní nevládní platformy:</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CSR </a:t>
            </a:r>
            <a:r>
              <a:rPr lang="cs-CZ" sz="1400" b="1" dirty="0" err="1">
                <a:solidFill>
                  <a:srgbClr val="002060"/>
                </a:solidFill>
                <a:latin typeface="Times New Roman" panose="02020603050405020304" pitchFamily="18" charset="0"/>
                <a:cs typeface="Times New Roman" panose="02020603050405020304" pitchFamily="18" charset="0"/>
              </a:rPr>
              <a:t>Europe</a:t>
            </a:r>
            <a:r>
              <a:rPr lang="cs-CZ" sz="1400" dirty="0">
                <a:solidFill>
                  <a:srgbClr val="002060"/>
                </a:solidFill>
                <a:latin typeface="Times New Roman" panose="02020603050405020304" pitchFamily="18" charset="0"/>
                <a:cs typeface="Times New Roman" panose="02020603050405020304" pitchFamily="18" charset="0"/>
              </a:rPr>
              <a:t>, která sdružuje korporace a národní asociace pro odpovědné podnikání. Z ČR jsou jejími členy Business Leaders Forum a Byznys pro společnost</a:t>
            </a:r>
          </a:p>
          <a:p>
            <a:pPr lvl="1"/>
            <a:r>
              <a:rPr lang="cs-CZ" sz="1200" dirty="0">
                <a:solidFill>
                  <a:srgbClr val="002060"/>
                </a:solidFill>
                <a:latin typeface="Times New Roman" panose="02020603050405020304" pitchFamily="18" charset="0"/>
                <a:cs typeface="Times New Roman" panose="02020603050405020304" pitchFamily="18" charset="0"/>
              </a:rPr>
              <a:t>V roce 2015 přichází CSR </a:t>
            </a:r>
            <a:r>
              <a:rPr lang="cs-CZ" sz="1200" dirty="0" err="1">
                <a:solidFill>
                  <a:srgbClr val="002060"/>
                </a:solidFill>
                <a:latin typeface="Times New Roman" panose="02020603050405020304" pitchFamily="18" charset="0"/>
                <a:cs typeface="Times New Roman" panose="02020603050405020304" pitchFamily="18" charset="0"/>
              </a:rPr>
              <a:t>Europe</a:t>
            </a:r>
            <a:r>
              <a:rPr lang="cs-CZ" sz="1200" dirty="0">
                <a:solidFill>
                  <a:srgbClr val="002060"/>
                </a:solidFill>
                <a:latin typeface="Times New Roman" panose="02020603050405020304" pitchFamily="18" charset="0"/>
                <a:cs typeface="Times New Roman" panose="02020603050405020304" pitchFamily="18" charset="0"/>
              </a:rPr>
              <a:t> s Manifestem Enterprise 2020. Dokument má za cíl ustanovit spolupráci mezi vládní a podnikatelskou sférou, což pomůže rozvoji udržitelného a odpovědného byznysu v EU.</a:t>
            </a:r>
          </a:p>
          <a:p>
            <a:pPr lvl="1"/>
            <a:endParaRPr lang="cs-CZ" sz="1200" dirty="0">
              <a:solidFill>
                <a:srgbClr val="002060"/>
              </a:solidFill>
              <a:latin typeface="Times New Roman" panose="02020603050405020304" pitchFamily="18" charset="0"/>
              <a:cs typeface="Times New Roman" panose="02020603050405020304" pitchFamily="18" charset="0"/>
            </a:endParaRPr>
          </a:p>
          <a:p>
            <a:r>
              <a:rPr lang="cs-CZ" sz="1400" b="1" dirty="0" err="1">
                <a:solidFill>
                  <a:srgbClr val="002060"/>
                </a:solidFill>
                <a:latin typeface="Times New Roman" panose="02020603050405020304" pitchFamily="18" charset="0"/>
                <a:cs typeface="Times New Roman" panose="02020603050405020304" pitchFamily="18" charset="0"/>
              </a:rPr>
              <a:t>European</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Alliance</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for</a:t>
            </a:r>
            <a:r>
              <a:rPr lang="cs-CZ" sz="1400" b="1" dirty="0">
                <a:solidFill>
                  <a:srgbClr val="002060"/>
                </a:solidFill>
                <a:latin typeface="Times New Roman" panose="02020603050405020304" pitchFamily="18" charset="0"/>
                <a:cs typeface="Times New Roman" panose="02020603050405020304" pitchFamily="18" charset="0"/>
              </a:rPr>
              <a:t> CSR</a:t>
            </a:r>
            <a:r>
              <a:rPr lang="cs-CZ" sz="1400" dirty="0">
                <a:solidFill>
                  <a:srgbClr val="002060"/>
                </a:solidFill>
                <a:latin typeface="Times New Roman" panose="02020603050405020304" pitchFamily="18" charset="0"/>
                <a:cs typeface="Times New Roman" panose="02020603050405020304" pitchFamily="18" charset="0"/>
              </a:rPr>
              <a:t>, která na dobrovolné bázi sdružuje podniky k výměně zkušeností, podpoře a zavádění nástrojů v oblasti společenské odpovědnosti. České podniky zde zastupuje Svaz průmyslu a dopravy ČR</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749962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599795"/>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5. Mezinárodní spolupráce</a:t>
            </a:r>
          </a:p>
          <a:p>
            <a:pPr marL="0" indent="0">
              <a:buNone/>
            </a:pPr>
            <a:r>
              <a:rPr lang="cs-CZ" sz="1400" dirty="0">
                <a:solidFill>
                  <a:srgbClr val="002060"/>
                </a:solidFill>
                <a:latin typeface="Times New Roman" panose="02020603050405020304" pitchFamily="18" charset="0"/>
                <a:cs typeface="Times New Roman" panose="02020603050405020304" pitchFamily="18" charset="0"/>
              </a:rPr>
              <a:t>Celosvětově rozvíjí CSR a korporátní udržitelnost platformy:</a:t>
            </a:r>
          </a:p>
          <a:p>
            <a:r>
              <a:rPr lang="cs-CZ" sz="1400" b="1" dirty="0">
                <a:solidFill>
                  <a:srgbClr val="002060"/>
                </a:solidFill>
                <a:latin typeface="Times New Roman" panose="02020603050405020304" pitchFamily="18" charset="0"/>
                <a:cs typeface="Times New Roman" panose="02020603050405020304" pitchFamily="18" charset="0"/>
              </a:rPr>
              <a:t>UN Global Compact</a:t>
            </a:r>
            <a:r>
              <a:rPr lang="cs-CZ" sz="1400" dirty="0">
                <a:solidFill>
                  <a:srgbClr val="002060"/>
                </a:solidFill>
                <a:latin typeface="Times New Roman" panose="02020603050405020304" pitchFamily="18" charset="0"/>
                <a:cs typeface="Times New Roman" panose="02020603050405020304" pitchFamily="18" charset="0"/>
              </a:rPr>
              <a:t>, síť firem a organizací, které se rozhodly sjednotit své poslání i každodenní činnosti s deseti obecně přijímanými principy společenské odpovědnosti v oblasti lidských práv, pracovních podmínek, životního prostředí a korupce. </a:t>
            </a:r>
          </a:p>
          <a:p>
            <a:pPr lvl="1"/>
            <a:r>
              <a:rPr lang="cs-CZ" sz="1200" dirty="0">
                <a:solidFill>
                  <a:srgbClr val="002060"/>
                </a:solidFill>
                <a:latin typeface="Times New Roman" panose="02020603050405020304" pitchFamily="18" charset="0"/>
                <a:cs typeface="Times New Roman" panose="02020603050405020304" pitchFamily="18" charset="0"/>
              </a:rPr>
              <a:t>V současné době sdružuje téměř 13 000 organizací (z toho přes 8 000 firem) ze 160 zemí světa. Globální strategii rozvíjí skrze své národní sítě v 88 zemích světa.</a:t>
            </a:r>
          </a:p>
          <a:p>
            <a:pPr lvl="1"/>
            <a:endParaRPr lang="cs-CZ" sz="12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Světová podnikatelská rada pro udržitelný rozvoj </a:t>
            </a:r>
            <a:r>
              <a:rPr lang="cs-CZ" sz="1400" dirty="0">
                <a:solidFill>
                  <a:srgbClr val="002060"/>
                </a:solidFill>
                <a:latin typeface="Times New Roman" panose="02020603050405020304" pitchFamily="18" charset="0"/>
                <a:cs typeface="Times New Roman" panose="02020603050405020304" pitchFamily="18" charset="0"/>
              </a:rPr>
              <a:t>(WBCSD) je celosvětová asociace, založená před 20 lety se sídlem v Ženevě, která sdružuje více jak 200 </a:t>
            </a:r>
            <a:r>
              <a:rPr lang="cs-CZ" sz="1400" dirty="0" err="1">
                <a:solidFill>
                  <a:srgbClr val="002060"/>
                </a:solidFill>
                <a:latin typeface="Times New Roman" panose="02020603050405020304" pitchFamily="18" charset="0"/>
                <a:cs typeface="Times New Roman" panose="02020603050405020304" pitchFamily="18" charset="0"/>
              </a:rPr>
              <a:t>Chief</a:t>
            </a:r>
            <a:r>
              <a:rPr lang="cs-CZ" sz="1400" dirty="0">
                <a:solidFill>
                  <a:srgbClr val="002060"/>
                </a:solidFill>
                <a:latin typeface="Times New Roman" panose="02020603050405020304" pitchFamily="18" charset="0"/>
                <a:cs typeface="Times New Roman" panose="02020603050405020304" pitchFamily="18" charset="0"/>
              </a:rPr>
              <a:t> Executive </a:t>
            </a:r>
            <a:r>
              <a:rPr lang="cs-CZ" sz="1400" dirty="0" err="1">
                <a:solidFill>
                  <a:srgbClr val="002060"/>
                </a:solidFill>
                <a:latin typeface="Times New Roman" panose="02020603050405020304" pitchFamily="18" charset="0"/>
                <a:cs typeface="Times New Roman" panose="02020603050405020304" pitchFamily="18" charset="0"/>
              </a:rPr>
              <a:t>Officers</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CEOs</a:t>
            </a:r>
            <a:r>
              <a:rPr lang="cs-CZ" sz="1400" dirty="0">
                <a:solidFill>
                  <a:srgbClr val="002060"/>
                </a:solidFill>
                <a:latin typeface="Times New Roman" panose="02020603050405020304" pitchFamily="18" charset="0"/>
                <a:cs typeface="Times New Roman" panose="02020603050405020304" pitchFamily="18" charset="0"/>
              </a:rPr>
              <a:t>) nejdůležitějších firem na všech kontinentech.</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611236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699542"/>
            <a:ext cx="4864596" cy="49703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6. Dodržování lidských práv</a:t>
            </a:r>
          </a:p>
          <a:p>
            <a:r>
              <a:rPr lang="cs-CZ" sz="1400" dirty="0">
                <a:solidFill>
                  <a:srgbClr val="002060"/>
                </a:solidFill>
                <a:latin typeface="Times New Roman" panose="02020603050405020304" pitchFamily="18" charset="0"/>
                <a:cs typeface="Times New Roman" panose="02020603050405020304" pitchFamily="18" charset="0"/>
              </a:rPr>
              <a:t>Státy jsou povinny chránit lidská práva. Organizace by v rámci mezinárodně uznávaných lidských práv, mezinárodních závazků zemí, v nichž působí, v oblasti lidských práv a v souladu s platnými vnitrostátními právními předpisy měly:</a:t>
            </a:r>
          </a:p>
          <a:p>
            <a:pPr lvl="1"/>
            <a:r>
              <a:rPr lang="cs-CZ" sz="1300" dirty="0">
                <a:solidFill>
                  <a:srgbClr val="002060"/>
                </a:solidFill>
                <a:latin typeface="Times New Roman" panose="02020603050405020304" pitchFamily="18" charset="0"/>
                <a:cs typeface="Times New Roman" panose="02020603050405020304" pitchFamily="18" charset="0"/>
              </a:rPr>
              <a:t>respektovat lidská práva,</a:t>
            </a:r>
          </a:p>
          <a:p>
            <a:pPr lvl="1"/>
            <a:r>
              <a:rPr lang="cs-CZ" sz="1300" dirty="0">
                <a:solidFill>
                  <a:srgbClr val="002060"/>
                </a:solidFill>
                <a:latin typeface="Times New Roman" panose="02020603050405020304" pitchFamily="18" charset="0"/>
                <a:cs typeface="Times New Roman" panose="02020603050405020304" pitchFamily="18" charset="0"/>
              </a:rPr>
              <a:t>nezpůsobovat nebo nepřispívat k nepříznivým dopadům na lidská práva a řešit tyto dopady, pokud nastanou,</a:t>
            </a:r>
          </a:p>
          <a:p>
            <a:pPr lvl="1"/>
            <a:r>
              <a:rPr lang="cs-CZ" sz="1300" dirty="0">
                <a:solidFill>
                  <a:srgbClr val="002060"/>
                </a:solidFill>
                <a:latin typeface="Times New Roman" panose="02020603050405020304" pitchFamily="18" charset="0"/>
                <a:cs typeface="Times New Roman" panose="02020603050405020304" pitchFamily="18" charset="0"/>
              </a:rPr>
              <a:t>hledat způsoby, jak předejít nebo zmírnit nepříznivé dopady na lidská práva, které přímo či nepřímo souvisejí s jejich obchodní činností, produkty nebo službami, a to i u dodavatelského řetězce,</a:t>
            </a:r>
          </a:p>
          <a:p>
            <a:pPr lvl="1"/>
            <a:r>
              <a:rPr lang="cs-CZ" sz="1300" dirty="0">
                <a:solidFill>
                  <a:srgbClr val="002060"/>
                </a:solidFill>
                <a:latin typeface="Times New Roman" panose="02020603050405020304" pitchFamily="18" charset="0"/>
                <a:cs typeface="Times New Roman" panose="02020603050405020304" pitchFamily="18" charset="0"/>
              </a:rPr>
              <a:t>zajímat se o lidská práva tak, jak odpovídá jejich velikosti, povaze a kontextu jejich působení a závažnosti rizik nepříznivých dopadů na lidská práva,</a:t>
            </a:r>
          </a:p>
          <a:p>
            <a:pPr lvl="1"/>
            <a:r>
              <a:rPr lang="cs-CZ" sz="1300" dirty="0">
                <a:solidFill>
                  <a:srgbClr val="002060"/>
                </a:solidFill>
                <a:latin typeface="Times New Roman" panose="02020603050405020304" pitchFamily="18" charset="0"/>
                <a:cs typeface="Times New Roman" panose="02020603050405020304" pitchFamily="18" charset="0"/>
              </a:rPr>
              <a:t>umožnit průběh nebo spolupráci v rámci legitimních procesů na nápravě nepříznivých dopadů na lidská práva, pokud zjistí, že tyto vlivy způsobily nebo k nim přispěly.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967944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771549"/>
            <a:ext cx="4864596" cy="49703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7. Sociální podnikání </a:t>
            </a:r>
          </a:p>
          <a:p>
            <a:pPr marL="0" indent="0">
              <a:buNone/>
            </a:pPr>
            <a:r>
              <a:rPr lang="cs-CZ" sz="1400" b="1" dirty="0">
                <a:solidFill>
                  <a:srgbClr val="002060"/>
                </a:solidFill>
                <a:latin typeface="Times New Roman" panose="02020603050405020304" pitchFamily="18" charset="0"/>
                <a:cs typeface="Times New Roman" panose="02020603050405020304" pitchFamily="18" charset="0"/>
                <a:hlinkClick r:id="rId2"/>
              </a:rPr>
              <a:t>http://www.ceske-socialni-podnikani.cz/cz/</a:t>
            </a:r>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zabývá  se podnikatelskými aktivitami prospívajícími společnosti a životnímu prostředí. Hraje důležitou roli v místním rozvoji a často vytváří pracovní příležitosti pro osoby se zdravotním, sociálním nebo kulturním znevýhodněním.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Zisk je z větší části použit pro další rozvoj sociálního podniku.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Pro sociální podnik je stejně důležité dosahování zisku jako zvýšení veřejného prospěchu. </a:t>
            </a:r>
            <a:endParaRPr lang="cs-CZ" sz="13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932575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771549"/>
            <a:ext cx="4079912" cy="49703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8. Vzdělávání a výzkum v oblasti společenské odpovědnosti</a:t>
            </a:r>
          </a:p>
          <a:p>
            <a:r>
              <a:rPr lang="cs-CZ" sz="1400" dirty="0">
                <a:solidFill>
                  <a:srgbClr val="002060"/>
                </a:solidFill>
                <a:latin typeface="Times New Roman" panose="02020603050405020304" pitchFamily="18" charset="0"/>
                <a:cs typeface="Times New Roman" panose="02020603050405020304" pitchFamily="18" charset="0"/>
              </a:rPr>
              <a:t>Aby všechny atributy spadající do oblasti CSR, případně CSV (</a:t>
            </a:r>
            <a:r>
              <a:rPr lang="cs-CZ" sz="1400" dirty="0" err="1">
                <a:solidFill>
                  <a:srgbClr val="002060"/>
                </a:solidFill>
                <a:latin typeface="Times New Roman" panose="02020603050405020304" pitchFamily="18" charset="0"/>
                <a:cs typeface="Times New Roman" panose="02020603050405020304" pitchFamily="18" charset="0"/>
              </a:rPr>
              <a:t>Creating</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Shared</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Values</a:t>
            </a:r>
            <a:r>
              <a:rPr lang="cs-CZ" sz="1400" dirty="0">
                <a:solidFill>
                  <a:srgbClr val="002060"/>
                </a:solidFill>
                <a:latin typeface="Times New Roman" panose="02020603050405020304" pitchFamily="18" charset="0"/>
                <a:cs typeface="Times New Roman" panose="02020603050405020304" pitchFamily="18" charset="0"/>
              </a:rPr>
              <a:t> – Vytváření sdílených hodnot), ovlivňující ekonomickou úspěšnost ČR (</a:t>
            </a:r>
            <a:r>
              <a:rPr lang="cs-CZ" sz="1400" i="1" dirty="0">
                <a:solidFill>
                  <a:srgbClr val="002060"/>
                </a:solidFill>
                <a:latin typeface="Times New Roman" panose="02020603050405020304" pitchFamily="18" charset="0"/>
                <a:cs typeface="Times New Roman" panose="02020603050405020304" pitchFamily="18" charset="0"/>
              </a:rPr>
              <a:t>např. korektní a etické chování manažerů a podnikatelů, index vnímání korupce – ukazatel hodnocený každoročně WEF, udržitelný rozvoj, environmentální chování, dodržování pracovní kázně spojené se zamezením plýtvání, atp</a:t>
            </a:r>
            <a:r>
              <a:rPr lang="cs-CZ" sz="1400" dirty="0">
                <a:solidFill>
                  <a:srgbClr val="002060"/>
                </a:solidFill>
                <a:latin typeface="Times New Roman" panose="02020603050405020304" pitchFamily="18" charset="0"/>
                <a:cs typeface="Times New Roman" panose="02020603050405020304" pitchFamily="18" charset="0"/>
              </a:rPr>
              <a:t>.) doznaly významnějších změn, je zapotřebí daleko účinnějších forem vzdělávání.</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Začlenění problematiky CSR jako integrální součásti vzdělávacího systému ČR tak, aby byla zprostředkována postupně žákům a studentům ZŠ, SŠ, VOŠ a VŠ.</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3142880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07904" y="1131590"/>
            <a:ext cx="4504556" cy="49703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9. Oceňování organizací za společenskou odpovědnost</a:t>
            </a:r>
          </a:p>
          <a:p>
            <a:r>
              <a:rPr lang="cs-CZ" sz="1400" dirty="0">
                <a:solidFill>
                  <a:srgbClr val="002060"/>
                </a:solidFill>
                <a:latin typeface="Times New Roman" panose="02020603050405020304" pitchFamily="18" charset="0"/>
                <a:cs typeface="Times New Roman" panose="02020603050405020304" pitchFamily="18" charset="0"/>
              </a:rPr>
              <a:t>MPO podporuje Programy Národní ceny kvality ČR a Národní ceny ČR za společenskou odpovědnost.</a:t>
            </a:r>
          </a:p>
          <a:p>
            <a:r>
              <a:rPr lang="pl-PL" sz="1400" dirty="0">
                <a:solidFill>
                  <a:srgbClr val="002060"/>
                </a:solidFill>
                <a:latin typeface="Times New Roman" panose="02020603050405020304" pitchFamily="18" charset="0"/>
                <a:cs typeface="Times New Roman" panose="02020603050405020304" pitchFamily="18" charset="0"/>
              </a:rPr>
              <a:t>Ocenění Cena hejtmana za společenskou odpovědnost.</a:t>
            </a:r>
          </a:p>
          <a:p>
            <a:r>
              <a:rPr lang="cs-CZ" sz="1400" dirty="0">
                <a:solidFill>
                  <a:srgbClr val="002060"/>
                </a:solidFill>
                <a:latin typeface="Times New Roman" panose="02020603050405020304" pitchFamily="18" charset="0"/>
                <a:cs typeface="Times New Roman" panose="02020603050405020304" pitchFamily="18" charset="0"/>
              </a:rPr>
              <a:t>Cena za společenskou odpovědnost „Podnikáme odpovědně“ - oceněním pro malé a střední podnikatele a rodinné firmy, jejichž odpovědné chování pozitivně ovlivňuje společnost, ale i samotné spotřebitele.</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Ostatní ocenění</a:t>
            </a:r>
            <a:r>
              <a:rPr lang="cs-CZ" sz="1400" dirty="0">
                <a:solidFill>
                  <a:srgbClr val="002060"/>
                </a:solidFill>
                <a:latin typeface="Times New Roman" panose="02020603050405020304" pitchFamily="18" charset="0"/>
                <a:cs typeface="Times New Roman" panose="02020603050405020304" pitchFamily="18" charset="0"/>
              </a:rPr>
              <a:t>:</a:t>
            </a:r>
          </a:p>
          <a:p>
            <a:pPr marL="0" indent="0">
              <a:buNone/>
            </a:pPr>
            <a:r>
              <a:rPr lang="cs-CZ" sz="1400" dirty="0">
                <a:solidFill>
                  <a:srgbClr val="002060"/>
                </a:solidFill>
                <a:latin typeface="Times New Roman" panose="02020603050405020304" pitchFamily="18" charset="0"/>
                <a:cs typeface="Times New Roman" panose="02020603050405020304" pitchFamily="18" charset="0"/>
              </a:rPr>
              <a:t>Cena Hospodářských novin Odpovědná firma roku, TOP odpovědná firma udělovaná platformou Byznys pro společnost, cena VIA BONA za filantropii Nadace VIA, EY Společensky prospěšný podnikatel roku, cena za společensky prospěšné podnikání </a:t>
            </a:r>
            <a:r>
              <a:rPr lang="cs-CZ" sz="1400" dirty="0" err="1">
                <a:solidFill>
                  <a:srgbClr val="002060"/>
                </a:solidFill>
                <a:latin typeface="Times New Roman" panose="02020603050405020304" pitchFamily="18" charset="0"/>
                <a:cs typeface="Times New Roman" panose="02020603050405020304" pitchFamily="18" charset="0"/>
              </a:rPr>
              <a:t>Social</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Impact</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Award</a:t>
            </a:r>
            <a:r>
              <a:rPr lang="cs-CZ" sz="1400" dirty="0">
                <a:solidFill>
                  <a:srgbClr val="002060"/>
                </a:solidFill>
                <a:latin typeface="Times New Roman" panose="02020603050405020304" pitchFamily="18" charset="0"/>
                <a:cs typeface="Times New Roman" panose="02020603050405020304" pitchFamily="18" charset="0"/>
              </a:rPr>
              <a:t>, cena za sociální inovace </a:t>
            </a:r>
            <a:r>
              <a:rPr lang="cs-CZ" sz="1400" dirty="0" err="1">
                <a:solidFill>
                  <a:srgbClr val="002060"/>
                </a:solidFill>
                <a:latin typeface="Times New Roman" panose="02020603050405020304" pitchFamily="18" charset="0"/>
                <a:cs typeface="Times New Roman" panose="02020603050405020304" pitchFamily="18" charset="0"/>
              </a:rPr>
              <a:t>Sozial</a:t>
            </a:r>
            <a:r>
              <a:rPr lang="cs-CZ" sz="1400" dirty="0">
                <a:solidFill>
                  <a:srgbClr val="002060"/>
                </a:solidFill>
                <a:latin typeface="Times New Roman" panose="02020603050405020304" pitchFamily="18" charset="0"/>
                <a:cs typeface="Times New Roman" panose="02020603050405020304" pitchFamily="18" charset="0"/>
              </a:rPr>
              <a:t> Marie, aj.</a:t>
            </a:r>
          </a:p>
          <a:p>
            <a:pPr lvl="1"/>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21355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07904" y="411510"/>
            <a:ext cx="3984984" cy="49703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9. Oceňování organizací za společenskou odpovědnost</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TOP odpovědná firma udělovaná platformou Byznys pro společnost</a:t>
            </a:r>
          </a:p>
          <a:p>
            <a:r>
              <a:rPr lang="cs-CZ" sz="1400" dirty="0">
                <a:solidFill>
                  <a:srgbClr val="002060"/>
                </a:solidFill>
                <a:latin typeface="Times New Roman" panose="02020603050405020304" pitchFamily="18" charset="0"/>
                <a:cs typeface="Times New Roman" panose="02020603050405020304" pitchFamily="18" charset="0"/>
              </a:rPr>
              <a:t>Lze získat ocenění dle dosažené úrovně – certifikát zlatý, stříbrný nebo bronzový.</a:t>
            </a:r>
          </a:p>
          <a:p>
            <a:r>
              <a:rPr lang="cs-CZ" sz="1400" dirty="0">
                <a:solidFill>
                  <a:srgbClr val="002060"/>
                </a:solidFill>
                <a:latin typeface="Times New Roman" panose="02020603050405020304" pitchFamily="18" charset="0"/>
                <a:cs typeface="Times New Roman" panose="02020603050405020304" pitchFamily="18" charset="0"/>
              </a:rPr>
              <a:t>TOP Odpovědná velká firma obsahuje 2 úrovně přihlášek:</a:t>
            </a:r>
          </a:p>
          <a:p>
            <a:pPr lvl="1"/>
            <a:r>
              <a:rPr lang="cs-CZ" sz="1200" dirty="0">
                <a:solidFill>
                  <a:srgbClr val="002060"/>
                </a:solidFill>
                <a:latin typeface="Times New Roman" panose="02020603050405020304" pitchFamily="18" charset="0"/>
                <a:cs typeface="Times New Roman" panose="02020603050405020304" pitchFamily="18" charset="0"/>
              </a:rPr>
              <a:t>základní - pro začínající firmy,</a:t>
            </a:r>
          </a:p>
          <a:p>
            <a:pPr lvl="1"/>
            <a:r>
              <a:rPr lang="cs-CZ" sz="1200" dirty="0">
                <a:solidFill>
                  <a:srgbClr val="002060"/>
                </a:solidFill>
                <a:latin typeface="Times New Roman" panose="02020603050405020304" pitchFamily="18" charset="0"/>
                <a:cs typeface="Times New Roman" panose="02020603050405020304" pitchFamily="18" charset="0"/>
              </a:rPr>
              <a:t>rozšířená - pro firmy s rozvinutým programem odpovědného podnikání.</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Kategorie ocenění  se rozšířily dle vznikajících oblastí zájmů CSR a segregace jednotlivých organizací do společných oblastí, proto vznikly strategické, tematické a speciální.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774659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07904" y="411510"/>
            <a:ext cx="3984984" cy="49703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9. Oceňování organizací za společenskou odpovědnost</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Mezi strategické kategorie patří ocenění:</a:t>
            </a:r>
          </a:p>
          <a:p>
            <a:r>
              <a:rPr lang="cs-CZ" sz="1400" dirty="0">
                <a:solidFill>
                  <a:srgbClr val="002060"/>
                </a:solidFill>
                <a:latin typeface="Times New Roman" panose="02020603050405020304" pitchFamily="18" charset="0"/>
                <a:cs typeface="Times New Roman" panose="02020603050405020304" pitchFamily="18" charset="0"/>
              </a:rPr>
              <a:t>TOP Odpovědná velká firma - </a:t>
            </a:r>
            <a:r>
              <a:rPr lang="cs-CZ" sz="1200" dirty="0">
                <a:solidFill>
                  <a:srgbClr val="002060"/>
                </a:solidFill>
                <a:latin typeface="Times New Roman" panose="02020603050405020304" pitchFamily="18" charset="0"/>
                <a:cs typeface="Times New Roman" panose="02020603050405020304" pitchFamily="18" charset="0"/>
              </a:rPr>
              <a:t>cena je otevřena pro firmy, které zaměstnávají více než 250 zaměstnanců (nebo přepočtený ekvivalent plných úvazků) nebo jejichž roční obrat je nad 50 mil. EUR nebo bilanční suma roční rozvahy nad 43 mil. EUR nebo které jsou součástí mezinárodních společností s centrálou mimo ČR.</a:t>
            </a:r>
          </a:p>
          <a:p>
            <a:r>
              <a:rPr lang="cs-CZ" sz="1400" dirty="0">
                <a:solidFill>
                  <a:srgbClr val="002060"/>
                </a:solidFill>
                <a:latin typeface="Times New Roman" panose="02020603050405020304" pitchFamily="18" charset="0"/>
                <a:cs typeface="Times New Roman" panose="02020603050405020304" pitchFamily="18" charset="0"/>
              </a:rPr>
              <a:t>TOP Odpovědná malá firma</a:t>
            </a:r>
          </a:p>
          <a:p>
            <a:r>
              <a:rPr lang="cs-CZ" sz="1400" dirty="0">
                <a:solidFill>
                  <a:srgbClr val="002060"/>
                </a:solidFill>
                <a:latin typeface="Times New Roman" panose="02020603050405020304" pitchFamily="18" charset="0"/>
                <a:cs typeface="Times New Roman" panose="02020603050405020304" pitchFamily="18" charset="0"/>
              </a:rPr>
              <a:t>Odpovědný leader – Cena za osobní přínos k rozvoji odpovědnosti a CSR, kdy se hodnotí osobní přínos pro oblast společenské odpovědnosti či udržitelného podnikání, schopnost práce pro oblast odpovědnosti nad rámec zájmů své organizace a dlouhodobá angažovanost.</a:t>
            </a:r>
          </a:p>
          <a:p>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666695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Společenská odpovědnost se stává nedílnou součástí celkové strategie firem. </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Nejčastějšími aktivitami jsou např. péče o zaměstnance, opatření na ochranu životního prostředí a pomoc komunitám, vztahy s dodavateli a další.</a:t>
            </a:r>
          </a:p>
        </p:txBody>
      </p:sp>
      <p:sp>
        <p:nvSpPr>
          <p:cNvPr id="5" name="Zástupný symbol pro obsah 2"/>
          <p:cNvSpPr txBox="1">
            <a:spLocks/>
          </p:cNvSpPr>
          <p:nvPr/>
        </p:nvSpPr>
        <p:spPr>
          <a:xfrm>
            <a:off x="3739852" y="600003"/>
            <a:ext cx="4241068" cy="349184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V českém prostředí je společenská odpovědnost vnímána jako koncept, který by měly uplatňovat především </a:t>
            </a:r>
            <a:r>
              <a:rPr lang="cs-CZ" sz="1400" b="1" dirty="0">
                <a:solidFill>
                  <a:srgbClr val="002060"/>
                </a:solidFill>
                <a:latin typeface="Times New Roman" panose="02020603050405020304" pitchFamily="18" charset="0"/>
                <a:cs typeface="Times New Roman" panose="02020603050405020304" pitchFamily="18" charset="0"/>
              </a:rPr>
              <a:t>komerční podniky</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Společenská odpovědnost může organizaci přinést zlepšení z hlediska řízení rizik, úspor nákladů, přístupu ke kapitálu, vztahů se zákazníky, zaměstnanci a ostatními zainteresovanými stranami (zejména s veřejností).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Zájmem o dopady své činnosti na společnost si organizace postupně budují </a:t>
            </a:r>
            <a:r>
              <a:rPr lang="cs-CZ" sz="1400" b="1" dirty="0">
                <a:solidFill>
                  <a:srgbClr val="002060"/>
                </a:solidFill>
                <a:latin typeface="Times New Roman" panose="02020603050405020304" pitchFamily="18" charset="0"/>
                <a:cs typeface="Times New Roman" panose="02020603050405020304" pitchFamily="18" charset="0"/>
              </a:rPr>
              <a:t>dlouhodobou důvěrou </a:t>
            </a:r>
            <a:r>
              <a:rPr lang="cs-CZ" sz="1400" dirty="0">
                <a:solidFill>
                  <a:srgbClr val="002060"/>
                </a:solidFill>
                <a:latin typeface="Times New Roman" panose="02020603050405020304" pitchFamily="18" charset="0"/>
                <a:cs typeface="Times New Roman" panose="02020603050405020304" pitchFamily="18" charset="0"/>
              </a:rPr>
              <a:t>svých zaměstnanců, obchodních partnerů i široké veřejnosti, což je základ pro další udržitelný rozvoj.</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souvislosti konceptu CSR v ČR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113542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07904" y="411510"/>
            <a:ext cx="4111860" cy="49703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9. Oceňování organizací za společenskou odpovědnost</a:t>
            </a:r>
          </a:p>
          <a:p>
            <a:pPr marL="0" indent="0">
              <a:buNone/>
            </a:pPr>
            <a:r>
              <a:rPr lang="cs-CZ" sz="1400" dirty="0">
                <a:solidFill>
                  <a:srgbClr val="002060"/>
                </a:solidFill>
                <a:latin typeface="Times New Roman" panose="02020603050405020304" pitchFamily="18" charset="0"/>
                <a:cs typeface="Times New Roman" panose="02020603050405020304" pitchFamily="18" charset="0"/>
              </a:rPr>
              <a:t>Kritéria hodnocení pro malou a velkou firmu jsou obdobná a hodnotí se:</a:t>
            </a:r>
          </a:p>
          <a:p>
            <a:r>
              <a:rPr lang="cs-CZ" sz="1200" i="1" dirty="0">
                <a:solidFill>
                  <a:srgbClr val="002060"/>
                </a:solidFill>
                <a:latin typeface="Times New Roman" panose="02020603050405020304" pitchFamily="18" charset="0"/>
                <a:cs typeface="Times New Roman" panose="02020603050405020304" pitchFamily="18" charset="0"/>
              </a:rPr>
              <a:t>Jak kvalitní je celková koncepce a nastavení realizovaných aktivit z hlediska dlouhodobých pozitivních dopadů na společnost či místní komunitu.</a:t>
            </a:r>
          </a:p>
          <a:p>
            <a:r>
              <a:rPr lang="cs-CZ" sz="1200" i="1" dirty="0">
                <a:solidFill>
                  <a:srgbClr val="002060"/>
                </a:solidFill>
                <a:latin typeface="Times New Roman" panose="02020603050405020304" pitchFamily="18" charset="0"/>
                <a:cs typeface="Times New Roman" panose="02020603050405020304" pitchFamily="18" charset="0"/>
              </a:rPr>
              <a:t>Do jaké míry je odpovědnost či udržitelnost propojena se strategií podniku.</a:t>
            </a:r>
          </a:p>
          <a:p>
            <a:r>
              <a:rPr lang="cs-CZ" sz="1200" i="1" dirty="0">
                <a:solidFill>
                  <a:srgbClr val="002060"/>
                </a:solidFill>
                <a:latin typeface="Times New Roman" panose="02020603050405020304" pitchFamily="18" charset="0"/>
                <a:cs typeface="Times New Roman" panose="02020603050405020304" pitchFamily="18" charset="0"/>
              </a:rPr>
              <a:t>Jak je zapojeno vedení firmy a zaměstnanci.</a:t>
            </a:r>
          </a:p>
          <a:p>
            <a:r>
              <a:rPr lang="cs-CZ" sz="1200" i="1" dirty="0">
                <a:solidFill>
                  <a:srgbClr val="002060"/>
                </a:solidFill>
                <a:latin typeface="Times New Roman" panose="02020603050405020304" pitchFamily="18" charset="0"/>
                <a:cs typeface="Times New Roman" panose="02020603050405020304" pitchFamily="18" charset="0"/>
              </a:rPr>
              <a:t>Jaké jsou měřitelné výsledky realizovaných aktivit, zda a jak je firma sleduje, měří a komunikuje.</a:t>
            </a:r>
          </a:p>
          <a:p>
            <a:r>
              <a:rPr lang="cs-CZ" sz="1200" i="1" dirty="0">
                <a:solidFill>
                  <a:srgbClr val="002060"/>
                </a:solidFill>
                <a:latin typeface="Times New Roman" panose="02020603050405020304" pitchFamily="18" charset="0"/>
                <a:cs typeface="Times New Roman" panose="02020603050405020304" pitchFamily="18" charset="0"/>
              </a:rPr>
              <a:t>Jaké jsou konkrétní přínosy v oblasti udržitelnosti, ať již kvantitativní či kvalitativní.</a:t>
            </a:r>
          </a:p>
          <a:p>
            <a:r>
              <a:rPr lang="cs-CZ" sz="1200" i="1" dirty="0">
                <a:solidFill>
                  <a:srgbClr val="002060"/>
                </a:solidFill>
                <a:latin typeface="Times New Roman" panose="02020603050405020304" pitchFamily="18" charset="0"/>
                <a:cs typeface="Times New Roman" panose="02020603050405020304" pitchFamily="18" charset="0"/>
              </a:rPr>
              <a:t>Jaké jsou konkrétní přínosy v oblasti rozvoje a podpory společnosti a místní komunity.</a:t>
            </a:r>
          </a:p>
          <a:p>
            <a:r>
              <a:rPr lang="cs-CZ" sz="1200" i="1" dirty="0">
                <a:solidFill>
                  <a:srgbClr val="002060"/>
                </a:solidFill>
                <a:latin typeface="Times New Roman" panose="02020603050405020304" pitchFamily="18" charset="0"/>
                <a:cs typeface="Times New Roman" panose="02020603050405020304" pitchFamily="18" charset="0"/>
              </a:rPr>
              <a:t>Do jaké míry je odpovědný přístup či projekt přínosný pro firmu.</a:t>
            </a:r>
          </a:p>
          <a:p>
            <a:r>
              <a:rPr lang="cs-CZ" sz="1200" i="1" dirty="0">
                <a:solidFill>
                  <a:srgbClr val="002060"/>
                </a:solidFill>
                <a:latin typeface="Times New Roman" panose="02020603050405020304" pitchFamily="18" charset="0"/>
                <a:cs typeface="Times New Roman" panose="02020603050405020304" pitchFamily="18" charset="0"/>
              </a:rPr>
              <a:t>Do jaké míry je projekt přínosný pro dodavatele, zákazníky a klienty firmy.</a:t>
            </a:r>
          </a:p>
          <a:p>
            <a:r>
              <a:rPr lang="cs-CZ" sz="1200" i="1" dirty="0">
                <a:solidFill>
                  <a:srgbClr val="002060"/>
                </a:solidFill>
                <a:latin typeface="Times New Roman" panose="02020603050405020304" pitchFamily="18" charset="0"/>
                <a:cs typeface="Times New Roman" panose="02020603050405020304" pitchFamily="18" charset="0"/>
              </a:rPr>
              <a:t>Do jaké míry je přístup či projekt přínosný pro zaměstnance.</a:t>
            </a:r>
          </a:p>
          <a:p>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8274686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Národní akční plán společenské odpovědnosti organizací v České republice následující klíčové oblasti: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428284"/>
            <a:ext cx="4248472" cy="49703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10. Ochrana zájmů spotřebitelů</a:t>
            </a:r>
          </a:p>
          <a:p>
            <a:r>
              <a:rPr lang="cs-CZ" sz="1400" dirty="0">
                <a:solidFill>
                  <a:srgbClr val="002060"/>
                </a:solidFill>
                <a:latin typeface="Times New Roman" panose="02020603050405020304" pitchFamily="18" charset="0"/>
                <a:cs typeface="Times New Roman" panose="02020603050405020304" pitchFamily="18" charset="0"/>
              </a:rPr>
              <a:t>Uspokojování očekávání zákazníků, spotřebitelů a uživatelů služeb je zásadním předpokladem korektního a úspěšného podnikání a udržení či zvyšování konkurenceschopnosti organizace na trhu.</a:t>
            </a:r>
          </a:p>
          <a:p>
            <a:r>
              <a:rPr lang="cs-CZ" sz="1400" dirty="0">
                <a:solidFill>
                  <a:srgbClr val="002060"/>
                </a:solidFill>
                <a:latin typeface="Times New Roman" panose="02020603050405020304" pitchFamily="18" charset="0"/>
                <a:cs typeface="Times New Roman" panose="02020603050405020304" pitchFamily="18" charset="0"/>
              </a:rPr>
              <a:t>Spotřebitelská očekávaní zahrnují řadu oblastí, například a zejména se vztahují k </a:t>
            </a:r>
            <a:r>
              <a:rPr lang="cs-CZ" sz="1400" b="1" dirty="0">
                <a:solidFill>
                  <a:srgbClr val="002060"/>
                </a:solidFill>
                <a:latin typeface="Times New Roman" panose="02020603050405020304" pitchFamily="18" charset="0"/>
                <a:cs typeface="Times New Roman" panose="02020603050405020304" pitchFamily="18" charset="0"/>
              </a:rPr>
              <a:t>bezpečnosti výrobků </a:t>
            </a:r>
            <a:r>
              <a:rPr lang="cs-CZ" sz="1400" dirty="0">
                <a:solidFill>
                  <a:srgbClr val="002060"/>
                </a:solidFill>
                <a:latin typeface="Times New Roman" panose="02020603050405020304" pitchFamily="18" charset="0"/>
                <a:cs typeface="Times New Roman" panose="02020603050405020304" pitchFamily="18" charset="0"/>
              </a:rPr>
              <a:t>a služeb, k </a:t>
            </a:r>
            <a:r>
              <a:rPr lang="cs-CZ" sz="1400" b="1" dirty="0">
                <a:solidFill>
                  <a:srgbClr val="002060"/>
                </a:solidFill>
                <a:latin typeface="Times New Roman" panose="02020603050405020304" pitchFamily="18" charset="0"/>
                <a:cs typeface="Times New Roman" panose="02020603050405020304" pitchFamily="18" charset="0"/>
              </a:rPr>
              <a:t>ochraně ekonomických zájmů </a:t>
            </a:r>
            <a:r>
              <a:rPr lang="cs-CZ" sz="1400" dirty="0">
                <a:solidFill>
                  <a:srgbClr val="002060"/>
                </a:solidFill>
                <a:latin typeface="Times New Roman" panose="02020603050405020304" pitchFamily="18" charset="0"/>
                <a:cs typeface="Times New Roman" panose="02020603050405020304" pitchFamily="18" charset="0"/>
              </a:rPr>
              <a:t>spotřebitele (včetně zamezení nekalých praktik, poskytování odpovídajícího zákaznického servisu a řešení reklamací), k odpovídající </a:t>
            </a:r>
            <a:r>
              <a:rPr lang="cs-CZ" sz="1400" b="1" dirty="0">
                <a:solidFill>
                  <a:srgbClr val="002060"/>
                </a:solidFill>
                <a:latin typeface="Times New Roman" panose="02020603050405020304" pitchFamily="18" charset="0"/>
                <a:cs typeface="Times New Roman" panose="02020603050405020304" pitchFamily="18" charset="0"/>
              </a:rPr>
              <a:t>kvalitě</a:t>
            </a:r>
            <a:r>
              <a:rPr lang="cs-CZ" sz="1400" dirty="0">
                <a:solidFill>
                  <a:srgbClr val="002060"/>
                </a:solidFill>
                <a:latin typeface="Times New Roman" panose="02020603050405020304" pitchFamily="18" charset="0"/>
                <a:cs typeface="Times New Roman" panose="02020603050405020304" pitchFamily="18" charset="0"/>
              </a:rPr>
              <a:t>, k </a:t>
            </a:r>
            <a:r>
              <a:rPr lang="cs-CZ" sz="1400" b="1" dirty="0">
                <a:solidFill>
                  <a:srgbClr val="002060"/>
                </a:solidFill>
                <a:latin typeface="Times New Roman" panose="02020603050405020304" pitchFamily="18" charset="0"/>
                <a:cs typeface="Times New Roman" panose="02020603050405020304" pitchFamily="18" charset="0"/>
              </a:rPr>
              <a:t>transparentnímu vyjádření a deklaraci kvality </a:t>
            </a:r>
            <a:r>
              <a:rPr lang="cs-CZ" sz="1400" dirty="0">
                <a:solidFill>
                  <a:srgbClr val="002060"/>
                </a:solidFill>
                <a:latin typeface="Times New Roman" panose="02020603050405020304" pitchFamily="18" charset="0"/>
                <a:cs typeface="Times New Roman" panose="02020603050405020304" pitchFamily="18" charset="0"/>
              </a:rPr>
              <a:t>a k ceně odpovídající nakupované kvalitě.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Oblast spotřebitelských zájmů také zahrnuje ochranu osobních údajů a soukromí, udržitelnou spotřebu či přístup spotřebitele k informacím.</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Národní akční plán CSR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8724764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pl-PL" sz="1400" b="1" dirty="0">
                <a:solidFill>
                  <a:schemeClr val="bg1"/>
                </a:solidFill>
                <a:latin typeface="Times New Roman" panose="02020603050405020304" pitchFamily="18" charset="0"/>
                <a:cs typeface="Times New Roman" panose="02020603050405020304" pitchFamily="18" charset="0"/>
              </a:rPr>
              <a:t>Realizované průzkumy v prostředí firem (průzkumy Business Leaders Fora a Byznysu pro společnost v roce 2012, projekty EMPRESS 2008 - 2012), tak i průzkumy veřejného mínění (CSR Eurobarometr, průzkumy agentury IPSOS, GfK) přinesly následující poznatky: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428284"/>
            <a:ext cx="4248472" cy="49703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rgbClr val="002060"/>
                </a:solidFill>
                <a:latin typeface="Times New Roman" panose="02020603050405020304" pitchFamily="18" charset="0"/>
                <a:cs typeface="Times New Roman" panose="02020603050405020304" pitchFamily="18" charset="0"/>
              </a:rPr>
              <a:t>Postoje podniků:</a:t>
            </a:r>
          </a:p>
          <a:p>
            <a:r>
              <a:rPr lang="cs-CZ" sz="1400" b="1" dirty="0">
                <a:solidFill>
                  <a:srgbClr val="002060"/>
                </a:solidFill>
                <a:latin typeface="Times New Roman" panose="02020603050405020304" pitchFamily="18" charset="0"/>
                <a:cs typeface="Times New Roman" panose="02020603050405020304" pitchFamily="18" charset="0"/>
              </a:rPr>
              <a:t>Necelá polovina zaměstnanců se setkala s konceptem CSR </a:t>
            </a:r>
            <a:r>
              <a:rPr lang="cs-CZ" sz="1400" dirty="0">
                <a:solidFill>
                  <a:srgbClr val="002060"/>
                </a:solidFill>
                <a:latin typeface="Times New Roman" panose="02020603050405020304" pitchFamily="18" charset="0"/>
                <a:cs typeface="Times New Roman" panose="02020603050405020304" pitchFamily="18" charset="0"/>
              </a:rPr>
              <a:t>(velké firmy až 64 %, střední 36 % a malé 30 %).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Prioritou jsou zejména </a:t>
            </a:r>
            <a:r>
              <a:rPr lang="cs-CZ" sz="1400" b="1" dirty="0">
                <a:solidFill>
                  <a:srgbClr val="002060"/>
                </a:solidFill>
                <a:latin typeface="Times New Roman" panose="02020603050405020304" pitchFamily="18" charset="0"/>
                <a:cs typeface="Times New Roman" panose="02020603050405020304" pitchFamily="18" charset="0"/>
              </a:rPr>
              <a:t>korektní vztahy k zákazníkům, zaměstnancům, majitelům </a:t>
            </a:r>
            <a:r>
              <a:rPr lang="cs-CZ" sz="1400" dirty="0">
                <a:solidFill>
                  <a:srgbClr val="002060"/>
                </a:solidFill>
                <a:latin typeface="Times New Roman" panose="02020603050405020304" pitchFamily="18" charset="0"/>
                <a:cs typeface="Times New Roman" panose="02020603050405020304" pitchFamily="18" charset="0"/>
              </a:rPr>
              <a:t>a snaha pomoci potřebným.</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Motivem jsou především </a:t>
            </a:r>
            <a:r>
              <a:rPr lang="cs-CZ" sz="1400" b="1" dirty="0">
                <a:solidFill>
                  <a:srgbClr val="002060"/>
                </a:solidFill>
                <a:latin typeface="Times New Roman" panose="02020603050405020304" pitchFamily="18" charset="0"/>
                <a:cs typeface="Times New Roman" panose="02020603050405020304" pitchFamily="18" charset="0"/>
              </a:rPr>
              <a:t>eticko-morální důvody</a:t>
            </a:r>
            <a:r>
              <a:rPr lang="cs-CZ" sz="1400" dirty="0">
                <a:solidFill>
                  <a:srgbClr val="002060"/>
                </a:solidFill>
                <a:latin typeface="Times New Roman" panose="02020603050405020304" pitchFamily="18" charset="0"/>
                <a:cs typeface="Times New Roman" panose="02020603050405020304" pitchFamily="18" charset="0"/>
              </a:rPr>
              <a:t>, </a:t>
            </a:r>
            <a:r>
              <a:rPr lang="cs-CZ" sz="1400" b="1" dirty="0">
                <a:solidFill>
                  <a:srgbClr val="002060"/>
                </a:solidFill>
                <a:latin typeface="Times New Roman" panose="02020603050405020304" pitchFamily="18" charset="0"/>
                <a:cs typeface="Times New Roman" panose="02020603050405020304" pitchFamily="18" charset="0"/>
              </a:rPr>
              <a:t>zájem o loajalitu zaměstnanců, možné zlepšování výkonnosti a konkurenceschopnosti </a:t>
            </a:r>
            <a:r>
              <a:rPr lang="cs-CZ" sz="1400" dirty="0">
                <a:solidFill>
                  <a:srgbClr val="002060"/>
                </a:solidFill>
                <a:latin typeface="Times New Roman" panose="02020603050405020304" pitchFamily="18" charset="0"/>
                <a:cs typeface="Times New Roman" panose="02020603050405020304" pitchFamily="18" charset="0"/>
              </a:rPr>
              <a:t>podniku, environmentálně šetrné chování.</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Přínosy</a:t>
            </a:r>
            <a:r>
              <a:rPr lang="cs-CZ" sz="1400" dirty="0">
                <a:solidFill>
                  <a:srgbClr val="002060"/>
                </a:solidFill>
                <a:latin typeface="Times New Roman" panose="02020603050405020304" pitchFamily="18" charset="0"/>
                <a:cs typeface="Times New Roman" panose="02020603050405020304" pitchFamily="18" charset="0"/>
              </a:rPr>
              <a:t> spatřují podniky především v posílení </a:t>
            </a:r>
            <a:r>
              <a:rPr lang="cs-CZ" sz="1400" b="1" dirty="0">
                <a:solidFill>
                  <a:srgbClr val="002060"/>
                </a:solidFill>
                <a:latin typeface="Times New Roman" panose="02020603050405020304" pitchFamily="18" charset="0"/>
                <a:cs typeface="Times New Roman" panose="02020603050405020304" pitchFamily="18" charset="0"/>
              </a:rPr>
              <a:t>firemní kultury, ve zlepšení image podniku, ve vyšší spokojenosti zaměstnanců a v loajalitě zákazníků.</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postoje vůči CSR </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41733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pl-PL" sz="1400" b="1" dirty="0">
                <a:solidFill>
                  <a:schemeClr val="bg1"/>
                </a:solidFill>
                <a:latin typeface="Times New Roman" panose="02020603050405020304" pitchFamily="18" charset="0"/>
                <a:cs typeface="Times New Roman" panose="02020603050405020304" pitchFamily="18" charset="0"/>
              </a:rPr>
              <a:t>Realizované průzkumy v prostředí firem (průzkumy Business Leaders Fora a Byznysu pro společnost v roce 2012, projekty EMPRESS 2008 - 2012), tak i průzkumy veřejného mínění (CSR Eurobarometr, průzkumy agentury IPSOS, GfK) přinesly následující poznatky: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428284"/>
            <a:ext cx="4248472" cy="49703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rgbClr val="002060"/>
                </a:solidFill>
                <a:latin typeface="Times New Roman" panose="02020603050405020304" pitchFamily="18" charset="0"/>
                <a:cs typeface="Times New Roman" panose="02020603050405020304" pitchFamily="18" charset="0"/>
              </a:rPr>
              <a:t>Postoje podniků:</a:t>
            </a:r>
          </a:p>
          <a:p>
            <a:r>
              <a:rPr lang="cs-CZ" sz="1400" dirty="0">
                <a:solidFill>
                  <a:srgbClr val="002060"/>
                </a:solidFill>
                <a:latin typeface="Times New Roman" panose="02020603050405020304" pitchFamily="18" charset="0"/>
                <a:cs typeface="Times New Roman" panose="02020603050405020304" pitchFamily="18" charset="0"/>
              </a:rPr>
              <a:t>Bariéry, které je omezují, jsou příliš</a:t>
            </a:r>
            <a:r>
              <a:rPr lang="cs-CZ" sz="1400" b="1" dirty="0">
                <a:solidFill>
                  <a:srgbClr val="002060"/>
                </a:solidFill>
                <a:latin typeface="Times New Roman" panose="02020603050405020304" pitchFamily="18" charset="0"/>
                <a:cs typeface="Times New Roman" panose="02020603050405020304" pitchFamily="18" charset="0"/>
              </a:rPr>
              <a:t>ná byrokracie, nedostatečná podpora ze strany státu </a:t>
            </a:r>
            <a:r>
              <a:rPr lang="cs-CZ" sz="1400" dirty="0">
                <a:solidFill>
                  <a:srgbClr val="002060"/>
                </a:solidFill>
                <a:latin typeface="Times New Roman" panose="02020603050405020304" pitchFamily="18" charset="0"/>
                <a:cs typeface="Times New Roman" panose="02020603050405020304" pitchFamily="18" charset="0"/>
              </a:rPr>
              <a:t>(nepříznivé legislativní a daňové prostředí), těžko prokazatelné finanční přínosy a často i nezájem vrcholového vedení.</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CSR je vnímána jako východisko pro využití ostatních nástrojů udržitelné spotřeby a výroby (vstupní hodnocení udržitelné spotřeby a výroby již realizovalo více než 50 organizací).</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Dle průzkumu organizace Byznys pro společnost z roku 2012 60 % podniků klade důraz na dobrovolný charakter CSR.</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postoje vůči CSR </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0835778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pl-PL" sz="1400" b="1" dirty="0">
                <a:solidFill>
                  <a:schemeClr val="bg1"/>
                </a:solidFill>
                <a:latin typeface="Times New Roman" panose="02020603050405020304" pitchFamily="18" charset="0"/>
                <a:cs typeface="Times New Roman" panose="02020603050405020304" pitchFamily="18" charset="0"/>
              </a:rPr>
              <a:t>Realizované průzkumy v prostředí firem (průzkumy Business Leaders Fora a Byznysu pro společnost v roce 2012, projekty EMPRESS 2008 - 2012), tak i průzkumy veřejného mínění (CSR Eurobarometr, průzkumy agentury IPSOS, GfK) přinesly následující poznatky: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2272" y="267494"/>
            <a:ext cx="4248472" cy="49703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rgbClr val="002060"/>
                </a:solidFill>
                <a:latin typeface="Times New Roman" panose="02020603050405020304" pitchFamily="18" charset="0"/>
                <a:cs typeface="Times New Roman" panose="02020603050405020304" pitchFamily="18" charset="0"/>
              </a:rPr>
              <a:t>Postoje veřejnosti:</a:t>
            </a:r>
          </a:p>
          <a:p>
            <a:r>
              <a:rPr lang="cs-CZ" sz="1400" dirty="0">
                <a:solidFill>
                  <a:srgbClr val="002060"/>
                </a:solidFill>
                <a:latin typeface="Times New Roman" panose="02020603050405020304" pitchFamily="18" charset="0"/>
                <a:cs typeface="Times New Roman" panose="02020603050405020304" pitchFamily="18" charset="0"/>
              </a:rPr>
              <a:t>75 % občanů přiznává význam odpovědného chování firmy ve svém nákupním rozhodování.</a:t>
            </a:r>
          </a:p>
          <a:p>
            <a:r>
              <a:rPr lang="cs-CZ" sz="1400" dirty="0">
                <a:solidFill>
                  <a:srgbClr val="002060"/>
                </a:solidFill>
                <a:latin typeface="Times New Roman" panose="02020603050405020304" pitchFamily="18" charset="0"/>
                <a:cs typeface="Times New Roman" panose="02020603050405020304" pitchFamily="18" charset="0"/>
              </a:rPr>
              <a:t>25 % neví o CSR (tedy CSR nesledují).</a:t>
            </a:r>
          </a:p>
          <a:p>
            <a:r>
              <a:rPr lang="cs-CZ" sz="1400" dirty="0">
                <a:solidFill>
                  <a:srgbClr val="002060"/>
                </a:solidFill>
                <a:latin typeface="Times New Roman" panose="02020603050405020304" pitchFamily="18" charset="0"/>
                <a:cs typeface="Times New Roman" panose="02020603050405020304" pitchFamily="18" charset="0"/>
              </a:rPr>
              <a:t>Ostatní respondenti chápou CSR jako projev etiky, serióznosti a slušnosti, odpovědnosti vůči zaměstnancům a zákazníkům.</a:t>
            </a:r>
          </a:p>
          <a:p>
            <a:r>
              <a:rPr lang="cs-CZ" sz="1400" dirty="0">
                <a:solidFill>
                  <a:srgbClr val="002060"/>
                </a:solidFill>
                <a:latin typeface="Times New Roman" panose="02020603050405020304" pitchFamily="18" charset="0"/>
                <a:cs typeface="Times New Roman" panose="02020603050405020304" pitchFamily="18" charset="0"/>
              </a:rPr>
              <a:t>Prioritou je především vztah firem k životnímu prostředí a k zákazníkům.</a:t>
            </a:r>
          </a:p>
          <a:p>
            <a:r>
              <a:rPr lang="cs-CZ" sz="1400" dirty="0">
                <a:solidFill>
                  <a:srgbClr val="002060"/>
                </a:solidFill>
                <a:latin typeface="Times New Roman" panose="02020603050405020304" pitchFamily="18" charset="0"/>
                <a:cs typeface="Times New Roman" panose="02020603050405020304" pitchFamily="18" charset="0"/>
              </a:rPr>
              <a:t>Ochota občanů připlatit si za „odpovědný“ produkt.</a:t>
            </a:r>
          </a:p>
          <a:p>
            <a:r>
              <a:rPr lang="cs-CZ" sz="1400" dirty="0">
                <a:solidFill>
                  <a:srgbClr val="002060"/>
                </a:solidFill>
                <a:latin typeface="Times New Roman" panose="02020603050405020304" pitchFamily="18" charset="0"/>
                <a:cs typeface="Times New Roman" panose="02020603050405020304" pitchFamily="18" charset="0"/>
              </a:rPr>
              <a:t>Ochota osobní angažovanosti (třídění odpadů, dárcovství, úspory v domácnostech).</a:t>
            </a:r>
          </a:p>
          <a:p>
            <a:r>
              <a:rPr lang="cs-CZ" sz="1400" dirty="0">
                <a:solidFill>
                  <a:srgbClr val="002060"/>
                </a:solidFill>
                <a:latin typeface="Times New Roman" panose="02020603050405020304" pitchFamily="18" charset="0"/>
                <a:cs typeface="Times New Roman" panose="02020603050405020304" pitchFamily="18" charset="0"/>
              </a:rPr>
              <a:t>Vliv firem na společnost a životní prostředí je vnímán pozitivně a neustále se zlepšuje.</a:t>
            </a:r>
          </a:p>
          <a:p>
            <a:r>
              <a:rPr lang="cs-CZ" sz="1400" dirty="0">
                <a:solidFill>
                  <a:srgbClr val="002060"/>
                </a:solidFill>
                <a:latin typeface="Times New Roman" panose="02020603050405020304" pitchFamily="18" charset="0"/>
                <a:cs typeface="Times New Roman" panose="02020603050405020304" pitchFamily="18" charset="0"/>
              </a:rPr>
              <a:t>V oblasti CSR jsou požadovány aktivity ve vztahu k zaměstnancům, tvorbě pracovních míst a kvalitě produktů.</a:t>
            </a:r>
          </a:p>
          <a:p>
            <a:r>
              <a:rPr lang="cs-CZ" sz="1400" dirty="0">
                <a:solidFill>
                  <a:srgbClr val="002060"/>
                </a:solidFill>
                <a:latin typeface="Times New Roman" panose="02020603050405020304" pitchFamily="18" charset="0"/>
                <a:cs typeface="Times New Roman" panose="02020603050405020304" pitchFamily="18" charset="0"/>
              </a:rPr>
              <a:t>Palčivým problémem je nezaměstnanost, nekvalitní produkty, znečišťování životního prostředí a nadměrné využívání přírodních zdrojů.</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postoje vůči CSR </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396558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60665" y="1329291"/>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pl-PL" sz="1400" dirty="0">
                <a:solidFill>
                  <a:schemeClr val="bg1"/>
                </a:solidFill>
                <a:latin typeface="Times New Roman" panose="02020603050405020304" pitchFamily="18" charset="0"/>
                <a:cs typeface="Times New Roman" panose="02020603050405020304" pitchFamily="18" charset="0"/>
              </a:rPr>
              <a:t>Realizované významné projekty v oblasti společenské odpovědnosti dle průzkumu byly zaměřeny</a:t>
            </a:r>
          </a:p>
          <a:p>
            <a:r>
              <a:rPr lang="pl-PL" sz="1400" dirty="0">
                <a:solidFill>
                  <a:schemeClr val="bg1"/>
                </a:solidFill>
                <a:latin typeface="Times New Roman" panose="02020603050405020304" pitchFamily="18" charset="0"/>
                <a:cs typeface="Times New Roman" panose="02020603050405020304" pitchFamily="18" charset="0"/>
              </a:rPr>
              <a:t>na sociální oblast (handicapované osoby, age management, sociální podnikání, síť poradenských center), </a:t>
            </a:r>
          </a:p>
          <a:p>
            <a:r>
              <a:rPr lang="pl-PL" sz="1400" dirty="0">
                <a:solidFill>
                  <a:schemeClr val="bg1"/>
                </a:solidFill>
                <a:latin typeface="Times New Roman" panose="02020603050405020304" pitchFamily="18" charset="0"/>
                <a:cs typeface="Times New Roman" panose="02020603050405020304" pitchFamily="18" charset="0"/>
              </a:rPr>
              <a:t>na oblast vzdělávání a zlepšování životního prostředí (úspora zdrojů, využívání obnovitelných zdrojů, udržitelná spotřeba a výroba), </a:t>
            </a:r>
          </a:p>
          <a:p>
            <a:r>
              <a:rPr lang="pl-PL" sz="1400" dirty="0">
                <a:solidFill>
                  <a:schemeClr val="bg1"/>
                </a:solidFill>
                <a:latin typeface="Times New Roman" panose="02020603050405020304" pitchFamily="18" charset="0"/>
                <a:cs typeface="Times New Roman" panose="02020603050405020304" pitchFamily="18" charset="0"/>
              </a:rPr>
              <a:t>na oblasti využívání certifikace či stantadrů a to jak národních, tak i nadnárodních. </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844516" y="949721"/>
            <a:ext cx="4248472" cy="49703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rgbClr val="002060"/>
                </a:solidFill>
                <a:latin typeface="Times New Roman" panose="02020603050405020304" pitchFamily="18" charset="0"/>
                <a:cs typeface="Times New Roman" panose="02020603050405020304" pitchFamily="18" charset="0"/>
              </a:rPr>
              <a:t>CSR RESEARCH  realizovaný agenturou IPSOS v roce 2019 potvrdil, že </a:t>
            </a:r>
            <a:r>
              <a:rPr lang="cs-CZ" sz="1400" b="1" dirty="0">
                <a:solidFill>
                  <a:srgbClr val="002060"/>
                </a:solidFill>
                <a:latin typeface="Times New Roman" panose="02020603050405020304" pitchFamily="18" charset="0"/>
                <a:cs typeface="Times New Roman" panose="02020603050405020304" pitchFamily="18" charset="0"/>
              </a:rPr>
              <a:t>společenská odpovědnost je dlouhodobě důležitým a přitažlivým tématem pro populaci </a:t>
            </a:r>
            <a:r>
              <a:rPr lang="cs-CZ" sz="1400" dirty="0">
                <a:solidFill>
                  <a:srgbClr val="002060"/>
                </a:solidFill>
                <a:latin typeface="Times New Roman" panose="02020603050405020304" pitchFamily="18" charset="0"/>
                <a:cs typeface="Times New Roman" panose="02020603050405020304" pitchFamily="18" charset="0"/>
              </a:rPr>
              <a:t>v České republice.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hlinkClick r:id="rId2"/>
              </a:rPr>
              <a:t>https://www.ipsos.com/cs-cz/zajem-verejnosti-o-csr-aktivity-firem-je-stabilni</a:t>
            </a: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postoje vůči CSR </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1505021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4464496" cy="507703"/>
          </a:xfrm>
        </p:spPr>
        <p:txBody>
          <a:bodyPr/>
          <a:lstStyle/>
          <a:p>
            <a:r>
              <a:rPr lang="pl-PL" b="1" dirty="0">
                <a:solidFill>
                  <a:schemeClr val="bg1"/>
                </a:solidFill>
                <a:highlight>
                  <a:srgbClr val="307871"/>
                </a:highlight>
                <a:latin typeface="Times New Roman" panose="02020603050405020304" pitchFamily="18" charset="0"/>
                <a:cs typeface="Times New Roman" panose="02020603050405020304" pitchFamily="18" charset="0"/>
              </a:rPr>
              <a:t>Vybrané postoje vůči CSR </a:t>
            </a:r>
            <a:br>
              <a:rPr lang="pl-PL" b="1" dirty="0">
                <a:solidFill>
                  <a:schemeClr val="bg1"/>
                </a:solidFill>
                <a:highlight>
                  <a:srgbClr val="307871"/>
                </a:highlight>
                <a:latin typeface="Times New Roman" panose="02020603050405020304" pitchFamily="18" charset="0"/>
                <a:cs typeface="Times New Roman" panose="02020603050405020304" pitchFamily="18" charset="0"/>
              </a:rPr>
            </a:br>
            <a:endParaRPr lang="cs-CZ" dirty="0">
              <a:highlight>
                <a:srgbClr val="307871"/>
              </a:highlight>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5" name="Picture 2" descr="Vliv CSR na nákup a doporučení">
            <a:extLst>
              <a:ext uri="{FF2B5EF4-FFF2-40B4-BE49-F238E27FC236}">
                <a16:creationId xmlns:a16="http://schemas.microsoft.com/office/drawing/2014/main" id="{34771E31-2671-49FF-974A-7F2EB8A943F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919864"/>
            <a:ext cx="7488832" cy="36989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5682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4464496" cy="507703"/>
          </a:xfrm>
        </p:spPr>
        <p:txBody>
          <a:bodyPr/>
          <a:lstStyle/>
          <a:p>
            <a:r>
              <a:rPr lang="pl-PL" b="1" dirty="0">
                <a:solidFill>
                  <a:schemeClr val="bg1"/>
                </a:solidFill>
                <a:highlight>
                  <a:srgbClr val="307871"/>
                </a:highlight>
                <a:latin typeface="Times New Roman" panose="02020603050405020304" pitchFamily="18" charset="0"/>
                <a:cs typeface="Times New Roman" panose="02020603050405020304" pitchFamily="18" charset="0"/>
              </a:rPr>
              <a:t>Vybrané postoje vůči CSR </a:t>
            </a:r>
            <a:br>
              <a:rPr lang="pl-PL" b="1" dirty="0">
                <a:solidFill>
                  <a:schemeClr val="bg1"/>
                </a:solidFill>
                <a:highlight>
                  <a:srgbClr val="307871"/>
                </a:highlight>
                <a:latin typeface="Times New Roman" panose="02020603050405020304" pitchFamily="18" charset="0"/>
                <a:cs typeface="Times New Roman" panose="02020603050405020304" pitchFamily="18" charset="0"/>
              </a:rPr>
            </a:br>
            <a:endParaRPr lang="cs-CZ" dirty="0">
              <a:highlight>
                <a:srgbClr val="307871"/>
              </a:highlight>
            </a:endParaRPr>
          </a:p>
        </p:txBody>
      </p:sp>
      <p:pic>
        <p:nvPicPr>
          <p:cNvPr id="2050" name="Picture 2" descr="Oblasti, kde by se Češi osobně angažovali">
            <a:extLst>
              <a:ext uri="{FF2B5EF4-FFF2-40B4-BE49-F238E27FC236}">
                <a16:creationId xmlns:a16="http://schemas.microsoft.com/office/drawing/2014/main" id="{6FACD70F-970B-4BAB-821C-7DF6B9EA712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339" y="871806"/>
            <a:ext cx="6046885" cy="3858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9223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60665" y="1329291"/>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844516" y="949721"/>
            <a:ext cx="4248472" cy="49703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Společenská odpovědnost se stává nedílnou součástí celkové strategie firem.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Koncepce CSR je součástí strategického řízení řady nadnárodních a velkých společností.</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Sektor MSP prozatím nedisponuje vysokou mírou využívání koncepčního strategického CSR, ale zaměřuje se na dílčí oblasti (pilíři CSR).</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ČR je za posledních 10 let významný trend šíření CSR aktivit v rámci komerční, státní a veřejné správy, ale ne vždy jsou dané aktivity ověřovány (třetím) nezávislým subjektem.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280831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endParaRPr lang="cs-CZ" sz="2400" dirty="0">
              <a:solidFill>
                <a:schemeClr val="bg1"/>
              </a:solidFill>
              <a:latin typeface="Times New Roman" panose="02020603050405020304" pitchFamily="18" charset="0"/>
              <a:cs typeface="Times New Roman" panose="02020603050405020304" pitchFamily="18" charset="0"/>
            </a:endParaRPr>
          </a:p>
          <a:p>
            <a:pPr algn="r"/>
            <a:endParaRPr lang="cs-CZ" sz="2400" dirty="0">
              <a:solidFill>
                <a:schemeClr val="bg1"/>
              </a:solidFill>
              <a:latin typeface="Times New Roman" panose="02020603050405020304" pitchFamily="18" charset="0"/>
              <a:cs typeface="Times New Roman" panose="02020603050405020304" pitchFamily="18" charset="0"/>
            </a:endParaRPr>
          </a:p>
          <a:p>
            <a:pPr algn="r"/>
            <a:endParaRPr lang="cs-CZ" sz="2400" dirty="0">
              <a:solidFill>
                <a:schemeClr val="bg1"/>
              </a:solidFill>
              <a:latin typeface="Times New Roman" panose="02020603050405020304" pitchFamily="18" charset="0"/>
              <a:cs typeface="Times New Roman" panose="02020603050405020304" pitchFamily="18" charset="0"/>
            </a:endParaRPr>
          </a:p>
          <a:p>
            <a:pPr algn="r"/>
            <a:endParaRPr lang="cs-CZ" sz="2400" dirty="0">
              <a:solidFill>
                <a:schemeClr val="bg1"/>
              </a:solidFill>
              <a:latin typeface="Times New Roman" panose="02020603050405020304" pitchFamily="18" charset="0"/>
              <a:cs typeface="Times New Roman" panose="02020603050405020304" pitchFamily="18" charset="0"/>
            </a:endParaRPr>
          </a:p>
          <a:p>
            <a:r>
              <a:rPr lang="cs-CZ" sz="2400" dirty="0">
                <a:solidFill>
                  <a:schemeClr val="bg1"/>
                </a:solidFill>
                <a:latin typeface="Times New Roman" panose="02020603050405020304" pitchFamily="18" charset="0"/>
                <a:cs typeface="Times New Roman" panose="02020603050405020304" pitchFamily="18" charset="0"/>
              </a:rPr>
              <a:t>Závěr</a:t>
            </a:r>
          </a:p>
          <a:p>
            <a:pPr algn="r"/>
            <a:endParaRPr lang="cs-CZ" sz="2400" dirty="0">
              <a:solidFill>
                <a:schemeClr val="bg1"/>
              </a:solidFill>
              <a:latin typeface="Times New Roman" panose="02020603050405020304" pitchFamily="18" charset="0"/>
              <a:cs typeface="Times New Roman" panose="02020603050405020304" pitchFamily="18" charset="0"/>
            </a:endParaRP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1320844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923678"/>
            <a:ext cx="2880320" cy="266429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pl-PL" sz="1400" b="1">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2067694"/>
            <a:ext cx="4104456" cy="252027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400" dirty="0">
                <a:solidFill>
                  <a:srgbClr val="002060"/>
                </a:solidFill>
                <a:latin typeface="Times New Roman" panose="02020603050405020304" pitchFamily="18" charset="0"/>
                <a:cs typeface="Times New Roman" panose="02020603050405020304" pitchFamily="18" charset="0"/>
              </a:rPr>
              <a:t> </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endParaRPr lang="cs-CZ" sz="1400" i="1" dirty="0">
              <a:solidFill>
                <a:srgbClr val="002060"/>
              </a:solidFill>
              <a:latin typeface="Times New Roman" panose="02020603050405020304" pitchFamily="18" charset="0"/>
              <a:cs typeface="Times New Roman" panose="02020603050405020304" pitchFamily="18" charset="0"/>
            </a:endParaRPr>
          </a:p>
          <a:p>
            <a:pPr marL="457200" lvl="1"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244827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a:solidFill>
                  <a:schemeClr val="bg1"/>
                </a:solidFill>
                <a:latin typeface="Times New Roman" panose="02020603050405020304" pitchFamily="18" charset="0"/>
                <a:cs typeface="Times New Roman" panose="02020603050405020304" pitchFamily="18" charset="0"/>
              </a:rPr>
              <a:t>Dotazy a diskuse </a:t>
            </a:r>
            <a:r>
              <a:rPr lang="cs-CZ" sz="2400" b="1"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38562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i="1" dirty="0">
                <a:solidFill>
                  <a:schemeClr val="bg1"/>
                </a:solidFill>
                <a:latin typeface="Times New Roman" panose="02020603050405020304" pitchFamily="18" charset="0"/>
                <a:cs typeface="Times New Roman" panose="02020603050405020304" pitchFamily="18" charset="0"/>
              </a:rPr>
              <a:t>Vzhledem k regionální působnosti však mohou platformy lépe přiblížit koncept CSR malým a středním firmám a na konkrétních, v regionu známých příkladech demonstrovat přínos CSR široké veřejnosti</a:t>
            </a:r>
            <a:r>
              <a:rPr lang="cs-CZ" sz="1400" dirty="0">
                <a:solidFill>
                  <a:schemeClr val="bg1"/>
                </a:solidFill>
                <a:latin typeface="Times New Roman" panose="02020603050405020304" pitchFamily="18" charset="0"/>
                <a:cs typeface="Times New Roman" panose="02020603050405020304" pitchFamily="18" charset="0"/>
              </a:rPr>
              <a:t>.</a:t>
            </a:r>
          </a:p>
        </p:txBody>
      </p:sp>
      <p:sp>
        <p:nvSpPr>
          <p:cNvPr id="5" name="Zástupný symbol pro obsah 2"/>
          <p:cNvSpPr txBox="1">
            <a:spLocks/>
          </p:cNvSpPr>
          <p:nvPr/>
        </p:nvSpPr>
        <p:spPr>
          <a:xfrm>
            <a:off x="3739852" y="600003"/>
            <a:ext cx="4241068" cy="349184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Na </a:t>
            </a:r>
            <a:r>
              <a:rPr lang="cs-CZ" sz="1400" b="1" dirty="0">
                <a:solidFill>
                  <a:srgbClr val="002060"/>
                </a:solidFill>
                <a:latin typeface="Times New Roman" panose="02020603050405020304" pitchFamily="18" charset="0"/>
                <a:cs typeface="Times New Roman" panose="02020603050405020304" pitchFamily="18" charset="0"/>
              </a:rPr>
              <a:t>regionální úrovni </a:t>
            </a:r>
            <a:r>
              <a:rPr lang="cs-CZ" sz="1400" dirty="0">
                <a:solidFill>
                  <a:srgbClr val="002060"/>
                </a:solidFill>
                <a:latin typeface="Times New Roman" panose="02020603050405020304" pitchFamily="18" charset="0"/>
                <a:cs typeface="Times New Roman" panose="02020603050405020304" pitchFamily="18" charset="0"/>
              </a:rPr>
              <a:t>vznikají v ČR </a:t>
            </a:r>
            <a:r>
              <a:rPr lang="cs-CZ" sz="1400" b="1" dirty="0">
                <a:solidFill>
                  <a:srgbClr val="002060"/>
                </a:solidFill>
                <a:latin typeface="Times New Roman" panose="02020603050405020304" pitchFamily="18" charset="0"/>
                <a:cs typeface="Times New Roman" panose="02020603050405020304" pitchFamily="18" charset="0"/>
              </a:rPr>
              <a:t>asociace a platformy</a:t>
            </a:r>
            <a:r>
              <a:rPr lang="cs-CZ" sz="1400" dirty="0">
                <a:solidFill>
                  <a:srgbClr val="002060"/>
                </a:solidFill>
                <a:latin typeface="Times New Roman" panose="02020603050405020304" pitchFamily="18" charset="0"/>
                <a:cs typeface="Times New Roman" panose="02020603050405020304" pitchFamily="18" charset="0"/>
              </a:rPr>
              <a:t>, které vedle podniků sdružují také regionální instituce veřejné správy a samosprávy, neziskové organizace a další subjekty, které mají zájem na rozvoji přístupu CSR, a tyto platformy pak v regionu zajišťují propagaci a přenos informací.</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Odpovědné podnikání je na vzestupu </a:t>
            </a:r>
            <a:r>
              <a:rPr lang="cs-CZ" sz="1400" dirty="0">
                <a:solidFill>
                  <a:srgbClr val="002060"/>
                </a:solidFill>
                <a:latin typeface="Times New Roman" panose="02020603050405020304" pitchFamily="18" charset="0"/>
                <a:cs typeface="Times New Roman" panose="02020603050405020304" pitchFamily="18" charset="0"/>
              </a:rPr>
              <a:t>a mnohé malé firmy hledají pro sebe nové obchodní příležitosti právě v oblastech udržitelného rozvoje, ekologických inovací či jiných oblastech.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Odpovědní podnikatelé začínají být více respektováni a mohou tak přispět ke zlepšení podnikatelské nálady ve společnosti. </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souvislosti konceptu CSR v ČR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694429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Děkuji za pozornost</a:t>
            </a: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2000">
                <a:solidFill>
                  <a:schemeClr val="bg1"/>
                </a:solidFill>
                <a:latin typeface="Times New Roman" panose="02020603050405020304" pitchFamily="18" charset="0"/>
                <a:cs typeface="Times New Roman" panose="02020603050405020304" pitchFamily="18" charset="0"/>
              </a:rPr>
              <a:t>a přeji Vám úspěšný den </a:t>
            </a:r>
            <a:r>
              <a:rPr lang="cs-CZ" sz="200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00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920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i="1" dirty="0">
                <a:solidFill>
                  <a:schemeClr val="bg1"/>
                </a:solidFill>
                <a:latin typeface="Times New Roman" panose="02020603050405020304" pitchFamily="18" charset="0"/>
                <a:cs typeface="Times New Roman" panose="02020603050405020304" pitchFamily="18" charset="0"/>
              </a:rPr>
              <a:t>Je ovšem realitou, že i v současné době se má o CSR česká veřejnost nedostatečné znalosti, avšak lze sledovat sílící významnost, která je podpořena zájmem organizací o participaci v různých formách ocenění .</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600003"/>
            <a:ext cx="4241068" cy="349184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Velmi častým jevem (a také tlakem zákazníků) - </a:t>
            </a:r>
            <a:r>
              <a:rPr lang="cs-CZ" sz="1400" b="1" dirty="0">
                <a:solidFill>
                  <a:srgbClr val="002060"/>
                </a:solidFill>
                <a:latin typeface="Times New Roman" panose="02020603050405020304" pitchFamily="18" charset="0"/>
                <a:cs typeface="Times New Roman" panose="02020603050405020304" pitchFamily="18" charset="0"/>
              </a:rPr>
              <a:t>velké společnosti odpovědné chování od svých dodavatelů </a:t>
            </a:r>
            <a:r>
              <a:rPr lang="cs-CZ" sz="1400" dirty="0">
                <a:solidFill>
                  <a:srgbClr val="002060"/>
                </a:solidFill>
                <a:latin typeface="Times New Roman" panose="02020603050405020304" pitchFamily="18" charset="0"/>
                <a:cs typeface="Times New Roman" panose="02020603050405020304" pitchFamily="18" charset="0"/>
              </a:rPr>
              <a:t>vyžadují, ať již formou přihlášení se k etickým principům (např. formou etického kodexu) či formou auditu.</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Velké společnosti jsou u menších firem propagátorem integrace odpovědných principů </a:t>
            </a:r>
            <a:r>
              <a:rPr lang="cs-CZ" sz="1400" dirty="0">
                <a:solidFill>
                  <a:srgbClr val="002060"/>
                </a:solidFill>
                <a:latin typeface="Times New Roman" panose="02020603050405020304" pitchFamily="18" charset="0"/>
                <a:cs typeface="Times New Roman" panose="02020603050405020304" pitchFamily="18" charset="0"/>
              </a:rPr>
              <a:t>do podnikání.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Společnosti např. v environmentálním pilíři vytvářejí společný postup při snižování emisí CO2 se svými dodavateli, které tako zapojují do aplikování CSR aktivit.</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souvislosti konceptu CSR v ČR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75937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i="1" dirty="0">
                <a:solidFill>
                  <a:schemeClr val="bg1"/>
                </a:solidFill>
                <a:latin typeface="Times New Roman" panose="02020603050405020304" pitchFamily="18" charset="0"/>
                <a:cs typeface="Times New Roman" panose="02020603050405020304" pitchFamily="18" charset="0"/>
              </a:rPr>
              <a:t>Česká veřejnost může s konceptem CSR přijít do styku prostřednictvím různých organizací, společenství a institucí komunikujících myšlenku CSR.</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599795"/>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Povědomí o </a:t>
            </a:r>
            <a:r>
              <a:rPr lang="cs-CZ" sz="1400" b="1" dirty="0">
                <a:solidFill>
                  <a:srgbClr val="002060"/>
                </a:solidFill>
                <a:latin typeface="Times New Roman" panose="02020603050405020304" pitchFamily="18" charset="0"/>
                <a:cs typeface="Times New Roman" panose="02020603050405020304" pitchFamily="18" charset="0"/>
              </a:rPr>
              <a:t>rozsahu oblasti CSR </a:t>
            </a:r>
            <a:r>
              <a:rPr lang="cs-CZ" sz="1400" dirty="0">
                <a:solidFill>
                  <a:srgbClr val="002060"/>
                </a:solidFill>
                <a:latin typeface="Times New Roman" panose="02020603050405020304" pitchFamily="18" charset="0"/>
                <a:cs typeface="Times New Roman" panose="02020603050405020304" pitchFamily="18" charset="0"/>
              </a:rPr>
              <a:t>(vnímání je velmi často zúženo pouze na etické chování podniku a filantropii); </a:t>
            </a:r>
          </a:p>
          <a:p>
            <a:r>
              <a:rPr lang="cs-CZ" sz="1400" dirty="0">
                <a:solidFill>
                  <a:srgbClr val="002060"/>
                </a:solidFill>
                <a:latin typeface="Times New Roman" panose="02020603050405020304" pitchFamily="18" charset="0"/>
                <a:cs typeface="Times New Roman" panose="02020603050405020304" pitchFamily="18" charset="0"/>
              </a:rPr>
              <a:t>častý </a:t>
            </a:r>
            <a:r>
              <a:rPr lang="cs-CZ" sz="1400" b="1" dirty="0">
                <a:solidFill>
                  <a:srgbClr val="002060"/>
                </a:solidFill>
                <a:latin typeface="Times New Roman" panose="02020603050405020304" pitchFamily="18" charset="0"/>
                <a:cs typeface="Times New Roman" panose="02020603050405020304" pitchFamily="18" charset="0"/>
              </a:rPr>
              <a:t>nesystémový přístup </a:t>
            </a:r>
            <a:r>
              <a:rPr lang="cs-CZ" sz="1400" dirty="0">
                <a:solidFill>
                  <a:srgbClr val="002060"/>
                </a:solidFill>
                <a:latin typeface="Times New Roman" panose="02020603050405020304" pitchFamily="18" charset="0"/>
                <a:cs typeface="Times New Roman" panose="02020603050405020304" pitchFamily="18" charset="0"/>
              </a:rPr>
              <a:t>firem k celkové koncepci; </a:t>
            </a:r>
          </a:p>
          <a:p>
            <a:r>
              <a:rPr lang="cs-CZ" sz="1400" dirty="0">
                <a:solidFill>
                  <a:srgbClr val="002060"/>
                </a:solidFill>
                <a:latin typeface="Times New Roman" panose="02020603050405020304" pitchFamily="18" charset="0"/>
                <a:cs typeface="Times New Roman" panose="02020603050405020304" pitchFamily="18" charset="0"/>
              </a:rPr>
              <a:t>Aktivity CSR je ve firmách zaměřeny významně </a:t>
            </a:r>
            <a:r>
              <a:rPr lang="cs-CZ" sz="1400" b="1" dirty="0">
                <a:solidFill>
                  <a:srgbClr val="002060"/>
                </a:solidFill>
                <a:latin typeface="Times New Roman" panose="02020603050405020304" pitchFamily="18" charset="0"/>
                <a:cs typeface="Times New Roman" panose="02020603050405020304" pitchFamily="18" charset="0"/>
              </a:rPr>
              <a:t>interně</a:t>
            </a:r>
            <a:r>
              <a:rPr lang="cs-CZ" sz="1400" dirty="0">
                <a:solidFill>
                  <a:srgbClr val="002060"/>
                </a:solidFill>
                <a:latin typeface="Times New Roman" panose="02020603050405020304" pitchFamily="18" charset="0"/>
                <a:cs typeface="Times New Roman" panose="02020603050405020304" pitchFamily="18" charset="0"/>
              </a:rPr>
              <a:t> (tzn. na vzdělávání a sociální výhody pro zaměstnance); </a:t>
            </a:r>
          </a:p>
          <a:p>
            <a:r>
              <a:rPr lang="cs-CZ" sz="1400" dirty="0">
                <a:solidFill>
                  <a:srgbClr val="002060"/>
                </a:solidFill>
                <a:latin typeface="Times New Roman" panose="02020603050405020304" pitchFamily="18" charset="0"/>
                <a:cs typeface="Times New Roman" panose="02020603050405020304" pitchFamily="18" charset="0"/>
              </a:rPr>
              <a:t>firmy se převážně zamě</a:t>
            </a:r>
            <a:r>
              <a:rPr lang="cs-CZ" sz="1400" b="1" dirty="0">
                <a:solidFill>
                  <a:srgbClr val="002060"/>
                </a:solidFill>
                <a:latin typeface="Times New Roman" panose="02020603050405020304" pitchFamily="18" charset="0"/>
                <a:cs typeface="Times New Roman" panose="02020603050405020304" pitchFamily="18" charset="0"/>
              </a:rPr>
              <a:t>řují na etické kodexy a aktivity v oblasti ochrany životního prostředí a dárcovství</a:t>
            </a:r>
            <a:r>
              <a:rPr lang="cs-CZ" sz="1400" dirty="0">
                <a:solidFill>
                  <a:srgbClr val="002060"/>
                </a:solidFill>
                <a:latin typeface="Times New Roman" panose="02020603050405020304" pitchFamily="18" charset="0"/>
                <a:cs typeface="Times New Roman" panose="02020603050405020304" pitchFamily="18" charset="0"/>
              </a:rPr>
              <a:t>; </a:t>
            </a:r>
          </a:p>
          <a:p>
            <a:r>
              <a:rPr lang="cs-CZ" sz="1400" b="1" dirty="0">
                <a:solidFill>
                  <a:srgbClr val="002060"/>
                </a:solidFill>
                <a:latin typeface="Times New Roman" panose="02020603050405020304" pitchFamily="18" charset="0"/>
                <a:cs typeface="Times New Roman" panose="02020603050405020304" pitchFamily="18" charset="0"/>
              </a:rPr>
              <a:t>nedostatečná podpora </a:t>
            </a:r>
            <a:r>
              <a:rPr lang="cs-CZ" sz="1400" dirty="0">
                <a:solidFill>
                  <a:srgbClr val="002060"/>
                </a:solidFill>
                <a:latin typeface="Times New Roman" panose="02020603050405020304" pitchFamily="18" charset="0"/>
                <a:cs typeface="Times New Roman" panose="02020603050405020304" pitchFamily="18" charset="0"/>
              </a:rPr>
              <a:t>a uplatňování CSR ze strany veřejného sektoru; </a:t>
            </a:r>
          </a:p>
          <a:p>
            <a:r>
              <a:rPr lang="cs-CZ" sz="1400" b="1" dirty="0">
                <a:solidFill>
                  <a:srgbClr val="002060"/>
                </a:solidFill>
                <a:latin typeface="Times New Roman" panose="02020603050405020304" pitchFamily="18" charset="0"/>
                <a:cs typeface="Times New Roman" panose="02020603050405020304" pitchFamily="18" charset="0"/>
              </a:rPr>
              <a:t>nízká mediálnost problematiky </a:t>
            </a:r>
            <a:r>
              <a:rPr lang="cs-CZ" sz="1400" dirty="0">
                <a:solidFill>
                  <a:srgbClr val="002060"/>
                </a:solidFill>
                <a:latin typeface="Times New Roman" panose="02020603050405020304" pitchFamily="18" charset="0"/>
                <a:cs typeface="Times New Roman" panose="02020603050405020304" pitchFamily="18" charset="0"/>
              </a:rPr>
              <a:t>CSR včetně případných přínosů pro organizace zabývající se CSR (obecně je nedostatečná informovanost veřejnosti); </a:t>
            </a:r>
          </a:p>
          <a:p>
            <a:r>
              <a:rPr lang="cs-CZ" sz="1400" dirty="0">
                <a:solidFill>
                  <a:srgbClr val="002060"/>
                </a:solidFill>
                <a:latin typeface="Times New Roman" panose="02020603050405020304" pitchFamily="18" charset="0"/>
                <a:cs typeface="Times New Roman" panose="02020603050405020304" pitchFamily="18" charset="0"/>
              </a:rPr>
              <a:t>dochází k </a:t>
            </a:r>
            <a:r>
              <a:rPr lang="cs-CZ" sz="1400" b="1" dirty="0">
                <a:solidFill>
                  <a:srgbClr val="002060"/>
                </a:solidFill>
                <a:latin typeface="Times New Roman" panose="02020603050405020304" pitchFamily="18" charset="0"/>
                <a:cs typeface="Times New Roman" panose="02020603050405020304" pitchFamily="18" charset="0"/>
              </a:rPr>
              <a:t>záměně aktivit CSR za marketingové principy</a:t>
            </a:r>
            <a:r>
              <a:rPr lang="cs-CZ" sz="1400" dirty="0">
                <a:solidFill>
                  <a:srgbClr val="002060"/>
                </a:solidFill>
                <a:latin typeface="Times New Roman" panose="02020603050405020304" pitchFamily="18" charset="0"/>
                <a:cs typeface="Times New Roman" panose="02020603050405020304" pitchFamily="18" charset="0"/>
              </a:rPr>
              <a:t>.</a:t>
            </a:r>
            <a:endParaRPr lang="cs-CZ" sz="1400" dirty="0">
              <a:solidFill>
                <a:srgbClr val="FF000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souvislosti konceptu CSR v ČR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900906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Organizace podporující koncept CSR </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39852" y="599795"/>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Business Leaders Forum </a:t>
            </a:r>
            <a:r>
              <a:rPr lang="cs-CZ" sz="1400" dirty="0">
                <a:solidFill>
                  <a:srgbClr val="002060"/>
                </a:solidFill>
                <a:latin typeface="Times New Roman" panose="02020603050405020304" pitchFamily="18" charset="0"/>
                <a:cs typeface="Times New Roman" panose="02020603050405020304" pitchFamily="18" charset="0"/>
              </a:rPr>
              <a:t>(BLF) </a:t>
            </a:r>
            <a:r>
              <a:rPr lang="cs-CZ" sz="1400" dirty="0">
                <a:solidFill>
                  <a:srgbClr val="002060"/>
                </a:solidFill>
                <a:latin typeface="Times New Roman" panose="02020603050405020304" pitchFamily="18" charset="0"/>
                <a:cs typeface="Times New Roman" panose="02020603050405020304" pitchFamily="18" charset="0"/>
                <a:hlinkClick r:id="rId2"/>
              </a:rPr>
              <a:t>http://www.csr-online.cz/o-nas/</a:t>
            </a:r>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sdružením mezinárodních a českých společností a firem, které si klade za cíl šířit osvětu a vzbudit zájem o téma CSR, </a:t>
            </a:r>
          </a:p>
          <a:p>
            <a:r>
              <a:rPr lang="cs-CZ" sz="1200" dirty="0">
                <a:solidFill>
                  <a:srgbClr val="002060"/>
                </a:solidFill>
                <a:latin typeface="Times New Roman" panose="02020603050405020304" pitchFamily="18" charset="0"/>
                <a:cs typeface="Times New Roman" panose="02020603050405020304" pitchFamily="18" charset="0"/>
              </a:rPr>
              <a:t>seznamovat podnikatelskou veřejnost s obsahem a významem pojmu CSR, prezentovat aktivity firem, které již koncept CSR přijaly za vlastní, zprostředkovávat informace z celoevropské diskuse na téma CSR – partner CSR EUROPE.</a:t>
            </a:r>
          </a:p>
          <a:p>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Asociace společenské odpovědnosti </a:t>
            </a:r>
            <a:r>
              <a:rPr lang="cs-CZ" sz="1400" dirty="0">
                <a:solidFill>
                  <a:srgbClr val="002060"/>
                </a:solidFill>
                <a:latin typeface="Times New Roman" panose="02020603050405020304" pitchFamily="18" charset="0"/>
                <a:cs typeface="Times New Roman" panose="02020603050405020304" pitchFamily="18" charset="0"/>
              </a:rPr>
              <a:t>(A-CSR) </a:t>
            </a:r>
            <a:r>
              <a:rPr lang="cs-CZ" sz="1400" dirty="0">
                <a:solidFill>
                  <a:srgbClr val="002060"/>
                </a:solidFill>
                <a:latin typeface="Times New Roman" panose="02020603050405020304" pitchFamily="18" charset="0"/>
                <a:cs typeface="Times New Roman" panose="02020603050405020304" pitchFamily="18" charset="0"/>
                <a:hlinkClick r:id="rId3"/>
              </a:rPr>
              <a:t>http://www.spolecenskaodpovednostfirem.cz/</a:t>
            </a:r>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nezisková organizace, která tvoří platformu, jež sdružuje, propojuje a reprezentuje zájmy stovky společensky odpovědných subjektů v ČR. Její vize zapojuje do tématu společenské odpovědnosti firmy, neziskové organizace, sociální podniky, školy, veřejnou správu i jednotlivce. </a:t>
            </a:r>
          </a:p>
          <a:p>
            <a:r>
              <a:rPr lang="cs-CZ" sz="1200" dirty="0">
                <a:solidFill>
                  <a:srgbClr val="002060"/>
                </a:solidFill>
                <a:latin typeface="Times New Roman" panose="02020603050405020304" pitchFamily="18" charset="0"/>
                <a:cs typeface="Times New Roman" panose="02020603050405020304" pitchFamily="18" charset="0"/>
              </a:rPr>
              <a:t>hostitelskou organizací Národní sítě Global Compact Česká republika, největší platformy společenské odpovědnosti a udržitelného podnikání na světě pod záštitou OSN.</a:t>
            </a: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souvislosti konceptu CSR v ČR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414764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Organizace podporující koncept CSR </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841834" y="599795"/>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Byznys pro společnost </a:t>
            </a:r>
            <a:r>
              <a:rPr lang="cs-CZ" sz="1400" dirty="0">
                <a:solidFill>
                  <a:srgbClr val="002060"/>
                </a:solidFill>
                <a:latin typeface="Times New Roman" panose="02020603050405020304" pitchFamily="18" charset="0"/>
                <a:cs typeface="Times New Roman" panose="02020603050405020304" pitchFamily="18" charset="0"/>
              </a:rPr>
              <a:t>(BPS) </a:t>
            </a:r>
            <a:r>
              <a:rPr lang="cs-CZ" sz="1400" dirty="0">
                <a:solidFill>
                  <a:srgbClr val="002060"/>
                </a:solidFill>
                <a:latin typeface="Times New Roman" panose="02020603050405020304" pitchFamily="18" charset="0"/>
                <a:cs typeface="Times New Roman" panose="02020603050405020304" pitchFamily="18" charset="0"/>
                <a:hlinkClick r:id="rId2"/>
              </a:rPr>
              <a:t>http://byznysprospolecnost.cz/</a:t>
            </a:r>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Hlavním cílem platformy je podporovat odpovědné podnikání.</a:t>
            </a:r>
          </a:p>
          <a:p>
            <a:r>
              <a:rPr lang="cs-CZ" sz="1200" dirty="0">
                <a:solidFill>
                  <a:srgbClr val="002060"/>
                </a:solidFill>
                <a:latin typeface="Times New Roman" panose="02020603050405020304" pitchFamily="18" charset="0"/>
                <a:cs typeface="Times New Roman" panose="02020603050405020304" pitchFamily="18" charset="0"/>
              </a:rPr>
              <a:t>Členové platformy uplatňují ve svém podnikání principy udržitelnosti a společenské odpovědnosti. </a:t>
            </a:r>
          </a:p>
          <a:p>
            <a:r>
              <a:rPr lang="cs-CZ" sz="1200" dirty="0">
                <a:solidFill>
                  <a:srgbClr val="002060"/>
                </a:solidFill>
                <a:latin typeface="Times New Roman" panose="02020603050405020304" pitchFamily="18" charset="0"/>
                <a:cs typeface="Times New Roman" panose="02020603050405020304" pitchFamily="18" charset="0"/>
              </a:rPr>
              <a:t>Tyto zásady zahrnují etický přístup v řízení společností, respekt k potřebám společnosti, zaměstnanců, zákazníků, partnerů a šetrnost vůči životnímu prostředí.</a:t>
            </a:r>
          </a:p>
          <a:p>
            <a:endParaRPr lang="cs-CZ" sz="12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Česká podnikatelská rada pro udržitelný rozvoj </a:t>
            </a:r>
            <a:r>
              <a:rPr lang="cs-CZ" sz="1400" dirty="0">
                <a:solidFill>
                  <a:srgbClr val="002060"/>
                </a:solidFill>
                <a:latin typeface="Times New Roman" panose="02020603050405020304" pitchFamily="18" charset="0"/>
                <a:cs typeface="Times New Roman" panose="02020603050405020304" pitchFamily="18" charset="0"/>
              </a:rPr>
              <a:t>(CBCSD) </a:t>
            </a:r>
            <a:r>
              <a:rPr lang="cs-CZ" sz="1400" dirty="0">
                <a:solidFill>
                  <a:srgbClr val="002060"/>
                </a:solidFill>
                <a:latin typeface="Times New Roman" panose="02020603050405020304" pitchFamily="18" charset="0"/>
                <a:cs typeface="Times New Roman" panose="02020603050405020304" pitchFamily="18" charset="0"/>
                <a:hlinkClick r:id="rId3"/>
              </a:rPr>
              <a:t>http://www.cbcsd.cz/</a:t>
            </a:r>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vytvořit podmínky pro udržitelnou budoucnost pro podnikání, společnost a životní prostředí.</a:t>
            </a:r>
          </a:p>
          <a:p>
            <a:r>
              <a:rPr lang="cs-CZ" sz="1200" dirty="0">
                <a:solidFill>
                  <a:srgbClr val="002060"/>
                </a:solidFill>
                <a:latin typeface="Times New Roman" panose="02020603050405020304" pitchFamily="18" charset="0"/>
                <a:cs typeface="Times New Roman" panose="02020603050405020304" pitchFamily="18" charset="0"/>
              </a:rPr>
              <a:t>Cílem je zprostředkovávat aktivní roli podnikatelské sféry na udržitelném růstu české společnosti.</a:t>
            </a:r>
          </a:p>
          <a:p>
            <a:r>
              <a:rPr lang="cs-CZ" sz="1200" dirty="0">
                <a:solidFill>
                  <a:srgbClr val="002060"/>
                </a:solidFill>
                <a:latin typeface="Times New Roman" panose="02020603050405020304" pitchFamily="18" charset="0"/>
                <a:cs typeface="Times New Roman" panose="02020603050405020304" pitchFamily="18" charset="0"/>
              </a:rPr>
              <a:t>Připravovat a realizovat podnikové či sektorové programy a projekty místního, regionálního a národního charakteru se zaměřením na propojování cílů udržitelného hospodářského vývoje.</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souvislosti konceptu CSR v ČR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967046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pl-PL" sz="1400" i="1" dirty="0">
                <a:solidFill>
                  <a:schemeClr val="bg1"/>
                </a:solidFill>
                <a:latin typeface="Times New Roman" panose="02020603050405020304" pitchFamily="18" charset="0"/>
                <a:cs typeface="Times New Roman" panose="02020603050405020304" pitchFamily="18" charset="0"/>
              </a:rPr>
              <a:t>Organizace podporující koncept CSR </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171424" y="1347614"/>
            <a:ext cx="4241068" cy="51421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Činné ve všech pilířích CSR:</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Institut Svazu průmyslu a dopravy – Centrum CSR</a:t>
            </a:r>
          </a:p>
          <a:p>
            <a:r>
              <a:rPr lang="cs-CZ" sz="1400" dirty="0">
                <a:solidFill>
                  <a:srgbClr val="002060"/>
                </a:solidFill>
                <a:latin typeface="Times New Roman" panose="02020603050405020304" pitchFamily="18" charset="0"/>
                <a:cs typeface="Times New Roman" panose="02020603050405020304" pitchFamily="18" charset="0"/>
              </a:rPr>
              <a:t>Česká společnost pro jakost</a:t>
            </a:r>
          </a:p>
          <a:p>
            <a:r>
              <a:rPr lang="cs-CZ" sz="1400" dirty="0">
                <a:solidFill>
                  <a:srgbClr val="002060"/>
                </a:solidFill>
                <a:latin typeface="Times New Roman" panose="02020603050405020304" pitchFamily="18" charset="0"/>
                <a:cs typeface="Times New Roman" panose="02020603050405020304" pitchFamily="18" charset="0"/>
              </a:rPr>
              <a:t>Hospodářská komora ČR</a:t>
            </a:r>
          </a:p>
          <a:p>
            <a:r>
              <a:rPr lang="cs-CZ" sz="1400" dirty="0">
                <a:solidFill>
                  <a:srgbClr val="002060"/>
                </a:solidFill>
                <a:latin typeface="Times New Roman" panose="02020603050405020304" pitchFamily="18" charset="0"/>
                <a:cs typeface="Times New Roman" panose="02020603050405020304" pitchFamily="18" charset="0"/>
              </a:rPr>
              <a:t>Ministerstvo průmyslu a obchodu ČR</a:t>
            </a:r>
          </a:p>
          <a:p>
            <a:r>
              <a:rPr lang="cs-CZ" sz="1400" dirty="0">
                <a:solidFill>
                  <a:srgbClr val="002060"/>
                </a:solidFill>
                <a:latin typeface="Times New Roman" panose="02020603050405020304" pitchFamily="18" charset="0"/>
                <a:cs typeface="Times New Roman" panose="02020603050405020304" pitchFamily="18" charset="0"/>
              </a:rPr>
              <a:t>CEBRE – Česká podnikatelská reprezentace při EU</a:t>
            </a:r>
          </a:p>
          <a:p>
            <a:r>
              <a:rPr lang="cs-CZ" sz="1400" dirty="0">
                <a:solidFill>
                  <a:srgbClr val="002060"/>
                </a:solidFill>
                <a:latin typeface="Times New Roman" panose="02020603050405020304" pitchFamily="18" charset="0"/>
                <a:cs typeface="Times New Roman" panose="02020603050405020304" pitchFamily="18" charset="0"/>
              </a:rPr>
              <a:t>Projekt GARDE – Globální odpovědnost </a:t>
            </a:r>
          </a:p>
          <a:p>
            <a:r>
              <a:rPr lang="cs-CZ" sz="1400" dirty="0">
                <a:solidFill>
                  <a:srgbClr val="002060"/>
                </a:solidFill>
                <a:latin typeface="Times New Roman" panose="02020603050405020304" pitchFamily="18" charset="0"/>
                <a:cs typeface="Times New Roman" panose="02020603050405020304" pitchFamily="18" charset="0"/>
              </a:rPr>
              <a:t>AISIS</a:t>
            </a:r>
          </a:p>
          <a:p>
            <a:r>
              <a:rPr lang="cs-CZ" sz="1400" dirty="0">
                <a:solidFill>
                  <a:srgbClr val="002060"/>
                </a:solidFill>
                <a:latin typeface="Times New Roman" panose="02020603050405020304" pitchFamily="18" charset="0"/>
                <a:cs typeface="Times New Roman" panose="02020603050405020304" pitchFamily="18" charset="0"/>
              </a:rPr>
              <a:t>CSR </a:t>
            </a:r>
            <a:r>
              <a:rPr lang="cs-CZ" sz="1400" dirty="0" err="1">
                <a:solidFill>
                  <a:srgbClr val="002060"/>
                </a:solidFill>
                <a:latin typeface="Times New Roman" panose="02020603050405020304" pitchFamily="18" charset="0"/>
                <a:cs typeface="Times New Roman" panose="02020603050405020304" pitchFamily="18" charset="0"/>
              </a:rPr>
              <a:t>Consult</a:t>
            </a: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EU kampaň CSR</a:t>
            </a:r>
          </a:p>
          <a:p>
            <a:r>
              <a:rPr lang="cs-CZ" sz="1400" dirty="0">
                <a:solidFill>
                  <a:srgbClr val="002060"/>
                </a:solidFill>
                <a:latin typeface="Times New Roman" panose="02020603050405020304" pitchFamily="18" charset="0"/>
                <a:cs typeface="Times New Roman" panose="02020603050405020304" pitchFamily="18" charset="0"/>
              </a:rPr>
              <a:t>Czech TOP 100</a:t>
            </a: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Vybrané souvislosti konceptu CSR v ČR</a:t>
            </a:r>
          </a:p>
          <a:p>
            <a:pPr algn="l"/>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58327062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12293</TotalTime>
  <Words>4282</Words>
  <Application>Microsoft Office PowerPoint</Application>
  <PresentationFormat>Předvádění na obrazovce (16:9)</PresentationFormat>
  <Paragraphs>464</Paragraphs>
  <Slides>40</Slides>
  <Notes>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40</vt:i4>
      </vt:variant>
    </vt:vector>
  </HeadingPairs>
  <TitlesOfParts>
    <vt:vector size="46" baseType="lpstr">
      <vt:lpstr>Arial</vt:lpstr>
      <vt:lpstr>Calibri</vt:lpstr>
      <vt:lpstr>Enriqueta</vt:lpstr>
      <vt:lpstr>Times New Roman</vt:lpstr>
      <vt:lpstr>Wingdings</vt:lpstr>
      <vt:lpstr>SLU</vt:lpstr>
      <vt:lpstr>Aktuální přístup CSR v České republice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Vybrané postoje vůči CSR  </vt:lpstr>
      <vt:lpstr>Vybrané postoje vůči CSR  </vt:lpstr>
      <vt:lpstr>Prezentace aplikace PowerPoint</vt:lpstr>
      <vt:lpstr>Prezentace aplikace PowerPoint</vt:lpstr>
      <vt:lpstr> 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Pavel Adámek</cp:lastModifiedBy>
  <cp:revision>220</cp:revision>
  <dcterms:created xsi:type="dcterms:W3CDTF">2016-07-06T15:42:34Z</dcterms:created>
  <dcterms:modified xsi:type="dcterms:W3CDTF">2021-09-17T07:14:57Z</dcterms:modified>
</cp:coreProperties>
</file>