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27" r:id="rId3"/>
    <p:sldId id="331" r:id="rId4"/>
    <p:sldId id="330" r:id="rId5"/>
    <p:sldId id="332" r:id="rId6"/>
    <p:sldId id="264" r:id="rId7"/>
    <p:sldId id="328" r:id="rId8"/>
    <p:sldId id="337" r:id="rId9"/>
    <p:sldId id="339" r:id="rId10"/>
    <p:sldId id="340" r:id="rId11"/>
    <p:sldId id="341" r:id="rId12"/>
    <p:sldId id="342" r:id="rId13"/>
    <p:sldId id="338" r:id="rId14"/>
    <p:sldId id="326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33" r:id="rId29"/>
    <p:sldId id="334" r:id="rId30"/>
    <p:sldId id="335" r:id="rId31"/>
    <p:sldId id="336" r:id="rId32"/>
    <p:sldId id="324" r:id="rId33"/>
    <p:sldId id="325" r:id="rId34"/>
    <p:sldId id="266" r:id="rId35"/>
    <p:sldId id="309" r:id="rId36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11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38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859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900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910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058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17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kpmg/xx/en/home/insights/2020/11/the-time-has-come-survey-of-sustainability-reporting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kpmg/xx/en/home/insights/2020/11/the-time-has-come-survey-of-sustainability-reporting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kpmg/xx/en/home/insights/2020/11/the-time-has-come-survey-of-sustainability-reporting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hbs.edu/blog/post/what-is-a-csr-report?tempview=logoconver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ccountability.org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vsud.com/cs-cz/cinnosti/audity-a-certifikace-systemu/sa-8000-a-iso-26000-spolecenska-odpovednost" TargetMode="External"/><Relationship Id="rId2" Type="http://schemas.openxmlformats.org/officeDocument/2006/relationships/hyperlink" Target="http://www.cqs.cz/Nase-sluzby/SA80002008-Spolecenska-odpovednost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sr-online.cz/wp-content/uploads/2013/03/Czech-G3-Reporting-Guidelines.pdf" TargetMode="External"/><Relationship Id="rId2" Type="http://schemas.openxmlformats.org/officeDocument/2006/relationships/hyperlink" Target="https://www.globalreporting.org/Pages/default.aspx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orporateregister.com/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kpmg/xx/en/home/insights/2020/11/the-time-has-come-survey-of-sustainability-reporting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kpmg/xx/en/home/insights/2020/11/the-time-has-come-survey-of-sustainability-reporting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reporting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467544" y="2986866"/>
            <a:ext cx="5112568" cy="17445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CSR zpráv: </a:t>
            </a:r>
          </a:p>
          <a:p>
            <a:pPr marL="0" indent="0" algn="r">
              <a:buNone/>
            </a:pPr>
            <a:r>
              <a:rPr lang="cs-CZ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 1000 </a:t>
            </a:r>
            <a:r>
              <a:rPr lang="cs-CZ" sz="1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Assurance</a:t>
            </a:r>
            <a:r>
              <a:rPr lang="cs-CZ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r">
              <a:buNone/>
            </a:pPr>
            <a:r>
              <a:rPr lang="cs-CZ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8000 </a:t>
            </a:r>
          </a:p>
          <a:p>
            <a:pPr marL="0" indent="0" algn="r">
              <a:buNone/>
            </a:pPr>
            <a:r>
              <a:rPr lang="cs-CZ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 (Global Reporting </a:t>
            </a:r>
            <a:r>
              <a:rPr lang="cs-CZ" sz="1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</a:t>
            </a:r>
            <a:r>
              <a:rPr lang="cs-CZ" sz="1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72200" y="3723878"/>
            <a:ext cx="260007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Výzkum KPMG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https://home.kpmg/xx/en/home/insights/2020/11/the-time-has-come-survey-of-sustainability-reporting.html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131590"/>
            <a:ext cx="407991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0145C5E-FE81-4AE3-966E-3054DEA1AE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937" t="23400" r="14132" b="8001"/>
          <a:stretch/>
        </p:blipFill>
        <p:spPr>
          <a:xfrm>
            <a:off x="4388284" y="699542"/>
            <a:ext cx="3276756" cy="395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63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Výzkum KPMG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https://home.kpmg/xx/en/home/insights/2020/11/the-time-has-come-survey-of-sustainability-reporting.html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131590"/>
            <a:ext cx="407991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EF5D887-5FAB-4A41-9EAF-A6C9259FCC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950" t="15001" r="14482" b="12201"/>
          <a:stretch/>
        </p:blipFill>
        <p:spPr>
          <a:xfrm>
            <a:off x="3707904" y="1172145"/>
            <a:ext cx="526398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28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Výzkum KPMG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https://home.kpmg/xx/en/home/insights/2020/11/the-time-has-come-survey-of-sustainability-reporting.html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131590"/>
            <a:ext cx="407991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EC809F4-10CF-42FC-B632-C967F04CAB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063" t="20947" r="9319" b="29000"/>
          <a:stretch/>
        </p:blipFill>
        <p:spPr>
          <a:xfrm>
            <a:off x="4139952" y="1599642"/>
            <a:ext cx="445052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39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 – Business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Insight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https://online.hbs.edu/blog/post/what-is-a-csr-report?tempview=logoconvert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131590"/>
            <a:ext cx="407991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E4109FF-381B-4640-A4B7-A8F3AF96D5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401" r="21402" b="8000"/>
          <a:stretch/>
        </p:blipFill>
        <p:spPr>
          <a:xfrm>
            <a:off x="3707904" y="1311610"/>
            <a:ext cx="535977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63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 1000 (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Assurance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 vymezuje standardy v oblasti důvěryhodnosti a transparentnosti zpráv o CSR ve všech pilířích konceptu CSR.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00003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Principy jsou vyvinuty anglickou organizací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její tři standardy poskytují organizaci rámec pro odpovědnější a udržitelné fungování.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je zvýšení transparentnosti a zveřejnění odpovědných aktivit realizovaných danou organizací.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Aplikace normy je vhodná pro rozšíření aplikovatelnosti o výkaznictví CSR v rámci komunikace organizace vůči všem zainteresovaným stranám.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r>
              <a:rPr lang="cs-CZ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http://www.accountability.org/</a:t>
            </a:r>
            <a:endParaRPr lang="cs-CZ" sz="11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64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 1000 (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Assurance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Doporučení pro organizace vyplývající z jednotlivých standardů: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00003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AA1000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Standard 2008 (AA1000APS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tento standard o zásadách odpovědnosti je uplatňován na základě tří principů, jež se zabývají stakeholdery organizace a upevňováním jejich vztahů, dále materiálním vybavením a ovlivňováním výkonnosti ze strany zainteresovaných stran:</a:t>
            </a:r>
          </a:p>
          <a:p>
            <a:pPr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inkluzivity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organizace se musí považovat za celek.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 významnosti - organizace musí určit významné zájmové skupiny.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 vnímavosti - organizace musí reagovat na problémy zainteresovaných stran, které mají vliv na její výkonnost.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41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 1000 (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Assurance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Doporučení pro organizace vyplývající z jednotlivých standardů: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00003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AA1000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Assurance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Standard 2008 (AA1000AS) -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mezinárodně uznávaný, volně dostupný standard, který poskytuje požadavky pro provádění záruk udržitelnosti.  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Jedná se o standard záruky, jež řeší požadavky a náležitosti zpráv o společenské odpovědnosti, zabývá se indikátory a doporučuje externí ověření těchto zpráv.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si také v rámci tohoto standardu může vyhodnotit míru dodržování principů standardů a ověřit si uplatňování základních manažerských přístupů, systémů a procesů.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84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 1000 (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Assurance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Ačkoli tento standard není v ČR velmi rozšířen, tak nabízí široké uplatnění v aplikace pro různé typy organizací v oblastech zvýšení transparentnosti zpráv CSR a vzájemných vazeb vůči všem zainteresovaným stranám.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267495"/>
            <a:ext cx="4241068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AA1000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Engagement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Standard (AA1000SES) –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standard, který je zaměřen na problematiku vztahů s jejími stakeholdery. Účelem normy je definovat standart pro kvalitní zapojení zainteresovaných stran, které je pro organizaci klíčové. Kvalitní zapojení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funguje na těchto předpokladech 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Uznávání principů AA1000APS.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Definovat rozsah zapojení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Určení procesu, na kterém se bude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podílet.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Zabezpečit a ujednat materiální vybavení organizace a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Vytvářet prostor pro dialog se stakeholdery.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Zapojení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procesů organizace musí být nedílnou součástí organizačního řízení.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Transparentnost.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Určit postupy zapojení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Včasnost.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Flexibilita a rychlost reakce.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52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8000 </a:t>
            </a:r>
            <a:b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International)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Normu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8000 (SA8000®) spravuje organizace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(SAI) a dozoruje agentura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(SAAS).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267495"/>
            <a:ext cx="4241068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norma SA 8000 byla prvním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auditovatelným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souborem požadavků v oblasti společenské odpovědnosti.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je založen mimo jiné na konvenci Mezinárodní organizace práce (ILO), světové deklaraci lidských práv a konvenci UN.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 certifikovaná podle SA 8000 se dobrovolně hlásí k tomu, že uplatňuje nad rámec legislativy všechny principy dobré správy firmy, odmítá korupci a trvale se snaží budovat dobré vztahy se zákazníky, spotřebiteli, zaměstnanci a dodavateli.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Normu SA 8000 ještě doplňují dva dokumenty. </a:t>
            </a:r>
          </a:p>
          <a:p>
            <a:pPr lvl="1"/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Package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/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Guidance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který je detailněji zaměřen na jednotlivé oblasti ochrany lidských práv.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86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8000 </a:t>
            </a:r>
            <a:b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International)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CQS</a:t>
            </a:r>
          </a:p>
          <a:p>
            <a:pPr marL="0" indent="0">
              <a:buNone/>
            </a:pPr>
            <a:r>
              <a:rPr lang="cs-CZ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http://www.cqs.cz/Nase-sluzby/SA80002008-Spolecenska-odpovednost.html</a:t>
            </a:r>
            <a:endParaRPr lang="cs-CZ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Certifikace TÜV SÜD</a:t>
            </a:r>
          </a:p>
          <a:p>
            <a:pPr marL="0" indent="0">
              <a:buNone/>
            </a:pPr>
            <a:r>
              <a:rPr lang="cs-CZ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https://www.tuvsud.com/cs-cz/cinnosti/audity-a-certifikace-systemu/sa-8000-a-iso-26000-spolecenska-odpovednost</a:t>
            </a:r>
            <a:r>
              <a:rPr lang="cs-CZ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267494"/>
            <a:ext cx="4241068" cy="4752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Certifikace podle SA 8000 značí, že společnost věnuje patřičnou péči zdraví a bezpečnosti svých pracovníků, zajišťuje vhodné podmínky pro další rozvoj svých zaměstnanců a pro vyváženost jejich pracovního a osobního života.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Certifikovaná organizace ctí principy etického podnikání a deklaruje svůj závazek boje proti porušování lidských práv nebo dětské či nucené práci.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7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Reportování CSR: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komunikování sociálních </a:t>
            </a:r>
          </a:p>
          <a:p>
            <a:pPr marL="0" indent="0">
              <a:buNone/>
            </a:pPr>
            <a:r>
              <a:rPr lang="cs-CZ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dopadů a dopadů na životní prostředí</a:t>
            </a:r>
          </a:p>
          <a:p>
            <a:pPr marL="0" indent="0">
              <a:buNone/>
            </a:pPr>
            <a:r>
              <a:rPr lang="cs-CZ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způsobených činností organizace určitým  zájmovým skupinám a společnosti jako celku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(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1987).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491630"/>
            <a:ext cx="4648572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Společenská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odpovědnost = triple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bottom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line + ekonomické dopady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Výstupy: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 report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 report</a:t>
            </a: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Reportování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83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Certifikace podle SA 8000 může pro společnost představovat velkou konkurenční výhodu, a to nejen u zakázek financovaných z veřejných zdrojů nebo nadačních fondů.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Mezi hlavní přínosy certifikace podle SA 8000 lze zařadit zejména: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390973"/>
            <a:ext cx="4680520" cy="4752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důvěryhodnosti,</a:t>
            </a: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zlepšení image,</a:t>
            </a: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loajality zaměstnanců,</a:t>
            </a: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snížení rizika bojkotů a stávek,</a:t>
            </a: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odlišení se o konkurence,</a:t>
            </a: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zlepšení komunikačních kanálů a lepší informovanost zaměstnanců podnikových záležitostí,</a:t>
            </a: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zlepšení vztahů s případnými investory,</a:t>
            </a: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zlepšení vztahů se státní správou spojených s větší důvěrou obchodních partnerů a zákazníků.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79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 SA 8000 zahrnuje následující témata: zejména: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390973"/>
            <a:ext cx="4680520" cy="4752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dětská práce, nucená práce, zdraví a bezpečnost při práci, svoboda sdružování a právo na kolektivní vyjednávání (existence odborů ve firmě není podmínkou), diskriminace, disciplinární opatření, pracovní doba a odměňování;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část normy je pak věnována systému řízení, který do značné míry kopíruje management kvality podle ISO 9001:2015 a je v souladu se systémy řízení bezpečnosti práce a péče o životní prostředí.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70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při certifikaci SA8000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390973"/>
            <a:ext cx="4680520" cy="4752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820" y="838194"/>
            <a:ext cx="3692601" cy="3734091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067944" y="465430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cs-CZ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Zdroj: </a:t>
            </a:r>
            <a:r>
              <a:rPr lang="cs-CZ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Bureau</a:t>
            </a:r>
            <a:r>
              <a:rPr lang="cs-CZ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Veritas</a:t>
            </a:r>
            <a:r>
              <a:rPr lang="cs-CZ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Certification</a:t>
            </a:r>
            <a:r>
              <a:rPr lang="cs-CZ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Czech Republic </a:t>
            </a:r>
          </a:p>
          <a:p>
            <a:pPr indent="180340" algn="just">
              <a:spcAft>
                <a:spcPts val="0"/>
              </a:spcAft>
            </a:pPr>
            <a:r>
              <a:rPr lang="cs-CZ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Dostupné z</a:t>
            </a:r>
            <a:r>
              <a:rPr lang="cs-CZ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www.bureauveritas.cz/wwIApxHr/BV_SA8000.pdf</a:t>
            </a:r>
            <a:endParaRPr lang="cs-CZ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12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 (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Reporting 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iniciativa (GRI) vytvořila pravidla a návody, které firmám pomáhají vytvořit zprávu společenské odpovědnosti firem neboli udržitelného rozvoje.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 poskytuje rámec obsahu informací, které by měla firma ve zprávě uvádět.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76464" y="627534"/>
            <a:ext cx="4079912" cy="4369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 doporučuje podat základní informace o podniku, zasadit koncept CSR do strategického kontextu, popsat zapojení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uvést postup tvorby zprávy a zejména zveřejnit firemní výkon pomocí indikátorů ve všech oblastech CSR.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2013 byla uvedena poslední verze směrnice G4 (předchozí byly G1, G2, G3), která vyhověla dosavadním kritikům se směrnice se zjednodušila a přizpůsobila i pro potřeby menších firem, které nerozpracovávají svou společensky odpovědnou strategii do všech dosavadních indikátorů (pilířů) CSR.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 online</a:t>
            </a:r>
          </a:p>
          <a:p>
            <a:r>
              <a:rPr lang="cs-CZ" sz="1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https://www.globalreporting.org/Pages/default.aspx</a:t>
            </a:r>
            <a:endParaRPr lang="cs-CZ" sz="1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Pokyny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Sustainability Reporting</a:t>
            </a:r>
          </a:p>
          <a:p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http://csr-online.cz/wp-content/uploads/2013/03/Czech-G3-Reporting-Guidelines.pdf</a:t>
            </a:r>
            <a:endParaRPr 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30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 (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Reporting 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iniciativa (GRI) vytvořila pravidla a návody, které firmám pomáhají vytvořit zprávu společenské odpovědnosti firem neboli udržitelného rozvoje.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 poskytuje rámec obsahu informací, které by měla firma ve zprávě uvádět.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76464" y="985125"/>
            <a:ext cx="4248472" cy="4011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 G4 tak přichází s novým pojetím ve stylu "méně je více".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 G4 tak umožňuje firmám reportovat jen ty významné společensky odpovědné aktivity, které identifikovaly jako strategické z hlediska vlastního hodnotového řetězce. Tento krok směřuje společensky odpovědné aktivity firem blíže vyšší konkurenceschopnosti a výkonnosti.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G4 se také nově zajímá o společenskou odpovědnost v rámci dodavatelsko-odběratelských vztahů včetně případných sanací.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99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 (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Reporting 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přínosem směrnic  je seznam kvantitativních i kvalitativních indikátorů výkonnosti, pomocí kterých popíše firma svůj společensky odpovědný výkon.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Každá firma si může zvolit indikátory, které jsou pro ni významné a relevantní a které použije při sestavení zprávy.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4271" y="267494"/>
            <a:ext cx="3943300" cy="4369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množství a povahy uveřejněných indikátorů dostane firma “známku” neboli je zařazena do jedné ze tří hlavních aplikačních úrovní: A, B či C. Je-li zpráva externě ověřena, firma dostává A+, B+ či C+.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však potřeba zdůraznit, že aplikační úroveň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vyjadřuje rozsah reportu a ne kvalitu firemního výkonu.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aplikovatelnost GRI byly stanoveny „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Pokyny pro </a:t>
            </a:r>
            <a:r>
              <a:rPr 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Reporting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“, které vymezují základní terminologický aparát a stanovují obsah, kvalitu a tematického rámce zprávy včetně publikovaných údajů v oblasti ukazatelů, profilu údajů a jsou zde uvedeny běžně zveřejňovaných informací, které mohou být buď ve formě ukazatelů výkonu, nebo jiných údajů o deportující organizaci.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79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 (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Reporting 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Jedním ze způsobu ohlášení je poskytnutí elektronické nebo tištěné verze zprávy orgánu GRI, dalšími způsoby jsou registrace zprávy on-line v databázi GRI, případně se tak stane při kontrole aplikační úrovně reportů generace G3 ze strany GRI.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4271" y="267494"/>
            <a:ext cx="3943300" cy="4369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Přehled směrnic GRI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825" y="1091439"/>
            <a:ext cx="3747522" cy="375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01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 (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Reporting 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Zpráva o udržitelném rozvoji vypracovaná podle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Reportingového rámce GRI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obsahuje výstupy a výsledky činností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reportující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organizace, k nimž došlo v průběhu sledovaného období v souvislosti se závazky, strategií a manažerskými přístupy této organizace.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3" y="972651"/>
            <a:ext cx="3639627" cy="3664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Zprávu je možné použít například k následujícím účelům: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benchmarkingovému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porovnání a zhodnocení vlivů na udržitelný rozvoj v důsledku činností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reportující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organizace s přihlédnutím k zákonům k normám, kodexům, standardům výkonu a k dobrovolným iniciativám.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předvedení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jak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ovlivňuje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je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ovlivňována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očekáváními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vývoji představ udržitelném rozvoji.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porovnání výkonů uvnitř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prezentované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mezi různými organizacemi v průběhu času.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06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Principy zprávy GRI</a:t>
            </a: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 G3 definuje deset základních principů a 79 indikátorů, které napomáhají firmě učinit rozhodnutí ohledně definování obsahu a rozsahu zprávy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12326" y="603450"/>
            <a:ext cx="3639627" cy="3664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Ekonomické indikátory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týkají přímého a nepřímého firemního vlivu na ekonomické zdroje jednotlivých stakeholderů a na ekonomický systém v lokální, národní či globální úrovni. Zahrnují mzdy a nefinanční benefity poskytované zaměstnancům; peníze přijaté od zákazníků a zaplacené dodavatelům; odvedené daně a přijaté dotace.</a:t>
            </a: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Environmentální indikátory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sledují dopady produktů a služeb na životní prostředí; spotřebu energie, materiálu a vody; množství skleníkového plynu a jiných emisí; odpadový a recyklační systém; dopad na biodiverzitu; využívání nebezpečných látek a další jevy.</a:t>
            </a: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indikátory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souvisí s firemním vlivem na okolní společnost a jsou rozděleny do tří kategorií: pracovní podmínky (diverzita, zdraví a bezpečnost práce), lidská práva (dětská a nucená práce) a širší sociální témata ovlivňující zákazníky, komunitu a jiné stakeholdery (korupce, podpora komunity).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94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Doporučená struktura CSR reportu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CSR reportu by neměl chybět žádný z následujících tematických bloků: </a:t>
            </a:r>
          </a:p>
          <a:p>
            <a:pPr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firemní souvislosti, </a:t>
            </a:r>
          </a:p>
          <a:p>
            <a:pPr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společenské odpovědnosti, </a:t>
            </a:r>
          </a:p>
          <a:p>
            <a:pPr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výkonnost podniku a postup tvorby reportu. 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12326" y="931363"/>
            <a:ext cx="3639627" cy="3664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Závazek vrcholového managementu a firemní profil:</a:t>
            </a:r>
          </a:p>
          <a:p>
            <a:r>
              <a:rPr lang="cs-CZ" sz="1200" i="1" dirty="0">
                <a:solidFill>
                  <a:srgbClr val="002060"/>
                </a:solidFill>
              </a:rPr>
              <a:t>slovo ředitele</a:t>
            </a:r>
            <a:r>
              <a:rPr lang="cs-CZ" sz="1200" dirty="0">
                <a:solidFill>
                  <a:srgbClr val="002060"/>
                </a:solidFill>
              </a:rPr>
              <a:t> - vedení podniku popíše a zhodnotí klíčové části a zjištění zprávy, </a:t>
            </a:r>
          </a:p>
          <a:p>
            <a:r>
              <a:rPr lang="cs-CZ" sz="1200" i="1" dirty="0">
                <a:solidFill>
                  <a:srgbClr val="002060"/>
                </a:solidFill>
              </a:rPr>
              <a:t>definice CSR</a:t>
            </a:r>
            <a:r>
              <a:rPr lang="cs-CZ" sz="1200" dirty="0">
                <a:solidFill>
                  <a:srgbClr val="002060"/>
                </a:solidFill>
              </a:rPr>
              <a:t> - zveřejnění vlastního nebo převzatého pojetí konceptu CSR, </a:t>
            </a:r>
          </a:p>
          <a:p>
            <a:r>
              <a:rPr lang="cs-CZ" sz="1200" i="1" dirty="0">
                <a:solidFill>
                  <a:srgbClr val="002060"/>
                </a:solidFill>
              </a:rPr>
              <a:t>firemní souvislosti</a:t>
            </a:r>
            <a:r>
              <a:rPr lang="cs-CZ" sz="1200" dirty="0">
                <a:solidFill>
                  <a:srgbClr val="002060"/>
                </a:solidFill>
              </a:rPr>
              <a:t> - odpovědné podnikání je dáno do souvislostí s firemními hodnotami, principy a pravidly chování. Firma tak dává najevo, že to, v co věří, umí převést do praxe, </a:t>
            </a:r>
          </a:p>
          <a:p>
            <a:r>
              <a:rPr lang="cs-CZ" sz="1200" i="1" dirty="0">
                <a:solidFill>
                  <a:srgbClr val="002060"/>
                </a:solidFill>
              </a:rPr>
              <a:t>souhrn zprávy</a:t>
            </a:r>
            <a:r>
              <a:rPr lang="cs-CZ" sz="1200" dirty="0">
                <a:solidFill>
                  <a:srgbClr val="002060"/>
                </a:solidFill>
              </a:rPr>
              <a:t> - spojení ekonomického, environmentálního a sociálního dopadu do celkového vlivu na společnost, </a:t>
            </a:r>
          </a:p>
          <a:p>
            <a:r>
              <a:rPr lang="cs-CZ" sz="1200" i="1" dirty="0">
                <a:solidFill>
                  <a:srgbClr val="002060"/>
                </a:solidFill>
              </a:rPr>
              <a:t>cíle - na další rok - </a:t>
            </a:r>
            <a:r>
              <a:rPr lang="cs-CZ" sz="1200" dirty="0">
                <a:solidFill>
                  <a:srgbClr val="002060"/>
                </a:solidFill>
              </a:rPr>
              <a:t>informace o tom, čeho chce firma dosáhnout a jaké CSR aktivity k tomu využije.</a:t>
            </a: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0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Motivace pro tvorbu reportů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972650"/>
            <a:ext cx="3784476" cy="3903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Strategický přístup pro řízení organizace        (Porter a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Kramer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koncept sdílených hodnot)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Transparentnost organizace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Popularita (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soutěže - Národní  cena ČR za společenskou odpovědnost, Czech Top 100, Nejlepší výroční zprávy, Ceny hejtmana za CSR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Komunikace vůči stakeholderům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Konkurenceschopnost – odlišení se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Dobré PR, image navenek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Popularita -  „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most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wanted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Kapitálová atraktivnost (zájem investorů)</a:t>
            </a:r>
          </a:p>
          <a:p>
            <a:endParaRPr lang="cs-CZ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Reportování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01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společenské odpovědnosti a úspěšné dosažení cílů v oblasti odpovědného podnikání závisí na: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zvolené strategii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(CSR jako součást obchodní strategie, CSR priority a přínosy), 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efektivitě firemního řízení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(personální zabezpečení CSR, organizační struktury, řízení CSR) 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míře zapojení stakeholderů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(klíčoví stakeholdeři a mezisektorová spolupráce).</a:t>
            </a: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12326" y="603450"/>
            <a:ext cx="3639627" cy="4416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Jádrem zprávy je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firemního výkonu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oblasti CSR.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podává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kvantitativní a kvalitativní informace o dopadu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procesů, produktů a služeb na společnost v oblasti trhu, pracovního prostředí, místní komunity a životního v prostředí.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Naměřené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výkony dávají smysl až po uvedení do kontextu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pomocí tzv.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benchmarkingu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referenční bod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můžou posloužit data podniků ze stejného oboru, současné trendy nebo cíle podniku stanovené pro nadcházející období.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39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tvorby reportu </a:t>
            </a:r>
            <a:b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(hlavní obecné informace):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12326" y="603450"/>
            <a:ext cx="3639627" cy="4416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Rozsah zprávy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Uvedení časového období a výčet obchodních jednotek, které byly zahrnuty do reportu.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Popis standardů či metodik, které byly při tvorbě zprávy použity.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Ověření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Stále více podniků zahrnuje do CSR zprávy i ověření od třetí nezávislé strany.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Seznam indikátorů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Rejstřík zveřejněných indikátorů a zdůvodnění jejich 	volby.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Zpětná vazba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Popis mechanismu zpětné vazby, aby mohli čtenáři sdělit firmě svůj názor na zprávu či samotný CSR výkon.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informace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Uvedení zdroje dalších informací o činnostech podniku (webové stránky, výroční zpráva atd.).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22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Ukázky reportů a zpráv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udržitelném (odpovědném podnikání)</a:t>
            </a: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jsou společné atributy jednotlivých zpráv?</a:t>
            </a:r>
          </a:p>
          <a:p>
            <a:pPr marL="0" indent="0" algn="ctr">
              <a:buNone/>
            </a:pPr>
            <a:endParaRPr lang="cs-CZ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Čím se liší?</a:t>
            </a: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3" y="972651"/>
            <a:ext cx="3639627" cy="3664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doplňujících materiálech v IS jsou dostupné vybrané reporty.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86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ČR převažují zprávy, které svévolně vznikají bez ověření (nezávislým) subjektem.</a:t>
            </a:r>
          </a:p>
          <a:p>
            <a:pPr marL="0" indent="0" algn="ctr">
              <a:buNone/>
            </a:pPr>
            <a:endParaRPr lang="cs-CZ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Většina společností si sama určuje strukturu a obsahové složení zprávy.</a:t>
            </a:r>
          </a:p>
          <a:p>
            <a:pPr marL="0" indent="0" algn="ctr">
              <a:buNone/>
            </a:pPr>
            <a:endParaRPr lang="cs-CZ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minimální míře je využíván např. standard GRI , který je využíván nadnárodními korporacemi.</a:t>
            </a:r>
          </a:p>
          <a:p>
            <a:pPr marL="0" indent="0" algn="ctr">
              <a:buNone/>
            </a:pPr>
            <a:endParaRPr lang="cs-CZ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Globální databáze reportů: </a:t>
            </a:r>
          </a:p>
          <a:p>
            <a:pPr marL="0" indent="0" algn="ctr">
              <a:buNone/>
            </a:pPr>
            <a:r>
              <a:rPr lang="cs-CZ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http://www.corporateregister.com/</a:t>
            </a:r>
            <a:endParaRPr lang="cs-CZ" sz="1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7" y="267494"/>
            <a:ext cx="3863054" cy="4369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Reportingový rámec GRI lze tedy chápat jako významný nástroj hodnocení výkonnosti CSR aktivit v podobě pravidelných reportů a obsahového zaměření aktivit společenské odpovědnosti.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Transparentnost v oblasti udržitelnosti a aktivit organizací je velmi významná pro širokou škálu stakeholderů, proto pokud organizace vypracovává v pravidelných intervalech zprávy GRI, zvyšuje tím své renomé a transparentnost jednotlivých aktivit v rámci neustálého zlepšování reportingového rámce a buduje věrohodnost a také uznání z řad zainteresovaných skupin.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zájmu organizace o provádění GRI reportu lze využít „vzor“ pro zprávu podle GRI úrovně C lze nalézt na webu organizace Business Leaders Forum.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2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2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Faktory, proč podniky odůvodňují své nereportování: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131590"/>
            <a:ext cx="407991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Neznalost problematiky -  porozumění a implementace konceptu CSR do praxe. 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Citlivost uváděných informací – strach z uveřejňování informací – konkurenceschopnost, poškozování image, negativní legislativní dopady, soudní pře apod.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Očekávání zvýšení nákladů – nastavený systém, monitorování, komunikace apod. Přináší v dlouhodobém horizontu návratnost investovaných prostředků, posílení konkurenceschopnosti.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8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tvorby reportu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76464" y="843558"/>
            <a:ext cx="3424436" cy="3903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Formalizovaný standard (Pokyny GRI) x Neformalizovaný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Formy – výroční zpráva / specializovaný report / integrovaný report – Integrovaný reportingový rámec IIRC, GRI Taxonomie)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Distribuce reportu – off-line (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doc) x on-line (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eXtensible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Reporting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Ověření obsahu a zaměření reportu (bez ověření x ověření 3. nezávislým subjektem, např. KPMG,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PwC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Accenture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Delloite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Reportování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5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Objem zpráv a reportů stále narůstá a dle KPMG, reportuje o CSR 95 % z 250 největších podniků pohybujících se v globálním prostředí a 64 % největších podniků na národních úrovních.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00003"/>
            <a:ext cx="4079912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Vliv na reportování má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velikost podniku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MSP jsou se svými stakeholdery v těsnějším kontaktu než velké společnosti, proto často  nevyužívají těchto zpráv, ale prokazují své vzájemné vztahy a aktivity v konkrétně realizovaných činnostech.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vlastnictví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také rozhoduje o míře využívaného reportování. Např. veřejně obchodovatelné a státní podniky reportují o CSR výrazně častěji a více než např. rodinné firmy.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Velký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nárůst reportů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např. v odvětví, energetika,  zpracování dřeva, výroba celulózy, papíru, odvětví těžby nerostných surovin, strojírenství a také např. v bankovním sektoru.</a:t>
            </a:r>
            <a:endParaRPr lang="cs-CZ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2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územního hlediska jsou za lídry v reportování považovány evropské podniky. Dle KMPG z nich publikuje 71 % CSR reporty.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131590"/>
            <a:ext cx="407991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ve Velké Británii publikuje reporty všech 100 největších podniků, ve Francii, kde je CSR reportování upraveno legislativně 94 % společností.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Rumunsku, Ukrajině reportuje pouze 54 % ze 100 největších podniků.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Problémem je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různorodá kvalita reportů,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jejich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vzájemná porovnatelnost (popisné bez kvantifikovatelných dat, územní rozdíly). 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55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Výzkum KPMG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https://home.kpmg/xx/en/home/insights/2020/11/the-time-has-come-survey-of-sustainability-reporting.html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131590"/>
            <a:ext cx="407991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C36D7DF-9EE8-4329-A2A1-CEFE387FE2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63" t="29001" r="20075" b="22000"/>
          <a:stretch/>
        </p:blipFill>
        <p:spPr>
          <a:xfrm>
            <a:off x="3743400" y="1459620"/>
            <a:ext cx="540060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51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Výzkum KPMG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https://home.kpmg/xx/en/home/insights/2020/11/the-time-has-come-survey-of-sustainability-reporting.html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131590"/>
            <a:ext cx="407991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41B6B8B-779C-4525-B0D5-F2CF17C5F9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951" t="13600" r="12988" b="16400"/>
          <a:stretch/>
        </p:blipFill>
        <p:spPr>
          <a:xfrm>
            <a:off x="3731060" y="1131590"/>
            <a:ext cx="54006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32608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12848</TotalTime>
  <Words>3023</Words>
  <Application>Microsoft Office PowerPoint</Application>
  <PresentationFormat>Předvádění na obrazovce (16:9)</PresentationFormat>
  <Paragraphs>362</Paragraphs>
  <Slides>35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SLU</vt:lpstr>
      <vt:lpstr>CSR reporting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ada0002</cp:lastModifiedBy>
  <cp:revision>313</cp:revision>
  <dcterms:created xsi:type="dcterms:W3CDTF">2016-07-06T15:42:34Z</dcterms:created>
  <dcterms:modified xsi:type="dcterms:W3CDTF">2021-11-10T07:01:10Z</dcterms:modified>
</cp:coreProperties>
</file>