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431"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2" r:id="rId23"/>
    <p:sldId id="421" r:id="rId24"/>
    <p:sldId id="423" r:id="rId25"/>
    <p:sldId id="424" r:id="rId26"/>
    <p:sldId id="425" r:id="rId27"/>
    <p:sldId id="426" r:id="rId28"/>
    <p:sldId id="427" r:id="rId29"/>
    <p:sldId id="428" r:id="rId30"/>
    <p:sldId id="429" r:id="rId31"/>
    <p:sldId id="430" r:id="rId32"/>
    <p:sldId id="432" r:id="rId3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81" d="100"/>
          <a:sy n="81"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08.01.2021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293065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Krizový management ve veřejné správě</a:t>
            </a:r>
            <a:r>
              <a:rPr lang="cs-CZ" sz="4000" b="1" dirty="0" smtClean="0">
                <a:solidFill>
                  <a:schemeClr val="bg1"/>
                </a:solidFill>
                <a:latin typeface="Times New Roman" panose="02020603050405020304" pitchFamily="18" charset="0"/>
                <a:cs typeface="Times New Roman" panose="02020603050405020304" pitchFamily="18" charset="0"/>
              </a:rPr>
              <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KRIZOVÝ 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smtClean="0"/>
              <a:t>Ústavní zákon č. 110/1998 Sb., o bezpečnosti České republiky, ve znění pozdějších předpisů</a:t>
            </a:r>
          </a:p>
          <a:p>
            <a:pPr algn="just"/>
            <a:r>
              <a:rPr lang="cs-CZ" sz="1700" dirty="0" smtClean="0"/>
              <a:t>Zákon č. 238/2000 Sb., o Hasičském záchranném sboru České republiky a o změně některých zákonů, ve znění pozdějších předpisů</a:t>
            </a:r>
          </a:p>
          <a:p>
            <a:pPr algn="just"/>
            <a:r>
              <a:rPr lang="cs-CZ" sz="1700" dirty="0" smtClean="0"/>
              <a:t>Zákon č. 239/2000 Sb., o integrovaném záchranném systému a o změně některých zákonů, ve znění pozdějších předpisů.</a:t>
            </a:r>
          </a:p>
          <a:p>
            <a:pPr algn="just"/>
            <a:r>
              <a:rPr lang="cs-CZ" sz="1700" dirty="0" smtClean="0"/>
              <a:t>Zákon č. 240/2000 Sb., o krizovém řízení a o změně některých zákonů (krizový zákon), ve znění pozdějších předpisů</a:t>
            </a:r>
          </a:p>
          <a:p>
            <a:pPr algn="just"/>
            <a:r>
              <a:rPr lang="cs-CZ" sz="1700" dirty="0" smtClean="0"/>
              <a:t>Zákon č. 241/2000 Sb., o hospodářských opatřeních pro krizové stavy a o změně některých souvisejících zákonů, ve znění pozdějších předpisů </a:t>
            </a:r>
          </a:p>
          <a:p>
            <a:pPr algn="just"/>
            <a:r>
              <a:rPr lang="cs-CZ" sz="1700" dirty="0" smtClean="0"/>
              <a:t>Zákon č. 59/2006 Sb., o prevenci závažných havárií způsobených vybranými nebezpečnými chemickými látkami a chemickými přípravky </a:t>
            </a:r>
          </a:p>
          <a:p>
            <a:pPr algn="just"/>
            <a:r>
              <a:rPr lang="cs-CZ" sz="1700" dirty="0" smtClean="0"/>
              <a:t>Zákon č. 254/2001 Sb., zákon o vodách a změně některých zákonů (vodní zákon), ve znění pozdějších předpisů.</a:t>
            </a:r>
            <a:endParaRPr lang="cs-CZ" sz="1700" dirty="0"/>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Základní údaje o zpracovateli (stručně):</a:t>
            </a:r>
          </a:p>
          <a:p>
            <a:pPr lvl="1" algn="just"/>
            <a:r>
              <a:rPr lang="cs-CZ" sz="1800" dirty="0" smtClean="0"/>
              <a:t>Název (obchodní jméno) a působnost organizace daná právními normami (místní, věcná).</a:t>
            </a:r>
          </a:p>
          <a:p>
            <a:pPr lvl="1" algn="just"/>
            <a:r>
              <a:rPr lang="cs-CZ" sz="1800" dirty="0" smtClean="0"/>
              <a:t>Systém krizového řízení zpracovatele (struktura, prvky, vazby, odpovědnost, krizové pracoviště, způsob pronikání informací a jejich šíření atd.).</a:t>
            </a:r>
          </a:p>
          <a:p>
            <a:pPr algn="just"/>
            <a:r>
              <a:rPr lang="cs-CZ" sz="1800" b="1" dirty="0" smtClean="0"/>
              <a:t>Analýza hrozeb a rizik:</a:t>
            </a:r>
          </a:p>
          <a:p>
            <a:pPr lvl="1" algn="just"/>
            <a:r>
              <a:rPr lang="cs-CZ" sz="1800" dirty="0" smtClean="0"/>
              <a:t>Výčet a analýza možných hroze a rizik a z nich vyplývajících krizových situací, za které nese zpracovatel krizového plánu přímou (gesční) odpovědnost včetně typových plánů.</a:t>
            </a:r>
          </a:p>
          <a:p>
            <a:pPr lvl="1" algn="just"/>
            <a:r>
              <a:rPr lang="cs-CZ" sz="1800" dirty="0" smtClean="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smtClean="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smtClean="0"/>
              <a:t>Hlavní zásady pro řízení krizových situací a základní metodika činnosti zpracovatele krizového plánu při řízení krize:</a:t>
            </a:r>
          </a:p>
          <a:p>
            <a:pPr lvl="1" algn="just"/>
            <a:r>
              <a:rPr lang="cs-CZ" sz="1800" dirty="0" smtClean="0"/>
              <a:t>Popis základních činností řídícího funkcionáře, krizového štábu a pracoviště krizového řízení při řešení profilových typových krizových situací.</a:t>
            </a:r>
          </a:p>
          <a:p>
            <a:pPr lvl="1" algn="just"/>
            <a:r>
              <a:rPr lang="cs-CZ" sz="1800" dirty="0" smtClean="0"/>
              <a:t>Zásady součinnosti s jinými orgány krizového řízení při zvládání ostatních krizových situací.</a:t>
            </a:r>
          </a:p>
          <a:p>
            <a:pPr lvl="1" algn="just"/>
            <a:r>
              <a:rPr lang="cs-CZ" sz="1800" dirty="0" smtClean="0"/>
              <a:t>Metodické pokyny, jak využívat přílohou část krizového plánu, odkazy na jednotlivé operační plány atd.</a:t>
            </a:r>
            <a:endParaRPr lang="cs-CZ" sz="1800" dirty="0"/>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smtClean="0"/>
              <a:t>Speciální </a:t>
            </a:r>
            <a:r>
              <a:rPr lang="cs-CZ" sz="1500" b="1" dirty="0"/>
              <a:t>(odborné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r>
              <a:rPr lang="cs-CZ" sz="1500" dirty="0" smtClean="0"/>
              <a:t>).</a:t>
            </a:r>
            <a:endParaRPr lang="cs-CZ" sz="1500" dirty="0"/>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Podkladové </a:t>
            </a:r>
            <a:r>
              <a:rPr lang="cs-CZ" sz="1800" b="1" dirty="0"/>
              <a:t>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pPr algn="just"/>
            <a:endParaRPr lang="cs-CZ" sz="1800" dirty="0"/>
          </a:p>
          <a:p>
            <a:pPr algn="just"/>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1440160"/>
          </a:xfrm>
          <a:prstGeom prst="rect">
            <a:avLst/>
          </a:prstGeom>
        </p:spPr>
        <p:txBody>
          <a:bodyPr>
            <a:noAutofit/>
          </a:bodyPr>
          <a:lstStyle/>
          <a:p>
            <a:r>
              <a:rPr lang="cs-CZ" sz="1600" dirty="0" smtClean="0">
                <a:solidFill>
                  <a:srgbClr val="307871"/>
                </a:solidFill>
                <a:latin typeface="Times New Roman" panose="02020603050405020304" pitchFamily="18" charset="0"/>
                <a:cs typeface="Times New Roman" panose="02020603050405020304" pitchFamily="18" charset="0"/>
              </a:rPr>
              <a:t>Podstata a vymezení pojmů </a:t>
            </a:r>
            <a:r>
              <a:rPr lang="cs-CZ" sz="1600" dirty="0" smtClean="0">
                <a:solidFill>
                  <a:srgbClr val="307871"/>
                </a:solidFill>
                <a:latin typeface="Times New Roman" panose="02020603050405020304" pitchFamily="18" charset="0"/>
                <a:cs typeface="Times New Roman" panose="02020603050405020304" pitchFamily="18" charset="0"/>
              </a:rPr>
              <a:t>z oblasti krizového managementu ve veřejné správě</a:t>
            </a:r>
            <a:endParaRPr lang="cs-CZ" sz="1600" dirty="0" smtClean="0">
              <a:solidFill>
                <a:srgbClr val="307871"/>
              </a:solidFill>
              <a:latin typeface="Times New Roman" panose="02020603050405020304" pitchFamily="18" charset="0"/>
              <a:cs typeface="Times New Roman" panose="02020603050405020304" pitchFamily="18" charset="0"/>
            </a:endParaRPr>
          </a:p>
          <a:p>
            <a:r>
              <a:rPr lang="cs-CZ" sz="1600" dirty="0" smtClean="0">
                <a:solidFill>
                  <a:srgbClr val="307871"/>
                </a:solidFill>
                <a:latin typeface="Times New Roman" panose="02020603050405020304" pitchFamily="18" charset="0"/>
                <a:cs typeface="Times New Roman" panose="02020603050405020304" pitchFamily="18" charset="0"/>
              </a:rPr>
              <a:t>Pojetí krizového řízení ve veřejné správě</a:t>
            </a:r>
            <a:endParaRPr lang="cs-CZ" sz="1600" dirty="0" smtClean="0">
              <a:solidFill>
                <a:srgbClr val="307871"/>
              </a:solidFill>
              <a:latin typeface="Times New Roman" panose="02020603050405020304" pitchFamily="18" charset="0"/>
              <a:cs typeface="Times New Roman" panose="02020603050405020304" pitchFamily="18" charset="0"/>
            </a:endParaRPr>
          </a:p>
          <a:p>
            <a:r>
              <a:rPr lang="cs-CZ" sz="1600" dirty="0" smtClean="0">
                <a:solidFill>
                  <a:srgbClr val="307871"/>
                </a:solidFill>
                <a:latin typeface="Times New Roman" panose="02020603050405020304" pitchFamily="18" charset="0"/>
                <a:cs typeface="Times New Roman" panose="02020603050405020304" pitchFamily="18" charset="0"/>
              </a:rPr>
              <a:t>Orgány krizového řízení v České republice</a:t>
            </a:r>
            <a:endParaRPr lang="cs-CZ" sz="1600" dirty="0">
              <a:solidFill>
                <a:srgbClr val="307871"/>
              </a:solidFill>
              <a:latin typeface="Times New Roman" panose="02020603050405020304" pitchFamily="18" charset="0"/>
              <a:cs typeface="Times New Roman" panose="02020603050405020304" pitchFamily="18" charset="0"/>
            </a:endParaRPr>
          </a:p>
          <a:p>
            <a:r>
              <a:rPr lang="cs-CZ" sz="1600" dirty="0" smtClean="0">
                <a:solidFill>
                  <a:srgbClr val="307871"/>
                </a:solidFill>
                <a:latin typeface="Times New Roman" panose="02020603050405020304" pitchFamily="18" charset="0"/>
                <a:cs typeface="Times New Roman" panose="02020603050405020304" pitchFamily="18" charset="0"/>
              </a:rPr>
              <a:t>Krizové plánování v zákonech</a:t>
            </a:r>
          </a:p>
          <a:p>
            <a:r>
              <a:rPr lang="cs-CZ" sz="1600" dirty="0" smtClean="0">
                <a:solidFill>
                  <a:srgbClr val="307871"/>
                </a:solidFill>
                <a:latin typeface="Times New Roman" panose="02020603050405020304" pitchFamily="18" charset="0"/>
                <a:cs typeface="Times New Roman" panose="02020603050405020304" pitchFamily="18" charset="0"/>
              </a:rPr>
              <a:t>Krizové plány ve veřejné správě</a:t>
            </a:r>
          </a:p>
          <a:p>
            <a:r>
              <a:rPr lang="cs-CZ" sz="1600" dirty="0" smtClean="0">
                <a:solidFill>
                  <a:srgbClr val="307871"/>
                </a:solidFill>
                <a:latin typeface="Times New Roman" panose="02020603050405020304" pitchFamily="18" charset="0"/>
                <a:cs typeface="Times New Roman" panose="02020603050405020304" pitchFamily="18" charset="0"/>
              </a:rPr>
              <a:t>Krizový management ve veřejné správě</a:t>
            </a:r>
          </a:p>
          <a:p>
            <a:r>
              <a:rPr lang="cs-CZ" sz="1600" dirty="0" smtClean="0">
                <a:solidFill>
                  <a:srgbClr val="307871"/>
                </a:solidFill>
                <a:latin typeface="Times New Roman" panose="02020603050405020304" pitchFamily="18" charset="0"/>
                <a:cs typeface="Times New Roman" panose="02020603050405020304" pitchFamily="18" charset="0"/>
              </a:rPr>
              <a:t>Management mimořádné situace</a:t>
            </a:r>
          </a:p>
          <a:p>
            <a:r>
              <a:rPr lang="cs-CZ" sz="1600" dirty="0" smtClean="0">
                <a:solidFill>
                  <a:srgbClr val="307871"/>
                </a:solidFill>
                <a:latin typeface="Times New Roman" panose="02020603050405020304" pitchFamily="18" charset="0"/>
                <a:cs typeface="Times New Roman" panose="02020603050405020304" pitchFamily="18" charset="0"/>
              </a:rPr>
              <a:t>Krizový štáb</a:t>
            </a:r>
          </a:p>
          <a:p>
            <a:r>
              <a:rPr lang="cs-CZ" sz="1600" dirty="0" smtClean="0">
                <a:solidFill>
                  <a:srgbClr val="307871"/>
                </a:solidFill>
                <a:latin typeface="Times New Roman" panose="02020603050405020304" pitchFamily="18" charset="0"/>
                <a:cs typeface="Times New Roman" panose="02020603050405020304" pitchFamily="18" charset="0"/>
              </a:rPr>
              <a:t>Obecné postupy řešení krizových situací ve veřejné správě</a:t>
            </a:r>
          </a:p>
          <a:p>
            <a:endParaRPr lang="cs-CZ" sz="1600" dirty="0" smtClean="0">
              <a:solidFill>
                <a:srgbClr val="307871"/>
              </a:solidFill>
              <a:latin typeface="Times New Roman" panose="02020603050405020304" pitchFamily="18" charset="0"/>
              <a:cs typeface="Times New Roman" panose="02020603050405020304" pitchFamily="18" charset="0"/>
            </a:endParaRPr>
          </a:p>
          <a:p>
            <a:endParaRPr lang="cs-CZ" sz="1600" dirty="0" smtClean="0">
              <a:solidFill>
                <a:srgbClr val="307871"/>
              </a:solidFill>
              <a:latin typeface="Times New Roman" panose="02020603050405020304" pitchFamily="18" charset="0"/>
              <a:cs typeface="Times New Roman" panose="02020603050405020304" pitchFamily="18" charset="0"/>
            </a:endParaRPr>
          </a:p>
          <a:p>
            <a:endParaRPr lang="cs-CZ" sz="1600" dirty="0" smtClean="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Osnova tématu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55674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r>
              <a:rPr lang="cs-CZ" sz="1800" dirty="0" smtClean="0"/>
              <a:t>.</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Pokyn ke svolání krizového štábu kraje a jeho uvedení do pracovního stavu (aktivace) dává při vzniku mimořádné události nebo krizové situace hejtman kraje operativně.</a:t>
            </a:r>
          </a:p>
          <a:p>
            <a:pPr algn="just"/>
            <a:endParaRPr lang="cs-CZ" sz="1800" dirty="0"/>
          </a:p>
          <a:p>
            <a:pPr algn="just"/>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pPr algn="just"/>
            <a:endParaRPr lang="cs-CZ" sz="1800" dirty="0"/>
          </a:p>
          <a:p>
            <a:pPr algn="just"/>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r>
              <a:rPr lang="cs-CZ" sz="1700" dirty="0" smtClean="0"/>
              <a:t>.</a:t>
            </a:r>
          </a:p>
          <a:p>
            <a:pPr algn="just"/>
            <a:endParaRPr lang="cs-CZ" sz="1700" dirty="0"/>
          </a:p>
          <a:p>
            <a:pPr algn="just"/>
            <a:r>
              <a:rPr lang="cs-CZ" sz="1700" dirty="0" smtClean="0"/>
              <a:t>Pro </a:t>
            </a:r>
            <a:r>
              <a:rPr lang="cs-CZ" sz="1700" dirty="0"/>
              <a:t>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 zajištění základních funkcí státu v běžném stavu, za přípravu státu na krizové situace, ale i za zajištění základních funkcí státu při krizových situacích odpovídají shodné ústavní instituce a činitelé. </a:t>
            </a:r>
            <a:endParaRPr lang="cs-CZ" sz="1800" dirty="0" smtClean="0"/>
          </a:p>
          <a:p>
            <a:pPr algn="just"/>
            <a:r>
              <a:rPr lang="cs-CZ" sz="1800" dirty="0" smtClean="0"/>
              <a:t>Prvky </a:t>
            </a:r>
            <a:r>
              <a:rPr lang="cs-CZ" sz="1800" dirty="0"/>
              <a:t>bezpečnostního systému ČR vytvářejí hierarchickou struktur, jsou centrálně řízeny a koordinovány, případně na jednotlivých úrovních působí samostatně v rozsahu své působnosti. Jedná se především o orgány zákonodárné, výkonné (zejména orgány státní správy a samosprávy) a soudní moci, ozbrojené síly, ozbrojené bezpečnostní sbory, zpravodajské služby, záchranné, havarijní a jiné sbory a služby, jejich vzájemné vztahy a pravidla činnosti. Nezastupitelnou úlohu v něm zaujímají kraje, obce s rozšířenou působností a obce, ale nelze opomíjet ani podíl právnických a fyzických osob</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Shrnutí tématu</a:t>
            </a:r>
            <a:endParaRPr lang="cs-CZ" dirty="0"/>
          </a:p>
        </p:txBody>
      </p:sp>
    </p:spTree>
    <p:extLst>
      <p:ext uri="{BB962C8B-B14F-4D97-AF65-F5344CB8AC3E}">
        <p14:creationId xmlns:p14="http://schemas.microsoft.com/office/powerpoint/2010/main" val="1314840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smtClean="0"/>
              <a:t>Stav </a:t>
            </a:r>
            <a:r>
              <a:rPr lang="cs-CZ" sz="2000" b="1" i="1" dirty="0"/>
              <a:t>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Ministerstvo vnitra</a:t>
            </a:r>
          </a:p>
          <a:p>
            <a:r>
              <a:rPr lang="cs-CZ" sz="1800" dirty="0" smtClean="0"/>
              <a:t>Výbor pro civilní národní plánování</a:t>
            </a:r>
          </a:p>
          <a:p>
            <a:r>
              <a:rPr lang="cs-CZ" sz="1800" dirty="0" smtClean="0"/>
              <a:t>Ústřední krizový štáb</a:t>
            </a:r>
          </a:p>
          <a:p>
            <a:r>
              <a:rPr lang="cs-CZ" sz="1800" dirty="0" smtClean="0"/>
              <a:t>Orgány kraje</a:t>
            </a:r>
          </a:p>
          <a:p>
            <a:r>
              <a:rPr lang="cs-CZ" sz="1800" dirty="0" smtClean="0"/>
              <a:t>Orgány obce</a:t>
            </a:r>
          </a:p>
          <a:p>
            <a:r>
              <a:rPr lang="cs-CZ" sz="1800" dirty="0" smtClean="0"/>
              <a:t>Krizové štáby krajů a obcí</a:t>
            </a:r>
          </a:p>
          <a:p>
            <a:pPr marL="0" indent="0">
              <a:buNone/>
            </a:pPr>
            <a:r>
              <a:rPr lang="cs-CZ" sz="1800" b="1" dirty="0" smtClean="0"/>
              <a:t>Výkonné prvky</a:t>
            </a:r>
          </a:p>
          <a:p>
            <a:pPr lvl="1">
              <a:buFont typeface="Arial" panose="020B0604020202020204" pitchFamily="34" charset="0"/>
              <a:buChar char="•"/>
            </a:pPr>
            <a:r>
              <a:rPr lang="cs-CZ" sz="1800" dirty="0" smtClean="0"/>
              <a:t>Ozbrojené síly ČR</a:t>
            </a:r>
          </a:p>
          <a:p>
            <a:pPr lvl="1">
              <a:buFont typeface="Arial" panose="020B0604020202020204" pitchFamily="34" charset="0"/>
              <a:buChar char="•"/>
            </a:pPr>
            <a:r>
              <a:rPr lang="cs-CZ" sz="1800" dirty="0" smtClean="0"/>
              <a:t>Ozbrojené bezpečnostní sbory (Policie ČR)</a:t>
            </a:r>
          </a:p>
          <a:p>
            <a:pPr lvl="1">
              <a:buFont typeface="Arial" panose="020B0604020202020204" pitchFamily="34" charset="0"/>
              <a:buChar char="•"/>
            </a:pPr>
            <a:r>
              <a:rPr lang="cs-CZ" sz="1800" dirty="0" smtClean="0"/>
              <a:t>Záchranné sbory</a:t>
            </a:r>
          </a:p>
          <a:p>
            <a:pPr lvl="1">
              <a:buFont typeface="Arial" panose="020B0604020202020204" pitchFamily="34" charset="0"/>
              <a:buChar char="•"/>
            </a:pPr>
            <a:r>
              <a:rPr lang="cs-CZ" sz="1800" dirty="0" smtClean="0"/>
              <a:t>Záchranné služby</a:t>
            </a:r>
          </a:p>
          <a:p>
            <a:pPr lvl="1">
              <a:buFont typeface="Arial" panose="020B0604020202020204" pitchFamily="34" charset="0"/>
              <a:buChar char="•"/>
            </a:pPr>
            <a:r>
              <a:rPr lang="cs-CZ" sz="1800" dirty="0" smtClean="0"/>
              <a:t>Havarijní služby</a:t>
            </a:r>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3725</TotalTime>
  <Words>3055</Words>
  <Application>Microsoft Office PowerPoint</Application>
  <PresentationFormat>Předvádění na obrazovce (16:9)</PresentationFormat>
  <Paragraphs>235</Paragraphs>
  <Slides>32</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Calibri</vt:lpstr>
      <vt:lpstr>Enriqueta</vt:lpstr>
      <vt:lpstr>Times New Roman</vt:lpstr>
      <vt:lpstr>SLU</vt:lpstr>
      <vt:lpstr>Krizový management ve veřejné správě </vt:lpstr>
      <vt:lpstr>Osnova tématu</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lpstr>Shrnutí tématu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434</cp:revision>
  <dcterms:created xsi:type="dcterms:W3CDTF">2016-07-06T15:42:34Z</dcterms:created>
  <dcterms:modified xsi:type="dcterms:W3CDTF">2021-01-08T16:36:20Z</dcterms:modified>
</cp:coreProperties>
</file>