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9" r:id="rId3"/>
    <p:sldId id="274" r:id="rId4"/>
    <p:sldId id="275" r:id="rId5"/>
    <p:sldId id="276" r:id="rId6"/>
    <p:sldId id="277" r:id="rId7"/>
    <p:sldId id="265" r:id="rId8"/>
    <p:sldId id="281" r:id="rId9"/>
    <p:sldId id="288" r:id="rId10"/>
    <p:sldId id="289" r:id="rId11"/>
    <p:sldId id="282" r:id="rId12"/>
    <p:sldId id="302" r:id="rId13"/>
    <p:sldId id="303" r:id="rId14"/>
    <p:sldId id="304" r:id="rId15"/>
    <p:sldId id="310" r:id="rId16"/>
    <p:sldId id="305" r:id="rId17"/>
    <p:sldId id="306" r:id="rId18"/>
    <p:sldId id="307" r:id="rId19"/>
    <p:sldId id="308" r:id="rId20"/>
    <p:sldId id="309" r:id="rId21"/>
    <p:sldId id="297" r:id="rId22"/>
    <p:sldId id="299" r:id="rId23"/>
    <p:sldId id="298" r:id="rId24"/>
    <p:sldId id="278" r:id="rId25"/>
    <p:sldId id="279" r:id="rId26"/>
    <p:sldId id="280" r:id="rId27"/>
    <p:sldId id="268" r:id="rId28"/>
    <p:sldId id="283" r:id="rId29"/>
    <p:sldId id="284" r:id="rId30"/>
    <p:sldId id="285" r:id="rId31"/>
    <p:sldId id="286" r:id="rId32"/>
    <p:sldId id="296" r:id="rId33"/>
    <p:sldId id="295" r:id="rId34"/>
    <p:sldId id="290" r:id="rId35"/>
    <p:sldId id="291" r:id="rId36"/>
    <p:sldId id="293" r:id="rId37"/>
    <p:sldId id="294" r:id="rId38"/>
    <p:sldId id="301" r:id="rId39"/>
    <p:sldId id="292" r:id="rId40"/>
    <p:sldId id="300"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01.10.2021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analýza </a:t>
            </a:r>
            <a:r>
              <a:rPr lang="cs-CZ" sz="4000" b="1" smtClean="0">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3.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a:t>
            </a:r>
            <a:r>
              <a:rPr lang="cs-CZ" sz="1600" dirty="0" smtClean="0"/>
              <a:t>PESTLE </a:t>
            </a:r>
            <a:r>
              <a:rPr lang="cs-CZ" sz="1600" dirty="0"/>
              <a:t>analýzy je </a:t>
            </a:r>
            <a:r>
              <a:rPr lang="cs-CZ" sz="1600" dirty="0" smtClean="0"/>
              <a:t>STEER </a:t>
            </a:r>
            <a:r>
              <a:rPr lang="cs-CZ" sz="1600" dirty="0"/>
              <a:t>analýza a </a:t>
            </a:r>
            <a:r>
              <a:rPr lang="cs-CZ" sz="1600" dirty="0" smtClean="0"/>
              <a:t> STEEPLED analýza.</a:t>
            </a:r>
          </a:p>
          <a:p>
            <a:pPr marL="0" indent="0">
              <a:buNone/>
            </a:pPr>
            <a:r>
              <a:rPr lang="cs-CZ" sz="1600" dirty="0" smtClean="0"/>
              <a:t> </a:t>
            </a:r>
          </a:p>
          <a:p>
            <a:r>
              <a:rPr lang="cs-CZ" sz="1600" b="1" dirty="0"/>
              <a:t>STEER analýza </a:t>
            </a:r>
            <a:r>
              <a:rPr lang="cs-CZ" sz="1600" dirty="0"/>
              <a:t>má faktory uspořádány </a:t>
            </a:r>
            <a:r>
              <a:rPr lang="cs-CZ" sz="1600" dirty="0" smtClean="0"/>
              <a:t>takto:</a:t>
            </a:r>
            <a:endParaRPr lang="cs-CZ" sz="1600" dirty="0"/>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smtClean="0"/>
          </a:p>
          <a:p>
            <a:r>
              <a:rPr lang="cs-CZ" sz="1600" b="1" dirty="0" smtClean="0"/>
              <a:t>STEEPLED </a:t>
            </a:r>
            <a:r>
              <a:rPr lang="cs-CZ" sz="1600" b="1" dirty="0"/>
              <a:t>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STEER analýza </a:t>
            </a:r>
            <a:r>
              <a:rPr lang="cs-CZ" dirty="0"/>
              <a:t>a </a:t>
            </a:r>
            <a:r>
              <a:rPr lang="cs-CZ" dirty="0" smtClean="0"/>
              <a:t>STEEPLED analýza</a:t>
            </a:r>
            <a:endParaRPr lang="cs-CZ" dirty="0"/>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endParaRPr lang="cs-CZ" sz="1600" dirty="0" smtClean="0"/>
          </a:p>
          <a:p>
            <a:pPr algn="just"/>
            <a:endParaRPr lang="cs-CZ" sz="1600" dirty="0" smtClean="0"/>
          </a:p>
          <a:p>
            <a:pPr algn="just"/>
            <a:r>
              <a:rPr lang="cs-CZ" sz="1600" dirty="0" smtClean="0"/>
              <a:t>Výsledkem </a:t>
            </a:r>
            <a:r>
              <a:rPr lang="cs-CZ" sz="1600" dirty="0"/>
              <a:t>je strategický profil okolí. Postup obsahuje tyto </a:t>
            </a:r>
            <a:r>
              <a:rPr lang="cs-CZ" sz="1600" dirty="0" smtClean="0"/>
              <a:t>kroky: </a:t>
            </a:r>
            <a:endParaRPr lang="cs-CZ" sz="1600" dirty="0"/>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smtClean="0"/>
              <a:t>Vyhodnocení </a:t>
            </a:r>
            <a:r>
              <a:rPr lang="cs-CZ" sz="1600" dirty="0"/>
              <a:t>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LONGPEST analýza</a:t>
            </a:r>
            <a:endParaRPr lang="cs-CZ" dirty="0"/>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smtClean="0"/>
              <a:t>Výsledkem </a:t>
            </a:r>
            <a:r>
              <a:rPr lang="cs-CZ" sz="1600" dirty="0"/>
              <a:t>prognózování je prognóza.</a:t>
            </a:r>
          </a:p>
          <a:p>
            <a:pPr algn="just"/>
            <a:r>
              <a:rPr lang="cs-CZ" sz="1600" dirty="0" smtClean="0"/>
              <a:t>Bývá </a:t>
            </a:r>
            <a:r>
              <a:rPr lang="cs-CZ" sz="1600" dirty="0"/>
              <a:t>realizováno v úvodní, plánovací fázi strategického procesu</a:t>
            </a:r>
            <a:r>
              <a:rPr lang="cs-CZ" sz="1600" dirty="0" smtClean="0"/>
              <a:t>.</a:t>
            </a:r>
          </a:p>
          <a:p>
            <a:pPr algn="just"/>
            <a:r>
              <a:rPr lang="cs-CZ" sz="1600" dirty="0" smtClean="0"/>
              <a:t>Každá </a:t>
            </a:r>
            <a:r>
              <a:rPr lang="cs-CZ" sz="1600" dirty="0"/>
              <a:t>prognóza má určité časové i prostorové rozměry musíme si být vědomi, že přesnost předpovědi budoucnosti klesá s delším časovým obdobím a zvětšujícím se prostorem, pro něž je prognóza určena</a:t>
            </a:r>
            <a:r>
              <a:rPr lang="cs-CZ" sz="1600" dirty="0" smtClean="0"/>
              <a:t>.</a:t>
            </a:r>
          </a:p>
          <a:p>
            <a:pPr algn="just"/>
            <a:r>
              <a:rPr lang="cs-CZ" sz="1600" dirty="0" smtClean="0"/>
              <a:t>Prognózování se </a:t>
            </a:r>
            <a:r>
              <a:rPr lang="cs-CZ" sz="1600" dirty="0"/>
              <a:t>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Prognózování a tvorba strategie</a:t>
            </a:r>
            <a:endParaRPr lang="cs-CZ" dirty="0"/>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r>
              <a:rPr lang="cs-CZ" sz="1600" dirty="0" smtClean="0"/>
              <a:t>.</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pojmu prognóza</a:t>
            </a:r>
            <a:endParaRPr lang="cs-CZ" dirty="0"/>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r>
              <a:rPr lang="cs-CZ" sz="1600" b="1" dirty="0" smtClean="0"/>
              <a:t>.</a:t>
            </a:r>
          </a:p>
          <a:p>
            <a:pPr lvl="0" algn="just"/>
            <a:endParaRPr lang="cs-CZ" sz="1600" dirty="0"/>
          </a:p>
          <a:p>
            <a:pPr lvl="0" algn="just"/>
            <a:r>
              <a:rPr lang="cs-CZ" sz="1600" dirty="0"/>
              <a:t>Dobré a objektivní </a:t>
            </a:r>
            <a:r>
              <a:rPr lang="cs-CZ" sz="1600" b="1" dirty="0"/>
              <a:t>zpracování informačních vstupů</a:t>
            </a:r>
            <a:r>
              <a:rPr lang="cs-CZ" sz="1600" b="1" dirty="0" smtClean="0"/>
              <a:t>.</a:t>
            </a:r>
          </a:p>
          <a:p>
            <a:pPr lvl="0" algn="just"/>
            <a:endParaRPr lang="cs-CZ" sz="1600" dirty="0"/>
          </a:p>
          <a:p>
            <a:pPr lvl="0" algn="just"/>
            <a:r>
              <a:rPr lang="cs-CZ" sz="1600" dirty="0"/>
              <a:t>Postoje a schopnosti </a:t>
            </a:r>
            <a:r>
              <a:rPr lang="cs-CZ" sz="1600" b="1" dirty="0"/>
              <a:t>zpracovatelů</a:t>
            </a:r>
            <a:r>
              <a:rPr lang="cs-CZ" sz="1600" b="1" dirty="0" smtClean="0"/>
              <a:t>.</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Faktory ovlivňující kvalitu prognózy</a:t>
            </a:r>
            <a:endParaRPr lang="cs-CZ" dirty="0"/>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a:t>
            </a:r>
            <a:r>
              <a:rPr lang="cs-CZ" sz="1600" dirty="0" smtClean="0"/>
              <a:t>vynálezy</a:t>
            </a:r>
          </a:p>
          <a:p>
            <a:pPr marL="395478" lvl="1">
              <a:lnSpc>
                <a:spcPct val="80000"/>
              </a:lnSpc>
              <a:spcBef>
                <a:spcPts val="400"/>
              </a:spcBef>
              <a:buSzPct val="68000"/>
              <a:buFont typeface="Arial" panose="020B0604020202020204" pitchFamily="34" charset="0"/>
              <a:buChar char="•"/>
            </a:pPr>
            <a:endParaRPr lang="cs-CZ" sz="1600" dirty="0" smtClean="0"/>
          </a:p>
          <a:p>
            <a:pPr marL="395478" lvl="1">
              <a:lnSpc>
                <a:spcPct val="80000"/>
              </a:lnSpc>
              <a:spcBef>
                <a:spcPts val="400"/>
              </a:spcBef>
              <a:buSzPct val="68000"/>
              <a:buFont typeface="Arial" panose="020B0604020202020204" pitchFamily="34" charset="0"/>
              <a:buChar char="•"/>
            </a:pPr>
            <a:r>
              <a:rPr lang="cs-CZ" sz="1600" dirty="0" smtClean="0"/>
              <a:t>Směry </a:t>
            </a:r>
            <a:r>
              <a:rPr lang="cs-CZ" sz="1600" dirty="0"/>
              <a:t>základního výzkumu a směry aplikačního </a:t>
            </a:r>
            <a:r>
              <a:rPr lang="cs-CZ" sz="1600" dirty="0" smtClean="0"/>
              <a:t>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a:t>
            </a:r>
            <a:r>
              <a:rPr lang="cs-CZ" sz="1600" dirty="0" smtClean="0"/>
              <a:t>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a:t>
            </a:r>
            <a:r>
              <a:rPr lang="cs-CZ" sz="1600" dirty="0" smtClean="0"/>
              <a:t>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a:t>
            </a:r>
            <a:r>
              <a:rPr lang="cs-CZ" sz="1600" dirty="0" smtClean="0"/>
              <a:t>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a:t>
            </a:r>
            <a:r>
              <a:rPr lang="cs-CZ" sz="1600" dirty="0" smtClean="0"/>
              <a:t>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smtClean="0"/>
          </a:p>
          <a:p>
            <a:pPr marL="395478" lvl="1">
              <a:lnSpc>
                <a:spcPct val="80000"/>
              </a:lnSpc>
              <a:spcBef>
                <a:spcPts val="400"/>
              </a:spcBef>
              <a:buSzPct val="68000"/>
              <a:buFont typeface="Arial" panose="020B0604020202020204" pitchFamily="34" charset="0"/>
              <a:buChar char="•"/>
            </a:pPr>
            <a:r>
              <a:rPr lang="cs-CZ" sz="1600" dirty="0" smtClean="0"/>
              <a:t>Předvídání </a:t>
            </a:r>
            <a:r>
              <a:rPr lang="cs-CZ" sz="1600" dirty="0"/>
              <a:t>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Použitelnost prognostických metod</a:t>
            </a:r>
            <a:endParaRPr lang="cs-CZ" dirty="0"/>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r>
              <a:rPr lang="cs-CZ" sz="1600" dirty="0" smtClean="0"/>
              <a:t>.</a:t>
            </a:r>
          </a:p>
          <a:p>
            <a:pPr algn="just"/>
            <a:endParaRPr lang="cs-CZ" sz="1600" dirty="0"/>
          </a:p>
          <a:p>
            <a:pPr algn="just"/>
            <a:r>
              <a:rPr lang="cs-CZ" sz="1600" dirty="0"/>
              <a:t>Úspěch - správné ocenění jejich použitelnosti pro daný </a:t>
            </a:r>
            <a:r>
              <a:rPr lang="cs-CZ" sz="1600" dirty="0" smtClean="0"/>
              <a:t>účel.</a:t>
            </a:r>
          </a:p>
          <a:p>
            <a:pPr algn="just"/>
            <a:endParaRPr lang="cs-CZ" sz="1600" dirty="0"/>
          </a:p>
          <a:p>
            <a:pPr algn="just"/>
            <a:r>
              <a:rPr lang="cs-CZ" sz="1600" dirty="0"/>
              <a:t>Využití více a principálně odlišných </a:t>
            </a:r>
            <a:r>
              <a:rPr lang="cs-CZ" sz="1600" dirty="0" smtClean="0"/>
              <a:t>metod.</a:t>
            </a:r>
          </a:p>
          <a:p>
            <a:pPr algn="just"/>
            <a:endParaRPr lang="cs-CZ" sz="1600" dirty="0"/>
          </a:p>
          <a:p>
            <a:pPr algn="just"/>
            <a:r>
              <a:rPr lang="cs-CZ" sz="1600" dirty="0"/>
              <a:t>Volba </a:t>
            </a:r>
            <a:r>
              <a:rPr lang="cs-CZ" sz="1600" dirty="0" smtClean="0"/>
              <a:t>metody závisí </a:t>
            </a:r>
            <a:r>
              <a:rPr lang="cs-CZ" sz="1600" dirty="0"/>
              <a:t>na </a:t>
            </a:r>
            <a:endParaRPr lang="cs-CZ" sz="1600" dirty="0" smtClean="0"/>
          </a:p>
          <a:p>
            <a:pPr lvl="1" algn="just"/>
            <a:r>
              <a:rPr lang="cs-CZ" sz="1600" dirty="0" smtClean="0"/>
              <a:t>předmětu </a:t>
            </a:r>
            <a:r>
              <a:rPr lang="cs-CZ" sz="1600" dirty="0"/>
              <a:t>prognózy, </a:t>
            </a:r>
            <a:endParaRPr lang="cs-CZ" sz="1600" dirty="0" smtClean="0"/>
          </a:p>
          <a:p>
            <a:pPr lvl="1" algn="just"/>
            <a:r>
              <a:rPr lang="cs-CZ" sz="1600" dirty="0" smtClean="0"/>
              <a:t>věcné </a:t>
            </a:r>
            <a:r>
              <a:rPr lang="cs-CZ" sz="1600" dirty="0"/>
              <a:t>náplni daného jevu, </a:t>
            </a:r>
          </a:p>
          <a:p>
            <a:pPr lvl="1" algn="just"/>
            <a:r>
              <a:rPr lang="cs-CZ" sz="1600" dirty="0" smtClean="0"/>
              <a:t>časovém </a:t>
            </a:r>
            <a:r>
              <a:rPr lang="cs-CZ" sz="1600" dirty="0"/>
              <a:t>horizontu, </a:t>
            </a:r>
            <a:endParaRPr lang="cs-CZ" sz="1600" dirty="0" smtClean="0"/>
          </a:p>
          <a:p>
            <a:pPr lvl="1" algn="just"/>
            <a:r>
              <a:rPr lang="cs-CZ" sz="1600" dirty="0" smtClean="0"/>
              <a:t>čase </a:t>
            </a:r>
            <a:r>
              <a:rPr lang="cs-CZ" sz="1600" dirty="0"/>
              <a:t>a </a:t>
            </a:r>
            <a:r>
              <a:rPr lang="cs-CZ" sz="1600" dirty="0" smtClean="0"/>
              <a:t>nákladech nutných </a:t>
            </a:r>
            <a:r>
              <a:rPr lang="cs-CZ" sz="1600" dirty="0"/>
              <a:t>pro zpracování prognózy, </a:t>
            </a:r>
            <a:endParaRPr lang="cs-CZ" sz="1600" dirty="0" smtClean="0"/>
          </a:p>
          <a:p>
            <a:pPr lvl="1" algn="just"/>
            <a:r>
              <a:rPr lang="cs-CZ" sz="1600" dirty="0" smtClean="0"/>
              <a:t>požadavku </a:t>
            </a:r>
            <a:r>
              <a:rPr lang="cs-CZ" sz="1600" dirty="0"/>
              <a:t>přesnosti a spolehlivosti </a:t>
            </a:r>
            <a:r>
              <a:rPr lang="cs-CZ" sz="1600" dirty="0" smtClean="0"/>
              <a:t>předpovědi.</a:t>
            </a:r>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Prognostické metody</a:t>
            </a:r>
            <a:endParaRPr lang="cs-CZ" dirty="0"/>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a:t>
            </a:r>
            <a:r>
              <a:rPr lang="cs-CZ" sz="1600" i="1" dirty="0" smtClean="0"/>
              <a:t>metody </a:t>
            </a:r>
            <a:r>
              <a:rPr lang="cs-CZ" sz="1600" dirty="0" smtClean="0"/>
              <a:t>– jsou založeny </a:t>
            </a:r>
            <a:r>
              <a:rPr lang="cs-CZ" sz="1600" dirty="0"/>
              <a:t>na předpokladu, že budoucí vývoj je předvídatelným a přímým pokračováním (extrapolací) existujících </a:t>
            </a:r>
            <a:r>
              <a:rPr lang="cs-CZ" sz="1600" dirty="0" smtClean="0"/>
              <a:t>trendů. Aplikuje se v tomto případě statistická analýza </a:t>
            </a:r>
            <a:r>
              <a:rPr lang="cs-CZ" sz="1600" dirty="0"/>
              <a:t>dat z minulosti v různých časových pohledech. Prognostik s </a:t>
            </a:r>
            <a:r>
              <a:rPr lang="cs-CZ" sz="1600" dirty="0" smtClean="0"/>
              <a:t>využitím historických </a:t>
            </a:r>
            <a:r>
              <a:rPr lang="cs-CZ" sz="1600" dirty="0"/>
              <a:t>dat </a:t>
            </a:r>
            <a:r>
              <a:rPr lang="cs-CZ" sz="1600" dirty="0" smtClean="0"/>
              <a:t>identifikuje </a:t>
            </a:r>
            <a:r>
              <a:rPr lang="cs-CZ" sz="1600" dirty="0"/>
              <a:t>cestu předpovědi, k ní přidá vhodný matematický </a:t>
            </a:r>
            <a:r>
              <a:rPr lang="cs-CZ" sz="1600" dirty="0" smtClean="0"/>
              <a:t>model a </a:t>
            </a:r>
            <a:r>
              <a:rPr lang="cs-CZ" sz="1600" dirty="0"/>
              <a:t>pomocí rovnic modelu předpovídá body v budoucnosti. Takový přístup předpokládá</a:t>
            </a:r>
            <a:r>
              <a:rPr lang="cs-CZ" sz="1600" dirty="0" smtClean="0"/>
              <a:t>, že identifikovaná </a:t>
            </a:r>
            <a:r>
              <a:rPr lang="cs-CZ" sz="1600" dirty="0"/>
              <a:t>cesta pro předpověď pokračuje i do budoucnosti.</a:t>
            </a:r>
          </a:p>
          <a:p>
            <a:pPr algn="just"/>
            <a:r>
              <a:rPr lang="cs-CZ" sz="1600" i="1" dirty="0" smtClean="0"/>
              <a:t>Kvalitativní metody </a:t>
            </a:r>
            <a:r>
              <a:rPr lang="cs-CZ" sz="1600" dirty="0" smtClean="0"/>
              <a:t>– využívají </a:t>
            </a:r>
            <a:r>
              <a:rPr lang="cs-CZ" sz="1600" dirty="0"/>
              <a:t>lidského </a:t>
            </a:r>
            <a:r>
              <a:rPr lang="cs-CZ" sz="1600" dirty="0" smtClean="0"/>
              <a:t>činitele, </a:t>
            </a:r>
            <a:r>
              <a:rPr lang="cs-CZ" sz="1600" dirty="0"/>
              <a:t>vycházejí z variantnosti, mnohoznačnosti a </a:t>
            </a:r>
            <a:r>
              <a:rPr lang="cs-CZ" sz="1600" dirty="0" smtClean="0"/>
              <a:t>pravděpodobnostního </a:t>
            </a:r>
            <a:r>
              <a:rPr lang="cs-CZ" sz="1600" dirty="0"/>
              <a:t>charakteru vývoje budoucích </a:t>
            </a:r>
            <a:r>
              <a:rPr lang="cs-CZ" sz="1600" dirty="0" smtClean="0"/>
              <a:t>událostí. </a:t>
            </a:r>
            <a:r>
              <a:rPr lang="cs-CZ" sz="1600" dirty="0"/>
              <a:t>N</a:t>
            </a:r>
            <a:r>
              <a:rPr lang="cs-CZ" sz="1600" dirty="0" smtClean="0"/>
              <a:t>ěkdy též </a:t>
            </a:r>
            <a:r>
              <a:rPr lang="cs-CZ" sz="1600" dirty="0"/>
              <a:t>nazývané subjektivní či </a:t>
            </a:r>
            <a:r>
              <a:rPr lang="cs-CZ" sz="1600" dirty="0" smtClean="0"/>
              <a:t>úvahové, jsou </a:t>
            </a:r>
            <a:r>
              <a:rPr lang="cs-CZ" sz="1600" dirty="0"/>
              <a:t>v prvém případě uplatněny tehdy, pokud historická data, týkající se k </a:t>
            </a:r>
            <a:r>
              <a:rPr lang="cs-CZ" sz="1600" dirty="0" smtClean="0"/>
              <a:t>předpovídané události</a:t>
            </a:r>
            <a:r>
              <a:rPr lang="cs-CZ" sz="1600" dirty="0"/>
              <a:t>, jsou </a:t>
            </a:r>
            <a:r>
              <a:rPr lang="cs-CZ" sz="1600" dirty="0" smtClean="0"/>
              <a:t>nedostačující </a:t>
            </a:r>
            <a:r>
              <a:rPr lang="cs-CZ" sz="1600" dirty="0"/>
              <a:t>nebo nejsou k dispozici a ve druhém případě pokud </a:t>
            </a:r>
            <a:r>
              <a:rPr lang="cs-CZ" sz="1600" dirty="0" smtClean="0"/>
              <a:t>předpovídané události </a:t>
            </a:r>
            <a:r>
              <a:rPr lang="cs-CZ" sz="1600" dirty="0"/>
              <a:t>nelze postihnout </a:t>
            </a:r>
            <a:r>
              <a:rPr lang="cs-CZ" sz="1600" dirty="0" smtClean="0"/>
              <a:t>kvantifikovatelnými </a:t>
            </a:r>
            <a:r>
              <a:rPr lang="cs-CZ" sz="1600" dirty="0"/>
              <a:t>informacemi či se jedná o </a:t>
            </a:r>
            <a:r>
              <a:rPr lang="cs-CZ" sz="1600" dirty="0" smtClean="0"/>
              <a:t>technologické změny</a:t>
            </a:r>
            <a:r>
              <a:rPr lang="cs-CZ" sz="1600" dirty="0"/>
              <a:t>.</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Klasifikace prognostických metod I</a:t>
            </a:r>
            <a:endParaRPr lang="cs-CZ" dirty="0"/>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Dle </a:t>
            </a:r>
            <a:r>
              <a:rPr lang="cs-CZ" sz="1600" b="1" dirty="0"/>
              <a:t>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smtClean="0"/>
          </a:p>
          <a:p>
            <a:pPr marL="0" indent="0" algn="just">
              <a:buNone/>
            </a:pPr>
            <a:r>
              <a:rPr lang="cs-CZ" sz="1600" b="1" dirty="0" smtClean="0"/>
              <a:t>Další členění metod</a:t>
            </a:r>
          </a:p>
          <a:p>
            <a:pPr algn="just"/>
            <a:r>
              <a:rPr lang="cs-CZ" sz="1600" dirty="0" smtClean="0"/>
              <a:t>Metoda </a:t>
            </a:r>
            <a:r>
              <a:rPr lang="cs-CZ" sz="1600" dirty="0"/>
              <a:t>explorativní (průzkumná</a:t>
            </a:r>
            <a:r>
              <a:rPr lang="cs-CZ" sz="1600" dirty="0" smtClean="0"/>
              <a:t>)</a:t>
            </a:r>
          </a:p>
          <a:p>
            <a:pPr algn="just"/>
            <a:r>
              <a:rPr lang="cs-CZ" sz="1600" dirty="0" smtClean="0"/>
              <a:t>Metoda </a:t>
            </a:r>
            <a:r>
              <a:rPr lang="cs-CZ" sz="1600" dirty="0"/>
              <a:t>normativní (cílová</a:t>
            </a:r>
            <a:r>
              <a:rPr lang="cs-CZ" sz="1600" dirty="0" smtClean="0"/>
              <a:t>)</a:t>
            </a:r>
          </a:p>
          <a:p>
            <a:pPr algn="just"/>
            <a:r>
              <a:rPr lang="cs-CZ" sz="1600" dirty="0" smtClean="0"/>
              <a:t>Metoda </a:t>
            </a:r>
            <a:r>
              <a:rPr lang="cs-CZ" sz="1600" dirty="0"/>
              <a:t>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Klasifikace prognostických metod II</a:t>
            </a:r>
            <a:endParaRPr lang="cs-CZ" dirty="0"/>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Kvantitativní prognostické metody</a:t>
            </a:r>
            <a:endParaRPr lang="cs-CZ" dirty="0"/>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endParaRPr lang="cs-CZ" sz="1600" dirty="0" smtClean="0"/>
          </a:p>
          <a:p>
            <a:pPr algn="just"/>
            <a:r>
              <a:rPr lang="cs-CZ" sz="1600" dirty="0" smtClean="0"/>
              <a:t>Strategická </a:t>
            </a:r>
            <a:r>
              <a:rPr lang="cs-CZ" sz="1600" dirty="0"/>
              <a:t>analýza představuje systematické, pravidelné, důkladné, kritické a nestranné zkoumání a posouzení vnitřní situace podniku (interní analýza) a vnějšího prostředí (externí analýza). </a:t>
            </a:r>
            <a:endParaRPr lang="cs-CZ" sz="1600" dirty="0" smtClean="0"/>
          </a:p>
          <a:p>
            <a:pPr algn="just"/>
            <a:r>
              <a:rPr lang="cs-CZ" sz="1600" dirty="0" smtClean="0"/>
              <a:t>Analýza </a:t>
            </a:r>
            <a:r>
              <a:rPr lang="cs-CZ" sz="1600" dirty="0"/>
              <a:t>se provádí v určitých časových intervalech a zkoumá minulý, současný a budoucí vývoj. </a:t>
            </a:r>
            <a:endParaRPr lang="cs-CZ" sz="1600" dirty="0" smtClean="0"/>
          </a:p>
          <a:p>
            <a:pPr algn="just"/>
            <a:r>
              <a:rPr lang="cs-CZ" sz="1600" dirty="0" smtClean="0"/>
              <a:t>Analýza </a:t>
            </a:r>
            <a:r>
              <a:rPr lang="cs-CZ" sz="1600" dirty="0"/>
              <a:t>posuzuje celkovou podnikovou situaci, určuje jeho místo v prostředí a vymezuje vývoj jeho budoucích aktivit</a:t>
            </a:r>
            <a:r>
              <a:rPr lang="cs-CZ" sz="1600" dirty="0" smtClean="0"/>
              <a:t>.</a:t>
            </a:r>
          </a:p>
          <a:p>
            <a:pPr algn="just"/>
            <a:r>
              <a:rPr lang="cs-CZ" sz="1600" dirty="0" smtClean="0"/>
              <a:t>Je prvním krokem strategického plánovacího procesu.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 analýzy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Kvalitativní prognostické metody</a:t>
            </a:r>
            <a:endParaRPr lang="cs-CZ" dirty="0"/>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a:t>
            </a:r>
            <a:r>
              <a:rPr lang="cs-CZ" sz="1600" dirty="0" smtClean="0"/>
              <a:t>účastníků</a:t>
            </a:r>
          </a:p>
          <a:p>
            <a:pPr algn="just"/>
            <a:r>
              <a:rPr lang="cs-CZ" sz="1600" dirty="0" smtClean="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Brainstorming</a:t>
            </a:r>
            <a:endParaRPr lang="cs-CZ" dirty="0"/>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je získání </a:t>
            </a:r>
            <a:r>
              <a:rPr lang="cs-CZ" sz="1600" dirty="0"/>
              <a:t>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DELPHI</a:t>
            </a:r>
            <a:endParaRPr lang="cs-CZ" dirty="0"/>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r>
              <a:rPr lang="cs-CZ" sz="1600" dirty="0" smtClean="0"/>
              <a:t>.</a:t>
            </a:r>
          </a:p>
          <a:p>
            <a:pPr algn="just"/>
            <a:r>
              <a:rPr lang="cs-CZ" sz="1600" b="1" dirty="0" smtClean="0"/>
              <a:t>Scénář</a:t>
            </a:r>
            <a:r>
              <a:rPr lang="cs-CZ" sz="1600" dirty="0" smtClean="0"/>
              <a:t> </a:t>
            </a:r>
            <a:r>
              <a:rPr lang="cs-CZ" sz="1600" dirty="0"/>
              <a:t>je obraz uspořádaný ze všech dosažitelných a významných prognóz a informací</a:t>
            </a:r>
            <a:r>
              <a:rPr lang="cs-CZ" sz="1600" dirty="0" smtClean="0"/>
              <a:t>. </a:t>
            </a:r>
            <a:r>
              <a:rPr lang="cs-CZ" sz="1600" dirty="0"/>
              <a:t>orientační, kontextově závislý popis možné budoucí situace, která vede z výchozího (současného) stavu skrze logické souvislosti řetězce událostí k předpokládanému stavu konečné situace </a:t>
            </a:r>
            <a:endParaRPr lang="cs-CZ" sz="1600" dirty="0" smtClean="0"/>
          </a:p>
          <a:p>
            <a:pPr algn="just"/>
            <a:r>
              <a:rPr lang="cs-CZ" sz="1600" dirty="0" smtClean="0"/>
              <a:t>Cílem </a:t>
            </a:r>
            <a:r>
              <a:rPr lang="cs-CZ" sz="1600" dirty="0"/>
              <a:t>scénářů je určit kritické okamžiky vývoje, u který je třeba uskutečnit zásadní rozhodnutí</a:t>
            </a:r>
            <a:r>
              <a:rPr lang="cs-CZ" sz="1600" dirty="0" smtClean="0"/>
              <a:t>.</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scénářů</a:t>
            </a:r>
            <a:endParaRPr lang="cs-CZ" dirty="0"/>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a:t>
            </a:r>
            <a:r>
              <a:rPr lang="cs-CZ" sz="1600" dirty="0" smtClean="0"/>
              <a:t>Někteří </a:t>
            </a:r>
            <a:r>
              <a:rPr lang="cs-CZ" sz="1600" dirty="0"/>
              <a:t>autoři začleňují toto prostředí do mikroprostředí, tj. do </a:t>
            </a:r>
            <a:r>
              <a:rPr lang="cs-CZ" sz="1600" dirty="0" smtClean="0"/>
              <a:t>interního prostředí </a:t>
            </a:r>
            <a:r>
              <a:rPr lang="cs-CZ" sz="1600" dirty="0"/>
              <a:t>podniku. </a:t>
            </a:r>
            <a:endParaRPr lang="cs-CZ" sz="1600" dirty="0" smtClean="0"/>
          </a:p>
          <a:p>
            <a:pPr algn="just"/>
            <a:r>
              <a:rPr lang="cs-CZ" sz="1600" dirty="0" smtClean="0"/>
              <a:t>Základní </a:t>
            </a:r>
            <a:r>
              <a:rPr lang="cs-CZ" sz="1600" dirty="0"/>
              <a:t>charakteristikou tohoto podnikatelského prostředí je to, že podniky mohou ovlivňovat subjekty a síly tohoto podnikatelského prostředí. Toto ovlivňování je cílené a záměrné. </a:t>
            </a:r>
            <a:endParaRPr lang="cs-CZ" sz="1600" dirty="0" smtClean="0"/>
          </a:p>
          <a:p>
            <a:pPr algn="just"/>
            <a:r>
              <a:rPr lang="cs-CZ" sz="1600" dirty="0" smtClean="0"/>
              <a:t>Tržní </a:t>
            </a:r>
            <a:r>
              <a:rPr lang="cs-CZ" sz="1600" dirty="0"/>
              <a:t>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a:t>
            </a:r>
            <a:r>
              <a:rPr lang="cs-CZ" sz="1600" dirty="0" smtClean="0"/>
              <a:t>: zákazníci, konkurence, distribuční články, veřejnost, vnější </a:t>
            </a:r>
            <a:r>
              <a:rPr lang="cs-CZ" sz="1600" dirty="0" err="1" smtClean="0"/>
              <a:t>ovlivňovatelé</a:t>
            </a:r>
            <a:r>
              <a:rPr lang="cs-CZ" sz="1600" dirty="0" smtClean="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endParaRPr lang="cs-CZ" sz="1500" dirty="0" smtClean="0"/>
          </a:p>
          <a:p>
            <a:pPr algn="just"/>
            <a:r>
              <a:rPr lang="cs-CZ" sz="1500" dirty="0" smtClean="0"/>
              <a:t>Podle </a:t>
            </a:r>
            <a:r>
              <a:rPr lang="cs-CZ" sz="1500" dirty="0"/>
              <a:t>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r>
              <a:rPr lang="cs-CZ" sz="1500" dirty="0" smtClean="0"/>
              <a:t>.</a:t>
            </a:r>
          </a:p>
          <a:p>
            <a:r>
              <a:rPr lang="cs-CZ" sz="1500" i="1" dirty="0" err="1"/>
              <a:t>Kotler</a:t>
            </a:r>
            <a:r>
              <a:rPr lang="cs-CZ" sz="1500" i="1" dirty="0"/>
              <a:t> a Keller </a:t>
            </a:r>
            <a:r>
              <a:rPr lang="cs-CZ" sz="1500" dirty="0"/>
              <a:t>(2013, s. 38) člení trhy do pěti skupin, které jsou vzájemně provázány určitými vazbami směny a probíhají mezi nimi </a:t>
            </a:r>
            <a:r>
              <a:rPr lang="cs-CZ" sz="1500" dirty="0" smtClean="0"/>
              <a:t>toky: trh </a:t>
            </a:r>
            <a:r>
              <a:rPr lang="cs-CZ" sz="1500" dirty="0"/>
              <a:t>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a:t>
            </a:r>
            <a:r>
              <a:rPr lang="cs-CZ" sz="1500" dirty="0" smtClean="0"/>
              <a:t>): trhy nově vznikající, rostoucí trhy, dospělé a upadající trhy, globální trhy.</a:t>
            </a:r>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Trh</a:t>
            </a:r>
            <a:endParaRPr lang="cs-CZ" dirty="0"/>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a:t>
            </a:r>
            <a:r>
              <a:rPr lang="cs-CZ" sz="1600" dirty="0" smtClean="0"/>
              <a:t>Odvětví </a:t>
            </a:r>
            <a:r>
              <a:rPr lang="cs-CZ" sz="1600" dirty="0"/>
              <a:t>zahrnuje podniky s velice podobnými činnostmi. Odvětví pak produkuje a poté prodává výrobky a služby pro zákazníky s cílem uspokojení jejich potřeb.</a:t>
            </a:r>
          </a:p>
          <a:p>
            <a:pPr algn="just"/>
            <a:r>
              <a:rPr lang="cs-CZ" sz="1600" dirty="0" smtClean="0"/>
              <a:t>Odvětví </a:t>
            </a:r>
            <a:r>
              <a:rPr lang="cs-CZ" sz="1600" dirty="0"/>
              <a:t>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a:t>
            </a:r>
            <a:r>
              <a:rPr lang="cs-CZ" sz="1600" dirty="0" smtClean="0"/>
              <a:t>sektory: primární, sekundární, terciární, kvartérní.</a:t>
            </a:r>
          </a:p>
          <a:p>
            <a:pPr algn="just"/>
            <a:r>
              <a:rPr lang="cs-CZ" sz="1600" dirty="0" smtClean="0"/>
              <a:t>Odvětví</a:t>
            </a:r>
            <a:r>
              <a:rPr lang="cs-CZ" sz="1600" dirty="0"/>
              <a:t>, resp. ekonomické činnosti jsou v ČR i v rámci Evropské unie povinně zatřiďovány podle klasifikace NACE-CZ, která je odvozena z mezinárodní klasifikace ISIC (Mezinárodní klasifikace všech ekonomických činností), kterou používá mezinárodní organizace OSN</a:t>
            </a:r>
            <a:r>
              <a:rPr lang="cs-CZ" sz="1600" dirty="0" smtClean="0"/>
              <a:t>.</a:t>
            </a:r>
          </a:p>
          <a:p>
            <a:pPr algn="just"/>
            <a:r>
              <a:rPr lang="cs-CZ" sz="1600" dirty="0"/>
              <a:t>Postavení jednotlivých odvětví v ekonomice státu pak vyjadřuje odvětvová struktura, kterou tvoří jednotlivé ekonomické činnosti podle NACE-CZ a vztahy mezi </a:t>
            </a:r>
            <a:r>
              <a:rPr lang="cs-CZ" sz="1600" dirty="0" smtClean="0"/>
              <a:t>nimi.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Odvětví</a:t>
            </a:r>
            <a:endParaRPr lang="cs-CZ" dirty="0"/>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smtClean="0"/>
              <a:t>Analýzy </a:t>
            </a:r>
            <a:r>
              <a:rPr lang="cs-CZ" sz="1600" b="1" dirty="0"/>
              <a:t>odvětví </a:t>
            </a:r>
            <a:r>
              <a:rPr lang="cs-CZ" sz="1600" dirty="0"/>
              <a:t>se zaměřují na identifikaci hlavních konkurentů daného podniku, jejich sílu a celkovou strukturu odvětví. </a:t>
            </a:r>
            <a:r>
              <a:rPr lang="cs-CZ" sz="1600" b="1" dirty="0" smtClean="0"/>
              <a:t>Analýza </a:t>
            </a:r>
            <a:r>
              <a:rPr lang="cs-CZ" sz="1600" b="1" dirty="0"/>
              <a:t>trhu </a:t>
            </a:r>
            <a:r>
              <a:rPr lang="cs-CZ" sz="1600" dirty="0"/>
              <a:t>se poté zaměřuje na specifikaci a popis zákazníků a zákaznických skupin</a:t>
            </a:r>
            <a:r>
              <a:rPr lang="cs-CZ" sz="1600" dirty="0" smtClean="0"/>
              <a:t>. Informačními </a:t>
            </a:r>
            <a:r>
              <a:rPr lang="cs-CZ" sz="1600" dirty="0"/>
              <a:t>zdroji k analýze tržního prostředí jsou především sekundární informace vztahující se k cílovému trhu, primární informace získané výzkumem, informace z  informačního systému podniku</a:t>
            </a:r>
            <a:r>
              <a:rPr lang="cs-CZ" sz="1600" dirty="0" smtClean="0"/>
              <a:t>.</a:t>
            </a:r>
          </a:p>
          <a:p>
            <a:pPr algn="just"/>
            <a:r>
              <a:rPr lang="cs-CZ" sz="1600" dirty="0" smtClean="0"/>
              <a:t>Metody analýzy odvětví a trhu:</a:t>
            </a:r>
          </a:p>
          <a:p>
            <a:pPr lvl="1" algn="just"/>
            <a:r>
              <a:rPr lang="cs-CZ" sz="1600" dirty="0" smtClean="0"/>
              <a:t>Analýza </a:t>
            </a:r>
            <a:r>
              <a:rPr lang="cs-CZ" sz="1600" dirty="0"/>
              <a:t>odvětví – hybné síly odvětví, atraktivita </a:t>
            </a:r>
            <a:r>
              <a:rPr lang="cs-CZ" sz="1600" dirty="0" smtClean="0"/>
              <a:t>odvětví</a:t>
            </a:r>
          </a:p>
          <a:p>
            <a:pPr lvl="1" algn="just"/>
            <a:r>
              <a:rPr lang="cs-CZ" sz="1600" dirty="0" smtClean="0"/>
              <a:t>Analýza </a:t>
            </a:r>
            <a:r>
              <a:rPr lang="cs-CZ" sz="1600" dirty="0"/>
              <a:t>konkurence – Porter, mapa konkurenčních </a:t>
            </a:r>
            <a:r>
              <a:rPr lang="cs-CZ" sz="1600" dirty="0" smtClean="0"/>
              <a:t>skupin</a:t>
            </a:r>
          </a:p>
          <a:p>
            <a:pPr lvl="1" algn="just"/>
            <a:r>
              <a:rPr lang="cs-CZ" sz="1600" dirty="0" smtClean="0"/>
              <a:t>Analýza zákazníků</a:t>
            </a:r>
          </a:p>
          <a:p>
            <a:pPr lvl="1" algn="just"/>
            <a:r>
              <a:rPr lang="cs-CZ" sz="1600" dirty="0" smtClean="0"/>
              <a:t>Výzkum trhu</a:t>
            </a:r>
          </a:p>
          <a:p>
            <a:pPr lvl="1" algn="just"/>
            <a:r>
              <a:rPr lang="cs-CZ" sz="1600" dirty="0" smtClean="0"/>
              <a:t>Strategické mapy</a:t>
            </a:r>
          </a:p>
          <a:p>
            <a:pPr lvl="1" algn="just"/>
            <a:r>
              <a:rPr lang="cs-CZ" sz="1600" dirty="0" smtClean="0"/>
              <a:t>Analýza </a:t>
            </a:r>
            <a:r>
              <a:rPr lang="cs-CZ" sz="1600" dirty="0"/>
              <a:t>globalizačních </a:t>
            </a:r>
            <a:r>
              <a:rPr lang="cs-CZ" sz="1600" dirty="0" smtClean="0"/>
              <a:t>trendů</a:t>
            </a:r>
          </a:p>
          <a:p>
            <a:pPr lvl="1" algn="just"/>
            <a:r>
              <a:rPr lang="cs-CZ" sz="1600" dirty="0" smtClean="0"/>
              <a:t>Analýza strategické mezery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a trhu</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r>
              <a:rPr lang="cs-CZ" sz="1600" dirty="0" smtClean="0"/>
              <a:t>.</a:t>
            </a:r>
          </a:p>
          <a:p>
            <a:pPr algn="just"/>
            <a:r>
              <a:rPr lang="cs-CZ" sz="1600" b="1" dirty="0"/>
              <a:t>Odvětvová struktura</a:t>
            </a:r>
            <a:r>
              <a:rPr lang="cs-CZ" sz="1600" dirty="0"/>
              <a:t> sleduje základní charakteristiky konkrétního odvětví </a:t>
            </a:r>
            <a:r>
              <a:rPr lang="cs-CZ" sz="1600" dirty="0" smtClean="0"/>
              <a:t>:</a:t>
            </a:r>
            <a:endParaRPr lang="cs-CZ" sz="1600" dirty="0"/>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r>
              <a:rPr lang="cs-CZ" sz="1400" dirty="0" smtClean="0"/>
              <a:t>.</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r>
              <a:rPr lang="cs-CZ" sz="1600" dirty="0" smtClean="0"/>
              <a:t>:</a:t>
            </a:r>
            <a:endParaRPr lang="cs-CZ" sz="1600" dirty="0"/>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a:t>
            </a:r>
            <a:endParaRPr lang="cs-CZ" dirty="0"/>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smtClean="0"/>
              <a:t>V</a:t>
            </a:r>
            <a:r>
              <a:rPr lang="cs-CZ" sz="1600" dirty="0"/>
              <a:t>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II</a:t>
            </a:r>
            <a:endParaRPr lang="cs-CZ" dirty="0"/>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externího prostředí </a:t>
            </a:r>
            <a:r>
              <a:rPr lang="cs-CZ" sz="1600" dirty="0" smtClean="0"/>
              <a:t>– poskytuje </a:t>
            </a:r>
            <a:r>
              <a:rPr lang="cs-CZ" sz="1600" dirty="0"/>
              <a:t>informace o charakteru </a:t>
            </a:r>
            <a:r>
              <a:rPr lang="cs-CZ" sz="1600" dirty="0" smtClean="0"/>
              <a:t>externího  </a:t>
            </a:r>
            <a:r>
              <a:rPr lang="cs-CZ" sz="1600" dirty="0"/>
              <a:t>prostředí a jeho případných vlivech na </a:t>
            </a:r>
            <a:r>
              <a:rPr lang="cs-CZ" sz="1600" dirty="0" smtClean="0"/>
              <a:t>podnik s cílem zjištění možných příležitostí a hrozeb </a:t>
            </a:r>
          </a:p>
          <a:p>
            <a:pPr lvl="1" algn="just"/>
            <a:r>
              <a:rPr lang="cs-CZ" sz="1600" dirty="0" smtClean="0"/>
              <a:t>Analýza vzdáleného prostředí – makroprostředí</a:t>
            </a:r>
          </a:p>
          <a:p>
            <a:pPr lvl="1" algn="just"/>
            <a:r>
              <a:rPr lang="cs-CZ" sz="1600" dirty="0" smtClean="0"/>
              <a:t>Analýza blízkého prostředí – trh, odvětví</a:t>
            </a:r>
          </a:p>
          <a:p>
            <a:pPr marL="457200" lvl="1" indent="0" algn="just">
              <a:buNone/>
            </a:pPr>
            <a:endParaRPr lang="cs-CZ" sz="1600" dirty="0" smtClean="0"/>
          </a:p>
          <a:p>
            <a:pPr algn="just"/>
            <a:r>
              <a:rPr lang="cs-CZ" sz="1600" b="1" dirty="0" smtClean="0"/>
              <a:t>Analýza interního prostředí </a:t>
            </a:r>
            <a:r>
              <a:rPr lang="cs-CZ" sz="1600" dirty="0" smtClean="0"/>
              <a:t>– podává </a:t>
            </a:r>
            <a:r>
              <a:rPr lang="cs-CZ" sz="1600" dirty="0"/>
              <a:t>informaci o </a:t>
            </a:r>
            <a:r>
              <a:rPr lang="cs-CZ" sz="1600" dirty="0" smtClean="0"/>
              <a:t>interním prostředí a vnitřních zdrojích podniku, výsledkem je zjištění předností (silných stránek) </a:t>
            </a:r>
            <a:r>
              <a:rPr lang="cs-CZ" sz="1600" dirty="0"/>
              <a:t>a </a:t>
            </a:r>
            <a:r>
              <a:rPr lang="cs-CZ" sz="1600" dirty="0" smtClean="0"/>
              <a:t>slabin (slabých) </a:t>
            </a:r>
            <a:r>
              <a:rPr lang="cs-CZ" sz="1600" dirty="0"/>
              <a:t>podniku</a:t>
            </a:r>
            <a:endParaRPr lang="cs-CZ" sz="1600" dirty="0" smtClean="0"/>
          </a:p>
          <a:p>
            <a:pPr marL="0" indent="0" algn="just">
              <a:buNone/>
            </a:pPr>
            <a:endParaRPr lang="cs-CZ" sz="1600" dirty="0" smtClean="0"/>
          </a:p>
          <a:p>
            <a:pPr algn="just"/>
            <a:r>
              <a:rPr lang="cs-CZ" sz="1600" b="1" dirty="0" smtClean="0"/>
              <a:t>Syntéza</a:t>
            </a:r>
            <a:r>
              <a:rPr lang="cs-CZ" sz="1600" dirty="0" smtClean="0"/>
              <a:t> – konfrontuje silné/slabé stránky podniku s příležitostmi a hrozbami z prostředí s cílem určení adekvátního strategického směru.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Struktura strategické analýzy</a:t>
            </a:r>
            <a:endParaRPr lang="cs-CZ" dirty="0"/>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smtClean="0"/>
              <a:t>Porterova</a:t>
            </a:r>
            <a:r>
              <a:rPr lang="cs-CZ" dirty="0" smtClean="0"/>
              <a:t> analýza pěti konkurenčních sil</a:t>
            </a:r>
            <a:endParaRPr lang="cs-CZ" dirty="0"/>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a:t>
            </a:r>
            <a:r>
              <a:rPr lang="cs-CZ" sz="1600" dirty="0" smtClean="0"/>
              <a:t>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III</a:t>
            </a:r>
            <a:endParaRPr lang="cs-CZ" dirty="0"/>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r>
              <a:rPr lang="cs-CZ" sz="1600" dirty="0" smtClean="0"/>
              <a:t>.</a:t>
            </a:r>
          </a:p>
          <a:p>
            <a:pPr algn="just"/>
            <a:endParaRPr lang="cs-CZ" sz="1600" dirty="0" smtClean="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r>
              <a:rPr lang="cs-CZ" sz="1600" dirty="0" smtClean="0"/>
              <a:t>.</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IV</a:t>
            </a:r>
            <a:endParaRPr lang="cs-CZ" dirty="0"/>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a:t>
            </a:r>
            <a:r>
              <a:rPr lang="cs-CZ" sz="1600" dirty="0" smtClean="0"/>
              <a:t>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a:t>
            </a:r>
            <a:r>
              <a:rPr lang="cs-CZ" sz="1600" dirty="0" smtClean="0"/>
              <a:t>faktorů:</a:t>
            </a:r>
            <a:endParaRPr lang="cs-CZ" sz="1600" dirty="0"/>
          </a:p>
          <a:p>
            <a:pPr lvl="1" algn="just"/>
            <a:r>
              <a:rPr lang="cs-CZ" sz="1600" dirty="0" smtClean="0"/>
              <a:t>Podmínky výrobních faktorů (faktor podmínek);</a:t>
            </a:r>
            <a:endParaRPr lang="cs-CZ" sz="1600" dirty="0"/>
          </a:p>
          <a:p>
            <a:pPr lvl="1" algn="just"/>
            <a:r>
              <a:rPr lang="cs-CZ" sz="1600" dirty="0" smtClean="0"/>
              <a:t>Podmínky na straně poptávky (poptávkové podmínky);</a:t>
            </a:r>
            <a:endParaRPr lang="cs-CZ" sz="1600" dirty="0"/>
          </a:p>
          <a:p>
            <a:pPr lvl="1" algn="just"/>
            <a:r>
              <a:rPr lang="cs-CZ" sz="1600" dirty="0" smtClean="0"/>
              <a:t>Související a podpůrná odvětví (příbuzné </a:t>
            </a:r>
            <a:r>
              <a:rPr lang="cs-CZ" sz="1600" dirty="0"/>
              <a:t>a podpůrné </a:t>
            </a:r>
            <a:r>
              <a:rPr lang="cs-CZ" sz="1600" dirty="0" smtClean="0"/>
              <a:t>odvětví);</a:t>
            </a:r>
            <a:endParaRPr lang="cs-CZ" sz="1600" dirty="0"/>
          </a:p>
          <a:p>
            <a:pPr lvl="1" algn="just"/>
            <a:r>
              <a:rPr lang="cs-CZ" sz="1600" dirty="0" smtClean="0"/>
              <a:t>Podniková strategie</a:t>
            </a:r>
            <a:r>
              <a:rPr lang="cs-CZ" sz="1600" dirty="0"/>
              <a:t>,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V</a:t>
            </a:r>
            <a:endParaRPr lang="cs-CZ" dirty="0"/>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smtClean="0"/>
              <a:t>Porterův</a:t>
            </a:r>
            <a:r>
              <a:rPr lang="cs-CZ" dirty="0" smtClean="0"/>
              <a:t> diamant</a:t>
            </a:r>
            <a:endParaRPr lang="cs-CZ" dirty="0"/>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Podniková strategie, struktura a rivalita</a:t>
            </a:r>
            <a:endParaRPr lang="cs-CZ" dirty="0">
              <a:solidFill>
                <a:srgbClr val="000000"/>
              </a:solidFill>
            </a:endParaRP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Podmínky výrobních faktorů</a:t>
            </a:r>
            <a:endParaRPr lang="cs-CZ" dirty="0">
              <a:solidFill>
                <a:srgbClr val="000000"/>
              </a:solidFill>
            </a:endParaRP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Související a podpůrná odvětví</a:t>
            </a:r>
            <a:endParaRPr lang="cs-CZ" dirty="0">
              <a:solidFill>
                <a:srgbClr val="000000"/>
              </a:solidFill>
            </a:endParaRP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Podmínky na straně poptávky</a:t>
            </a:r>
            <a:endParaRPr lang="cs-CZ" dirty="0">
              <a:solidFill>
                <a:srgbClr val="000000"/>
              </a:solidFill>
            </a:endParaRP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a:t>
            </a:r>
            <a:r>
              <a:rPr lang="cs-CZ" sz="1600" dirty="0" smtClean="0"/>
              <a:t>trhu:</a:t>
            </a:r>
            <a:endParaRPr lang="cs-CZ" sz="1600" dirty="0"/>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Měření trhu</a:t>
            </a:r>
            <a:endParaRPr lang="cs-CZ" dirty="0"/>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r>
              <a:rPr lang="cs-CZ" sz="1600" dirty="0" smtClean="0"/>
              <a:t>):</a:t>
            </a:r>
          </a:p>
          <a:p>
            <a:pPr lvl="1" algn="just"/>
            <a:r>
              <a:rPr lang="cs-CZ" sz="1600" i="1" dirty="0" smtClean="0"/>
              <a:t>Tržní </a:t>
            </a:r>
            <a:r>
              <a:rPr lang="cs-CZ" sz="1600" i="1" dirty="0"/>
              <a:t>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trhu</a:t>
            </a:r>
            <a:endParaRPr lang="cs-CZ" dirty="0"/>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r>
              <a:rPr lang="cs-CZ" sz="1600" dirty="0" smtClean="0"/>
              <a:t>.</a:t>
            </a:r>
          </a:p>
          <a:p>
            <a:pPr algn="just"/>
            <a:r>
              <a:rPr lang="cs-CZ" sz="1600" dirty="0"/>
              <a:t>Výzkum trhu je částí podnikového informačního systému, který je tvořen</a:t>
            </a:r>
            <a:r>
              <a:rPr lang="cs-CZ" sz="1600" dirty="0" smtClean="0"/>
              <a:t>: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Výzkum trhu</a:t>
            </a:r>
            <a:endParaRPr lang="cs-CZ" dirty="0"/>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Strategické mapy</a:t>
            </a:r>
            <a:endParaRPr lang="cs-CZ" dirty="0"/>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mapy jsou vytvářeny na základě zkoumání odlišností podniků v daném odvětví.</a:t>
            </a:r>
          </a:p>
          <a:p>
            <a:pPr algn="just"/>
            <a:r>
              <a:rPr lang="cs-CZ" sz="1600" dirty="0" smtClean="0"/>
              <a:t>Mají smysl zejména v těch odvětvích, ve kterých existuje více skupin konkurentů lišících se různými charakteristikami a mající významné postavení na trhu.</a:t>
            </a:r>
          </a:p>
          <a:p>
            <a:pPr algn="just"/>
            <a:r>
              <a:rPr lang="cs-CZ" sz="1600" dirty="0" smtClean="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smtClean="0"/>
              <a:t>Strategické mapy jsou významným, užitečným a jednoduchým nástrojem analýzy odvětví. Umožňují lépe poznat charakter odvětvové konkurence a provést změnu odvětví nebo strategické </a:t>
            </a:r>
            <a:r>
              <a:rPr lang="cs-CZ" sz="1600" smtClean="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a:t>
            </a:r>
            <a:r>
              <a:rPr lang="cs-CZ" sz="1600" b="1" dirty="0"/>
              <a:t>globalizačních </a:t>
            </a:r>
            <a:r>
              <a:rPr lang="cs-CZ" sz="1600" b="1" dirty="0" smtClean="0"/>
              <a:t>trendů </a:t>
            </a:r>
            <a:r>
              <a:rPr lang="cs-CZ" sz="1600" dirty="0" smtClean="0"/>
              <a:t>sleduje především:</a:t>
            </a:r>
          </a:p>
          <a:p>
            <a:pPr lvl="1" algn="just"/>
            <a:r>
              <a:rPr lang="cs-CZ" sz="1600" dirty="0" smtClean="0"/>
              <a:t>nákladovost </a:t>
            </a:r>
            <a:r>
              <a:rPr lang="cs-CZ" sz="1600" dirty="0"/>
              <a:t>(náklady na vývoj a zavádění technologií, dopravu a zdroje), </a:t>
            </a:r>
            <a:endParaRPr lang="cs-CZ" sz="1600" dirty="0" smtClean="0"/>
          </a:p>
          <a:p>
            <a:pPr lvl="1" algn="just"/>
            <a:r>
              <a:rPr lang="cs-CZ" sz="1600" dirty="0" smtClean="0"/>
              <a:t>zákazníky</a:t>
            </a:r>
            <a:r>
              <a:rPr lang="cs-CZ" sz="1600" b="1" dirty="0" smtClean="0"/>
              <a:t> </a:t>
            </a:r>
            <a:r>
              <a:rPr lang="cs-CZ" sz="1600" dirty="0"/>
              <a:t>(jejich požadavky a možnost uplatnění jednotných forem marketingu), </a:t>
            </a:r>
            <a:endParaRPr lang="cs-CZ" sz="1600" dirty="0" smtClean="0"/>
          </a:p>
          <a:p>
            <a:pPr lvl="1" algn="just"/>
            <a:r>
              <a:rPr lang="cs-CZ" sz="1600" dirty="0" smtClean="0"/>
              <a:t>národní </a:t>
            </a:r>
            <a:r>
              <a:rPr lang="cs-CZ" sz="1600" dirty="0"/>
              <a:t>specifika (podpora podnikání a protekce státu, uplatňování technických standardů, institucionální normy, celní bariéry) </a:t>
            </a:r>
          </a:p>
          <a:p>
            <a:pPr lvl="1" algn="just"/>
            <a:r>
              <a:rPr lang="cs-CZ" sz="1600" dirty="0" smtClean="0"/>
              <a:t>konkurenc</a:t>
            </a:r>
            <a:r>
              <a:rPr lang="cs-CZ" sz="1600" b="1" dirty="0" smtClean="0"/>
              <a:t>i </a:t>
            </a:r>
            <a:r>
              <a:rPr lang="cs-CZ" sz="1600" dirty="0"/>
              <a:t>(projevy globální konkurence v její „super“ a „hyper“ podobě). </a:t>
            </a:r>
            <a:endParaRPr lang="cs-CZ" sz="1600" dirty="0" smtClean="0"/>
          </a:p>
          <a:p>
            <a:pPr algn="just"/>
            <a:r>
              <a:rPr lang="cs-CZ" sz="1600" dirty="0" smtClean="0"/>
              <a:t>Tato </a:t>
            </a:r>
            <a:r>
              <a:rPr lang="cs-CZ" sz="1600" dirty="0"/>
              <a:t>metoda často bývá označovaná jako </a:t>
            </a:r>
            <a:r>
              <a:rPr lang="cs-CZ" sz="1600" b="1" dirty="0"/>
              <a:t>metoda „4C“ </a:t>
            </a:r>
            <a:r>
              <a:rPr lang="cs-CZ" sz="1600" dirty="0"/>
              <a:t>neboť je tvořena </a:t>
            </a:r>
            <a:r>
              <a:rPr lang="cs-CZ" sz="1600" dirty="0" smtClean="0"/>
              <a:t>slovy</a:t>
            </a:r>
          </a:p>
          <a:p>
            <a:pPr lvl="1" algn="just"/>
            <a:r>
              <a:rPr lang="cs-CZ" sz="1600" dirty="0" smtClean="0"/>
              <a:t>CUSTOMER </a:t>
            </a:r>
            <a:r>
              <a:rPr lang="cs-CZ" sz="1600" dirty="0"/>
              <a:t>(zákazník), </a:t>
            </a:r>
            <a:endParaRPr lang="cs-CZ" sz="1600" dirty="0" smtClean="0"/>
          </a:p>
          <a:p>
            <a:pPr lvl="1" algn="just"/>
            <a:r>
              <a:rPr lang="cs-CZ" sz="1600" dirty="0" smtClean="0"/>
              <a:t>COUNTRY </a:t>
            </a:r>
            <a:r>
              <a:rPr lang="cs-CZ" sz="1600" dirty="0"/>
              <a:t>(národní specifika), </a:t>
            </a:r>
            <a:r>
              <a:rPr lang="cs-CZ" sz="1600" dirty="0" smtClean="0"/>
              <a:t>	</a:t>
            </a:r>
          </a:p>
          <a:p>
            <a:pPr lvl="1" algn="just"/>
            <a:r>
              <a:rPr lang="cs-CZ" sz="1600" dirty="0" smtClean="0"/>
              <a:t>COMPETITION </a:t>
            </a:r>
            <a:r>
              <a:rPr lang="cs-CZ" sz="1600" dirty="0"/>
              <a:t>(konkurence)  </a:t>
            </a:r>
            <a:endParaRPr lang="cs-CZ" sz="1600" dirty="0" smtClean="0"/>
          </a:p>
          <a:p>
            <a:pPr lvl="1" algn="just"/>
            <a:r>
              <a:rPr lang="cs-CZ" sz="1600" dirty="0" smtClean="0"/>
              <a:t>COST </a:t>
            </a:r>
            <a:r>
              <a:rPr lang="cs-CZ" sz="1600" dirty="0"/>
              <a:t>(náklady). </a:t>
            </a:r>
            <a:endParaRPr lang="cs-CZ" sz="1600" dirty="0" smtClean="0"/>
          </a:p>
          <a:p>
            <a:pPr algn="just"/>
            <a:r>
              <a:rPr lang="cs-CZ" sz="1600" dirty="0" smtClean="0"/>
              <a:t>Výsledkem </a:t>
            </a:r>
            <a:r>
              <a:rPr lang="cs-CZ" sz="1600" dirty="0"/>
              <a:t>této analýzy by mělo být navržení země, do které </a:t>
            </a:r>
            <a:r>
              <a:rPr lang="cs-CZ" sz="1600" dirty="0" smtClean="0"/>
              <a:t>podnik </a:t>
            </a:r>
            <a:r>
              <a:rPr lang="cs-CZ" sz="1600" dirty="0"/>
              <a:t>umístí svůj závod, na kolika trzích bude </a:t>
            </a:r>
            <a:r>
              <a:rPr lang="cs-CZ" sz="1600" dirty="0" smtClean="0"/>
              <a:t>podnik </a:t>
            </a:r>
            <a:r>
              <a:rPr lang="cs-CZ" sz="1600" dirty="0"/>
              <a:t>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Analýza globalizačních trendů</a:t>
            </a:r>
            <a:endParaRPr lang="cs-CZ" dirty="0"/>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endParaRPr lang="cs-CZ" sz="1600" dirty="0" smtClean="0"/>
          </a:p>
          <a:p>
            <a:pPr algn="just"/>
            <a:r>
              <a:rPr lang="cs-CZ" sz="1600" dirty="0" smtClean="0"/>
              <a:t>Externí </a:t>
            </a:r>
            <a:r>
              <a:rPr lang="cs-CZ" sz="1600" dirty="0"/>
              <a:t>podnikatelské prostředí můžeme rozčlenit do dvou úrovní, a to na vzdálenější a bližší prostředí (okolí</a:t>
            </a:r>
            <a:r>
              <a:rPr lang="cs-CZ" sz="1600" dirty="0" smtClean="0"/>
              <a:t>). Vzdálenější </a:t>
            </a:r>
            <a:r>
              <a:rPr lang="cs-CZ" sz="1600" dirty="0"/>
              <a:t>prostředí se obvykle nazývá makroprostředí a bližší prostředí </a:t>
            </a:r>
            <a:r>
              <a:rPr lang="cs-CZ" sz="1600" dirty="0" smtClean="0"/>
              <a:t>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smtClean="0"/>
              <a:t>Analýza </a:t>
            </a:r>
            <a:r>
              <a:rPr lang="cs-CZ" sz="1600" dirty="0"/>
              <a:t>externího prostředí pracuje s těmito informačními zdroji: </a:t>
            </a:r>
            <a:endParaRPr lang="cs-CZ" sz="1600" dirty="0" smtClean="0"/>
          </a:p>
          <a:p>
            <a:pPr lvl="1" algn="just"/>
            <a:r>
              <a:rPr lang="cs-CZ" sz="1400" dirty="0" smtClean="0"/>
              <a:t>sekundární </a:t>
            </a:r>
            <a:r>
              <a:rPr lang="cs-CZ" sz="1400" dirty="0"/>
              <a:t>zdroje o makroprostředí a dílčích trzích, studie, rešerše, statistické soubory, statě odborných časopisů, sekundární informace vztahující se k cílovému </a:t>
            </a:r>
            <a:r>
              <a:rPr lang="cs-CZ" sz="1400" dirty="0" smtClean="0"/>
              <a:t>trhu</a:t>
            </a:r>
            <a:r>
              <a:rPr lang="cs-CZ" sz="1400" dirty="0"/>
              <a:t>;</a:t>
            </a:r>
            <a:endParaRPr lang="cs-CZ" sz="1400" dirty="0" smtClean="0"/>
          </a:p>
          <a:p>
            <a:pPr lvl="1" algn="just"/>
            <a:r>
              <a:rPr lang="cs-CZ" sz="1400" dirty="0" smtClean="0"/>
              <a:t>primární </a:t>
            </a:r>
            <a:r>
              <a:rPr lang="cs-CZ" sz="1400" dirty="0"/>
              <a:t>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Charakteristika externího prostředí </a:t>
            </a:r>
            <a:endParaRPr lang="cs-CZ" dirty="0"/>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endParaRPr lang="cs-CZ" sz="1600" dirty="0" smtClean="0"/>
          </a:p>
          <a:p>
            <a:pPr algn="just"/>
            <a:endParaRPr lang="cs-CZ" sz="1600" dirty="0"/>
          </a:p>
          <a:p>
            <a:pPr algn="just"/>
            <a:r>
              <a:rPr lang="cs-CZ" sz="1600" dirty="0" smtClean="0"/>
              <a:t>Příčiny </a:t>
            </a:r>
            <a:r>
              <a:rPr lang="cs-CZ" sz="1600" dirty="0"/>
              <a:t>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a:t>
            </a:r>
            <a:r>
              <a:rPr lang="cs-CZ" sz="1600" dirty="0" smtClean="0"/>
              <a:t>opatření.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Analýza strategické mezery</a:t>
            </a:r>
            <a:endParaRPr lang="cs-CZ" dirty="0"/>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Makroprostředí, nebo také vzdálenější </a:t>
            </a:r>
            <a:r>
              <a:rPr lang="cs-CZ" sz="1600" dirty="0"/>
              <a:t>podnikatelské </a:t>
            </a:r>
            <a:r>
              <a:rPr lang="cs-CZ" sz="1600" dirty="0" smtClean="0"/>
              <a:t>prostředí, </a:t>
            </a:r>
            <a:r>
              <a:rPr lang="cs-CZ" sz="1600" dirty="0"/>
              <a:t>je nejširším prostředím, které působí na podnikatelský subjekt. </a:t>
            </a:r>
            <a:endParaRPr lang="cs-CZ" sz="1600" dirty="0" smtClean="0"/>
          </a:p>
          <a:p>
            <a:pPr algn="just"/>
            <a:r>
              <a:rPr lang="cs-CZ" sz="1600" dirty="0" smtClean="0"/>
              <a:t>Samotný </a:t>
            </a:r>
            <a:r>
              <a:rPr lang="cs-CZ" sz="1600" dirty="0"/>
              <a:t>podnikatelský subjekt nemůže ovlivnit makroprostředí a jeho části. </a:t>
            </a:r>
            <a:endParaRPr lang="cs-CZ" sz="1600" dirty="0" smtClean="0"/>
          </a:p>
          <a:p>
            <a:pPr algn="just"/>
            <a:r>
              <a:rPr lang="cs-CZ" sz="1600" dirty="0" smtClean="0"/>
              <a:t>Podnik </a:t>
            </a:r>
            <a:r>
              <a:rPr lang="cs-CZ" sz="1600" dirty="0"/>
              <a:t>faktory z makroprostředí pouze reflektuje, může je využívat a negativním faktorům se případně bránit. </a:t>
            </a:r>
            <a:endParaRPr lang="cs-CZ" sz="1600" dirty="0" smtClean="0"/>
          </a:p>
          <a:p>
            <a:pPr algn="just"/>
            <a:r>
              <a:rPr lang="cs-CZ" sz="1600" dirty="0" smtClean="0"/>
              <a:t>Makroprostředí </a:t>
            </a:r>
            <a:r>
              <a:rPr lang="cs-CZ" sz="1600" dirty="0"/>
              <a:t>je vytvořeno společenským a historickým vývojem konkrétní společnosti v konkrétní lokalitě, proto se také označuje jako „kontextuální úroveň“. Což znamená, že podnik funguje a existuje v určitém širším kontextu, širších </a:t>
            </a:r>
            <a:r>
              <a:rPr lang="cs-CZ" sz="1600" dirty="0" smtClean="0"/>
              <a:t>souvislostech. </a:t>
            </a:r>
          </a:p>
          <a:p>
            <a:pPr algn="just"/>
            <a:r>
              <a:rPr lang="cs-CZ" sz="1600" dirty="0" smtClean="0"/>
              <a:t>Makroprostředí nevytváří stát ani vláda.</a:t>
            </a:r>
          </a:p>
          <a:p>
            <a:pPr algn="just"/>
            <a:r>
              <a:rPr lang="cs-CZ" sz="1600" dirty="0" smtClean="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Makroprostředí</a:t>
            </a:r>
            <a:endParaRPr lang="cs-CZ" dirty="0"/>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endParaRPr lang="cs-CZ" sz="1500" dirty="0" smtClean="0"/>
          </a:p>
          <a:p>
            <a:pPr algn="just"/>
            <a:r>
              <a:rPr lang="cs-CZ" sz="1500" b="1" dirty="0"/>
              <a:t>Ekonomické prostředí</a:t>
            </a:r>
            <a:r>
              <a:rPr lang="cs-CZ" sz="1500" dirty="0"/>
              <a:t> se zaměřuje hlavně na disponibilní kupní sílu obyvatel, na ceny, úspory, dluhy a dostupnost peněžních prostředků (úvěrů</a:t>
            </a:r>
            <a:r>
              <a:rPr lang="cs-CZ" sz="1500" dirty="0" smtClean="0"/>
              <a:t>).</a:t>
            </a:r>
          </a:p>
          <a:p>
            <a:pPr algn="just"/>
            <a:r>
              <a:rPr lang="cs-CZ" sz="1500" b="1" dirty="0"/>
              <a:t>Politické prostředí</a:t>
            </a:r>
            <a:r>
              <a:rPr lang="cs-CZ" sz="1500" dirty="0"/>
              <a:t> a jeho vliv vychází z politických rozhodnutí nebo politických událostí v zemi</a:t>
            </a:r>
            <a:r>
              <a:rPr lang="cs-CZ" sz="1500" dirty="0" smtClean="0"/>
              <a:t>.</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r>
              <a:rPr lang="cs-CZ" sz="1500" dirty="0" smtClean="0"/>
              <a:t>.</a:t>
            </a:r>
          </a:p>
          <a:p>
            <a:pPr algn="just"/>
            <a:r>
              <a:rPr lang="cs-CZ" sz="1500" b="1" dirty="0"/>
              <a:t>Sociální prostředí</a:t>
            </a:r>
            <a:r>
              <a:rPr lang="cs-CZ" sz="1500" dirty="0"/>
              <a:t> formuje základní mínění, hodnoty a normy lidí v něm žijící</a:t>
            </a:r>
            <a:r>
              <a:rPr lang="cs-CZ" sz="1500" dirty="0" smtClean="0"/>
              <a:t>.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r>
              <a:rPr lang="cs-CZ" sz="1500" dirty="0" smtClean="0"/>
              <a:t>.</a:t>
            </a:r>
          </a:p>
          <a:p>
            <a:pPr algn="just"/>
            <a:r>
              <a:rPr lang="cs-CZ" sz="1500" b="1" dirty="0"/>
              <a:t>Technologické prostředí</a:t>
            </a:r>
            <a:r>
              <a:rPr lang="cs-CZ" sz="1500" dirty="0"/>
              <a:t> sleduje vývoj a využívání nových technologií v aktivitách podniku</a:t>
            </a:r>
            <a:r>
              <a:rPr lang="cs-CZ" sz="1500" dirty="0" smtClean="0"/>
              <a:t>.</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Prvky makroprostředí</a:t>
            </a:r>
            <a:endParaRPr lang="cs-CZ" dirty="0"/>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Hlavními zdroji dat </a:t>
            </a:r>
            <a:r>
              <a:rPr lang="cs-CZ" sz="1600" dirty="0"/>
              <a:t>pro analýzu makroprostředí jsou sekundární </a:t>
            </a:r>
            <a:r>
              <a:rPr lang="cs-CZ" sz="1600" dirty="0" smtClean="0"/>
              <a:t>zdroje:  různé </a:t>
            </a:r>
            <a:r>
              <a:rPr lang="cs-CZ" sz="1600" dirty="0"/>
              <a:t>statistiky, analýzy, studie, rešerše, statě odborných časopisů apod. </a:t>
            </a:r>
            <a:endParaRPr lang="cs-CZ" sz="1600" dirty="0" smtClean="0"/>
          </a:p>
          <a:p>
            <a:pPr marL="0" indent="0" algn="just">
              <a:buNone/>
            </a:pPr>
            <a:endParaRPr lang="cs-CZ" sz="1600" dirty="0" smtClean="0"/>
          </a:p>
          <a:p>
            <a:pPr algn="just"/>
            <a:r>
              <a:rPr lang="cs-CZ" sz="1600" dirty="0" smtClean="0"/>
              <a:t>PEST</a:t>
            </a:r>
            <a:r>
              <a:rPr lang="cs-CZ" sz="1600" dirty="0"/>
              <a:t>, PESTLE, STEP, STEEPLED, </a:t>
            </a:r>
            <a:r>
              <a:rPr lang="cs-CZ" sz="1600" dirty="0" smtClean="0"/>
              <a:t>STEER</a:t>
            </a:r>
          </a:p>
          <a:p>
            <a:pPr algn="just"/>
            <a:r>
              <a:rPr lang="cs-CZ" sz="1600" dirty="0" smtClean="0"/>
              <a:t>Extrapolace </a:t>
            </a:r>
            <a:r>
              <a:rPr lang="cs-CZ" sz="1600" dirty="0"/>
              <a:t>trendů (prognózování) - </a:t>
            </a:r>
            <a:r>
              <a:rPr lang="cs-CZ" sz="1600" dirty="0" smtClean="0"/>
              <a:t>prognostická </a:t>
            </a:r>
            <a:r>
              <a:rPr lang="cs-CZ" sz="1600" dirty="0"/>
              <a:t>metoda určující pravděpodobný průběh určitého jevu z jeho dosavadního </a:t>
            </a:r>
            <a:r>
              <a:rPr lang="cs-CZ" sz="1600" dirty="0" smtClean="0"/>
              <a:t>vývoje.  </a:t>
            </a:r>
          </a:p>
          <a:p>
            <a:pPr algn="just"/>
            <a:r>
              <a:rPr lang="cs-CZ" sz="1600" dirty="0" smtClean="0"/>
              <a:t>Expertní </a:t>
            </a:r>
            <a:r>
              <a:rPr lang="cs-CZ" sz="1600" dirty="0"/>
              <a:t>metody </a:t>
            </a:r>
            <a:r>
              <a:rPr lang="cs-CZ" sz="1600" dirty="0" smtClean="0"/>
              <a:t>– Metoda </a:t>
            </a:r>
            <a:r>
              <a:rPr lang="cs-CZ" sz="1600" dirty="0"/>
              <a:t>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a:t>
            </a:r>
            <a:r>
              <a:rPr lang="cs-CZ" sz="1600" dirty="0" smtClean="0"/>
              <a:t>Brainstorming – využití </a:t>
            </a:r>
            <a:r>
              <a:rPr lang="cs-CZ" sz="1600" dirty="0"/>
              <a:t>oborníků pro </a:t>
            </a:r>
            <a:r>
              <a:rPr lang="cs-CZ" sz="1600" dirty="0" smtClean="0"/>
              <a:t>činnost vyžadující </a:t>
            </a:r>
            <a:r>
              <a:rPr lang="cs-CZ" sz="1600" dirty="0"/>
              <a:t>zvláštní </a:t>
            </a:r>
            <a:r>
              <a:rPr lang="cs-CZ" sz="1600" dirty="0" smtClean="0"/>
              <a:t>znalosti a odborné posouzení problému a jeho dalšího vývoje v budoucnosti.</a:t>
            </a:r>
          </a:p>
          <a:p>
            <a:pPr algn="just"/>
            <a:r>
              <a:rPr lang="cs-CZ" sz="1600" dirty="0" smtClean="0"/>
              <a:t>Metoda scénářů</a:t>
            </a:r>
          </a:p>
          <a:p>
            <a:pPr algn="just"/>
            <a:r>
              <a:rPr lang="cs-CZ" sz="1600" dirty="0" smtClean="0"/>
              <a:t>Metody statistické analýzy (analýzy časových řad, regresní a korelační analýzy)</a:t>
            </a:r>
          </a:p>
          <a:p>
            <a:pPr algn="just"/>
            <a:r>
              <a:rPr lang="cs-CZ" sz="1600" dirty="0" smtClean="0"/>
              <a:t>Metody demografické statistiky</a:t>
            </a:r>
          </a:p>
          <a:p>
            <a:pPr algn="just"/>
            <a:r>
              <a:rPr lang="cs-CZ" sz="1600" dirty="0" smtClean="0"/>
              <a:t>Politologie a makroekonomické teorie </a:t>
            </a:r>
          </a:p>
          <a:p>
            <a:pPr algn="just"/>
            <a:r>
              <a:rPr lang="cs-CZ" sz="1600" dirty="0" smtClean="0"/>
              <a:t>Metody kauzální analýzy</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endParaRPr lang="cs-CZ" sz="1600" dirty="0" smtClean="0"/>
          </a:p>
          <a:p>
            <a:pPr algn="just"/>
            <a:r>
              <a:rPr lang="cs-CZ" sz="1600" dirty="0" smtClean="0"/>
              <a:t>Jejím </a:t>
            </a:r>
            <a:r>
              <a:rPr lang="cs-CZ" sz="1600" dirty="0"/>
              <a:t>cílem je najít a analyzovat ty složky prostředí, které mají pro podnik význam a mohou pro něj znamenat příležitost nebo hrozbu. Analýza sleduje také vývoj kritických faktorů v čase. </a:t>
            </a:r>
            <a:endParaRPr lang="cs-CZ" sz="1600" dirty="0" smtClean="0"/>
          </a:p>
          <a:p>
            <a:pPr algn="just"/>
            <a:r>
              <a:rPr lang="cs-CZ" sz="1600" dirty="0" smtClean="0"/>
              <a:t>PEST </a:t>
            </a:r>
            <a:r>
              <a:rPr lang="cs-CZ" sz="1600" dirty="0"/>
              <a:t>analýza se zaměřuje na to prostředí, na kterém podnik skutečně působí. </a:t>
            </a:r>
            <a:endParaRPr lang="cs-CZ" sz="1600" dirty="0" smtClean="0"/>
          </a:p>
          <a:p>
            <a:pPr algn="just"/>
            <a:r>
              <a:rPr lang="cs-CZ" sz="1600" dirty="0" smtClean="0"/>
              <a:t>PEST </a:t>
            </a:r>
            <a:r>
              <a:rPr lang="cs-CZ" sz="1600" dirty="0"/>
              <a:t>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endParaRPr lang="cs-CZ" sz="1600" dirty="0" smtClean="0"/>
          </a:p>
          <a:p>
            <a:pPr algn="just"/>
            <a:r>
              <a:rPr lang="cs-CZ" sz="1600" dirty="0" smtClean="0"/>
              <a:t>Tato </a:t>
            </a:r>
            <a:r>
              <a:rPr lang="cs-CZ" sz="1600" dirty="0"/>
              <a:t>původní podoba metody byla v průběhu času modifikována a rozšiřována o další prvky. Takže se dnes setkáváme s těmito podobami: PESTLE analýza (přidán legislativní a environmentální prostředí), SLEPT analýza, STEEP analýza. </a:t>
            </a:r>
            <a:endParaRPr lang="cs-CZ" sz="1600" dirty="0" smtClean="0"/>
          </a:p>
          <a:p>
            <a:pPr algn="just"/>
            <a:r>
              <a:rPr lang="cs-CZ" sz="1600" dirty="0" smtClean="0"/>
              <a:t>Společným účelem všech </a:t>
            </a:r>
            <a:r>
              <a:rPr lang="cs-CZ" sz="1600" dirty="0"/>
              <a:t>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 analýza</a:t>
            </a:r>
            <a:endParaRPr lang="cs-CZ" dirty="0"/>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endParaRPr lang="cs-CZ" sz="1600" dirty="0" smtClean="0"/>
          </a:p>
          <a:p>
            <a:pPr algn="just"/>
            <a:r>
              <a:rPr lang="cs-CZ" sz="1600" dirty="0" smtClean="0"/>
              <a:t>Tento </a:t>
            </a:r>
            <a:r>
              <a:rPr lang="cs-CZ" sz="1600" dirty="0"/>
              <a:t>metodický přístup spojuje dříve používané metody „PEST“ a „SLEPT“.</a:t>
            </a:r>
            <a:endParaRPr lang="cs-CZ" sz="1600" dirty="0" smtClean="0"/>
          </a:p>
          <a:p>
            <a:pPr algn="just"/>
            <a:r>
              <a:rPr lang="cs-CZ" sz="1600" dirty="0" smtClean="0"/>
              <a:t>Z</a:t>
            </a:r>
            <a:r>
              <a:rPr lang="cs-CZ" sz="1600" dirty="0"/>
              <a:t> jednotlivých písmen názvu metody, provádíme následující analýzu těchto segmentů vnějšího podnikového prostředí:</a:t>
            </a:r>
          </a:p>
          <a:p>
            <a:pPr lvl="1" algn="just"/>
            <a:r>
              <a:rPr lang="cs-CZ" sz="1600" dirty="0"/>
              <a:t>P – politický </a:t>
            </a:r>
            <a:r>
              <a:rPr lang="cs-CZ" sz="1600" dirty="0" smtClean="0"/>
              <a:t>segment</a:t>
            </a:r>
            <a:endParaRPr lang="cs-CZ" sz="1600" dirty="0"/>
          </a:p>
          <a:p>
            <a:pPr lvl="1" algn="just"/>
            <a:r>
              <a:rPr lang="cs-CZ" sz="1600" dirty="0"/>
              <a:t>E – ekonomický </a:t>
            </a:r>
            <a:r>
              <a:rPr lang="cs-CZ" sz="1600" dirty="0" smtClean="0"/>
              <a:t>segment</a:t>
            </a:r>
            <a:endParaRPr lang="cs-CZ" sz="1600" dirty="0"/>
          </a:p>
          <a:p>
            <a:pPr lvl="1" algn="just"/>
            <a:r>
              <a:rPr lang="cs-CZ" sz="1600" dirty="0"/>
              <a:t>S – sociální </a:t>
            </a:r>
            <a:r>
              <a:rPr lang="cs-CZ" sz="1600" dirty="0" smtClean="0"/>
              <a:t>segment</a:t>
            </a:r>
            <a:endParaRPr lang="cs-CZ" sz="1600" dirty="0"/>
          </a:p>
          <a:p>
            <a:pPr lvl="1" algn="just"/>
            <a:r>
              <a:rPr lang="cs-CZ" sz="1600" dirty="0"/>
              <a:t>T – technologický </a:t>
            </a:r>
            <a:r>
              <a:rPr lang="cs-CZ" sz="1600" dirty="0" smtClean="0"/>
              <a:t>segment</a:t>
            </a:r>
            <a:endParaRPr lang="cs-CZ" sz="1600" dirty="0"/>
          </a:p>
          <a:p>
            <a:pPr lvl="1" algn="just"/>
            <a:r>
              <a:rPr lang="cs-CZ" sz="1600" dirty="0"/>
              <a:t>L – legislativní </a:t>
            </a:r>
            <a:r>
              <a:rPr lang="cs-CZ" sz="1600" dirty="0" smtClean="0"/>
              <a:t>segment</a:t>
            </a:r>
            <a:endParaRPr lang="cs-CZ" sz="1600" dirty="0"/>
          </a:p>
          <a:p>
            <a:pPr lvl="1" algn="just"/>
            <a:r>
              <a:rPr lang="cs-CZ" sz="1600" dirty="0"/>
              <a:t>E – ekologický </a:t>
            </a:r>
            <a:r>
              <a:rPr lang="cs-CZ" sz="1600" dirty="0" smtClean="0"/>
              <a:t>segment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PESTLE analýza</a:t>
            </a:r>
            <a:endParaRPr lang="cs-CZ" dirty="0"/>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3204</TotalTime>
  <Words>4552</Words>
  <Application>Microsoft Office PowerPoint</Application>
  <PresentationFormat>Předvádění na obrazovce (16:9)</PresentationFormat>
  <Paragraphs>360</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Enriqueta</vt:lpstr>
      <vt:lpstr>Times New Roman</vt:lpstr>
      <vt:lpstr>SLU</vt:lpstr>
      <vt:lpstr>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133</cp:revision>
  <dcterms:created xsi:type="dcterms:W3CDTF">2016-07-06T15:42:34Z</dcterms:created>
  <dcterms:modified xsi:type="dcterms:W3CDTF">2021-10-01T07:45:45Z</dcterms:modified>
</cp:coreProperties>
</file>