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308" r:id="rId4"/>
    <p:sldId id="309" r:id="rId5"/>
    <p:sldId id="310" r:id="rId6"/>
    <p:sldId id="311" r:id="rId7"/>
    <p:sldId id="312" r:id="rId8"/>
    <p:sldId id="333" r:id="rId9"/>
    <p:sldId id="313" r:id="rId10"/>
    <p:sldId id="316" r:id="rId11"/>
    <p:sldId id="314" r:id="rId12"/>
    <p:sldId id="315"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 id="366" r:id="rId26"/>
    <p:sldId id="329" r:id="rId27"/>
    <p:sldId id="330" r:id="rId28"/>
    <p:sldId id="331" r:id="rId29"/>
    <p:sldId id="332" r:id="rId30"/>
    <p:sldId id="334" r:id="rId31"/>
    <p:sldId id="335" r:id="rId32"/>
    <p:sldId id="336" r:id="rId33"/>
    <p:sldId id="337" r:id="rId34"/>
    <p:sldId id="363" r:id="rId35"/>
    <p:sldId id="338" r:id="rId36"/>
    <p:sldId id="340" r:id="rId37"/>
    <p:sldId id="364" r:id="rId38"/>
    <p:sldId id="365" r:id="rId39"/>
    <p:sldId id="263" r:id="rId4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10E848-A73A-42B8-9F7F-78C3949D80B8}" v="1" dt="2021-06-23T07:08:45.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22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2210E848-A73A-42B8-9F7F-78C3949D80B8}"/>
    <pc:docChg chg="addSld modSld sldOrd">
      <pc:chgData name="Michal Stoklasa" userId="7c7ba8f323bf6ffe" providerId="LiveId" clId="{2210E848-A73A-42B8-9F7F-78C3949D80B8}" dt="2021-06-23T07:08:49.534" v="2"/>
      <pc:docMkLst>
        <pc:docMk/>
      </pc:docMkLst>
      <pc:sldChg chg="add ord">
        <pc:chgData name="Michal Stoklasa" userId="7c7ba8f323bf6ffe" providerId="LiveId" clId="{2210E848-A73A-42B8-9F7F-78C3949D80B8}" dt="2021-06-23T07:08:49.534" v="2"/>
        <pc:sldMkLst>
          <pc:docMk/>
          <pc:sldMk cId="1782250787" sldId="366"/>
        </pc:sldMkLst>
      </pc:sldChg>
    </pc:docChg>
  </pc:docChgLst>
  <pc:docChgLst>
    <pc:chgData name="Michal Stoklasa" userId="7c7ba8f323bf6ffe" providerId="LiveId" clId="{6A17F3BE-0281-407B-B62C-D78FB60274E8}"/>
    <pc:docChg chg="addSld delSld modSld">
      <pc:chgData name="Michal Stoklasa" userId="7c7ba8f323bf6ffe" providerId="LiveId" clId="{6A17F3BE-0281-407B-B62C-D78FB60274E8}" dt="2020-10-19T08:57:07.988" v="313" actId="20577"/>
      <pc:docMkLst>
        <pc:docMk/>
      </pc:docMkLst>
      <pc:sldChg chg="modSp mod">
        <pc:chgData name="Michal Stoklasa" userId="7c7ba8f323bf6ffe" providerId="LiveId" clId="{6A17F3BE-0281-407B-B62C-D78FB60274E8}" dt="2020-10-19T08:54:13.145" v="3" actId="6549"/>
        <pc:sldMkLst>
          <pc:docMk/>
          <pc:sldMk cId="2997543792" sldId="257"/>
        </pc:sldMkLst>
        <pc:spChg chg="mod">
          <ac:chgData name="Michal Stoklasa" userId="7c7ba8f323bf6ffe" providerId="LiveId" clId="{6A17F3BE-0281-407B-B62C-D78FB60274E8}" dt="2020-10-19T08:54:13.145" v="3" actId="6549"/>
          <ac:spMkLst>
            <pc:docMk/>
            <pc:sldMk cId="2997543792" sldId="257"/>
            <ac:spMk id="3" creationId="{00000000-0000-0000-0000-000000000000}"/>
          </ac:spMkLst>
        </pc:spChg>
      </pc:sldChg>
      <pc:sldChg chg="modSp mod">
        <pc:chgData name="Michal Stoklasa" userId="7c7ba8f323bf6ffe" providerId="LiveId" clId="{6A17F3BE-0281-407B-B62C-D78FB60274E8}" dt="2020-10-19T08:52:28.066" v="2" actId="6549"/>
        <pc:sldMkLst>
          <pc:docMk/>
          <pc:sldMk cId="552477096" sldId="325"/>
        </pc:sldMkLst>
        <pc:spChg chg="mod">
          <ac:chgData name="Michal Stoklasa" userId="7c7ba8f323bf6ffe" providerId="LiveId" clId="{6A17F3BE-0281-407B-B62C-D78FB60274E8}" dt="2020-10-19T08:52:28.066" v="2" actId="6549"/>
          <ac:spMkLst>
            <pc:docMk/>
            <pc:sldMk cId="552477096" sldId="325"/>
            <ac:spMk id="3" creationId="{00000000-0000-0000-0000-000000000000}"/>
          </ac:spMkLst>
        </pc:spChg>
      </pc:sldChg>
      <pc:sldChg chg="del">
        <pc:chgData name="Michal Stoklasa" userId="7c7ba8f323bf6ffe" providerId="LiveId" clId="{6A17F3BE-0281-407B-B62C-D78FB60274E8}" dt="2020-10-19T08:54:25.287" v="4" actId="47"/>
        <pc:sldMkLst>
          <pc:docMk/>
          <pc:sldMk cId="949401329" sldId="341"/>
        </pc:sldMkLst>
      </pc:sldChg>
      <pc:sldChg chg="del">
        <pc:chgData name="Michal Stoklasa" userId="7c7ba8f323bf6ffe" providerId="LiveId" clId="{6A17F3BE-0281-407B-B62C-D78FB60274E8}" dt="2020-10-19T08:54:26.952" v="5" actId="47"/>
        <pc:sldMkLst>
          <pc:docMk/>
          <pc:sldMk cId="3022334223" sldId="342"/>
        </pc:sldMkLst>
      </pc:sldChg>
      <pc:sldChg chg="del">
        <pc:chgData name="Michal Stoklasa" userId="7c7ba8f323bf6ffe" providerId="LiveId" clId="{6A17F3BE-0281-407B-B62C-D78FB60274E8}" dt="2020-10-19T08:54:31.393" v="15" actId="47"/>
        <pc:sldMkLst>
          <pc:docMk/>
          <pc:sldMk cId="44405595" sldId="343"/>
        </pc:sldMkLst>
      </pc:sldChg>
      <pc:sldChg chg="del">
        <pc:chgData name="Michal Stoklasa" userId="7c7ba8f323bf6ffe" providerId="LiveId" clId="{6A17F3BE-0281-407B-B62C-D78FB60274E8}" dt="2020-10-19T08:54:31.771" v="16" actId="47"/>
        <pc:sldMkLst>
          <pc:docMk/>
          <pc:sldMk cId="2793818962" sldId="344"/>
        </pc:sldMkLst>
      </pc:sldChg>
      <pc:sldChg chg="del">
        <pc:chgData name="Michal Stoklasa" userId="7c7ba8f323bf6ffe" providerId="LiveId" clId="{6A17F3BE-0281-407B-B62C-D78FB60274E8}" dt="2020-10-19T08:54:32.185" v="17" actId="47"/>
        <pc:sldMkLst>
          <pc:docMk/>
          <pc:sldMk cId="2912599651" sldId="345"/>
        </pc:sldMkLst>
      </pc:sldChg>
      <pc:sldChg chg="del">
        <pc:chgData name="Michal Stoklasa" userId="7c7ba8f323bf6ffe" providerId="LiveId" clId="{6A17F3BE-0281-407B-B62C-D78FB60274E8}" dt="2020-10-19T08:54:32.554" v="18" actId="47"/>
        <pc:sldMkLst>
          <pc:docMk/>
          <pc:sldMk cId="3431343739" sldId="346"/>
        </pc:sldMkLst>
      </pc:sldChg>
      <pc:sldChg chg="del">
        <pc:chgData name="Michal Stoklasa" userId="7c7ba8f323bf6ffe" providerId="LiveId" clId="{6A17F3BE-0281-407B-B62C-D78FB60274E8}" dt="2020-10-19T08:54:33.003" v="19" actId="47"/>
        <pc:sldMkLst>
          <pc:docMk/>
          <pc:sldMk cId="3407436202" sldId="347"/>
        </pc:sldMkLst>
      </pc:sldChg>
      <pc:sldChg chg="del">
        <pc:chgData name="Michal Stoklasa" userId="7c7ba8f323bf6ffe" providerId="LiveId" clId="{6A17F3BE-0281-407B-B62C-D78FB60274E8}" dt="2020-10-19T08:54:33.470" v="20" actId="47"/>
        <pc:sldMkLst>
          <pc:docMk/>
          <pc:sldMk cId="254341955" sldId="348"/>
        </pc:sldMkLst>
      </pc:sldChg>
      <pc:sldChg chg="del">
        <pc:chgData name="Michal Stoklasa" userId="7c7ba8f323bf6ffe" providerId="LiveId" clId="{6A17F3BE-0281-407B-B62C-D78FB60274E8}" dt="2020-10-19T08:54:27.506" v="6" actId="47"/>
        <pc:sldMkLst>
          <pc:docMk/>
          <pc:sldMk cId="1277407172" sldId="349"/>
        </pc:sldMkLst>
      </pc:sldChg>
      <pc:sldChg chg="del">
        <pc:chgData name="Michal Stoklasa" userId="7c7ba8f323bf6ffe" providerId="LiveId" clId="{6A17F3BE-0281-407B-B62C-D78FB60274E8}" dt="2020-10-19T08:54:27.904" v="7" actId="47"/>
        <pc:sldMkLst>
          <pc:docMk/>
          <pc:sldMk cId="4240182739" sldId="350"/>
        </pc:sldMkLst>
      </pc:sldChg>
      <pc:sldChg chg="del">
        <pc:chgData name="Michal Stoklasa" userId="7c7ba8f323bf6ffe" providerId="LiveId" clId="{6A17F3BE-0281-407B-B62C-D78FB60274E8}" dt="2020-10-19T08:54:28.321" v="8" actId="47"/>
        <pc:sldMkLst>
          <pc:docMk/>
          <pc:sldMk cId="260577467" sldId="351"/>
        </pc:sldMkLst>
      </pc:sldChg>
      <pc:sldChg chg="del">
        <pc:chgData name="Michal Stoklasa" userId="7c7ba8f323bf6ffe" providerId="LiveId" clId="{6A17F3BE-0281-407B-B62C-D78FB60274E8}" dt="2020-10-19T08:54:28.676" v="9" actId="47"/>
        <pc:sldMkLst>
          <pc:docMk/>
          <pc:sldMk cId="805220381" sldId="352"/>
        </pc:sldMkLst>
      </pc:sldChg>
      <pc:sldChg chg="del">
        <pc:chgData name="Michal Stoklasa" userId="7c7ba8f323bf6ffe" providerId="LiveId" clId="{6A17F3BE-0281-407B-B62C-D78FB60274E8}" dt="2020-10-19T08:54:29.009" v="10" actId="47"/>
        <pc:sldMkLst>
          <pc:docMk/>
          <pc:sldMk cId="187120381" sldId="353"/>
        </pc:sldMkLst>
      </pc:sldChg>
      <pc:sldChg chg="del">
        <pc:chgData name="Michal Stoklasa" userId="7c7ba8f323bf6ffe" providerId="LiveId" clId="{6A17F3BE-0281-407B-B62C-D78FB60274E8}" dt="2020-10-19T08:54:29.783" v="11" actId="47"/>
        <pc:sldMkLst>
          <pc:docMk/>
          <pc:sldMk cId="2583559138" sldId="354"/>
        </pc:sldMkLst>
      </pc:sldChg>
      <pc:sldChg chg="del">
        <pc:chgData name="Michal Stoklasa" userId="7c7ba8f323bf6ffe" providerId="LiveId" clId="{6A17F3BE-0281-407B-B62C-D78FB60274E8}" dt="2020-10-19T08:54:30.184" v="12" actId="47"/>
        <pc:sldMkLst>
          <pc:docMk/>
          <pc:sldMk cId="1610857984" sldId="355"/>
        </pc:sldMkLst>
      </pc:sldChg>
      <pc:sldChg chg="del">
        <pc:chgData name="Michal Stoklasa" userId="7c7ba8f323bf6ffe" providerId="LiveId" clId="{6A17F3BE-0281-407B-B62C-D78FB60274E8}" dt="2020-10-19T08:54:30.601" v="13" actId="47"/>
        <pc:sldMkLst>
          <pc:docMk/>
          <pc:sldMk cId="3365181607" sldId="356"/>
        </pc:sldMkLst>
      </pc:sldChg>
      <pc:sldChg chg="del">
        <pc:chgData name="Michal Stoklasa" userId="7c7ba8f323bf6ffe" providerId="LiveId" clId="{6A17F3BE-0281-407B-B62C-D78FB60274E8}" dt="2020-10-19T08:54:30.983" v="14" actId="47"/>
        <pc:sldMkLst>
          <pc:docMk/>
          <pc:sldMk cId="3192777748" sldId="357"/>
        </pc:sldMkLst>
      </pc:sldChg>
      <pc:sldChg chg="del">
        <pc:chgData name="Michal Stoklasa" userId="7c7ba8f323bf6ffe" providerId="LiveId" clId="{6A17F3BE-0281-407B-B62C-D78FB60274E8}" dt="2020-10-19T08:54:33.864" v="21" actId="47"/>
        <pc:sldMkLst>
          <pc:docMk/>
          <pc:sldMk cId="1102650699" sldId="358"/>
        </pc:sldMkLst>
      </pc:sldChg>
      <pc:sldChg chg="del">
        <pc:chgData name="Michal Stoklasa" userId="7c7ba8f323bf6ffe" providerId="LiveId" clId="{6A17F3BE-0281-407B-B62C-D78FB60274E8}" dt="2020-10-19T08:54:34.273" v="22" actId="47"/>
        <pc:sldMkLst>
          <pc:docMk/>
          <pc:sldMk cId="535246828" sldId="359"/>
        </pc:sldMkLst>
      </pc:sldChg>
      <pc:sldChg chg="del">
        <pc:chgData name="Michal Stoklasa" userId="7c7ba8f323bf6ffe" providerId="LiveId" clId="{6A17F3BE-0281-407B-B62C-D78FB60274E8}" dt="2020-10-19T08:54:34.696" v="23" actId="47"/>
        <pc:sldMkLst>
          <pc:docMk/>
          <pc:sldMk cId="1838702524" sldId="360"/>
        </pc:sldMkLst>
      </pc:sldChg>
      <pc:sldChg chg="del">
        <pc:chgData name="Michal Stoklasa" userId="7c7ba8f323bf6ffe" providerId="LiveId" clId="{6A17F3BE-0281-407B-B62C-D78FB60274E8}" dt="2020-10-19T08:54:35.190" v="24" actId="47"/>
        <pc:sldMkLst>
          <pc:docMk/>
          <pc:sldMk cId="2017215286" sldId="361"/>
        </pc:sldMkLst>
      </pc:sldChg>
      <pc:sldChg chg="del">
        <pc:chgData name="Michal Stoklasa" userId="7c7ba8f323bf6ffe" providerId="LiveId" clId="{6A17F3BE-0281-407B-B62C-D78FB60274E8}" dt="2020-10-19T08:54:35.651" v="25" actId="47"/>
        <pc:sldMkLst>
          <pc:docMk/>
          <pc:sldMk cId="2828464116" sldId="362"/>
        </pc:sldMkLst>
      </pc:sldChg>
      <pc:sldChg chg="modSp add mod">
        <pc:chgData name="Michal Stoklasa" userId="7c7ba8f323bf6ffe" providerId="LiveId" clId="{6A17F3BE-0281-407B-B62C-D78FB60274E8}" dt="2020-10-19T08:57:07.988" v="313" actId="20577"/>
        <pc:sldMkLst>
          <pc:docMk/>
          <pc:sldMk cId="2885708372" sldId="365"/>
        </pc:sldMkLst>
        <pc:spChg chg="mod">
          <ac:chgData name="Michal Stoklasa" userId="7c7ba8f323bf6ffe" providerId="LiveId" clId="{6A17F3BE-0281-407B-B62C-D78FB60274E8}" dt="2020-10-19T08:57:07.988" v="313" actId="20577"/>
          <ac:spMkLst>
            <pc:docMk/>
            <pc:sldMk cId="2885708372" sldId="365"/>
            <ac:spMk id="3" creationId="{00000000-0000-0000-0000-000000000000}"/>
          </ac:spMkLst>
        </pc:spChg>
        <pc:spChg chg="mod">
          <ac:chgData name="Michal Stoklasa" userId="7c7ba8f323bf6ffe" providerId="LiveId" clId="{6A17F3BE-0281-407B-B62C-D78FB60274E8}" dt="2020-10-19T08:55:05.286" v="51" actId="20577"/>
          <ac:spMkLst>
            <pc:docMk/>
            <pc:sldMk cId="2885708372" sldId="36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13.10.2021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499207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989205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685971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482986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8742414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227065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677544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91104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674457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http://www.synext.cz/analyza-spotrebitele-jeho-pozadavku-a-priorit-vnejsi-analyza.html</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573903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040068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8221898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509360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768725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3739408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551788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30631972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680600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4010989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8271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643110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6185003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8643942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a:t>
            </a:r>
            <a:r>
              <a:rPr lang="cs-CZ" baseline="0" dirty="0"/>
              <a:t> https://managementmania.com/cs/analyza-5f</a:t>
            </a:r>
            <a:endParaRPr lang="cs-CZ" dirty="0"/>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42395908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2323947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3639706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42250687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 https://managementmania.com/cs/benchmarking</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40881874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7642946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845842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833440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63900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16407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204406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8781793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6689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zso.cz/"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businessinfo.cz/cs/zahranicni-obchod-eu/teritorialni-informace-zeme.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pp.xtensio.com/design/6fcy9jtj"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tlascechu.cz/results/k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www.focus-age.cz/m-journal/marketing/richard-shotton-na-marketing-festivalu-2020--osvojte-si-3-principy--jak-ovlivnit-navyky-lidi__s277x16217.html" TargetMode="External"/><Relationship Id="rId4" Type="http://schemas.openxmlformats.org/officeDocument/2006/relationships/hyperlink" Target="https://www.irozhlas.cz/zpravy-domov/ceska-spolecnost-vyzkum-tridy-kalkulacka_1909171000_zlo?fbclid=IwAR3lxvytD1CWy_Dc3_-Y2EWAOX61xcQrGkIrVnEmu3XyuIKiraA-eujJ87I#kalkula%C4%8Dk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anagementmania.com/cs/analyza-5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anagementmania.com/cs/benchmarkin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Strategický marketing – marketingové situační analýzy</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Kde to jsem? Co tu dělám? Kdo je tu se mnou? Kdo jsem já? Pro koho to dělám?</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a:solidFill>
                  <a:srgbClr val="307871"/>
                </a:solidFill>
                <a:latin typeface="Times New Roman" panose="02020603050405020304" pitchFamily="18" charset="0"/>
                <a:cs typeface="Times New Roman" panose="02020603050405020304" pitchFamily="18" charset="0"/>
              </a:rPr>
              <a:t>Strategický marketing</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Zajímají mě tři roviny z pohledu času:</a:t>
            </a:r>
          </a:p>
          <a:p>
            <a:pPr lvl="1"/>
            <a:r>
              <a:rPr lang="cs-CZ" sz="2000" dirty="0">
                <a:solidFill>
                  <a:srgbClr val="002060"/>
                </a:solidFill>
              </a:rPr>
              <a:t>Současný stav.</a:t>
            </a:r>
          </a:p>
          <a:p>
            <a:pPr lvl="1"/>
            <a:r>
              <a:rPr lang="cs-CZ" sz="2000" dirty="0">
                <a:solidFill>
                  <a:srgbClr val="002060"/>
                </a:solidFill>
              </a:rPr>
              <a:t>Jak jsem se do toho stavu dostal – historický vývoj.</a:t>
            </a:r>
          </a:p>
          <a:p>
            <a:pPr lvl="1"/>
            <a:r>
              <a:rPr lang="cs-CZ" sz="2000" dirty="0">
                <a:solidFill>
                  <a:srgbClr val="002060"/>
                </a:solidFill>
              </a:rPr>
              <a:t>Kam to povede do budoucna – budoucí vývoj – prognózy. </a:t>
            </a:r>
          </a:p>
          <a:p>
            <a:r>
              <a:rPr lang="cs-CZ" sz="2000" dirty="0">
                <a:solidFill>
                  <a:srgbClr val="002060"/>
                </a:solidFill>
              </a:rPr>
              <a:t>Délka vývoje se bude lišit podle odvětví a produktu – mohou to být dekády (50 let), mohou to být roky (8 let), mohou to být ale měsíce (7 měsíců), podle rychlosti změn ve zvoleném odvětví. </a:t>
            </a:r>
          </a:p>
        </p:txBody>
      </p:sp>
      <p:sp>
        <p:nvSpPr>
          <p:cNvPr id="6" name="Nadpis 5"/>
          <p:cNvSpPr>
            <a:spLocks noGrp="1"/>
          </p:cNvSpPr>
          <p:nvPr>
            <p:ph type="title"/>
          </p:nvPr>
        </p:nvSpPr>
        <p:spPr>
          <a:xfrm>
            <a:off x="107504" y="195486"/>
            <a:ext cx="8136904" cy="507703"/>
          </a:xfrm>
        </p:spPr>
        <p:txBody>
          <a:bodyPr/>
          <a:lstStyle/>
          <a:p>
            <a:r>
              <a:rPr lang="cs-CZ" dirty="0"/>
              <a:t>PEST v čase</a:t>
            </a:r>
          </a:p>
        </p:txBody>
      </p:sp>
    </p:spTree>
    <p:extLst>
      <p:ext uri="{BB962C8B-B14F-4D97-AF65-F5344CB8AC3E}">
        <p14:creationId xmlns:p14="http://schemas.microsoft.com/office/powerpoint/2010/main" val="2147818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Ovlivňuje strategii firmy – zda bude vůbec možno na trh vstoupit a jakou formou (např. velká rizika – nevolím kapitálovou formu, ale licence; vysoká cla – montuju na místě).</a:t>
            </a:r>
          </a:p>
          <a:p>
            <a:r>
              <a:rPr lang="cs-CZ" sz="2000" dirty="0">
                <a:solidFill>
                  <a:srgbClr val="002060"/>
                </a:solidFill>
              </a:rPr>
              <a:t>Při vysokých rizicích a dodatečných nákladech vyplývajících z prostředí – nevstupuji na trh.</a:t>
            </a:r>
          </a:p>
          <a:p>
            <a:r>
              <a:rPr lang="cs-CZ" sz="2000" dirty="0">
                <a:solidFill>
                  <a:srgbClr val="002060"/>
                </a:solidFill>
              </a:rPr>
              <a:t>PEST analýza je obecně velmi obtížná na provedení, vyžaduje mnoho zdrojů dat.</a:t>
            </a:r>
          </a:p>
          <a:p>
            <a:r>
              <a:rPr lang="cs-CZ" sz="2000" dirty="0">
                <a:solidFill>
                  <a:srgbClr val="002060"/>
                </a:solidFill>
              </a:rPr>
              <a:t>Veškeré návody zní jednoduše – pochop PEST, najdi data, rozhodni se … ALE!</a:t>
            </a:r>
          </a:p>
          <a:p>
            <a:r>
              <a:rPr lang="cs-CZ" sz="2000" dirty="0">
                <a:solidFill>
                  <a:srgbClr val="002060"/>
                </a:solidFill>
              </a:rPr>
              <a:t>Sekundární výzkum (od stolu), až pak primární.</a:t>
            </a:r>
          </a:p>
        </p:txBody>
      </p:sp>
      <p:sp>
        <p:nvSpPr>
          <p:cNvPr id="6" name="Nadpis 5"/>
          <p:cNvSpPr>
            <a:spLocks noGrp="1"/>
          </p:cNvSpPr>
          <p:nvPr>
            <p:ph type="title"/>
          </p:nvPr>
        </p:nvSpPr>
        <p:spPr>
          <a:xfrm>
            <a:off x="107504" y="195486"/>
            <a:ext cx="8136904" cy="507703"/>
          </a:xfrm>
        </p:spPr>
        <p:txBody>
          <a:bodyPr/>
          <a:lstStyle/>
          <a:p>
            <a:r>
              <a:rPr lang="cs-CZ" dirty="0"/>
              <a:t>PEST analýza</a:t>
            </a:r>
          </a:p>
        </p:txBody>
      </p:sp>
    </p:spTree>
    <p:extLst>
      <p:ext uri="{BB962C8B-B14F-4D97-AF65-F5344CB8AC3E}">
        <p14:creationId xmlns:p14="http://schemas.microsoft.com/office/powerpoint/2010/main" val="1305131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280920" cy="3024336"/>
          </a:xfrm>
          <a:prstGeom prst="rect">
            <a:avLst/>
          </a:prstGeom>
        </p:spPr>
        <p:txBody>
          <a:bodyPr>
            <a:noAutofit/>
          </a:bodyPr>
          <a:lstStyle/>
          <a:p>
            <a:r>
              <a:rPr lang="cs-CZ" sz="2000" dirty="0">
                <a:solidFill>
                  <a:srgbClr val="002060"/>
                </a:solidFill>
              </a:rPr>
              <a:t>EU – hlavní portál, Generální ředitelství Evropské komise Vnitřní trh, „</a:t>
            </a:r>
            <a:r>
              <a:rPr lang="cs-CZ" sz="2000" dirty="0" err="1">
                <a:solidFill>
                  <a:srgbClr val="002060"/>
                </a:solidFill>
              </a:rPr>
              <a:t>dialogue</a:t>
            </a:r>
            <a:r>
              <a:rPr lang="cs-CZ" sz="2000" dirty="0">
                <a:solidFill>
                  <a:srgbClr val="002060"/>
                </a:solidFill>
              </a:rPr>
              <a:t> </a:t>
            </a:r>
            <a:r>
              <a:rPr lang="cs-CZ" sz="2000" dirty="0" err="1">
                <a:solidFill>
                  <a:srgbClr val="002060"/>
                </a:solidFill>
              </a:rPr>
              <a:t>with</a:t>
            </a:r>
            <a:r>
              <a:rPr lang="cs-CZ" sz="2000" dirty="0">
                <a:solidFill>
                  <a:srgbClr val="002060"/>
                </a:solidFill>
              </a:rPr>
              <a:t> business“, market </a:t>
            </a:r>
            <a:r>
              <a:rPr lang="cs-CZ" sz="2000" dirty="0" err="1">
                <a:solidFill>
                  <a:srgbClr val="002060"/>
                </a:solidFill>
              </a:rPr>
              <a:t>access</a:t>
            </a:r>
            <a:r>
              <a:rPr lang="cs-CZ" sz="2000" dirty="0">
                <a:solidFill>
                  <a:srgbClr val="002060"/>
                </a:solidFill>
              </a:rPr>
              <a:t> database, apod. </a:t>
            </a:r>
          </a:p>
          <a:p>
            <a:r>
              <a:rPr lang="cs-CZ" sz="2000" dirty="0">
                <a:solidFill>
                  <a:srgbClr val="002060"/>
                </a:solidFill>
              </a:rPr>
              <a:t>Euro </a:t>
            </a:r>
            <a:r>
              <a:rPr lang="cs-CZ" sz="2000" dirty="0" err="1">
                <a:solidFill>
                  <a:srgbClr val="002060"/>
                </a:solidFill>
              </a:rPr>
              <a:t>Info</a:t>
            </a:r>
            <a:r>
              <a:rPr lang="cs-CZ" sz="2000" dirty="0">
                <a:solidFill>
                  <a:srgbClr val="002060"/>
                </a:solidFill>
              </a:rPr>
              <a:t> Centrum – zastoupení v každé EU zemi. </a:t>
            </a:r>
          </a:p>
          <a:p>
            <a:r>
              <a:rPr lang="cs-CZ" sz="2000" dirty="0">
                <a:solidFill>
                  <a:srgbClr val="002060"/>
                </a:solidFill>
              </a:rPr>
              <a:t>Ministerstva, </a:t>
            </a:r>
            <a:r>
              <a:rPr lang="cs-CZ" sz="2000" dirty="0">
                <a:solidFill>
                  <a:srgbClr val="002060"/>
                </a:solidFill>
                <a:hlinkClick r:id="rId3"/>
              </a:rPr>
              <a:t>statistické úřady</a:t>
            </a:r>
            <a:r>
              <a:rPr lang="cs-CZ" sz="2000" dirty="0">
                <a:solidFill>
                  <a:srgbClr val="002060"/>
                </a:solidFill>
              </a:rPr>
              <a:t>, ČNB.</a:t>
            </a:r>
          </a:p>
          <a:p>
            <a:r>
              <a:rPr lang="cs-CZ" sz="2000" dirty="0" err="1">
                <a:solidFill>
                  <a:srgbClr val="002060"/>
                </a:solidFill>
              </a:rPr>
              <a:t>CzechTrade</a:t>
            </a:r>
            <a:r>
              <a:rPr lang="cs-CZ" sz="2000" dirty="0">
                <a:solidFill>
                  <a:srgbClr val="002060"/>
                </a:solidFill>
              </a:rPr>
              <a:t>, </a:t>
            </a:r>
            <a:r>
              <a:rPr lang="cs-CZ" sz="2000" dirty="0">
                <a:solidFill>
                  <a:srgbClr val="002060"/>
                </a:solidFill>
                <a:hlinkClick r:id="rId4"/>
              </a:rPr>
              <a:t>Businessinfo</a:t>
            </a:r>
            <a:r>
              <a:rPr lang="cs-CZ" sz="2000" dirty="0">
                <a:solidFill>
                  <a:srgbClr val="002060"/>
                </a:solidFill>
              </a:rPr>
              <a:t>, Česká exportní banka, EGAP. </a:t>
            </a:r>
          </a:p>
          <a:p>
            <a:r>
              <a:rPr lang="cs-CZ" sz="2000" dirty="0">
                <a:solidFill>
                  <a:srgbClr val="002060"/>
                </a:solidFill>
              </a:rPr>
              <a:t>Hospodářská komora, profesní svazy (průmyslu a obchodu, cestovního ruchu, agrární informační systém, spedice a logistiky apod.).</a:t>
            </a:r>
          </a:p>
          <a:p>
            <a:r>
              <a:rPr lang="cs-CZ" sz="2000" dirty="0">
                <a:solidFill>
                  <a:srgbClr val="002060"/>
                </a:solidFill>
              </a:rPr>
              <a:t>Banky, KOMPASS, soukromé firmy, databázová centra (</a:t>
            </a:r>
            <a:r>
              <a:rPr lang="cs-CZ" sz="2000" dirty="0" err="1">
                <a:solidFill>
                  <a:srgbClr val="002060"/>
                </a:solidFill>
              </a:rPr>
              <a:t>ProQuest</a:t>
            </a:r>
            <a:r>
              <a:rPr lang="cs-CZ" sz="2000" dirty="0">
                <a:solidFill>
                  <a:srgbClr val="002060"/>
                </a:solidFill>
              </a:rPr>
              <a:t>, </a:t>
            </a:r>
            <a:r>
              <a:rPr lang="cs-CZ" sz="2000" dirty="0" err="1">
                <a:solidFill>
                  <a:srgbClr val="002060"/>
                </a:solidFill>
              </a:rPr>
              <a:t>KnowEurope</a:t>
            </a:r>
            <a:r>
              <a:rPr lang="cs-CZ" sz="2000" dirty="0">
                <a:solidFill>
                  <a:srgbClr val="002060"/>
                </a:solidFill>
              </a:rPr>
              <a:t>, JUSTIS </a:t>
            </a:r>
            <a:r>
              <a:rPr lang="cs-CZ" sz="2000" dirty="0" err="1">
                <a:solidFill>
                  <a:srgbClr val="002060"/>
                </a:solidFill>
              </a:rPr>
              <a:t>Celex</a:t>
            </a:r>
            <a:r>
              <a:rPr lang="cs-CZ" sz="2000" dirty="0">
                <a:solidFill>
                  <a:srgbClr val="002060"/>
                </a:solidFill>
              </a:rPr>
              <a:t> apod.).</a:t>
            </a:r>
          </a:p>
          <a:p>
            <a:r>
              <a:rPr lang="cs-CZ" sz="2000" dirty="0">
                <a:solidFill>
                  <a:srgbClr val="002060"/>
                </a:solidFill>
              </a:rPr>
              <a:t>Vždy hledám ekvivalent všech těchto v dané zemi! Informace zadarmo! (</a:t>
            </a:r>
            <a:r>
              <a:rPr lang="cs-CZ" sz="2000" dirty="0" err="1">
                <a:solidFill>
                  <a:srgbClr val="002060"/>
                </a:solidFill>
              </a:rPr>
              <a:t>pay</a:t>
            </a:r>
            <a:r>
              <a:rPr lang="cs-CZ" sz="2000" dirty="0">
                <a:solidFill>
                  <a:srgbClr val="002060"/>
                </a:solidFill>
              </a:rPr>
              <a:t>-as-</a:t>
            </a:r>
            <a:r>
              <a:rPr lang="cs-CZ" sz="2000" dirty="0" err="1">
                <a:solidFill>
                  <a:srgbClr val="002060"/>
                </a:solidFill>
              </a:rPr>
              <a:t>you</a:t>
            </a:r>
            <a:r>
              <a:rPr lang="cs-CZ" sz="2000" dirty="0">
                <a:solidFill>
                  <a:srgbClr val="002060"/>
                </a:solidFill>
              </a:rPr>
              <a:t>-go, </a:t>
            </a:r>
            <a:r>
              <a:rPr lang="cs-CZ" sz="2000" dirty="0" err="1">
                <a:solidFill>
                  <a:srgbClr val="002060"/>
                </a:solidFill>
              </a:rPr>
              <a:t>all-you-can-eat</a:t>
            </a:r>
            <a:r>
              <a:rPr lang="cs-CZ" sz="2000" dirty="0">
                <a:solidFill>
                  <a:srgbClr val="002060"/>
                </a:solidFill>
              </a:rPr>
              <a:t>).</a:t>
            </a:r>
            <a:endParaRPr lang="en-US"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Informační zdroje pro české vývozce</a:t>
            </a:r>
          </a:p>
        </p:txBody>
      </p:sp>
    </p:spTree>
    <p:extLst>
      <p:ext uri="{BB962C8B-B14F-4D97-AF65-F5344CB8AC3E}">
        <p14:creationId xmlns:p14="http://schemas.microsoft.com/office/powerpoint/2010/main" val="997703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r>
              <a:rPr lang="cs-CZ" sz="2000" dirty="0">
                <a:solidFill>
                  <a:srgbClr val="002060"/>
                </a:solidFill>
              </a:rPr>
              <a:t>Mnoho pojetí analýz mikroprostředí. </a:t>
            </a:r>
          </a:p>
          <a:p>
            <a:r>
              <a:rPr lang="cs-CZ" sz="2000" dirty="0">
                <a:solidFill>
                  <a:srgbClr val="002060"/>
                </a:solidFill>
              </a:rPr>
              <a:t>Marketingové mikroprostředí zahrnuje podle </a:t>
            </a:r>
            <a:r>
              <a:rPr lang="cs-CZ" sz="2000" dirty="0" err="1">
                <a:solidFill>
                  <a:srgbClr val="002060"/>
                </a:solidFill>
              </a:rPr>
              <a:t>Kotlera</a:t>
            </a:r>
            <a:r>
              <a:rPr lang="cs-CZ" sz="2000" dirty="0">
                <a:solidFill>
                  <a:srgbClr val="002060"/>
                </a:solidFill>
              </a:rPr>
              <a:t> a Armstronga tyto faktory:</a:t>
            </a:r>
          </a:p>
          <a:p>
            <a:pPr lvl="1"/>
            <a:r>
              <a:rPr lang="cs-CZ" sz="1600" dirty="0">
                <a:solidFill>
                  <a:srgbClr val="002060"/>
                </a:solidFill>
              </a:rPr>
              <a:t>Firemní prostředí.</a:t>
            </a:r>
          </a:p>
          <a:p>
            <a:pPr lvl="1"/>
            <a:r>
              <a:rPr lang="cs-CZ" sz="1600" dirty="0">
                <a:solidFill>
                  <a:srgbClr val="002060"/>
                </a:solidFill>
              </a:rPr>
              <a:t>Dodavatelsko-odběratelské vztahy.</a:t>
            </a:r>
          </a:p>
          <a:p>
            <a:pPr lvl="1"/>
            <a:r>
              <a:rPr lang="cs-CZ" sz="1600" dirty="0">
                <a:solidFill>
                  <a:srgbClr val="002060"/>
                </a:solidFill>
              </a:rPr>
              <a:t>Poskytovatele služeb.</a:t>
            </a:r>
          </a:p>
          <a:p>
            <a:pPr lvl="1"/>
            <a:r>
              <a:rPr lang="cs-CZ" sz="1600" dirty="0">
                <a:solidFill>
                  <a:srgbClr val="002060"/>
                </a:solidFill>
              </a:rPr>
              <a:t>Charakter cílového trhu.</a:t>
            </a:r>
          </a:p>
          <a:p>
            <a:pPr lvl="1"/>
            <a:r>
              <a:rPr lang="cs-CZ" sz="1600" dirty="0">
                <a:solidFill>
                  <a:srgbClr val="002060"/>
                </a:solidFill>
              </a:rPr>
              <a:t>Konkurenci.</a:t>
            </a:r>
          </a:p>
          <a:p>
            <a:pPr lvl="1"/>
            <a:r>
              <a:rPr lang="cs-CZ" sz="1600" dirty="0">
                <a:solidFill>
                  <a:srgbClr val="002060"/>
                </a:solidFill>
              </a:rPr>
              <a:t>Vztahy s veřejností.</a:t>
            </a:r>
          </a:p>
          <a:p>
            <a:r>
              <a:rPr lang="cs-CZ" sz="2000" dirty="0">
                <a:solidFill>
                  <a:srgbClr val="002060"/>
                </a:solidFill>
              </a:rPr>
              <a:t>Tzv. 3C: </a:t>
            </a:r>
          </a:p>
          <a:p>
            <a:pPr lvl="1"/>
            <a:r>
              <a:rPr lang="cs-CZ" sz="1600" dirty="0" err="1">
                <a:solidFill>
                  <a:srgbClr val="002060"/>
                </a:solidFill>
              </a:rPr>
              <a:t>Consumers</a:t>
            </a:r>
            <a:r>
              <a:rPr lang="cs-CZ" sz="1600" dirty="0">
                <a:solidFill>
                  <a:srgbClr val="002060"/>
                </a:solidFill>
              </a:rPr>
              <a:t> – spotřebitelé (A).</a:t>
            </a:r>
          </a:p>
          <a:p>
            <a:pPr lvl="1"/>
            <a:r>
              <a:rPr lang="cs-CZ" sz="1600" dirty="0" err="1">
                <a:solidFill>
                  <a:srgbClr val="002060"/>
                </a:solidFill>
              </a:rPr>
              <a:t>Collaborators</a:t>
            </a:r>
            <a:r>
              <a:rPr lang="cs-CZ" sz="1600" dirty="0">
                <a:solidFill>
                  <a:srgbClr val="002060"/>
                </a:solidFill>
              </a:rPr>
              <a:t> – spolupracovníci (B).</a:t>
            </a:r>
          </a:p>
          <a:p>
            <a:pPr lvl="1"/>
            <a:r>
              <a:rPr lang="cs-CZ" sz="1600" dirty="0" err="1">
                <a:solidFill>
                  <a:srgbClr val="002060"/>
                </a:solidFill>
              </a:rPr>
              <a:t>Competitors</a:t>
            </a:r>
            <a:r>
              <a:rPr lang="cs-CZ" sz="1600" dirty="0">
                <a:solidFill>
                  <a:srgbClr val="002060"/>
                </a:solidFill>
              </a:rPr>
              <a:t> – konkurenti (C).</a:t>
            </a:r>
          </a:p>
        </p:txBody>
      </p:sp>
      <p:sp>
        <p:nvSpPr>
          <p:cNvPr id="6" name="Nadpis 5"/>
          <p:cNvSpPr>
            <a:spLocks noGrp="1"/>
          </p:cNvSpPr>
          <p:nvPr>
            <p:ph type="title"/>
          </p:nvPr>
        </p:nvSpPr>
        <p:spPr>
          <a:xfrm>
            <a:off x="107504" y="195486"/>
            <a:ext cx="8136904" cy="507703"/>
          </a:xfrm>
        </p:spPr>
        <p:txBody>
          <a:bodyPr/>
          <a:lstStyle/>
          <a:p>
            <a:r>
              <a:rPr lang="cs-CZ" dirty="0"/>
              <a:t>3 Analýzy vnějšího mikroprostředí</a:t>
            </a:r>
          </a:p>
        </p:txBody>
      </p:sp>
    </p:spTree>
    <p:extLst>
      <p:ext uri="{BB962C8B-B14F-4D97-AF65-F5344CB8AC3E}">
        <p14:creationId xmlns:p14="http://schemas.microsoft.com/office/powerpoint/2010/main" val="2222879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Spotřebitelé jsou jednotlivci nebo organizace, kteří nakupují produkty k vlastnímu použití nebo k jejich dalšímu začlenění do dalšího produktu. Nedochází však k nákupu za účelem dalšího prodeje. </a:t>
            </a:r>
          </a:p>
          <a:p>
            <a:endParaRPr lang="cs-CZ" sz="2000" dirty="0">
              <a:solidFill>
                <a:srgbClr val="002060"/>
              </a:solidFill>
            </a:endParaRPr>
          </a:p>
          <a:p>
            <a:r>
              <a:rPr lang="cs-CZ" sz="2000" dirty="0">
                <a:solidFill>
                  <a:srgbClr val="002060"/>
                </a:solidFill>
              </a:rPr>
              <a:t>Zákazníci – spotřebitelé, výrobci, obchodníci, stát, zahraniční zákazníci. (motivace ke koupi, místo, čas)</a:t>
            </a:r>
          </a:p>
          <a:p>
            <a:endParaRPr lang="cs-CZ" sz="2000" dirty="0">
              <a:solidFill>
                <a:srgbClr val="002060"/>
              </a:solidFill>
            </a:endParaRPr>
          </a:p>
          <a:p>
            <a:r>
              <a:rPr lang="cs-CZ" sz="2000" dirty="0">
                <a:solidFill>
                  <a:srgbClr val="002060"/>
                </a:solidFill>
              </a:rPr>
              <a:t>Dále nás zajímá:</a:t>
            </a:r>
          </a:p>
          <a:p>
            <a:pPr lvl="1"/>
            <a:r>
              <a:rPr lang="cs-CZ" sz="1600" dirty="0">
                <a:solidFill>
                  <a:srgbClr val="002060"/>
                </a:solidFill>
              </a:rPr>
              <a:t>proces výběru,</a:t>
            </a:r>
          </a:p>
          <a:p>
            <a:pPr lvl="1"/>
            <a:r>
              <a:rPr lang="cs-CZ" sz="1600" dirty="0">
                <a:solidFill>
                  <a:srgbClr val="002060"/>
                </a:solidFill>
              </a:rPr>
              <a:t>nákupní proces,</a:t>
            </a:r>
          </a:p>
          <a:p>
            <a:pPr lvl="1"/>
            <a:r>
              <a:rPr lang="cs-CZ" sz="1600" dirty="0">
                <a:solidFill>
                  <a:srgbClr val="002060"/>
                </a:solidFill>
              </a:rPr>
              <a:t>proces užití a spotřeby.</a:t>
            </a:r>
          </a:p>
        </p:txBody>
      </p:sp>
      <p:sp>
        <p:nvSpPr>
          <p:cNvPr id="6" name="Nadpis 5"/>
          <p:cNvSpPr>
            <a:spLocks noGrp="1"/>
          </p:cNvSpPr>
          <p:nvPr>
            <p:ph type="title"/>
          </p:nvPr>
        </p:nvSpPr>
        <p:spPr>
          <a:xfrm>
            <a:off x="107504" y="195486"/>
            <a:ext cx="8136904" cy="507703"/>
          </a:xfrm>
        </p:spPr>
        <p:txBody>
          <a:bodyPr/>
          <a:lstStyle/>
          <a:p>
            <a:r>
              <a:rPr lang="cs-CZ" dirty="0"/>
              <a:t>A. Spotřebitelé</a:t>
            </a:r>
          </a:p>
        </p:txBody>
      </p:sp>
    </p:spTree>
    <p:extLst>
      <p:ext uri="{BB962C8B-B14F-4D97-AF65-F5344CB8AC3E}">
        <p14:creationId xmlns:p14="http://schemas.microsoft.com/office/powerpoint/2010/main" val="3373051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24336"/>
          </a:xfrm>
          <a:prstGeom prst="rect">
            <a:avLst/>
          </a:prstGeom>
        </p:spPr>
        <p:txBody>
          <a:bodyPr>
            <a:noAutofit/>
          </a:bodyPr>
          <a:lstStyle/>
          <a:p>
            <a:r>
              <a:rPr lang="cs-CZ" sz="2000" dirty="0">
                <a:solidFill>
                  <a:srgbClr val="002060"/>
                </a:solidFill>
              </a:rPr>
              <a:t>1. KDO </a:t>
            </a:r>
            <a:r>
              <a:rPr lang="cs-CZ" sz="2000" dirty="0" err="1">
                <a:solidFill>
                  <a:srgbClr val="002060"/>
                </a:solidFill>
              </a:rPr>
              <a:t>Kdo</a:t>
            </a:r>
            <a:r>
              <a:rPr lang="cs-CZ" sz="2000" dirty="0">
                <a:solidFill>
                  <a:srgbClr val="002060"/>
                </a:solidFill>
              </a:rPr>
              <a:t> je rozhodovací jednotkou? Kdo hraje jakou roli při rozhodování, kdo hraje jakou roli při nákupu? Kdo nakonec produkt ve skutečnosti užívá? Může to totiž klidně být někdo zcela jiný, než ten, kdo o nákupu či výběru rozhoduje!</a:t>
            </a:r>
          </a:p>
          <a:p>
            <a:r>
              <a:rPr lang="cs-CZ" sz="2000" dirty="0">
                <a:solidFill>
                  <a:srgbClr val="002060"/>
                </a:solidFill>
              </a:rPr>
              <a:t>2. CO Jaký je výrobek? Jaký je z funkčního pohledu, Jaké v nás vyvolává emoce? Kam nás </a:t>
            </a:r>
            <a:r>
              <a:rPr lang="cs-CZ" sz="2000" dirty="0" err="1">
                <a:solidFill>
                  <a:srgbClr val="002060"/>
                </a:solidFill>
              </a:rPr>
              <a:t>eventuelně</a:t>
            </a:r>
            <a:r>
              <a:rPr lang="cs-CZ" sz="2000" dirty="0">
                <a:solidFill>
                  <a:srgbClr val="002060"/>
                </a:solidFill>
              </a:rPr>
              <a:t> jeho použití zařazuje v rámci společnosti? Je ten výrobek ekologický?</a:t>
            </a:r>
          </a:p>
          <a:p>
            <a:r>
              <a:rPr lang="cs-CZ" sz="2000" dirty="0">
                <a:solidFill>
                  <a:srgbClr val="002060"/>
                </a:solidFill>
              </a:rPr>
              <a:t>3. PROČ Jaká je motivace ke koupi? Proč se produkt užívá anebo spotřebovává. Jedná se o zboží základní potřeby, rychloobrátkové nebo o sofistikovaný výrobek dlouhodobé spotřeby?</a:t>
            </a:r>
          </a:p>
        </p:txBody>
      </p:sp>
      <p:sp>
        <p:nvSpPr>
          <p:cNvPr id="6" name="Nadpis 5"/>
          <p:cNvSpPr>
            <a:spLocks noGrp="1"/>
          </p:cNvSpPr>
          <p:nvPr>
            <p:ph type="title"/>
          </p:nvPr>
        </p:nvSpPr>
        <p:spPr>
          <a:xfrm>
            <a:off x="107504" y="195486"/>
            <a:ext cx="8136904" cy="507703"/>
          </a:xfrm>
        </p:spPr>
        <p:txBody>
          <a:bodyPr/>
          <a:lstStyle/>
          <a:p>
            <a:r>
              <a:rPr lang="cs-CZ" dirty="0"/>
              <a:t>Otázky související se zákazníky (</a:t>
            </a:r>
            <a:r>
              <a:rPr lang="cs-CZ" dirty="0" err="1"/>
              <a:t>Synext</a:t>
            </a:r>
            <a:r>
              <a:rPr lang="cs-CZ" dirty="0"/>
              <a:t>) 1</a:t>
            </a:r>
          </a:p>
        </p:txBody>
      </p:sp>
    </p:spTree>
    <p:extLst>
      <p:ext uri="{BB962C8B-B14F-4D97-AF65-F5344CB8AC3E}">
        <p14:creationId xmlns:p14="http://schemas.microsoft.com/office/powerpoint/2010/main" val="3420413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4. JAK Jaký proces vede k výběru a ke koupi? Jaký byl prvotní impuls a kde byl jeho zdroj? A jak probíhal další proces rozhodování? A jak byl výrobek používán, spotřebováván a nakonec likvidován? A jak byl potom nahrazen novým?</a:t>
            </a:r>
          </a:p>
          <a:p>
            <a:r>
              <a:rPr lang="cs-CZ" sz="2000" dirty="0">
                <a:solidFill>
                  <a:srgbClr val="002060"/>
                </a:solidFill>
              </a:rPr>
              <a:t>5. KDY </a:t>
            </a:r>
            <a:r>
              <a:rPr lang="cs-CZ" sz="2000" dirty="0" err="1">
                <a:solidFill>
                  <a:srgbClr val="002060"/>
                </a:solidFill>
              </a:rPr>
              <a:t>Kdy</a:t>
            </a:r>
            <a:r>
              <a:rPr lang="cs-CZ" sz="2000" dirty="0">
                <a:solidFill>
                  <a:srgbClr val="002060"/>
                </a:solidFill>
              </a:rPr>
              <a:t> (v jakém životním období, kdy v roce, měsíci, týdnu, dni) se lidé rozhodují anebo nakupují? Kdy se výrobek používá, spotřebovává, likviduje?</a:t>
            </a:r>
          </a:p>
          <a:p>
            <a:r>
              <a:rPr lang="cs-CZ" sz="2000" dirty="0">
                <a:solidFill>
                  <a:srgbClr val="002060"/>
                </a:solidFill>
              </a:rPr>
              <a:t>6. KDE </a:t>
            </a:r>
            <a:r>
              <a:rPr lang="cs-CZ" sz="2000" dirty="0" err="1">
                <a:solidFill>
                  <a:srgbClr val="002060"/>
                </a:solidFill>
              </a:rPr>
              <a:t>Kde</a:t>
            </a:r>
            <a:r>
              <a:rPr lang="cs-CZ" sz="2000" dirty="0">
                <a:solidFill>
                  <a:srgbClr val="002060"/>
                </a:solidFill>
              </a:rPr>
              <a:t> dochází k rozhodnutí? V jakém obchodu (typu obchodu) lidé nakupují? Kde se daný produkt používá, spotřebovává, likviduje?</a:t>
            </a:r>
          </a:p>
        </p:txBody>
      </p:sp>
      <p:sp>
        <p:nvSpPr>
          <p:cNvPr id="6" name="Nadpis 5"/>
          <p:cNvSpPr>
            <a:spLocks noGrp="1"/>
          </p:cNvSpPr>
          <p:nvPr>
            <p:ph type="title"/>
          </p:nvPr>
        </p:nvSpPr>
        <p:spPr>
          <a:xfrm>
            <a:off x="107504" y="195486"/>
            <a:ext cx="8136904" cy="507703"/>
          </a:xfrm>
        </p:spPr>
        <p:txBody>
          <a:bodyPr/>
          <a:lstStyle/>
          <a:p>
            <a:r>
              <a:rPr lang="cs-CZ" dirty="0"/>
              <a:t>Otázky související se zákazníky (</a:t>
            </a:r>
            <a:r>
              <a:rPr lang="cs-CZ" dirty="0" err="1"/>
              <a:t>Synext</a:t>
            </a:r>
            <a:r>
              <a:rPr lang="cs-CZ" dirty="0"/>
              <a:t>) 2</a:t>
            </a:r>
          </a:p>
        </p:txBody>
      </p:sp>
    </p:spTree>
    <p:extLst>
      <p:ext uri="{BB962C8B-B14F-4D97-AF65-F5344CB8AC3E}">
        <p14:creationId xmlns:p14="http://schemas.microsoft.com/office/powerpoint/2010/main" val="320748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1. Fáze poznávání problému.</a:t>
            </a:r>
          </a:p>
          <a:p>
            <a:r>
              <a:rPr lang="cs-CZ" sz="2000" dirty="0">
                <a:solidFill>
                  <a:srgbClr val="002060"/>
                </a:solidFill>
              </a:rPr>
              <a:t>2. Fáze hledání informací.</a:t>
            </a:r>
          </a:p>
          <a:p>
            <a:r>
              <a:rPr lang="cs-CZ" sz="2000" dirty="0">
                <a:solidFill>
                  <a:srgbClr val="002060"/>
                </a:solidFill>
              </a:rPr>
              <a:t>3. Fáze vyhodnocování.</a:t>
            </a:r>
          </a:p>
          <a:p>
            <a:r>
              <a:rPr lang="cs-CZ" sz="2000" dirty="0">
                <a:solidFill>
                  <a:srgbClr val="002060"/>
                </a:solidFill>
              </a:rPr>
              <a:t>4. Fáze rozhodnutí ke koupi.</a:t>
            </a:r>
          </a:p>
          <a:p>
            <a:r>
              <a:rPr lang="cs-CZ" sz="2000" dirty="0">
                <a:solidFill>
                  <a:srgbClr val="002060"/>
                </a:solidFill>
              </a:rPr>
              <a:t>5. Zkušenost po koupi.</a:t>
            </a:r>
          </a:p>
          <a:p>
            <a:r>
              <a:rPr lang="cs-CZ" sz="2000" dirty="0">
                <a:solidFill>
                  <a:srgbClr val="002060"/>
                </a:solidFill>
              </a:rPr>
              <a:t>6. Fáze zamítnutí.</a:t>
            </a:r>
          </a:p>
          <a:p>
            <a:endParaRPr lang="cs-CZ" sz="2000" dirty="0">
              <a:solidFill>
                <a:srgbClr val="002060"/>
              </a:solidFill>
            </a:endParaRPr>
          </a:p>
          <a:p>
            <a:r>
              <a:rPr lang="cs-CZ" sz="2000" dirty="0">
                <a:solidFill>
                  <a:srgbClr val="002060"/>
                </a:solidFill>
              </a:rPr>
              <a:t>Zda zákazník projde všemi fázemi kupního procesu a kolik času stráví u jednotlivých fází, to závisí na typu výrobku.</a:t>
            </a:r>
          </a:p>
          <a:p>
            <a:r>
              <a:rPr lang="cs-CZ" sz="2000" dirty="0">
                <a:solidFill>
                  <a:srgbClr val="002060"/>
                </a:solidFill>
              </a:rPr>
              <a:t>Ovlivňující faktory: vnímané riziko, alternativy, chyby, zkušenosti, frekvence nákupu, emoce atd.</a:t>
            </a:r>
          </a:p>
        </p:txBody>
      </p:sp>
      <p:sp>
        <p:nvSpPr>
          <p:cNvPr id="6" name="Nadpis 5"/>
          <p:cNvSpPr>
            <a:spLocks noGrp="1"/>
          </p:cNvSpPr>
          <p:nvPr>
            <p:ph type="title"/>
          </p:nvPr>
        </p:nvSpPr>
        <p:spPr>
          <a:xfrm>
            <a:off x="107504" y="195486"/>
            <a:ext cx="8136904" cy="507703"/>
          </a:xfrm>
        </p:spPr>
        <p:txBody>
          <a:bodyPr/>
          <a:lstStyle/>
          <a:p>
            <a:r>
              <a:rPr lang="cs-CZ" dirty="0"/>
              <a:t>Rozhodovací proces</a:t>
            </a:r>
          </a:p>
        </p:txBody>
      </p:sp>
    </p:spTree>
    <p:extLst>
      <p:ext uri="{BB962C8B-B14F-4D97-AF65-F5344CB8AC3E}">
        <p14:creationId xmlns:p14="http://schemas.microsoft.com/office/powerpoint/2010/main" val="2312904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Analýza chování zákazníka je systematickou analýzou chování, myšlení a cítění spotřebitele v souvislosti s vlastnostmi výrobku.</a:t>
            </a:r>
          </a:p>
          <a:p>
            <a:r>
              <a:rPr lang="cs-CZ" sz="2000" dirty="0">
                <a:solidFill>
                  <a:srgbClr val="002060"/>
                </a:solidFill>
              </a:rPr>
              <a:t>Faktory, které mohou toto chování ovlivnit:</a:t>
            </a:r>
          </a:p>
          <a:p>
            <a:pPr lvl="1"/>
            <a:r>
              <a:rPr lang="cs-CZ" sz="2000" dirty="0">
                <a:solidFill>
                  <a:srgbClr val="002060"/>
                </a:solidFill>
              </a:rPr>
              <a:t>kulturní faktory (kultura, subkultura, společenská třída),</a:t>
            </a:r>
          </a:p>
          <a:p>
            <a:pPr lvl="1"/>
            <a:r>
              <a:rPr lang="cs-CZ" sz="2000" dirty="0">
                <a:solidFill>
                  <a:srgbClr val="002060"/>
                </a:solidFill>
              </a:rPr>
              <a:t>sociální faktory (rodina, životní cyklus rodiny, referenční skupina, </a:t>
            </a:r>
            <a:r>
              <a:rPr lang="cs-CZ" sz="2000" dirty="0" err="1">
                <a:solidFill>
                  <a:srgbClr val="002060"/>
                </a:solidFill>
              </a:rPr>
              <a:t>ovlivňovatelé</a:t>
            </a:r>
            <a:r>
              <a:rPr lang="cs-CZ" sz="2000" dirty="0">
                <a:solidFill>
                  <a:srgbClr val="002060"/>
                </a:solidFill>
              </a:rPr>
              <a:t>), </a:t>
            </a:r>
          </a:p>
          <a:p>
            <a:pPr lvl="1"/>
            <a:r>
              <a:rPr lang="cs-CZ" sz="2000" dirty="0">
                <a:solidFill>
                  <a:srgbClr val="002060"/>
                </a:solidFill>
              </a:rPr>
              <a:t>individuální faktory (zaměstnání, příjem, osobnost, hodnoty, životní styl), </a:t>
            </a:r>
          </a:p>
          <a:p>
            <a:pPr lvl="1"/>
            <a:r>
              <a:rPr lang="cs-CZ" sz="2000" dirty="0">
                <a:solidFill>
                  <a:srgbClr val="002060"/>
                </a:solidFill>
              </a:rPr>
              <a:t>psychologické faktory (motivace, vnímání, učení, postoj).</a:t>
            </a:r>
          </a:p>
        </p:txBody>
      </p:sp>
      <p:sp>
        <p:nvSpPr>
          <p:cNvPr id="6" name="Nadpis 5"/>
          <p:cNvSpPr>
            <a:spLocks noGrp="1"/>
          </p:cNvSpPr>
          <p:nvPr>
            <p:ph type="title"/>
          </p:nvPr>
        </p:nvSpPr>
        <p:spPr>
          <a:xfrm>
            <a:off x="107504" y="195486"/>
            <a:ext cx="8136904" cy="507703"/>
          </a:xfrm>
        </p:spPr>
        <p:txBody>
          <a:bodyPr/>
          <a:lstStyle/>
          <a:p>
            <a:r>
              <a:rPr lang="cs-CZ" dirty="0"/>
              <a:t>Analýza chování zákazníka</a:t>
            </a:r>
          </a:p>
        </p:txBody>
      </p:sp>
    </p:spTree>
    <p:extLst>
      <p:ext uri="{BB962C8B-B14F-4D97-AF65-F5344CB8AC3E}">
        <p14:creationId xmlns:p14="http://schemas.microsoft.com/office/powerpoint/2010/main" val="2869020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7504" y="195486"/>
            <a:ext cx="8136904" cy="507703"/>
          </a:xfrm>
        </p:spPr>
        <p:txBody>
          <a:bodyPr/>
          <a:lstStyle/>
          <a:p>
            <a:r>
              <a:rPr lang="cs-CZ" dirty="0"/>
              <a:t>Analýza chování zákazníka</a:t>
            </a:r>
          </a:p>
        </p:txBody>
      </p:sp>
      <p:pic>
        <p:nvPicPr>
          <p:cNvPr id="4" name="Obrázek 33"/>
          <p:cNvPicPr/>
          <p:nvPr/>
        </p:nvPicPr>
        <p:blipFill>
          <a:blip r:embed="rId3" cstate="print">
            <a:extLst>
              <a:ext uri="{28A0092B-C50C-407E-A947-70E740481C1C}">
                <a14:useLocalDpi xmlns:a14="http://schemas.microsoft.com/office/drawing/2010/main" val="0"/>
              </a:ext>
            </a:extLst>
          </a:blip>
          <a:stretch>
            <a:fillRect/>
          </a:stretch>
        </p:blipFill>
        <p:spPr>
          <a:xfrm>
            <a:off x="755576" y="771550"/>
            <a:ext cx="6984776" cy="3888431"/>
          </a:xfrm>
          <a:prstGeom prst="rect">
            <a:avLst/>
          </a:prstGeom>
        </p:spPr>
      </p:pic>
    </p:spTree>
    <p:extLst>
      <p:ext uri="{BB962C8B-B14F-4D97-AF65-F5344CB8AC3E}">
        <p14:creationId xmlns:p14="http://schemas.microsoft.com/office/powerpoint/2010/main" val="261481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latin typeface="Times New Roman" panose="02020603050405020304" pitchFamily="18" charset="0"/>
                <a:cs typeface="Times New Roman" panose="02020603050405020304" pitchFamily="18" charset="0"/>
              </a:rPr>
              <a:t>1 Marketingové situační analýzy.</a:t>
            </a:r>
          </a:p>
          <a:p>
            <a:r>
              <a:rPr lang="cs-CZ" altLang="cs-CZ" sz="2000" b="1" dirty="0">
                <a:solidFill>
                  <a:srgbClr val="002060"/>
                </a:solidFill>
                <a:latin typeface="Times New Roman" panose="02020603050405020304" pitchFamily="18" charset="0"/>
                <a:cs typeface="Times New Roman" panose="02020603050405020304" pitchFamily="18" charset="0"/>
              </a:rPr>
              <a:t>2 Makroprostředí.</a:t>
            </a:r>
          </a:p>
          <a:p>
            <a:r>
              <a:rPr lang="cs-CZ" altLang="cs-CZ" sz="2000" b="1" dirty="0">
                <a:solidFill>
                  <a:srgbClr val="002060"/>
                </a:solidFill>
                <a:latin typeface="Times New Roman" panose="02020603050405020304" pitchFamily="18" charset="0"/>
                <a:cs typeface="Times New Roman" panose="02020603050405020304" pitchFamily="18" charset="0"/>
              </a:rPr>
              <a:t>3 Vnější mikroprostředí.</a:t>
            </a:r>
          </a:p>
        </p:txBody>
      </p:sp>
      <p:sp>
        <p:nvSpPr>
          <p:cNvPr id="6" name="Nadpis 5"/>
          <p:cNvSpPr>
            <a:spLocks noGrp="1"/>
          </p:cNvSpPr>
          <p:nvPr>
            <p:ph type="title"/>
          </p:nvPr>
        </p:nvSpPr>
        <p:spPr>
          <a:xfrm>
            <a:off x="179512" y="195486"/>
            <a:ext cx="3888432" cy="507703"/>
          </a:xfrm>
        </p:spPr>
        <p:txBody>
          <a:bodyPr/>
          <a:lstStyle/>
          <a:p>
            <a:r>
              <a:rPr lang="cs-CZ" dirty="0"/>
              <a:t>Obsah přednášky</a:t>
            </a: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71550"/>
            <a:ext cx="8280920" cy="3024336"/>
          </a:xfrm>
          <a:prstGeom prst="rect">
            <a:avLst/>
          </a:prstGeom>
        </p:spPr>
        <p:txBody>
          <a:bodyPr>
            <a:noAutofit/>
          </a:bodyPr>
          <a:lstStyle/>
          <a:p>
            <a:r>
              <a:rPr lang="cs-CZ" sz="2000" dirty="0">
                <a:solidFill>
                  <a:srgbClr val="002060"/>
                </a:solidFill>
              </a:rPr>
              <a:t>1. Inovátoři – </a:t>
            </a:r>
            <a:r>
              <a:rPr lang="cs-CZ" sz="1400" dirty="0">
                <a:solidFill>
                  <a:srgbClr val="002060"/>
                </a:solidFill>
              </a:rPr>
              <a:t>představují cca 2,5% zákazníků, jsou to „</a:t>
            </a:r>
            <a:r>
              <a:rPr lang="cs-CZ" sz="1400" dirty="0" err="1">
                <a:solidFill>
                  <a:srgbClr val="002060"/>
                </a:solidFill>
              </a:rPr>
              <a:t>hračičkové</a:t>
            </a:r>
            <a:r>
              <a:rPr lang="cs-CZ" sz="1400" dirty="0">
                <a:solidFill>
                  <a:srgbClr val="002060"/>
                </a:solidFill>
              </a:rPr>
              <a:t>“ a pionýři, kteří musí mít vždy nejdříve ty nejnovější výrobky. Pro ovlivnění dalších spotřebitelů však nejsou příliš důležití.</a:t>
            </a:r>
          </a:p>
          <a:p>
            <a:r>
              <a:rPr lang="cs-CZ" sz="2000" dirty="0">
                <a:solidFill>
                  <a:srgbClr val="002060"/>
                </a:solidFill>
              </a:rPr>
              <a:t>2. Vysoce adaptabilní - </a:t>
            </a:r>
            <a:r>
              <a:rPr lang="cs-CZ" sz="1600" dirty="0">
                <a:solidFill>
                  <a:srgbClr val="002060"/>
                </a:solidFill>
              </a:rPr>
              <a:t>představují cca 13,5% zákazníků, kteří bývají velice často </a:t>
            </a:r>
            <a:r>
              <a:rPr lang="cs-CZ" sz="1600" dirty="0" err="1">
                <a:solidFill>
                  <a:srgbClr val="002060"/>
                </a:solidFill>
              </a:rPr>
              <a:t>ovlivňovateli</a:t>
            </a:r>
            <a:r>
              <a:rPr lang="cs-CZ" sz="1600" dirty="0">
                <a:solidFill>
                  <a:srgbClr val="002060"/>
                </a:solidFill>
              </a:rPr>
              <a:t> skupiny. Výrobek přijímají rychle, ale velice dobře jej před koupí prověřují. Proto mohou poskytovat dále relevantní ovlivňující informace. Z hlediska marketingové komunikace je toto snad nejdůležitější skupina, kterou je nutno rychle získat.</a:t>
            </a:r>
          </a:p>
          <a:p>
            <a:r>
              <a:rPr lang="cs-CZ" sz="2000" dirty="0">
                <a:solidFill>
                  <a:srgbClr val="002060"/>
                </a:solidFill>
              </a:rPr>
              <a:t>3. Časná většina – </a:t>
            </a:r>
            <a:r>
              <a:rPr lang="cs-CZ" sz="1600" dirty="0">
                <a:solidFill>
                  <a:srgbClr val="002060"/>
                </a:solidFill>
              </a:rPr>
              <a:t>představuje cca 34% zákazníků. Jsou to opatrní lidé, kteří se nechávají velice často ovlivňovat názorovými vůdci. Z hlediska marketingové komunikace se jedná o velice důležitou skupinu. Říká se, že když se nám podaří získat tuto skupinu, máme vyhráno…</a:t>
            </a:r>
          </a:p>
          <a:p>
            <a:r>
              <a:rPr lang="cs-CZ" sz="2000" dirty="0">
                <a:solidFill>
                  <a:srgbClr val="002060"/>
                </a:solidFill>
              </a:rPr>
              <a:t>4. Pozdní většina – </a:t>
            </a:r>
            <a:r>
              <a:rPr lang="cs-CZ" sz="1600" dirty="0">
                <a:solidFill>
                  <a:srgbClr val="002060"/>
                </a:solidFill>
              </a:rPr>
              <a:t>představuje též cca 34%, jedná se o skeptiky, kteří kupují nový výrobek až tehdy, když si jej zakoupila většina. Proto je tak důležité získání předchozích dvou skupin. Pozdní většina je samozřejmě, díky své velikosti důležitá ale z hlediska marketingové komunikace pro ni nejsou většinou definovány významné samostatné komunikační strategie.</a:t>
            </a:r>
          </a:p>
          <a:p>
            <a:r>
              <a:rPr lang="cs-CZ" sz="2000" dirty="0">
                <a:solidFill>
                  <a:srgbClr val="002060"/>
                </a:solidFill>
              </a:rPr>
              <a:t>5. Opozdilci – </a:t>
            </a:r>
            <a:r>
              <a:rPr lang="cs-CZ" sz="1400" dirty="0">
                <a:solidFill>
                  <a:srgbClr val="002060"/>
                </a:solidFill>
              </a:rPr>
              <a:t>konzervativci, lidé, kteří mají averzi ke změnám. Preferují ty výrobky, které se staly součástí tradice. Na tuto skupinu se marketingová komunikace při zavádění nového výrobku nezaměřuje.</a:t>
            </a:r>
          </a:p>
        </p:txBody>
      </p:sp>
      <p:sp>
        <p:nvSpPr>
          <p:cNvPr id="6" name="Nadpis 5"/>
          <p:cNvSpPr>
            <a:spLocks noGrp="1"/>
          </p:cNvSpPr>
          <p:nvPr>
            <p:ph type="title"/>
          </p:nvPr>
        </p:nvSpPr>
        <p:spPr>
          <a:xfrm>
            <a:off x="107504" y="195486"/>
            <a:ext cx="8136904" cy="507703"/>
          </a:xfrm>
        </p:spPr>
        <p:txBody>
          <a:bodyPr/>
          <a:lstStyle/>
          <a:p>
            <a:r>
              <a:rPr lang="cs-CZ" dirty="0"/>
              <a:t>Sociální vliv - </a:t>
            </a:r>
            <a:r>
              <a:rPr lang="cs-CZ" dirty="0" err="1"/>
              <a:t>Rogersova</a:t>
            </a:r>
            <a:r>
              <a:rPr lang="cs-CZ" dirty="0"/>
              <a:t> adopční křivka (</a:t>
            </a:r>
            <a:r>
              <a:rPr lang="cs-CZ" dirty="0" err="1"/>
              <a:t>Synext</a:t>
            </a:r>
            <a:r>
              <a:rPr lang="cs-CZ" dirty="0"/>
              <a:t>)</a:t>
            </a:r>
          </a:p>
        </p:txBody>
      </p:sp>
    </p:spTree>
    <p:extLst>
      <p:ext uri="{BB962C8B-B14F-4D97-AF65-F5344CB8AC3E}">
        <p14:creationId xmlns:p14="http://schemas.microsoft.com/office/powerpoint/2010/main" val="3189175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131590"/>
            <a:ext cx="8280920" cy="3024336"/>
          </a:xfrm>
          <a:prstGeom prst="rect">
            <a:avLst/>
          </a:prstGeom>
        </p:spPr>
        <p:txBody>
          <a:bodyPr>
            <a:noAutofit/>
          </a:bodyPr>
          <a:lstStyle/>
          <a:p>
            <a:r>
              <a:rPr lang="cs-CZ" sz="2000" b="1" dirty="0">
                <a:solidFill>
                  <a:srgbClr val="002060"/>
                </a:solidFill>
              </a:rPr>
              <a:t>Iniciátor</a:t>
            </a:r>
            <a:r>
              <a:rPr lang="cs-CZ" sz="2000" dirty="0">
                <a:solidFill>
                  <a:srgbClr val="002060"/>
                </a:solidFill>
              </a:rPr>
              <a:t>: osoba, která první iniciuje nákup.</a:t>
            </a:r>
          </a:p>
          <a:p>
            <a:r>
              <a:rPr lang="cs-CZ" sz="2000" b="1" dirty="0" err="1">
                <a:solidFill>
                  <a:srgbClr val="002060"/>
                </a:solidFill>
              </a:rPr>
              <a:t>Ovlivňovatel</a:t>
            </a:r>
            <a:r>
              <a:rPr lang="cs-CZ" sz="2000" dirty="0">
                <a:solidFill>
                  <a:srgbClr val="002060"/>
                </a:solidFill>
              </a:rPr>
              <a:t>: poradce, jehož názory mají určitou váhu při volbě.</a:t>
            </a:r>
          </a:p>
          <a:p>
            <a:r>
              <a:rPr lang="cs-CZ" sz="2000" b="1" dirty="0" err="1">
                <a:solidFill>
                  <a:srgbClr val="002060"/>
                </a:solidFill>
              </a:rPr>
              <a:t>Rozhodovatel</a:t>
            </a:r>
            <a:r>
              <a:rPr lang="cs-CZ" sz="2000" dirty="0">
                <a:solidFill>
                  <a:srgbClr val="002060"/>
                </a:solidFill>
              </a:rPr>
              <a:t>: osoba, která činí konečné rozhodnutí a která rozhoduje, zda koupit nebo ne. Pokud ano, pak co, jak a kde.</a:t>
            </a:r>
          </a:p>
          <a:p>
            <a:r>
              <a:rPr lang="cs-CZ" sz="2000" b="1" dirty="0">
                <a:solidFill>
                  <a:srgbClr val="002060"/>
                </a:solidFill>
              </a:rPr>
              <a:t>Kupující</a:t>
            </a:r>
            <a:r>
              <a:rPr lang="cs-CZ" sz="2000" dirty="0">
                <a:solidFill>
                  <a:srgbClr val="002060"/>
                </a:solidFill>
              </a:rPr>
              <a:t>: osoba, která provádí koupi výrobku.</a:t>
            </a:r>
          </a:p>
          <a:p>
            <a:r>
              <a:rPr lang="cs-CZ" sz="2000" b="1" dirty="0">
                <a:solidFill>
                  <a:srgbClr val="002060"/>
                </a:solidFill>
              </a:rPr>
              <a:t>Uživatel</a:t>
            </a:r>
            <a:r>
              <a:rPr lang="cs-CZ" sz="2000" dirty="0">
                <a:solidFill>
                  <a:srgbClr val="002060"/>
                </a:solidFill>
              </a:rPr>
              <a:t>: osoba, která v konečné fázi užívá, nebo spotřebovává výrobek.</a:t>
            </a:r>
          </a:p>
          <a:p>
            <a:r>
              <a:rPr lang="cs-CZ" sz="2000" b="1" dirty="0">
                <a:solidFill>
                  <a:srgbClr val="002060"/>
                </a:solidFill>
              </a:rPr>
              <a:t>Přípravář</a:t>
            </a:r>
            <a:r>
              <a:rPr lang="cs-CZ" sz="2000" dirty="0">
                <a:solidFill>
                  <a:srgbClr val="002060"/>
                </a:solidFill>
              </a:rPr>
              <a:t>: osoba, která připravuje výrobek k užití nebo spotřebě.</a:t>
            </a:r>
          </a:p>
        </p:txBody>
      </p:sp>
      <p:sp>
        <p:nvSpPr>
          <p:cNvPr id="6" name="Nadpis 5"/>
          <p:cNvSpPr>
            <a:spLocks noGrp="1"/>
          </p:cNvSpPr>
          <p:nvPr>
            <p:ph type="title"/>
          </p:nvPr>
        </p:nvSpPr>
        <p:spPr>
          <a:xfrm>
            <a:off x="107504" y="195486"/>
            <a:ext cx="8136904" cy="507703"/>
          </a:xfrm>
        </p:spPr>
        <p:txBody>
          <a:bodyPr/>
          <a:lstStyle/>
          <a:p>
            <a:r>
              <a:rPr lang="cs-CZ" dirty="0"/>
              <a:t>Kupní role</a:t>
            </a:r>
          </a:p>
        </p:txBody>
      </p:sp>
    </p:spTree>
    <p:extLst>
      <p:ext uri="{BB962C8B-B14F-4D97-AF65-F5344CB8AC3E}">
        <p14:creationId xmlns:p14="http://schemas.microsoft.com/office/powerpoint/2010/main" val="552477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STP = </a:t>
            </a:r>
            <a:r>
              <a:rPr lang="cs-CZ" sz="2000" dirty="0" err="1">
                <a:solidFill>
                  <a:srgbClr val="002060"/>
                </a:solidFill>
              </a:rPr>
              <a:t>segmenting</a:t>
            </a:r>
            <a:r>
              <a:rPr lang="cs-CZ" sz="2000" dirty="0">
                <a:solidFill>
                  <a:srgbClr val="002060"/>
                </a:solidFill>
              </a:rPr>
              <a:t> – </a:t>
            </a:r>
            <a:r>
              <a:rPr lang="cs-CZ" sz="2000" dirty="0" err="1">
                <a:solidFill>
                  <a:srgbClr val="002060"/>
                </a:solidFill>
              </a:rPr>
              <a:t>targeting</a:t>
            </a:r>
            <a:r>
              <a:rPr lang="cs-CZ" sz="2000" dirty="0">
                <a:solidFill>
                  <a:srgbClr val="002060"/>
                </a:solidFill>
              </a:rPr>
              <a:t> – positioning.</a:t>
            </a:r>
          </a:p>
          <a:p>
            <a:endParaRPr lang="cs-CZ" sz="2000" dirty="0">
              <a:solidFill>
                <a:srgbClr val="002060"/>
              </a:solidFill>
            </a:endParaRPr>
          </a:p>
          <a:p>
            <a:r>
              <a:rPr lang="cs-CZ" sz="2000" dirty="0">
                <a:solidFill>
                  <a:srgbClr val="002060"/>
                </a:solidFill>
              </a:rPr>
              <a:t>Segmentace - rozčlenění trhu do tržních segmentů na základě segmentačních kritérií. </a:t>
            </a:r>
          </a:p>
          <a:p>
            <a:r>
              <a:rPr lang="cs-CZ" sz="2000" dirty="0">
                <a:solidFill>
                  <a:srgbClr val="002060"/>
                </a:solidFill>
              </a:rPr>
              <a:t>Cílem segmentace je vysledovat zásadní rozdíly mezi segmenty a na základě toho přizpůsobit nástroje marketingového mixu. </a:t>
            </a:r>
          </a:p>
          <a:p>
            <a:r>
              <a:rPr lang="cs-CZ" sz="2000" dirty="0">
                <a:solidFill>
                  <a:srgbClr val="002060"/>
                </a:solidFill>
              </a:rPr>
              <a:t>Vlastnosti dobrého segmentu:</a:t>
            </a:r>
          </a:p>
          <a:p>
            <a:pPr lvl="1"/>
            <a:r>
              <a:rPr lang="cs-CZ" sz="1600" dirty="0">
                <a:solidFill>
                  <a:srgbClr val="002060"/>
                </a:solidFill>
              </a:rPr>
              <a:t> vnitřně homogenní,</a:t>
            </a:r>
          </a:p>
          <a:p>
            <a:pPr lvl="1"/>
            <a:r>
              <a:rPr lang="cs-CZ" sz="1600" dirty="0">
                <a:solidFill>
                  <a:srgbClr val="002060"/>
                </a:solidFill>
              </a:rPr>
              <a:t> heterogenní navenek,</a:t>
            </a:r>
          </a:p>
          <a:p>
            <a:pPr lvl="1"/>
            <a:r>
              <a:rPr lang="cs-CZ" sz="1600" dirty="0">
                <a:solidFill>
                  <a:srgbClr val="002060"/>
                </a:solidFill>
              </a:rPr>
              <a:t> dostatečně velký,</a:t>
            </a:r>
          </a:p>
          <a:p>
            <a:pPr lvl="1"/>
            <a:r>
              <a:rPr lang="cs-CZ" sz="1600" dirty="0">
                <a:solidFill>
                  <a:srgbClr val="002060"/>
                </a:solidFill>
              </a:rPr>
              <a:t> měřitelný, dostupný, vhodný.</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Proces STP </a:t>
            </a:r>
          </a:p>
        </p:txBody>
      </p:sp>
    </p:spTree>
    <p:extLst>
      <p:ext uri="{BB962C8B-B14F-4D97-AF65-F5344CB8AC3E}">
        <p14:creationId xmlns:p14="http://schemas.microsoft.com/office/powerpoint/2010/main" val="588845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15566"/>
            <a:ext cx="8424936" cy="3024336"/>
          </a:xfrm>
          <a:prstGeom prst="rect">
            <a:avLst/>
          </a:prstGeom>
        </p:spPr>
        <p:txBody>
          <a:bodyPr>
            <a:noAutofit/>
          </a:bodyPr>
          <a:lstStyle/>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Geografické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region, velikost zemí, velikost měst, hustota obyvatel, klima,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Demografické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věk, pohlaví, velikost rodiny, fáze životního cyklu rodiny, příjem, povolání, vzdělání, náboženské vyznání, rasa, národnost,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a:t>
            </a:r>
            <a:r>
              <a:rPr lang="cs-CZ" sz="2000" i="1" dirty="0" err="1">
                <a:solidFill>
                  <a:srgbClr val="292929"/>
                </a:solidFill>
                <a:latin typeface="Times New Roman" panose="02020603050405020304" pitchFamily="18" charset="0"/>
                <a:ea typeface="Calibri" panose="020F0502020204030204" pitchFamily="34" charset="0"/>
                <a:cs typeface="Calibri" panose="020F0502020204030204" pitchFamily="34" charset="0"/>
              </a:rPr>
              <a:t>Psychografické</a:t>
            </a: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společenská třída, životní styl, osobnost, atd.</a:t>
            </a:r>
            <a:endParaRPr lang="cs-CZ" sz="2000" dirty="0">
              <a:latin typeface="Arial" panose="020B0604020202020204" pitchFamily="34" charset="0"/>
            </a:endParaRPr>
          </a:p>
          <a:p>
            <a:pPr marL="0" indent="0" algn="just" fontAlgn="base">
              <a:spcBef>
                <a:spcPts val="0"/>
              </a:spcBef>
            </a:pPr>
            <a:r>
              <a:rPr lang="cs-CZ" sz="2000" i="1" dirty="0">
                <a:solidFill>
                  <a:srgbClr val="292929"/>
                </a:solidFill>
                <a:latin typeface="Times New Roman" panose="02020603050405020304" pitchFamily="18" charset="0"/>
                <a:ea typeface="Calibri" panose="020F0502020204030204" pitchFamily="34" charset="0"/>
                <a:cs typeface="Calibri" panose="020F0502020204030204" pitchFamily="34" charset="0"/>
              </a:rPr>
              <a:t> Behaviorální - </a:t>
            </a:r>
            <a:r>
              <a:rPr lang="cs-CZ" sz="2000" dirty="0">
                <a:solidFill>
                  <a:srgbClr val="292929"/>
                </a:solidFill>
                <a:latin typeface="Times New Roman" panose="02020603050405020304" pitchFamily="18" charset="0"/>
                <a:ea typeface="Calibri" panose="020F0502020204030204" pitchFamily="34" charset="0"/>
                <a:cs typeface="Calibri" panose="020F0502020204030204" pitchFamily="34" charset="0"/>
              </a:rPr>
              <a:t>nákupní příležitost (pravidelný nákup, zvláštní příležitost), očekávaný užitek (kvalita, servis, úspora), uživatelský status (neuživatelé, bývalí uživatelé, potenciální uživatelé, nezkušení uživatelé, pravidelní uživatelé), frekvence užívání (zřídka, středně často, často), loajalita (žádná, střední, silná, absolutní), připravenost ke koupi (neznalí produktu, uvědomující si existenci produktu, informovaní, zaujatí možností koupě, přející si koupit, rozhodnutí koupit), postoj k produktu (nadšený, kladný, indiferentní, negativní, nepřátelský).</a:t>
            </a:r>
            <a:endParaRPr lang="cs-CZ" sz="2000" b="0" i="0" u="none" strike="noStrike" dirty="0">
              <a:effectLst/>
              <a:latin typeface="Arial" panose="020B0604020202020204" pitchFamily="34" charset="0"/>
            </a:endParaRPr>
          </a:p>
        </p:txBody>
      </p:sp>
      <p:sp>
        <p:nvSpPr>
          <p:cNvPr id="6" name="Nadpis 5"/>
          <p:cNvSpPr>
            <a:spLocks noGrp="1"/>
          </p:cNvSpPr>
          <p:nvPr>
            <p:ph type="title"/>
          </p:nvPr>
        </p:nvSpPr>
        <p:spPr>
          <a:xfrm>
            <a:off x="107504" y="195486"/>
            <a:ext cx="8136904" cy="507703"/>
          </a:xfrm>
        </p:spPr>
        <p:txBody>
          <a:bodyPr/>
          <a:lstStyle/>
          <a:p>
            <a:r>
              <a:rPr lang="cs-CZ" dirty="0"/>
              <a:t>Segmentační kritéria</a:t>
            </a:r>
          </a:p>
        </p:txBody>
      </p:sp>
    </p:spTree>
    <p:extLst>
      <p:ext uri="{BB962C8B-B14F-4D97-AF65-F5344CB8AC3E}">
        <p14:creationId xmlns:p14="http://schemas.microsoft.com/office/powerpoint/2010/main" val="2417988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To ale není vše! Zpracovat segmentaci na základě charakteristik již dnes nestačí – vytvářejí se persony, tedy jeden typický konkrétní představitel daného segmentu (např. toto je Klára, má takové charakteristiky).</a:t>
            </a:r>
          </a:p>
          <a:p>
            <a:r>
              <a:rPr lang="cs-CZ" sz="2000" dirty="0">
                <a:solidFill>
                  <a:srgbClr val="002060"/>
                </a:solidFill>
              </a:rPr>
              <a:t>K personám se později přidaly celé příběhy (</a:t>
            </a:r>
            <a:r>
              <a:rPr lang="cs-CZ" sz="2000" dirty="0" err="1">
                <a:solidFill>
                  <a:srgbClr val="002060"/>
                </a:solidFill>
              </a:rPr>
              <a:t>Narratives</a:t>
            </a:r>
            <a:r>
              <a:rPr lang="cs-CZ" sz="2000" dirty="0">
                <a:solidFill>
                  <a:srgbClr val="002060"/>
                </a:solidFill>
              </a:rPr>
              <a:t>), které berou personu a přiřazují ji celý konkrétní život a zasazují ji do určitého kontextu, takže je jasně patrné, jaké řeší v životě úkoly, jaké tam vznikají problémy, a jakou hodnotu tedy hledá (viz plátno hodnoty z </a:t>
            </a:r>
            <a:r>
              <a:rPr lang="cs-CZ" sz="2000">
                <a:solidFill>
                  <a:srgbClr val="002060"/>
                </a:solidFill>
              </a:rPr>
              <a:t>minula).</a:t>
            </a:r>
          </a:p>
          <a:p>
            <a:endParaRPr lang="cs-CZ" sz="2000" dirty="0">
              <a:solidFill>
                <a:srgbClr val="002060"/>
              </a:solidFill>
            </a:endParaRPr>
          </a:p>
          <a:p>
            <a:r>
              <a:rPr lang="cs-CZ" sz="2000" dirty="0">
                <a:solidFill>
                  <a:srgbClr val="002060"/>
                </a:solidFill>
                <a:hlinkClick r:id="rId3"/>
              </a:rPr>
              <a:t>Template</a:t>
            </a:r>
            <a:r>
              <a:rPr lang="cs-CZ" sz="2000" dirty="0">
                <a:solidFill>
                  <a:srgbClr val="002060"/>
                </a:solidFill>
              </a:rPr>
              <a:t> na persony. </a:t>
            </a:r>
          </a:p>
        </p:txBody>
      </p:sp>
      <p:sp>
        <p:nvSpPr>
          <p:cNvPr id="6" name="Nadpis 5"/>
          <p:cNvSpPr>
            <a:spLocks noGrp="1"/>
          </p:cNvSpPr>
          <p:nvPr>
            <p:ph type="title"/>
          </p:nvPr>
        </p:nvSpPr>
        <p:spPr>
          <a:xfrm>
            <a:off x="107504" y="195486"/>
            <a:ext cx="8136904" cy="507703"/>
          </a:xfrm>
        </p:spPr>
        <p:txBody>
          <a:bodyPr/>
          <a:lstStyle/>
          <a:p>
            <a:r>
              <a:rPr lang="cs-CZ" dirty="0"/>
              <a:t>Persony a příběhy</a:t>
            </a:r>
          </a:p>
        </p:txBody>
      </p:sp>
    </p:spTree>
    <p:extLst>
      <p:ext uri="{BB962C8B-B14F-4D97-AF65-F5344CB8AC3E}">
        <p14:creationId xmlns:p14="http://schemas.microsoft.com/office/powerpoint/2010/main" val="1839792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Web „Atlasčechů.cz“ od </a:t>
            </a:r>
            <a:r>
              <a:rPr lang="cs-CZ" sz="2000" dirty="0" err="1">
                <a:solidFill>
                  <a:srgbClr val="002060"/>
                </a:solidFill>
              </a:rPr>
              <a:t>Behavio</a:t>
            </a:r>
            <a:r>
              <a:rPr lang="cs-CZ" sz="2000" dirty="0">
                <a:solidFill>
                  <a:srgbClr val="002060"/>
                </a:solidFill>
              </a:rPr>
              <a:t> s daty o českém národu – </a:t>
            </a:r>
            <a:r>
              <a:rPr lang="cs-CZ" sz="2000" dirty="0">
                <a:solidFill>
                  <a:srgbClr val="002060"/>
                </a:solidFill>
                <a:hlinkClick r:id="rId3"/>
              </a:rPr>
              <a:t>výsledky pro kávu</a:t>
            </a:r>
            <a:r>
              <a:rPr lang="cs-CZ" sz="2000" dirty="0">
                <a:solidFill>
                  <a:srgbClr val="002060"/>
                </a:solidFill>
              </a:rPr>
              <a:t>.</a:t>
            </a:r>
          </a:p>
          <a:p>
            <a:endParaRPr lang="cs-CZ" sz="2000" dirty="0">
              <a:solidFill>
                <a:srgbClr val="002060"/>
              </a:solidFill>
            </a:endParaRPr>
          </a:p>
          <a:p>
            <a:r>
              <a:rPr lang="cs-CZ" sz="2000" dirty="0">
                <a:solidFill>
                  <a:srgbClr val="002060"/>
                </a:solidFill>
                <a:hlinkClick r:id="rId4"/>
              </a:rPr>
              <a:t>Unikátní výzkum: česká společnost se nedělí na dva tábory, ale do šesti tříd. Zjistěte, do které patříte vy</a:t>
            </a:r>
            <a:r>
              <a:rPr lang="cs-CZ" sz="2000" dirty="0">
                <a:solidFill>
                  <a:srgbClr val="002060"/>
                </a:solidFill>
              </a:rPr>
              <a:t>. </a:t>
            </a:r>
          </a:p>
          <a:p>
            <a:endParaRPr lang="cs-CZ" sz="2000" dirty="0">
              <a:solidFill>
                <a:srgbClr val="002060"/>
              </a:solidFill>
            </a:endParaRPr>
          </a:p>
          <a:p>
            <a:r>
              <a:rPr lang="cs-CZ" sz="2000" dirty="0">
                <a:solidFill>
                  <a:srgbClr val="002060"/>
                </a:solidFill>
                <a:hlinkClick r:id="rId5"/>
              </a:rPr>
              <a:t>Richard </a:t>
            </a:r>
            <a:r>
              <a:rPr lang="cs-CZ" sz="2000" dirty="0" err="1">
                <a:solidFill>
                  <a:srgbClr val="002060"/>
                </a:solidFill>
                <a:hlinkClick r:id="rId5"/>
              </a:rPr>
              <a:t>Shotton</a:t>
            </a:r>
            <a:r>
              <a:rPr lang="cs-CZ" sz="2000" dirty="0">
                <a:solidFill>
                  <a:srgbClr val="002060"/>
                </a:solidFill>
                <a:hlinkClick r:id="rId5"/>
              </a:rPr>
              <a:t> na Marketing Festivalu 2020: Osvojte si 3 principy, jak ovlivnit návyky lidí</a:t>
            </a:r>
            <a:r>
              <a:rPr lang="cs-CZ" sz="2000" dirty="0">
                <a:solidFill>
                  <a:srgbClr val="002060"/>
                </a:solidFill>
              </a:rPr>
              <a:t>. „</a:t>
            </a:r>
            <a:r>
              <a:rPr lang="cs-CZ" sz="2000" i="1" dirty="0">
                <a:solidFill>
                  <a:srgbClr val="002060"/>
                </a:solidFill>
              </a:rPr>
              <a:t>Lidé se mají k přemýšlení jako kočky k plavání. Umí to, ale moc se jim do toho nechce</a:t>
            </a:r>
            <a:r>
              <a:rPr lang="cs-CZ" sz="2000" dirty="0">
                <a:solidFill>
                  <a:srgbClr val="002060"/>
                </a:solidFill>
              </a:rPr>
              <a:t>.“ Návyk, zaháčkování, motivace atd.</a:t>
            </a:r>
          </a:p>
        </p:txBody>
      </p:sp>
      <p:sp>
        <p:nvSpPr>
          <p:cNvPr id="6" name="Nadpis 5"/>
          <p:cNvSpPr>
            <a:spLocks noGrp="1"/>
          </p:cNvSpPr>
          <p:nvPr>
            <p:ph type="title"/>
          </p:nvPr>
        </p:nvSpPr>
        <p:spPr>
          <a:xfrm>
            <a:off x="179512" y="195486"/>
            <a:ext cx="4536504" cy="507703"/>
          </a:xfrm>
        </p:spPr>
        <p:txBody>
          <a:bodyPr/>
          <a:lstStyle/>
          <a:p>
            <a:r>
              <a:rPr lang="cs-CZ" dirty="0"/>
              <a:t>Užitečné zdroje</a:t>
            </a:r>
          </a:p>
        </p:txBody>
      </p:sp>
    </p:spTree>
    <p:extLst>
      <p:ext uri="{BB962C8B-B14F-4D97-AF65-F5344CB8AC3E}">
        <p14:creationId xmlns:p14="http://schemas.microsoft.com/office/powerpoint/2010/main" val="1782250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err="1">
                <a:solidFill>
                  <a:srgbClr val="002060"/>
                </a:solidFill>
              </a:rPr>
              <a:t>Targeting</a:t>
            </a:r>
            <a:r>
              <a:rPr lang="cs-CZ" sz="2000" dirty="0">
                <a:solidFill>
                  <a:srgbClr val="002060"/>
                </a:solidFill>
              </a:rPr>
              <a:t> – volba cílového segmentu, ve kterém chceme podnikat. Nejedná se o nic jiného, než o volbu atraktivního segmentu – opět řešíme trendy vývoje segmentů a volíme podle naší situace (některé segmenty jsou teď nezajímavé, ale předpokládáme pro ně růst v budoucnu, např. typický účet zdarma pro vysokoškoláky).</a:t>
            </a:r>
          </a:p>
          <a:p>
            <a:r>
              <a:rPr lang="cs-CZ" sz="2000" dirty="0">
                <a:solidFill>
                  <a:srgbClr val="002060"/>
                </a:solidFill>
              </a:rPr>
              <a:t>Atraktivita:</a:t>
            </a:r>
          </a:p>
          <a:p>
            <a:pPr lvl="1"/>
            <a:r>
              <a:rPr lang="cs-CZ" sz="1800" dirty="0">
                <a:solidFill>
                  <a:srgbClr val="002060"/>
                </a:solidFill>
              </a:rPr>
              <a:t>Konkurenční faktory – druh konkurence, nově příchozí, konkurenční odlišnosti.</a:t>
            </a:r>
          </a:p>
          <a:p>
            <a:pPr lvl="1"/>
            <a:r>
              <a:rPr lang="cs-CZ" sz="1800" dirty="0">
                <a:solidFill>
                  <a:srgbClr val="002060"/>
                </a:solidFill>
              </a:rPr>
              <a:t>Trendy z </a:t>
            </a:r>
            <a:r>
              <a:rPr lang="cs-CZ" sz="1800" dirty="0" err="1">
                <a:solidFill>
                  <a:srgbClr val="002060"/>
                </a:solidFill>
              </a:rPr>
              <a:t>PESTky</a:t>
            </a:r>
            <a:r>
              <a:rPr lang="cs-CZ" sz="1800" dirty="0">
                <a:solidFill>
                  <a:srgbClr val="002060"/>
                </a:solidFill>
              </a:rPr>
              <a:t> (politické, sociální, kulturní atd.).</a:t>
            </a:r>
          </a:p>
          <a:p>
            <a:pPr lvl="1"/>
            <a:r>
              <a:rPr lang="cs-CZ" sz="1800" dirty="0">
                <a:solidFill>
                  <a:srgbClr val="002060"/>
                </a:solidFill>
              </a:rPr>
              <a:t>Tržní faktory – velikost segmentu, rychlost růstu segmentu, výdělečnost segmentu, cenová citlivost zákazníků, stav životního cyklu odvětví, předvídatelnost, vzorec poptávky, potenciál substitutů atd.</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err="1"/>
              <a:t>Targeting</a:t>
            </a:r>
            <a:endParaRPr lang="cs-CZ" dirty="0"/>
          </a:p>
        </p:txBody>
      </p:sp>
    </p:spTree>
    <p:extLst>
      <p:ext uri="{BB962C8B-B14F-4D97-AF65-F5344CB8AC3E}">
        <p14:creationId xmlns:p14="http://schemas.microsoft.com/office/powerpoint/2010/main" val="3922782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„Místo ve vědomí, v myslích zákazníků“, jež má produkt ve vztahu ke konkurenčnímu produktu. </a:t>
            </a:r>
          </a:p>
          <a:p>
            <a:r>
              <a:rPr lang="cs-CZ" sz="2000" dirty="0">
                <a:solidFill>
                  <a:srgbClr val="002060"/>
                </a:solidFill>
              </a:rPr>
              <a:t>Umístění produktu, značky, firmy do asociačních schémat.</a:t>
            </a:r>
          </a:p>
          <a:p>
            <a:r>
              <a:rPr lang="cs-CZ" sz="2000" dirty="0">
                <a:solidFill>
                  <a:srgbClr val="002060"/>
                </a:solidFill>
              </a:rPr>
              <a:t>Vytvoření image výrobku nebo značky a umístění do podvědomí zákazníků (Volvo, </a:t>
            </a:r>
            <a:r>
              <a:rPr lang="cs-CZ" sz="2000" dirty="0" err="1">
                <a:solidFill>
                  <a:srgbClr val="002060"/>
                </a:solidFill>
              </a:rPr>
              <a:t>Duracell</a:t>
            </a:r>
            <a:r>
              <a:rPr lang="cs-CZ" sz="2000" dirty="0">
                <a:solidFill>
                  <a:srgbClr val="002060"/>
                </a:solidFill>
              </a:rPr>
              <a:t>, Mercedes, Kofola).</a:t>
            </a:r>
          </a:p>
          <a:p>
            <a:r>
              <a:rPr lang="cs-CZ" sz="2000" dirty="0">
                <a:solidFill>
                  <a:srgbClr val="002060"/>
                </a:solidFill>
              </a:rPr>
              <a:t>Grafické zobrazení pomocí pozičních map. </a:t>
            </a:r>
          </a:p>
        </p:txBody>
      </p:sp>
      <p:sp>
        <p:nvSpPr>
          <p:cNvPr id="6" name="Nadpis 5"/>
          <p:cNvSpPr>
            <a:spLocks noGrp="1"/>
          </p:cNvSpPr>
          <p:nvPr>
            <p:ph type="title"/>
          </p:nvPr>
        </p:nvSpPr>
        <p:spPr>
          <a:xfrm>
            <a:off x="107504" y="195486"/>
            <a:ext cx="8136904" cy="507703"/>
          </a:xfrm>
        </p:spPr>
        <p:txBody>
          <a:bodyPr/>
          <a:lstStyle/>
          <a:p>
            <a:r>
              <a:rPr lang="cs-CZ" dirty="0"/>
              <a:t>Positioning</a:t>
            </a:r>
          </a:p>
        </p:txBody>
      </p:sp>
    </p:spTree>
    <p:extLst>
      <p:ext uri="{BB962C8B-B14F-4D97-AF65-F5344CB8AC3E}">
        <p14:creationId xmlns:p14="http://schemas.microsoft.com/office/powerpoint/2010/main" val="1036357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Odlišení výrobku - výkon, životnost, design, spolehlivost.</a:t>
            </a:r>
          </a:p>
          <a:p>
            <a:r>
              <a:rPr lang="cs-CZ" sz="2000" dirty="0">
                <a:solidFill>
                  <a:srgbClr val="002060"/>
                </a:solidFill>
              </a:rPr>
              <a:t>Odlišení služeb - dodací a platební podmínky, instalace, poradenství, kvalifikovaný a ochotný personál.</a:t>
            </a:r>
          </a:p>
          <a:p>
            <a:r>
              <a:rPr lang="cs-CZ" sz="2000" dirty="0">
                <a:solidFill>
                  <a:srgbClr val="002060"/>
                </a:solidFill>
              </a:rPr>
              <a:t>Odlišení image – značka, image, PR. </a:t>
            </a:r>
          </a:p>
          <a:p>
            <a:endParaRPr lang="cs-CZ" sz="2000" dirty="0">
              <a:solidFill>
                <a:srgbClr val="002060"/>
              </a:solidFill>
            </a:endParaRPr>
          </a:p>
          <a:p>
            <a:r>
              <a:rPr lang="cs-CZ" sz="2000" dirty="0">
                <a:solidFill>
                  <a:srgbClr val="002060"/>
                </a:solidFill>
              </a:rPr>
              <a:t>Nástroje tvorby positioningu – komunikace (reklama – produkt, PR – firma, osobní prodej), produkty, jednoduše vše co firma dělá a nějakým způsobem to zákazník vnímá. </a:t>
            </a:r>
          </a:p>
        </p:txBody>
      </p:sp>
      <p:sp>
        <p:nvSpPr>
          <p:cNvPr id="6" name="Nadpis 5"/>
          <p:cNvSpPr>
            <a:spLocks noGrp="1"/>
          </p:cNvSpPr>
          <p:nvPr>
            <p:ph type="title"/>
          </p:nvPr>
        </p:nvSpPr>
        <p:spPr>
          <a:xfrm>
            <a:off x="107504" y="195486"/>
            <a:ext cx="8136904" cy="507703"/>
          </a:xfrm>
        </p:spPr>
        <p:txBody>
          <a:bodyPr/>
          <a:lstStyle/>
          <a:p>
            <a:r>
              <a:rPr lang="cs-CZ" dirty="0"/>
              <a:t>Způsoby tvorby positioningu</a:t>
            </a:r>
          </a:p>
        </p:txBody>
      </p:sp>
    </p:spTree>
    <p:extLst>
      <p:ext uri="{BB962C8B-B14F-4D97-AF65-F5344CB8AC3E}">
        <p14:creationId xmlns:p14="http://schemas.microsoft.com/office/powerpoint/2010/main" val="4090707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71550"/>
            <a:ext cx="8280920" cy="3024336"/>
          </a:xfrm>
          <a:prstGeom prst="rect">
            <a:avLst/>
          </a:prstGeom>
        </p:spPr>
        <p:txBody>
          <a:bodyPr>
            <a:noAutofit/>
          </a:bodyPr>
          <a:lstStyle/>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Identifikace konkurentů</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Zhodnocení vztahu zákazníků ke konkurentům</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Určení positioningu konkurentů</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Analýza zákaznických preferencí</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Rozhodnutí o positioningu</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Realizace</a:t>
            </a:r>
          </a:p>
          <a:p>
            <a:pPr marL="609600" indent="-609600">
              <a:lnSpc>
                <a:spcPct val="90000"/>
              </a:lnSpc>
              <a:buClr>
                <a:schemeClr val="tx1"/>
              </a:buClr>
              <a:buFont typeface="Wingdings" panose="05000000000000000000" pitchFamily="2" charset="2"/>
              <a:buAutoNum type="arabicPeriod"/>
            </a:pPr>
            <a:r>
              <a:rPr lang="cs-CZ" altLang="cs-CZ" sz="2000" dirty="0">
                <a:solidFill>
                  <a:srgbClr val="002060"/>
                </a:solidFill>
              </a:rPr>
              <a:t>Monitorování positioningu</a:t>
            </a:r>
          </a:p>
          <a:p>
            <a:pPr marL="609600" indent="-609600">
              <a:lnSpc>
                <a:spcPct val="90000"/>
              </a:lnSpc>
              <a:buClr>
                <a:schemeClr val="tx1"/>
              </a:buClr>
              <a:buFont typeface="Wingdings" panose="05000000000000000000" pitchFamily="2" charset="2"/>
              <a:buAutoNum type="arabicPeriod"/>
            </a:pPr>
            <a:endParaRPr lang="cs-CZ" altLang="cs-CZ" sz="2000" dirty="0">
              <a:solidFill>
                <a:srgbClr val="002060"/>
              </a:solidFill>
            </a:endParaRPr>
          </a:p>
          <a:p>
            <a:pPr marL="0" indent="0">
              <a:lnSpc>
                <a:spcPct val="90000"/>
              </a:lnSpc>
              <a:buClr>
                <a:schemeClr val="tx1"/>
              </a:buClr>
              <a:buNone/>
            </a:pPr>
            <a:r>
              <a:rPr lang="cs-CZ" altLang="cs-CZ" sz="2000" dirty="0">
                <a:solidFill>
                  <a:srgbClr val="002060"/>
                </a:solidFill>
              </a:rPr>
              <a:t>Je to složité? Jednoduše určuji </a:t>
            </a:r>
            <a:r>
              <a:rPr lang="cs-CZ" altLang="cs-CZ" sz="2000" b="1" dirty="0">
                <a:solidFill>
                  <a:srgbClr val="002060"/>
                </a:solidFill>
              </a:rPr>
              <a:t>hodnotu</a:t>
            </a:r>
            <a:r>
              <a:rPr lang="cs-CZ" altLang="cs-CZ" sz="2000" dirty="0">
                <a:solidFill>
                  <a:srgbClr val="002060"/>
                </a:solidFill>
              </a:rPr>
              <a:t> pro zákazníka.</a:t>
            </a:r>
          </a:p>
          <a:p>
            <a:pPr marL="609600" indent="-609600">
              <a:lnSpc>
                <a:spcPct val="90000"/>
              </a:lnSpc>
              <a:buClr>
                <a:schemeClr val="tx1"/>
              </a:buClr>
              <a:buFont typeface="Wingdings" panose="05000000000000000000" pitchFamily="2" charset="2"/>
              <a:buAutoNum type="arabicPeriod"/>
            </a:pPr>
            <a:endParaRPr lang="cs-CZ" altLang="cs-CZ" sz="2000" dirty="0">
              <a:solidFill>
                <a:srgbClr val="002060"/>
              </a:solidFill>
            </a:endParaRPr>
          </a:p>
          <a:p>
            <a:pPr marL="0" indent="0">
              <a:lnSpc>
                <a:spcPct val="90000"/>
              </a:lnSpc>
              <a:buClr>
                <a:schemeClr val="tx1"/>
              </a:buClr>
              <a:buNone/>
            </a:pPr>
            <a:r>
              <a:rPr lang="cs-CZ" altLang="cs-CZ" sz="2000" dirty="0">
                <a:solidFill>
                  <a:srgbClr val="002060"/>
                </a:solidFill>
              </a:rPr>
              <a:t>Nepodařilo se? </a:t>
            </a:r>
            <a:r>
              <a:rPr lang="cs-CZ" altLang="cs-CZ" sz="2000" b="1" dirty="0" err="1">
                <a:solidFill>
                  <a:srgbClr val="002060"/>
                </a:solidFill>
              </a:rPr>
              <a:t>Repositioning</a:t>
            </a:r>
            <a:r>
              <a:rPr lang="cs-CZ" altLang="cs-CZ" sz="2000" dirty="0">
                <a:solidFill>
                  <a:srgbClr val="002060"/>
                </a:solidFill>
              </a:rPr>
              <a:t>! Změna dosavadní vytvořené pozice. Velmi obtížné! COOP, Tesla, </a:t>
            </a:r>
            <a:r>
              <a:rPr lang="cs-CZ" altLang="cs-CZ" sz="2000" dirty="0" err="1">
                <a:solidFill>
                  <a:srgbClr val="002060"/>
                </a:solidFill>
              </a:rPr>
              <a:t>Vitana</a:t>
            </a:r>
            <a:r>
              <a:rPr lang="cs-CZ" altLang="cs-CZ" sz="2000" dirty="0">
                <a:solidFill>
                  <a:srgbClr val="002060"/>
                </a:solidFill>
              </a:rPr>
              <a:t>, Česká pojišťovna.</a:t>
            </a:r>
          </a:p>
        </p:txBody>
      </p:sp>
      <p:sp>
        <p:nvSpPr>
          <p:cNvPr id="6" name="Nadpis 5"/>
          <p:cNvSpPr>
            <a:spLocks noGrp="1"/>
          </p:cNvSpPr>
          <p:nvPr>
            <p:ph type="title"/>
          </p:nvPr>
        </p:nvSpPr>
        <p:spPr>
          <a:xfrm>
            <a:off x="107504" y="195486"/>
            <a:ext cx="8136904" cy="507703"/>
          </a:xfrm>
        </p:spPr>
        <p:txBody>
          <a:bodyPr/>
          <a:lstStyle/>
          <a:p>
            <a:r>
              <a:rPr lang="cs-CZ" dirty="0"/>
              <a:t>Formování strategie positioningu</a:t>
            </a:r>
          </a:p>
        </p:txBody>
      </p:sp>
    </p:spTree>
    <p:extLst>
      <p:ext uri="{BB962C8B-B14F-4D97-AF65-F5344CB8AC3E}">
        <p14:creationId xmlns:p14="http://schemas.microsoft.com/office/powerpoint/2010/main" val="341872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5307"/>
            <a:ext cx="8280920" cy="3024336"/>
          </a:xfrm>
          <a:prstGeom prst="rect">
            <a:avLst/>
          </a:prstGeom>
        </p:spPr>
        <p:txBody>
          <a:bodyPr>
            <a:noAutofit/>
          </a:bodyPr>
          <a:lstStyle/>
          <a:p>
            <a:r>
              <a:rPr lang="cs-CZ" sz="2000" dirty="0">
                <a:solidFill>
                  <a:srgbClr val="002060"/>
                </a:solidFill>
              </a:rPr>
              <a:t>Nefungujeme ve vakuu.</a:t>
            </a:r>
          </a:p>
          <a:p>
            <a:r>
              <a:rPr lang="cs-CZ" sz="2000" dirty="0">
                <a:solidFill>
                  <a:srgbClr val="002060"/>
                </a:solidFill>
              </a:rPr>
              <a:t>Jak na to? Řada postupů: 10C </a:t>
            </a:r>
            <a:r>
              <a:rPr lang="cs-CZ" sz="2000" dirty="0" err="1">
                <a:solidFill>
                  <a:srgbClr val="002060"/>
                </a:solidFill>
              </a:rPr>
              <a:t>Čichovský</a:t>
            </a:r>
            <a:r>
              <a:rPr lang="cs-CZ" sz="2000" dirty="0">
                <a:solidFill>
                  <a:srgbClr val="002060"/>
                </a:solidFill>
              </a:rPr>
              <a:t>, 4C + 5C + 7C Jakubíková, 3V </a:t>
            </a:r>
            <a:r>
              <a:rPr lang="cs-CZ" sz="2000" dirty="0" err="1">
                <a:solidFill>
                  <a:srgbClr val="002060"/>
                </a:solidFill>
              </a:rPr>
              <a:t>Kumar</a:t>
            </a:r>
            <a:r>
              <a:rPr lang="cs-CZ" sz="2000" dirty="0">
                <a:solidFill>
                  <a:srgbClr val="002060"/>
                </a:solidFill>
              </a:rPr>
              <a:t> atd. Starý dobrý pohled makro + mikro a vnější + vnitřní – dobře se vysvětluje firmě!</a:t>
            </a:r>
          </a:p>
          <a:p>
            <a:r>
              <a:rPr lang="cs-CZ" sz="2000" dirty="0">
                <a:solidFill>
                  <a:srgbClr val="002060"/>
                </a:solidFill>
              </a:rPr>
              <a:t>(0. Globální – ale při dnešní globalizaci je v 1)</a:t>
            </a:r>
          </a:p>
          <a:p>
            <a:r>
              <a:rPr lang="cs-CZ" sz="2000" dirty="0">
                <a:solidFill>
                  <a:srgbClr val="002060"/>
                </a:solidFill>
              </a:rPr>
              <a:t>1. Makro - průzkum makro vlivů včetně vzdálených trendů. Nemůžeme ovlivnit.</a:t>
            </a:r>
          </a:p>
          <a:p>
            <a:r>
              <a:rPr lang="cs-CZ" sz="2000" dirty="0">
                <a:solidFill>
                  <a:srgbClr val="002060"/>
                </a:solidFill>
              </a:rPr>
              <a:t>2. Mikro (externí a interní) - analýza a posouzení mikro vlivů, důraz na marketingové principy. Můžeme ovlivnit, proto vstupuje do strategií jako variabilní složka! </a:t>
            </a:r>
          </a:p>
          <a:p>
            <a:r>
              <a:rPr lang="cs-CZ" sz="2000" dirty="0">
                <a:solidFill>
                  <a:srgbClr val="002060"/>
                </a:solidFill>
              </a:rPr>
              <a:t>3. Speciální - konkrétní, úzce zaměřené analýzy - produkt, potenciál, restrukturalizace.</a:t>
            </a:r>
          </a:p>
        </p:txBody>
      </p:sp>
      <p:sp>
        <p:nvSpPr>
          <p:cNvPr id="6" name="Nadpis 5"/>
          <p:cNvSpPr>
            <a:spLocks noGrp="1"/>
          </p:cNvSpPr>
          <p:nvPr>
            <p:ph type="title"/>
          </p:nvPr>
        </p:nvSpPr>
        <p:spPr>
          <a:xfrm>
            <a:off x="107504" y="195486"/>
            <a:ext cx="8136904" cy="507703"/>
          </a:xfrm>
        </p:spPr>
        <p:txBody>
          <a:bodyPr/>
          <a:lstStyle/>
          <a:p>
            <a:r>
              <a:rPr lang="cs-CZ" dirty="0"/>
              <a:t>1 Marketingové situační analýzy</a:t>
            </a:r>
          </a:p>
        </p:txBody>
      </p:sp>
    </p:spTree>
    <p:extLst>
      <p:ext uri="{BB962C8B-B14F-4D97-AF65-F5344CB8AC3E}">
        <p14:creationId xmlns:p14="http://schemas.microsoft.com/office/powerpoint/2010/main" val="35589827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Spolupracovníci: všechny subjekty, které nám pomáhají v zajištění chodu a dosažení cílů.</a:t>
            </a:r>
          </a:p>
          <a:p>
            <a:r>
              <a:rPr lang="cs-CZ" sz="2000" dirty="0">
                <a:solidFill>
                  <a:srgbClr val="002060"/>
                </a:solidFill>
              </a:rPr>
              <a:t>Patří k nim:</a:t>
            </a:r>
          </a:p>
          <a:p>
            <a:r>
              <a:rPr lang="cs-CZ" sz="2000" dirty="0">
                <a:solidFill>
                  <a:srgbClr val="002060"/>
                </a:solidFill>
              </a:rPr>
              <a:t>Prostředníci (zprostředkovatelé) – distributoři, dealeři, agenti a komisionáři.</a:t>
            </a:r>
          </a:p>
          <a:p>
            <a:r>
              <a:rPr lang="cs-CZ" sz="2000" dirty="0">
                <a:solidFill>
                  <a:srgbClr val="002060"/>
                </a:solidFill>
              </a:rPr>
              <a:t>Dodavatelé – spřízněné firmy, mohou být zároveň i konkurenty. (rychlost, kvalita, spolehlivost atd.)</a:t>
            </a:r>
          </a:p>
          <a:p>
            <a:r>
              <a:rPr lang="cs-CZ" sz="2000" dirty="0">
                <a:solidFill>
                  <a:srgbClr val="002060"/>
                </a:solidFill>
              </a:rPr>
              <a:t>Marketingové agentury – dochází ke spolupráci s různými marketingovými agenturami, mezi které patří reklamní agentury, firmy zajišťující podporu prodeje, adresné zásilky nabídek, činnosti public relations.</a:t>
            </a:r>
          </a:p>
          <a:p>
            <a:r>
              <a:rPr lang="cs-CZ" sz="2000" dirty="0">
                <a:solidFill>
                  <a:srgbClr val="002060"/>
                </a:solidFill>
              </a:rPr>
              <a:t>Logistické firmy – podnik se může spoléhat na tyto specializované firmy v oblasti expedice, dopravy a skladování.</a:t>
            </a:r>
          </a:p>
        </p:txBody>
      </p:sp>
      <p:sp>
        <p:nvSpPr>
          <p:cNvPr id="6" name="Nadpis 5"/>
          <p:cNvSpPr>
            <a:spLocks noGrp="1"/>
          </p:cNvSpPr>
          <p:nvPr>
            <p:ph type="title"/>
          </p:nvPr>
        </p:nvSpPr>
        <p:spPr>
          <a:xfrm>
            <a:off x="107504" y="195486"/>
            <a:ext cx="8136904" cy="507703"/>
          </a:xfrm>
        </p:spPr>
        <p:txBody>
          <a:bodyPr/>
          <a:lstStyle/>
          <a:p>
            <a:r>
              <a:rPr lang="cs-CZ" dirty="0"/>
              <a:t>B. Spolupracovníci</a:t>
            </a:r>
          </a:p>
        </p:txBody>
      </p:sp>
    </p:spTree>
    <p:extLst>
      <p:ext uri="{BB962C8B-B14F-4D97-AF65-F5344CB8AC3E}">
        <p14:creationId xmlns:p14="http://schemas.microsoft.com/office/powerpoint/2010/main" val="1175964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Dodavatelé – firmy a jednotlivci, kteří nabízejí firmě zdroje. (reference, kvalita, certifikace, ceny, podmínky, smlouvy, termíny, rychlost, dostupnost, poradenství, garance)</a:t>
            </a:r>
          </a:p>
          <a:p>
            <a:r>
              <a:rPr lang="cs-CZ" sz="2000" dirty="0">
                <a:solidFill>
                  <a:srgbClr val="002060"/>
                </a:solidFill>
              </a:rPr>
              <a:t>Distributoři – firmy, organizace, jednotlivci, vstupující mezi výrobce a zákazníka. (logistika, obchodníci, to samé, co u dodavatelů)</a:t>
            </a:r>
          </a:p>
        </p:txBody>
      </p:sp>
      <p:sp>
        <p:nvSpPr>
          <p:cNvPr id="6" name="Nadpis 5"/>
          <p:cNvSpPr>
            <a:spLocks noGrp="1"/>
          </p:cNvSpPr>
          <p:nvPr>
            <p:ph type="title"/>
          </p:nvPr>
        </p:nvSpPr>
        <p:spPr>
          <a:xfrm>
            <a:off x="107504" y="195486"/>
            <a:ext cx="8136904" cy="507703"/>
          </a:xfrm>
        </p:spPr>
        <p:txBody>
          <a:bodyPr/>
          <a:lstStyle/>
          <a:p>
            <a:r>
              <a:rPr lang="cs-CZ" dirty="0"/>
              <a:t>Co mě zajímá u spolupracovníků?</a:t>
            </a:r>
          </a:p>
        </p:txBody>
      </p:sp>
    </p:spTree>
    <p:extLst>
      <p:ext uri="{BB962C8B-B14F-4D97-AF65-F5344CB8AC3E}">
        <p14:creationId xmlns:p14="http://schemas.microsoft.com/office/powerpoint/2010/main" val="3241624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3115"/>
            <a:ext cx="8280920" cy="3024336"/>
          </a:xfrm>
          <a:prstGeom prst="rect">
            <a:avLst/>
          </a:prstGeom>
        </p:spPr>
        <p:txBody>
          <a:bodyPr>
            <a:noAutofit/>
          </a:bodyPr>
          <a:lstStyle/>
          <a:p>
            <a:r>
              <a:rPr lang="cs-CZ" sz="1800" dirty="0">
                <a:solidFill>
                  <a:srgbClr val="002060"/>
                </a:solidFill>
              </a:rPr>
              <a:t>Analýza 5F (</a:t>
            </a:r>
            <a:r>
              <a:rPr lang="cs-CZ" sz="1800" dirty="0" err="1">
                <a:solidFill>
                  <a:srgbClr val="002060"/>
                </a:solidFill>
              </a:rPr>
              <a:t>Five</a:t>
            </a:r>
            <a:r>
              <a:rPr lang="cs-CZ" sz="1800" dirty="0">
                <a:solidFill>
                  <a:srgbClr val="002060"/>
                </a:solidFill>
              </a:rPr>
              <a:t> </a:t>
            </a:r>
            <a:r>
              <a:rPr lang="cs-CZ" sz="1800" dirty="0" err="1">
                <a:solidFill>
                  <a:srgbClr val="002060"/>
                </a:solidFill>
              </a:rPr>
              <a:t>Forces</a:t>
            </a:r>
            <a:r>
              <a:rPr lang="cs-CZ" sz="1800" dirty="0">
                <a:solidFill>
                  <a:srgbClr val="002060"/>
                </a:solidFill>
              </a:rPr>
              <a:t>) je dílem Michaela E. </a:t>
            </a:r>
            <a:r>
              <a:rPr lang="cs-CZ" sz="1800" dirty="0" err="1">
                <a:solidFill>
                  <a:srgbClr val="002060"/>
                </a:solidFill>
              </a:rPr>
              <a:t>Portera</a:t>
            </a:r>
            <a:r>
              <a:rPr lang="cs-CZ" sz="1800" dirty="0">
                <a:solidFill>
                  <a:srgbClr val="002060"/>
                </a:solidFill>
              </a:rPr>
              <a:t>. Jde o způsob analýzy odvětví a jeho rizik. Použitý model pracuje s pěti prvky (</a:t>
            </a:r>
            <a:r>
              <a:rPr lang="cs-CZ" sz="1800" dirty="0" err="1">
                <a:solidFill>
                  <a:srgbClr val="002060"/>
                </a:solidFill>
              </a:rPr>
              <a:t>Five</a:t>
            </a:r>
            <a:r>
              <a:rPr lang="cs-CZ" sz="1800" dirty="0">
                <a:solidFill>
                  <a:srgbClr val="002060"/>
                </a:solidFill>
              </a:rPr>
              <a:t> </a:t>
            </a:r>
            <a:r>
              <a:rPr lang="cs-CZ" sz="1800" dirty="0" err="1">
                <a:solidFill>
                  <a:srgbClr val="002060"/>
                </a:solidFill>
              </a:rPr>
              <a:t>Forces</a:t>
            </a:r>
            <a:r>
              <a:rPr lang="cs-CZ" sz="1800" dirty="0">
                <a:solidFill>
                  <a:srgbClr val="002060"/>
                </a:solidFill>
              </a:rPr>
              <a:t> – odtud název 5F). Podstatou metody je prognózování vývoje konkurenční situace ve zkoumaném odvětví na základě odhadu možného chování následujících subjektů a objektů působících na daném trhu a rizika hrozícího podniku z jejich strany:</a:t>
            </a:r>
          </a:p>
          <a:p>
            <a:r>
              <a:rPr lang="cs-CZ" sz="1800" dirty="0">
                <a:solidFill>
                  <a:srgbClr val="002060"/>
                </a:solidFill>
              </a:rPr>
              <a:t>Stávající konkurenti – jejich schopnost ovlivnit cenu a nabízené množství daného výrobku/služby</a:t>
            </a:r>
          </a:p>
          <a:p>
            <a:r>
              <a:rPr lang="cs-CZ" sz="1800" dirty="0">
                <a:solidFill>
                  <a:srgbClr val="002060"/>
                </a:solidFill>
              </a:rPr>
              <a:t>Potenciální konkurenti – možnost, že vstoupí na trh a ovlivní cenu a nabízené množství daného výrobku/služby</a:t>
            </a:r>
          </a:p>
          <a:p>
            <a:r>
              <a:rPr lang="cs-CZ" sz="1800" dirty="0">
                <a:solidFill>
                  <a:srgbClr val="002060"/>
                </a:solidFill>
              </a:rPr>
              <a:t>Dodavatelé – jejich schopnost ovlivnit cenu a nabízené množství potřebných vstupů</a:t>
            </a:r>
          </a:p>
          <a:p>
            <a:r>
              <a:rPr lang="cs-CZ" sz="1800" dirty="0">
                <a:solidFill>
                  <a:srgbClr val="002060"/>
                </a:solidFill>
              </a:rPr>
              <a:t>Kupující – jejich schopnost ovlivnit cenu a poptávané množství daného výrobku/služby</a:t>
            </a:r>
          </a:p>
          <a:p>
            <a:r>
              <a:rPr lang="cs-CZ" sz="1800" dirty="0">
                <a:solidFill>
                  <a:srgbClr val="002060"/>
                </a:solidFill>
              </a:rPr>
              <a:t>Substituty – cena a nabízené množství výrobků/služeb aspoň částečně schopných nahradit daný výrobek/službu</a:t>
            </a:r>
          </a:p>
        </p:txBody>
      </p:sp>
      <p:sp>
        <p:nvSpPr>
          <p:cNvPr id="6" name="Nadpis 5"/>
          <p:cNvSpPr>
            <a:spLocks noGrp="1"/>
          </p:cNvSpPr>
          <p:nvPr>
            <p:ph type="title"/>
          </p:nvPr>
        </p:nvSpPr>
        <p:spPr>
          <a:xfrm>
            <a:off x="107504" y="195486"/>
            <a:ext cx="8136904" cy="507703"/>
          </a:xfrm>
        </p:spPr>
        <p:txBody>
          <a:bodyPr/>
          <a:lstStyle/>
          <a:p>
            <a:r>
              <a:rPr lang="fr-FR" dirty="0"/>
              <a:t>Analýza 5 sil – 5 Forces – Porter (</a:t>
            </a:r>
            <a:r>
              <a:rPr lang="fr-FR" dirty="0">
                <a:hlinkClick r:id="rId3"/>
              </a:rPr>
              <a:t>Managementmania</a:t>
            </a:r>
            <a:r>
              <a:rPr lang="fr-FR" dirty="0"/>
              <a:t>)</a:t>
            </a:r>
            <a:endParaRPr lang="cs-CZ" dirty="0"/>
          </a:p>
        </p:txBody>
      </p:sp>
    </p:spTree>
    <p:extLst>
      <p:ext uri="{BB962C8B-B14F-4D97-AF65-F5344CB8AC3E}">
        <p14:creationId xmlns:p14="http://schemas.microsoft.com/office/powerpoint/2010/main" val="603754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Konkurenti – nabízejí produkty uspokojující stejnou potřebu. (zdroje dat, </a:t>
            </a:r>
            <a:r>
              <a:rPr lang="cs-CZ" sz="2000" dirty="0" err="1">
                <a:solidFill>
                  <a:srgbClr val="002060"/>
                </a:solidFill>
              </a:rPr>
              <a:t>benchmarking</a:t>
            </a:r>
            <a:r>
              <a:rPr lang="cs-CZ" sz="2000" dirty="0">
                <a:solidFill>
                  <a:srgbClr val="002060"/>
                </a:solidFill>
              </a:rPr>
              <a:t>, </a:t>
            </a:r>
            <a:r>
              <a:rPr lang="cs-CZ" sz="2000" dirty="0" err="1">
                <a:solidFill>
                  <a:srgbClr val="002060"/>
                </a:solidFill>
              </a:rPr>
              <a:t>Porterova</a:t>
            </a:r>
            <a:r>
              <a:rPr lang="cs-CZ" sz="2000" dirty="0">
                <a:solidFill>
                  <a:srgbClr val="002060"/>
                </a:solidFill>
              </a:rPr>
              <a:t> analýza pěti konkurenčních sil)</a:t>
            </a:r>
          </a:p>
          <a:p>
            <a:r>
              <a:rPr lang="cs-CZ" sz="2000" i="1" dirty="0">
                <a:solidFill>
                  <a:srgbClr val="002060"/>
                </a:solidFill>
              </a:rPr>
              <a:t>„Konkurence je motor vyspělých trhů.“</a:t>
            </a:r>
          </a:p>
          <a:p>
            <a:r>
              <a:rPr lang="cs-CZ" sz="2000" dirty="0">
                <a:solidFill>
                  <a:srgbClr val="002060"/>
                </a:solidFill>
              </a:rPr>
              <a:t>Potřeba monitorovat. (nejvíce informací získám sám – pozorování, experiment – zaměstnanci, produkty, prodejny, online)</a:t>
            </a:r>
          </a:p>
          <a:p>
            <a:r>
              <a:rPr lang="cs-CZ" sz="2000" dirty="0">
                <a:solidFill>
                  <a:srgbClr val="002060"/>
                </a:solidFill>
              </a:rPr>
              <a:t>Zásady (</a:t>
            </a:r>
            <a:r>
              <a:rPr lang="cs-CZ" sz="2000" dirty="0" err="1">
                <a:solidFill>
                  <a:srgbClr val="002060"/>
                </a:solidFill>
              </a:rPr>
              <a:t>un</a:t>
            </a:r>
            <a:r>
              <a:rPr lang="cs-CZ" sz="2000">
                <a:solidFill>
                  <a:srgbClr val="002060"/>
                </a:solidFill>
              </a:rPr>
              <a:t>)fair-play</a:t>
            </a:r>
            <a:r>
              <a:rPr lang="cs-CZ" sz="2000" dirty="0">
                <a:solidFill>
                  <a:srgbClr val="002060"/>
                </a:solidFill>
              </a:rPr>
              <a:t>.</a:t>
            </a:r>
          </a:p>
          <a:p>
            <a:r>
              <a:rPr lang="cs-CZ" sz="2000" dirty="0">
                <a:solidFill>
                  <a:srgbClr val="002060"/>
                </a:solidFill>
              </a:rPr>
              <a:t>Problém etiky a nedostupnosti informací vs. nutnost rychlé reakce.</a:t>
            </a:r>
          </a:p>
          <a:p>
            <a:r>
              <a:rPr lang="cs-CZ" sz="2000" dirty="0">
                <a:solidFill>
                  <a:srgbClr val="002060"/>
                </a:solidFill>
              </a:rPr>
              <a:t>Pro mnoho odvětví je konkurence udržována aparátem dozorčích orgánů - monopolizace je pro podniky výhodnější.</a:t>
            </a:r>
          </a:p>
        </p:txBody>
      </p:sp>
      <p:sp>
        <p:nvSpPr>
          <p:cNvPr id="6" name="Nadpis 5"/>
          <p:cNvSpPr>
            <a:spLocks noGrp="1"/>
          </p:cNvSpPr>
          <p:nvPr>
            <p:ph type="title"/>
          </p:nvPr>
        </p:nvSpPr>
        <p:spPr>
          <a:xfrm>
            <a:off x="107504" y="195486"/>
            <a:ext cx="8136904" cy="507703"/>
          </a:xfrm>
        </p:spPr>
        <p:txBody>
          <a:bodyPr/>
          <a:lstStyle/>
          <a:p>
            <a:r>
              <a:rPr lang="cs-CZ" dirty="0"/>
              <a:t>C. Konkurenti</a:t>
            </a:r>
          </a:p>
        </p:txBody>
      </p:sp>
    </p:spTree>
    <p:extLst>
      <p:ext uri="{BB962C8B-B14F-4D97-AF65-F5344CB8AC3E}">
        <p14:creationId xmlns:p14="http://schemas.microsoft.com/office/powerpoint/2010/main" val="3943579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Teritoriální hledisko – rozsah konkurenčního působení, např. globální, alianční, národní, meziodvětvová apod.</a:t>
            </a:r>
          </a:p>
          <a:p>
            <a:r>
              <a:rPr lang="cs-CZ" sz="2000" dirty="0">
                <a:solidFill>
                  <a:srgbClr val="002060"/>
                </a:solidFill>
              </a:rPr>
              <a:t>Hledisko nahraditelnosti produktu v konkurenčním prostředí – substituty/komplementy, konkurence značek, odvětví, formy.</a:t>
            </a:r>
          </a:p>
          <a:p>
            <a:r>
              <a:rPr lang="cs-CZ" sz="2000" dirty="0">
                <a:solidFill>
                  <a:srgbClr val="002060"/>
                </a:solidFill>
              </a:rPr>
              <a:t>Hledisko počtu výrobců (prodejců) a stupně diferenciace produkce – monopol, oligopol, monopolistická konkurence atd.</a:t>
            </a:r>
          </a:p>
          <a:p>
            <a:r>
              <a:rPr lang="cs-CZ" sz="2000" dirty="0">
                <a:solidFill>
                  <a:srgbClr val="002060"/>
                </a:solidFill>
              </a:rPr>
              <a:t>Hledisko stupně organizovanosti a propojitelnosti výrobců do aliancí – kartel, syndikát, trast.</a:t>
            </a:r>
          </a:p>
        </p:txBody>
      </p:sp>
      <p:sp>
        <p:nvSpPr>
          <p:cNvPr id="6" name="Nadpis 5"/>
          <p:cNvSpPr>
            <a:spLocks noGrp="1"/>
          </p:cNvSpPr>
          <p:nvPr>
            <p:ph type="title"/>
          </p:nvPr>
        </p:nvSpPr>
        <p:spPr>
          <a:xfrm>
            <a:off x="107504" y="195486"/>
            <a:ext cx="8136904" cy="507703"/>
          </a:xfrm>
        </p:spPr>
        <p:txBody>
          <a:bodyPr/>
          <a:lstStyle/>
          <a:p>
            <a:r>
              <a:rPr lang="cs-CZ" dirty="0"/>
              <a:t>Typologie konkurence (Jakubíková, 2013, s. 106-107)</a:t>
            </a:r>
          </a:p>
        </p:txBody>
      </p:sp>
    </p:spTree>
    <p:extLst>
      <p:ext uri="{BB962C8B-B14F-4D97-AF65-F5344CB8AC3E}">
        <p14:creationId xmlns:p14="http://schemas.microsoft.com/office/powerpoint/2010/main" val="1331269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843558"/>
            <a:ext cx="8280920" cy="3024336"/>
          </a:xfrm>
          <a:prstGeom prst="rect">
            <a:avLst/>
          </a:prstGeom>
        </p:spPr>
        <p:txBody>
          <a:bodyPr>
            <a:noAutofit/>
          </a:bodyPr>
          <a:lstStyle/>
          <a:p>
            <a:r>
              <a:rPr lang="cs-CZ" sz="2000" dirty="0">
                <a:solidFill>
                  <a:srgbClr val="002060"/>
                </a:solidFill>
              </a:rPr>
              <a:t>1. výkon konkurence – jaké jsou jejich výsledky vyjádřené podílem na trhu, obratem, ziskem a podílem nákupů.</a:t>
            </a:r>
          </a:p>
          <a:p>
            <a:r>
              <a:rPr lang="cs-CZ" sz="2000" dirty="0">
                <a:solidFill>
                  <a:srgbClr val="002060"/>
                </a:solidFill>
              </a:rPr>
              <a:t>2. cílová skupina konkurence – na jakou skupinu kupujících se zaměřují, aby dosáhli takových výsledků? Jsou napojeni na celý trh, na několik atraktivních segmentů nebo pouze na jeden segment?</a:t>
            </a:r>
          </a:p>
          <a:p>
            <a:r>
              <a:rPr lang="cs-CZ" sz="2000" dirty="0">
                <a:solidFill>
                  <a:srgbClr val="002060"/>
                </a:solidFill>
              </a:rPr>
              <a:t>3. strategie marketingového mixu u konkurence – Jakým marketingovým úsilím realizují svůj výkon u těchto cílových skupin? Jaký je jejich rozpočet? Jak ho využívají? Mají široký nebo úzký sortiment výrobků, vysokou nebo nízkou kvalitu, vysokou nebo nízkou cenu? Jejich distribuce je prováděna mnoha nebo málo kanály?</a:t>
            </a:r>
          </a:p>
          <a:p>
            <a:r>
              <a:rPr lang="cs-CZ" sz="2000" dirty="0">
                <a:solidFill>
                  <a:srgbClr val="002060"/>
                </a:solidFill>
              </a:rPr>
              <a:t>4. komerční síla/slabost konkurence – jaké jsou relativně silné a slabé stránky konkurence? Jaké jsou jejich výhody a nevýhody?</a:t>
            </a:r>
          </a:p>
        </p:txBody>
      </p:sp>
      <p:sp>
        <p:nvSpPr>
          <p:cNvPr id="6" name="Nadpis 5"/>
          <p:cNvSpPr>
            <a:spLocks noGrp="1"/>
          </p:cNvSpPr>
          <p:nvPr>
            <p:ph type="title"/>
          </p:nvPr>
        </p:nvSpPr>
        <p:spPr>
          <a:xfrm>
            <a:off x="107504" y="195486"/>
            <a:ext cx="8136904" cy="507703"/>
          </a:xfrm>
        </p:spPr>
        <p:txBody>
          <a:bodyPr/>
          <a:lstStyle/>
          <a:p>
            <a:r>
              <a:rPr lang="cs-CZ" dirty="0"/>
              <a:t>Analýza konkurence</a:t>
            </a:r>
          </a:p>
        </p:txBody>
      </p:sp>
    </p:spTree>
    <p:extLst>
      <p:ext uri="{BB962C8B-B14F-4D97-AF65-F5344CB8AC3E}">
        <p14:creationId xmlns:p14="http://schemas.microsoft.com/office/powerpoint/2010/main" val="1476677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03189"/>
            <a:ext cx="8280920" cy="3024336"/>
          </a:xfrm>
          <a:prstGeom prst="rect">
            <a:avLst/>
          </a:prstGeom>
        </p:spPr>
        <p:txBody>
          <a:bodyPr>
            <a:noAutofit/>
          </a:bodyPr>
          <a:lstStyle/>
          <a:p>
            <a:r>
              <a:rPr lang="cs-CZ" sz="1800" dirty="0" err="1">
                <a:solidFill>
                  <a:srgbClr val="002060"/>
                </a:solidFill>
              </a:rPr>
              <a:t>Benchmarking</a:t>
            </a:r>
            <a:r>
              <a:rPr lang="cs-CZ" sz="1800" dirty="0">
                <a:solidFill>
                  <a:srgbClr val="002060"/>
                </a:solidFill>
              </a:rPr>
              <a:t> je metoda založená na systematickém měření a porovnávání vybraných ukazatelů. </a:t>
            </a:r>
          </a:p>
          <a:p>
            <a:r>
              <a:rPr lang="cs-CZ" sz="1800" dirty="0">
                <a:solidFill>
                  <a:srgbClr val="002060"/>
                </a:solidFill>
              </a:rPr>
              <a:t>Její využití není omezeno pouze na strategické řízení, jak uvádějí některé prameny. Je možné ji použít na kterékoliv úrovni řízení a téměř pro libovolné ukazatele (indikátory). </a:t>
            </a:r>
          </a:p>
          <a:p>
            <a:r>
              <a:rPr lang="cs-CZ" sz="1800" dirty="0">
                <a:solidFill>
                  <a:srgbClr val="002060"/>
                </a:solidFill>
              </a:rPr>
              <a:t>Základem je porovnávání vybraných ukazatelů vůči jiným referenčním hodnotám, které mohou být buď historické (číselná řada hodnot 5 let dozadu) nebo mohou být porovnávány vůči jinému referenčnímu subjektu (např. jinému srovnatelnému oddělení nebo srovnatelné organizaci). Srovnávání je vždy relativní, nelze říci, že vyšší nebo nižší hodnoty ukazatelů jsou špatné nebo dobré. </a:t>
            </a:r>
          </a:p>
          <a:p>
            <a:r>
              <a:rPr lang="cs-CZ" sz="1800" dirty="0">
                <a:solidFill>
                  <a:srgbClr val="002060"/>
                </a:solidFill>
              </a:rPr>
              <a:t>Největší přínos </a:t>
            </a:r>
            <a:r>
              <a:rPr lang="cs-CZ" sz="1800" dirty="0" err="1">
                <a:solidFill>
                  <a:srgbClr val="002060"/>
                </a:solidFill>
              </a:rPr>
              <a:t>benchmarkingu</a:t>
            </a:r>
            <a:r>
              <a:rPr lang="cs-CZ" sz="1800" dirty="0">
                <a:solidFill>
                  <a:srgbClr val="002060"/>
                </a:solidFill>
              </a:rPr>
              <a:t> je v tom, že tyto rozdílné hodnoty provokují otázky, co je příčinou rozdílné hodnoty a tuto příčinu by měl management podrobit dalšímu zkoumání.</a:t>
            </a:r>
          </a:p>
        </p:txBody>
      </p:sp>
      <p:sp>
        <p:nvSpPr>
          <p:cNvPr id="6" name="Nadpis 5"/>
          <p:cNvSpPr>
            <a:spLocks noGrp="1"/>
          </p:cNvSpPr>
          <p:nvPr>
            <p:ph type="title"/>
          </p:nvPr>
        </p:nvSpPr>
        <p:spPr>
          <a:xfrm>
            <a:off x="107504" y="195486"/>
            <a:ext cx="8136904" cy="507703"/>
          </a:xfrm>
        </p:spPr>
        <p:txBody>
          <a:bodyPr/>
          <a:lstStyle/>
          <a:p>
            <a:r>
              <a:rPr lang="cs-CZ" dirty="0" err="1"/>
              <a:t>Benchmarking</a:t>
            </a:r>
            <a:r>
              <a:rPr lang="cs-CZ" dirty="0"/>
              <a:t> (</a:t>
            </a:r>
            <a:r>
              <a:rPr lang="cs-CZ" dirty="0">
                <a:hlinkClick r:id="rId3"/>
              </a:rPr>
              <a:t>Managementmania</a:t>
            </a:r>
            <a:r>
              <a:rPr lang="cs-CZ" dirty="0"/>
              <a:t>)</a:t>
            </a:r>
          </a:p>
        </p:txBody>
      </p:sp>
    </p:spTree>
    <p:extLst>
      <p:ext uri="{BB962C8B-B14F-4D97-AF65-F5344CB8AC3E}">
        <p14:creationId xmlns:p14="http://schemas.microsoft.com/office/powerpoint/2010/main" val="4508682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024336"/>
          </a:xfrm>
          <a:prstGeom prst="rect">
            <a:avLst/>
          </a:prstGeom>
        </p:spPr>
        <p:txBody>
          <a:bodyPr>
            <a:noAutofit/>
          </a:bodyPr>
          <a:lstStyle/>
          <a:p>
            <a:r>
              <a:rPr lang="cs-CZ" sz="1800" dirty="0">
                <a:solidFill>
                  <a:srgbClr val="002060"/>
                </a:solidFill>
              </a:rPr>
              <a:t>Musím si uvědomit, kdo mi doopravdy konkuruje. (</a:t>
            </a:r>
            <a:r>
              <a:rPr lang="cs-CZ" sz="1800" dirty="0" err="1">
                <a:solidFill>
                  <a:srgbClr val="002060"/>
                </a:solidFill>
              </a:rPr>
              <a:t>iHned</a:t>
            </a:r>
            <a:r>
              <a:rPr lang="cs-CZ" sz="1800" dirty="0">
                <a:solidFill>
                  <a:srgbClr val="002060"/>
                </a:solidFill>
              </a:rPr>
              <a:t> vs. </a:t>
            </a:r>
            <a:r>
              <a:rPr lang="cs-CZ" sz="1800" dirty="0" err="1">
                <a:solidFill>
                  <a:srgbClr val="002060"/>
                </a:solidFill>
              </a:rPr>
              <a:t>Angry</a:t>
            </a:r>
            <a:r>
              <a:rPr lang="cs-CZ" sz="1800" dirty="0">
                <a:solidFill>
                  <a:srgbClr val="002060"/>
                </a:solidFill>
              </a:rPr>
              <a:t> </a:t>
            </a:r>
            <a:r>
              <a:rPr lang="cs-CZ" sz="1800" dirty="0" err="1">
                <a:solidFill>
                  <a:srgbClr val="002060"/>
                </a:solidFill>
              </a:rPr>
              <a:t>Birds</a:t>
            </a:r>
            <a:r>
              <a:rPr lang="cs-CZ" sz="1800" dirty="0">
                <a:solidFill>
                  <a:srgbClr val="002060"/>
                </a:solidFill>
              </a:rPr>
              <a:t>? Ano! Když čekám 10 minut na zastávce, tak něčím „zabiju čas“).</a:t>
            </a:r>
          </a:p>
          <a:p>
            <a:r>
              <a:rPr lang="cs-CZ" sz="1800" dirty="0">
                <a:solidFill>
                  <a:srgbClr val="002060"/>
                </a:solidFill>
              </a:rPr>
              <a:t>Přímá konkurence – „děláme to samé“. (typicky hospoda naproti mojí, ani jeden nemáme konkurenční výhodu)</a:t>
            </a:r>
          </a:p>
          <a:p>
            <a:r>
              <a:rPr lang="cs-CZ" sz="1800" dirty="0">
                <a:solidFill>
                  <a:srgbClr val="002060"/>
                </a:solidFill>
              </a:rPr>
              <a:t>Nepřímá konkurence – můžeme si konkurovat. (pizzerie vs. grill bar) </a:t>
            </a:r>
          </a:p>
          <a:p>
            <a:r>
              <a:rPr lang="cs-CZ" sz="1800" dirty="0">
                <a:solidFill>
                  <a:srgbClr val="002060"/>
                </a:solidFill>
              </a:rPr>
              <a:t>Vzdálená konkurence – soupeříme o stejné zdroje (čas, peníze) zákazníků, ale jsme rozdílní. (bar vs. kino vs. park) </a:t>
            </a:r>
          </a:p>
          <a:p>
            <a:endParaRPr lang="cs-CZ" sz="1800" dirty="0">
              <a:solidFill>
                <a:srgbClr val="002060"/>
              </a:solidFill>
            </a:endParaRPr>
          </a:p>
          <a:p>
            <a:r>
              <a:rPr lang="cs-CZ" sz="1800" dirty="0">
                <a:solidFill>
                  <a:srgbClr val="002060"/>
                </a:solidFill>
              </a:rPr>
              <a:t>Pohled zákazníka (percepční mapy) vs. pohled dodavatele (</a:t>
            </a:r>
            <a:r>
              <a:rPr lang="cs-CZ" sz="1800" dirty="0" err="1">
                <a:solidFill>
                  <a:srgbClr val="002060"/>
                </a:solidFill>
              </a:rPr>
              <a:t>benchmarking</a:t>
            </a:r>
            <a:r>
              <a:rPr lang="cs-CZ" sz="1800" dirty="0">
                <a:solidFill>
                  <a:srgbClr val="002060"/>
                </a:solidFill>
              </a:rPr>
              <a:t>). </a:t>
            </a:r>
          </a:p>
          <a:p>
            <a:r>
              <a:rPr lang="cs-CZ" sz="1800" dirty="0">
                <a:solidFill>
                  <a:srgbClr val="002060"/>
                </a:solidFill>
              </a:rPr>
              <a:t>Vztah – konflikt, koexistence, kooperace, tajná dohoda.</a:t>
            </a:r>
          </a:p>
          <a:p>
            <a:r>
              <a:rPr lang="cs-CZ" sz="1800" dirty="0">
                <a:solidFill>
                  <a:srgbClr val="002060"/>
                </a:solidFill>
              </a:rPr>
              <a:t>Typ konkurenční výhody – nákladová, diferenciační, marketingová?</a:t>
            </a:r>
          </a:p>
        </p:txBody>
      </p:sp>
      <p:sp>
        <p:nvSpPr>
          <p:cNvPr id="6" name="Nadpis 5"/>
          <p:cNvSpPr>
            <a:spLocks noGrp="1"/>
          </p:cNvSpPr>
          <p:nvPr>
            <p:ph type="title"/>
          </p:nvPr>
        </p:nvSpPr>
        <p:spPr>
          <a:xfrm>
            <a:off x="107504" y="195486"/>
            <a:ext cx="8136904" cy="507703"/>
          </a:xfrm>
        </p:spPr>
        <p:txBody>
          <a:bodyPr/>
          <a:lstStyle/>
          <a:p>
            <a:r>
              <a:rPr lang="cs-CZ" dirty="0"/>
              <a:t>O co mi ale doopravdy jde u konkurence?</a:t>
            </a:r>
          </a:p>
        </p:txBody>
      </p:sp>
    </p:spTree>
    <p:extLst>
      <p:ext uri="{BB962C8B-B14F-4D97-AF65-F5344CB8AC3E}">
        <p14:creationId xmlns:p14="http://schemas.microsoft.com/office/powerpoint/2010/main" val="3205762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024336"/>
          </a:xfrm>
          <a:prstGeom prst="rect">
            <a:avLst/>
          </a:prstGeom>
        </p:spPr>
        <p:txBody>
          <a:bodyPr>
            <a:noAutofit/>
          </a:bodyPr>
          <a:lstStyle/>
          <a:p>
            <a:r>
              <a:rPr lang="cs-CZ" sz="1800" dirty="0">
                <a:solidFill>
                  <a:srgbClr val="002060"/>
                </a:solidFill>
              </a:rPr>
              <a:t>PEST analýza zvolené země.</a:t>
            </a:r>
          </a:p>
          <a:p>
            <a:r>
              <a:rPr lang="cs-CZ" sz="1800" dirty="0">
                <a:solidFill>
                  <a:srgbClr val="002060"/>
                </a:solidFill>
              </a:rPr>
              <a:t>Vytvořte persony pro jeden podnik (např. kavárna u univerzity, naše fakulta, Lidl apod.).</a:t>
            </a:r>
          </a:p>
          <a:p>
            <a:r>
              <a:rPr lang="cs-CZ" sz="1800" dirty="0">
                <a:solidFill>
                  <a:srgbClr val="002060"/>
                </a:solidFill>
              </a:rPr>
              <a:t>Analýza zákazníků zvolené firmy.</a:t>
            </a:r>
          </a:p>
          <a:p>
            <a:r>
              <a:rPr lang="cs-CZ" sz="1800" dirty="0">
                <a:solidFill>
                  <a:srgbClr val="002060"/>
                </a:solidFill>
              </a:rPr>
              <a:t>Analýza současného positioningu, navržení nového a cest jeho dosažení.</a:t>
            </a:r>
          </a:p>
          <a:p>
            <a:r>
              <a:rPr lang="cs-CZ" sz="1800" dirty="0">
                <a:solidFill>
                  <a:srgbClr val="002060"/>
                </a:solidFill>
              </a:rPr>
              <a:t>Analýza konkurence zvolené firmy.</a:t>
            </a:r>
          </a:p>
        </p:txBody>
      </p:sp>
      <p:sp>
        <p:nvSpPr>
          <p:cNvPr id="6" name="Nadpis 5"/>
          <p:cNvSpPr>
            <a:spLocks noGrp="1"/>
          </p:cNvSpPr>
          <p:nvPr>
            <p:ph type="title"/>
          </p:nvPr>
        </p:nvSpPr>
        <p:spPr>
          <a:xfrm>
            <a:off x="107504" y="195486"/>
            <a:ext cx="8136904" cy="507703"/>
          </a:xfrm>
        </p:spPr>
        <p:txBody>
          <a:bodyPr/>
          <a:lstStyle/>
          <a:p>
            <a:r>
              <a:rPr lang="cs-CZ" dirty="0"/>
              <a:t>Úkoly na online seminář</a:t>
            </a:r>
          </a:p>
        </p:txBody>
      </p:sp>
    </p:spTree>
    <p:extLst>
      <p:ext uri="{BB962C8B-B14F-4D97-AF65-F5344CB8AC3E}">
        <p14:creationId xmlns:p14="http://schemas.microsoft.com/office/powerpoint/2010/main" val="28857083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Potřeba zaplnit informační mezeru.</a:t>
            </a:r>
          </a:p>
          <a:p>
            <a:r>
              <a:rPr lang="cs-CZ" sz="2000" dirty="0">
                <a:solidFill>
                  <a:srgbClr val="002060"/>
                </a:solidFill>
              </a:rPr>
              <a:t>Rozpoznat vhodnost aktuální organizační struktury, členění a návazností operací, identifikace klíčových aktivit, zdrojů a efektivity jejich využívání.</a:t>
            </a:r>
          </a:p>
          <a:p>
            <a:r>
              <a:rPr lang="cs-CZ" sz="2000" dirty="0">
                <a:solidFill>
                  <a:srgbClr val="002060"/>
                </a:solidFill>
              </a:rPr>
              <a:t>Z pohledu marketingu nákladovost vs. návratnost opatření, kontrola </a:t>
            </a:r>
            <a:r>
              <a:rPr lang="cs-CZ" sz="2000" dirty="0" err="1">
                <a:solidFill>
                  <a:srgbClr val="002060"/>
                </a:solidFill>
              </a:rPr>
              <a:t>mktg</a:t>
            </a:r>
            <a:r>
              <a:rPr lang="cs-CZ" sz="2000" dirty="0">
                <a:solidFill>
                  <a:srgbClr val="002060"/>
                </a:solidFill>
              </a:rPr>
              <a:t>. mixu aj.</a:t>
            </a:r>
          </a:p>
          <a:p>
            <a:r>
              <a:rPr lang="cs-CZ" sz="2000" dirty="0">
                <a:solidFill>
                  <a:srgbClr val="002060"/>
                </a:solidFill>
              </a:rPr>
              <a:t>Identifikovat vnitřní a vnější vlivy, trendy.</a:t>
            </a:r>
          </a:p>
          <a:p>
            <a:r>
              <a:rPr lang="cs-CZ" sz="2000" b="1" dirty="0">
                <a:solidFill>
                  <a:srgbClr val="002060"/>
                </a:solidFill>
              </a:rPr>
              <a:t>Analýza se provádí ve třech časových horizontech</a:t>
            </a:r>
            <a:r>
              <a:rPr lang="cs-CZ" sz="2000" dirty="0">
                <a:solidFill>
                  <a:srgbClr val="002060"/>
                </a:solidFill>
              </a:rPr>
              <a:t>. Postupuje se vždy od minulých událostí, které se týkaly podniku a postupně se přechází k současnému stavu. Poslední je pochopitelně odhad budoucího vývoje, kterým se bude podnik ubírat.</a:t>
            </a:r>
          </a:p>
        </p:txBody>
      </p:sp>
      <p:sp>
        <p:nvSpPr>
          <p:cNvPr id="6" name="Nadpis 5"/>
          <p:cNvSpPr>
            <a:spLocks noGrp="1"/>
          </p:cNvSpPr>
          <p:nvPr>
            <p:ph type="title"/>
          </p:nvPr>
        </p:nvSpPr>
        <p:spPr>
          <a:xfrm>
            <a:off x="107504" y="195486"/>
            <a:ext cx="8136904" cy="507703"/>
          </a:xfrm>
        </p:spPr>
        <p:txBody>
          <a:bodyPr/>
          <a:lstStyle/>
          <a:p>
            <a:r>
              <a:rPr lang="cs-CZ" dirty="0"/>
              <a:t>Účel situačních analýz</a:t>
            </a:r>
          </a:p>
        </p:txBody>
      </p:sp>
    </p:spTree>
    <p:extLst>
      <p:ext uri="{BB962C8B-B14F-4D97-AF65-F5344CB8AC3E}">
        <p14:creationId xmlns:p14="http://schemas.microsoft.com/office/powerpoint/2010/main" val="58173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 provedení vnitřní i vnější analýzy bude podnik schopen pochopit, jaká je jeho </a:t>
            </a:r>
            <a:r>
              <a:rPr lang="cs-CZ" sz="2000" b="1" dirty="0">
                <a:solidFill>
                  <a:srgbClr val="002060"/>
                </a:solidFill>
              </a:rPr>
              <a:t>vnitřní situace </a:t>
            </a:r>
            <a:r>
              <a:rPr lang="cs-CZ" sz="2000" dirty="0">
                <a:solidFill>
                  <a:srgbClr val="002060"/>
                </a:solidFill>
              </a:rPr>
              <a:t>(vhodnost organizační struktury, schopnosti a zdroje, náklady a zisky spojené s marketingem, účinnost marketingového mixu), a také </a:t>
            </a:r>
            <a:r>
              <a:rPr lang="cs-CZ" sz="2000" b="1" dirty="0">
                <a:solidFill>
                  <a:srgbClr val="002060"/>
                </a:solidFill>
              </a:rPr>
              <a:t>v jakém vztahu je k prostředí</a:t>
            </a:r>
            <a:r>
              <a:rPr lang="cs-CZ" sz="2000" dirty="0">
                <a:solidFill>
                  <a:srgbClr val="002060"/>
                </a:solidFill>
              </a:rPr>
              <a:t>, ve kterém se pohybuje (vliv makroekonomických faktorů, trhy a jejich velikost, trendy vývoje, tržní potenciál, konkurence).</a:t>
            </a:r>
          </a:p>
          <a:p>
            <a:r>
              <a:rPr lang="cs-CZ" sz="2000" dirty="0">
                <a:solidFill>
                  <a:srgbClr val="002060"/>
                </a:solidFill>
              </a:rPr>
              <a:t>Je vhodné si uvědomit – u řady analýz dochází k subjektivnímu hodnocení důležitosti faktorů!</a:t>
            </a:r>
          </a:p>
        </p:txBody>
      </p:sp>
      <p:sp>
        <p:nvSpPr>
          <p:cNvPr id="6" name="Nadpis 5"/>
          <p:cNvSpPr>
            <a:spLocks noGrp="1"/>
          </p:cNvSpPr>
          <p:nvPr>
            <p:ph type="title"/>
          </p:nvPr>
        </p:nvSpPr>
        <p:spPr>
          <a:xfrm>
            <a:off x="107504" y="195486"/>
            <a:ext cx="8136904" cy="507703"/>
          </a:xfrm>
        </p:spPr>
        <p:txBody>
          <a:bodyPr/>
          <a:lstStyle/>
          <a:p>
            <a:r>
              <a:rPr lang="cs-CZ" dirty="0"/>
              <a:t>Čeho dosáhneme?</a:t>
            </a:r>
          </a:p>
        </p:txBody>
      </p:sp>
    </p:spTree>
    <p:extLst>
      <p:ext uri="{BB962C8B-B14F-4D97-AF65-F5344CB8AC3E}">
        <p14:creationId xmlns:p14="http://schemas.microsoft.com/office/powerpoint/2010/main" val="229131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Makro a mikro marketingové prostředí</a:t>
            </a:r>
          </a:p>
        </p:txBody>
      </p:sp>
      <p:pic>
        <p:nvPicPr>
          <p:cNvPr id="4"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841238"/>
            <a:ext cx="5536312" cy="3605040"/>
          </a:xfrm>
          <a:prstGeom prst="rect">
            <a:avLst/>
          </a:prstGeom>
        </p:spPr>
      </p:pic>
    </p:spTree>
    <p:extLst>
      <p:ext uri="{BB962C8B-B14F-4D97-AF65-F5344CB8AC3E}">
        <p14:creationId xmlns:p14="http://schemas.microsoft.com/office/powerpoint/2010/main" val="280433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Řada analýz – analýza mezinárodního makroprostředí – PEST. </a:t>
            </a:r>
          </a:p>
          <a:p>
            <a:r>
              <a:rPr lang="cs-CZ" sz="2000" dirty="0">
                <a:solidFill>
                  <a:srgbClr val="002060"/>
                </a:solidFill>
              </a:rPr>
              <a:t>Název PEST – jen marketing (STEER neboli </a:t>
            </a:r>
            <a:r>
              <a:rPr lang="cs-CZ" sz="2000" dirty="0" err="1">
                <a:solidFill>
                  <a:srgbClr val="002060"/>
                </a:solidFill>
              </a:rPr>
              <a:t>Socio-cultural</a:t>
            </a:r>
            <a:r>
              <a:rPr lang="cs-CZ" sz="2000" dirty="0">
                <a:solidFill>
                  <a:srgbClr val="002060"/>
                </a:solidFill>
              </a:rPr>
              <a:t>, </a:t>
            </a:r>
            <a:r>
              <a:rPr lang="cs-CZ" sz="2000" dirty="0" err="1">
                <a:solidFill>
                  <a:srgbClr val="002060"/>
                </a:solidFill>
              </a:rPr>
              <a:t>Technological</a:t>
            </a:r>
            <a:r>
              <a:rPr lang="cs-CZ" sz="2000" dirty="0">
                <a:solidFill>
                  <a:srgbClr val="002060"/>
                </a:solidFill>
              </a:rPr>
              <a:t>, </a:t>
            </a:r>
            <a:r>
              <a:rPr lang="cs-CZ" sz="2000" dirty="0" err="1">
                <a:solidFill>
                  <a:srgbClr val="002060"/>
                </a:solidFill>
              </a:rPr>
              <a:t>Economic</a:t>
            </a:r>
            <a:r>
              <a:rPr lang="cs-CZ" sz="2000" dirty="0">
                <a:solidFill>
                  <a:srgbClr val="002060"/>
                </a:solidFill>
              </a:rPr>
              <a:t>, </a:t>
            </a:r>
            <a:r>
              <a:rPr lang="cs-CZ" sz="2000" dirty="0" err="1">
                <a:solidFill>
                  <a:srgbClr val="002060"/>
                </a:solidFill>
              </a:rPr>
              <a:t>Ecological</a:t>
            </a:r>
            <a:r>
              <a:rPr lang="cs-CZ" sz="2000" dirty="0">
                <a:solidFill>
                  <a:srgbClr val="002060"/>
                </a:solidFill>
              </a:rPr>
              <a:t> and </a:t>
            </a:r>
            <a:r>
              <a:rPr lang="cs-CZ" sz="2000" dirty="0" err="1">
                <a:solidFill>
                  <a:srgbClr val="002060"/>
                </a:solidFill>
              </a:rPr>
              <a:t>Regulatory</a:t>
            </a:r>
            <a:r>
              <a:rPr lang="cs-CZ" sz="2000" dirty="0">
                <a:solidFill>
                  <a:srgbClr val="002060"/>
                </a:solidFill>
              </a:rPr>
              <a:t> </a:t>
            </a:r>
            <a:r>
              <a:rPr lang="cs-CZ" sz="2000" dirty="0" err="1">
                <a:solidFill>
                  <a:srgbClr val="002060"/>
                </a:solidFill>
              </a:rPr>
              <a:t>factors</a:t>
            </a:r>
            <a:r>
              <a:rPr lang="cs-CZ" sz="2000" dirty="0">
                <a:solidFill>
                  <a:srgbClr val="002060"/>
                </a:solidFill>
              </a:rPr>
              <a:t>).</a:t>
            </a:r>
          </a:p>
          <a:p>
            <a:endParaRPr lang="cs-CZ" sz="2000" dirty="0">
              <a:solidFill>
                <a:srgbClr val="002060"/>
              </a:solidFill>
            </a:endParaRPr>
          </a:p>
          <a:p>
            <a:r>
              <a:rPr lang="cs-CZ" sz="2000" dirty="0">
                <a:solidFill>
                  <a:srgbClr val="002060"/>
                </a:solidFill>
              </a:rPr>
              <a:t>Politické a právní – snadno dostupné analýzy, potřebuji specialistu.</a:t>
            </a:r>
          </a:p>
          <a:p>
            <a:r>
              <a:rPr lang="cs-CZ" sz="2000" dirty="0">
                <a:solidFill>
                  <a:srgbClr val="002060"/>
                </a:solidFill>
              </a:rPr>
              <a:t>Ekonomické – analýzy provádí mnoho veřejných institucí.</a:t>
            </a:r>
          </a:p>
          <a:p>
            <a:r>
              <a:rPr lang="cs-CZ" sz="2000" dirty="0">
                <a:solidFill>
                  <a:srgbClr val="002060"/>
                </a:solidFill>
              </a:rPr>
              <a:t>Sociálně-kulturní – trend zkoumat, ale není jednotnost, potřebuji specialistu.</a:t>
            </a:r>
          </a:p>
          <a:p>
            <a:r>
              <a:rPr lang="cs-CZ" sz="2000" dirty="0">
                <a:solidFill>
                  <a:srgbClr val="002060"/>
                </a:solidFill>
              </a:rPr>
              <a:t>Technologické – snadno dostupné analýzy, potřebuji specialistu?</a:t>
            </a: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2 Analýzy makroprostředí</a:t>
            </a:r>
          </a:p>
        </p:txBody>
      </p:sp>
    </p:spTree>
    <p:extLst>
      <p:ext uri="{BB962C8B-B14F-4D97-AF65-F5344CB8AC3E}">
        <p14:creationId xmlns:p14="http://schemas.microsoft.com/office/powerpoint/2010/main" val="215214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Toto není vyčerpávající seznam, my si vždy vybíráme, co potřebujeme!</a:t>
            </a:r>
          </a:p>
          <a:p>
            <a:endParaRPr lang="cs-CZ" sz="2000" dirty="0">
              <a:solidFill>
                <a:srgbClr val="002060"/>
              </a:solidFill>
            </a:endParaRPr>
          </a:p>
          <a:p>
            <a:r>
              <a:rPr lang="cs-CZ" sz="2000" dirty="0">
                <a:solidFill>
                  <a:srgbClr val="002060"/>
                </a:solidFill>
              </a:rPr>
              <a:t>Ekonomické – kupní síla, hospodářská situace země a její vývoj, tempa růstu, inflační tendence, nezaměstnanost, úroveň příjmů, struktura výdajů, index spotřebitelských cen, dostupnost zdrojů, úrokové sazby, daňové a celní podmínky.</a:t>
            </a:r>
          </a:p>
          <a:p>
            <a:r>
              <a:rPr lang="cs-CZ" sz="2000" dirty="0">
                <a:solidFill>
                  <a:srgbClr val="002060"/>
                </a:solidFill>
              </a:rPr>
              <a:t>Demografické – počet obyvatelstva, věková struktura, zaměstnání, hustota osídlení, prostorové rozmístění, vzdělání, styl života, migrace.</a:t>
            </a:r>
          </a:p>
          <a:p>
            <a:r>
              <a:rPr lang="cs-CZ" sz="2000" dirty="0">
                <a:solidFill>
                  <a:srgbClr val="002060"/>
                </a:solidFill>
              </a:rPr>
              <a:t>Technologické – technologický rozvoj země, přijímání nových technologií, tempo technologických změn.</a:t>
            </a: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a:t>Analýza makroprostředí</a:t>
            </a:r>
          </a:p>
        </p:txBody>
      </p:sp>
    </p:spTree>
    <p:extLst>
      <p:ext uri="{BB962C8B-B14F-4D97-AF65-F5344CB8AC3E}">
        <p14:creationId xmlns:p14="http://schemas.microsoft.com/office/powerpoint/2010/main" val="1652129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Politicko-právní situace – vývoj legislativy, prokonkurenční a antimonopolní opatření, zákonné normy, ochrana spotřebitele, ochrana životního prostředí, vliv ze strany zájmových, občanských a politických seskupení.</a:t>
            </a:r>
          </a:p>
          <a:p>
            <a:r>
              <a:rPr lang="cs-CZ" sz="2000" dirty="0">
                <a:solidFill>
                  <a:srgbClr val="002060"/>
                </a:solidFill>
              </a:rPr>
              <a:t>Kulturní a sociální – základní kulturní hodnoty společnosti, její způsob života, sociální prostředí.</a:t>
            </a:r>
          </a:p>
          <a:p>
            <a:r>
              <a:rPr lang="cs-CZ" sz="2000" dirty="0">
                <a:solidFill>
                  <a:srgbClr val="002060"/>
                </a:solidFill>
              </a:rPr>
              <a:t>Přírodní faktory – klima, přírodní zdroje, znečišťování.</a:t>
            </a:r>
          </a:p>
        </p:txBody>
      </p:sp>
      <p:sp>
        <p:nvSpPr>
          <p:cNvPr id="6" name="Nadpis 5"/>
          <p:cNvSpPr>
            <a:spLocks noGrp="1"/>
          </p:cNvSpPr>
          <p:nvPr>
            <p:ph type="title"/>
          </p:nvPr>
        </p:nvSpPr>
        <p:spPr>
          <a:xfrm>
            <a:off x="107504" y="195486"/>
            <a:ext cx="8136904" cy="507703"/>
          </a:xfrm>
        </p:spPr>
        <p:txBody>
          <a:bodyPr/>
          <a:lstStyle/>
          <a:p>
            <a:r>
              <a:rPr lang="cs-CZ" dirty="0"/>
              <a:t>Analýza makroprostředí</a:t>
            </a:r>
          </a:p>
        </p:txBody>
      </p:sp>
    </p:spTree>
    <p:extLst>
      <p:ext uri="{BB962C8B-B14F-4D97-AF65-F5344CB8AC3E}">
        <p14:creationId xmlns:p14="http://schemas.microsoft.com/office/powerpoint/2010/main" val="371635751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3965</TotalTime>
  <Words>3493</Words>
  <Application>Microsoft Office PowerPoint</Application>
  <PresentationFormat>On-screen Show (16:9)</PresentationFormat>
  <Paragraphs>279</Paragraphs>
  <Slides>39</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Times New Roman</vt:lpstr>
      <vt:lpstr>Wingdings</vt:lpstr>
      <vt:lpstr>SLU</vt:lpstr>
      <vt:lpstr>Strategický marketing – marketingové situační analýzy</vt:lpstr>
      <vt:lpstr>Obsah přednášky</vt:lpstr>
      <vt:lpstr>1 Marketingové situační analýzy</vt:lpstr>
      <vt:lpstr>Účel situačních analýz</vt:lpstr>
      <vt:lpstr>Čeho dosáhneme?</vt:lpstr>
      <vt:lpstr>Makro a mikro marketingové prostředí</vt:lpstr>
      <vt:lpstr>2 Analýzy makroprostředí</vt:lpstr>
      <vt:lpstr>Analýza makroprostředí</vt:lpstr>
      <vt:lpstr>Analýza makroprostředí</vt:lpstr>
      <vt:lpstr>PEST v čase</vt:lpstr>
      <vt:lpstr>PEST analýza</vt:lpstr>
      <vt:lpstr>Informační zdroje pro české vývozce</vt:lpstr>
      <vt:lpstr>3 Analýzy vnějšího mikroprostředí</vt:lpstr>
      <vt:lpstr>A. Spotřebitelé</vt:lpstr>
      <vt:lpstr>Otázky související se zákazníky (Synext) 1</vt:lpstr>
      <vt:lpstr>Otázky související se zákazníky (Synext) 2</vt:lpstr>
      <vt:lpstr>Rozhodovací proces</vt:lpstr>
      <vt:lpstr>Analýza chování zákazníka</vt:lpstr>
      <vt:lpstr>Analýza chování zákazníka</vt:lpstr>
      <vt:lpstr>Sociální vliv - Rogersova adopční křivka (Synext)</vt:lpstr>
      <vt:lpstr>Kupní role</vt:lpstr>
      <vt:lpstr>Proces STP </vt:lpstr>
      <vt:lpstr>Segmentační kritéria</vt:lpstr>
      <vt:lpstr>Persony a příběhy</vt:lpstr>
      <vt:lpstr>Užitečné zdroje</vt:lpstr>
      <vt:lpstr>Targeting</vt:lpstr>
      <vt:lpstr>Positioning</vt:lpstr>
      <vt:lpstr>Způsoby tvorby positioningu</vt:lpstr>
      <vt:lpstr>Formování strategie positioningu</vt:lpstr>
      <vt:lpstr>B. Spolupracovníci</vt:lpstr>
      <vt:lpstr>Co mě zajímá u spolupracovníků?</vt:lpstr>
      <vt:lpstr>Analýza 5 sil – 5 Forces – Porter (Managementmania)</vt:lpstr>
      <vt:lpstr>C. Konkurenti</vt:lpstr>
      <vt:lpstr>Typologie konkurence (Jakubíková, 2013, s. 106-107)</vt:lpstr>
      <vt:lpstr>Analýza konkurence</vt:lpstr>
      <vt:lpstr>Benchmarking (Managementmania)</vt:lpstr>
      <vt:lpstr>O co mi ale doopravdy jde u konkurence?</vt:lpstr>
      <vt:lpstr>Úkoly na online seminář</vt:lpstr>
      <vt:lpstr>Konec prezentace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118</cp:revision>
  <dcterms:created xsi:type="dcterms:W3CDTF">2016-07-06T15:42:34Z</dcterms:created>
  <dcterms:modified xsi:type="dcterms:W3CDTF">2021-10-13T10:30:22Z</dcterms:modified>
</cp:coreProperties>
</file>