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311" r:id="rId4"/>
    <p:sldId id="341" r:id="rId5"/>
    <p:sldId id="342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43" r:id="rId16"/>
    <p:sldId id="344" r:id="rId17"/>
    <p:sldId id="345" r:id="rId18"/>
    <p:sldId id="346" r:id="rId19"/>
    <p:sldId id="347" r:id="rId20"/>
    <p:sldId id="348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80" r:id="rId44"/>
    <p:sldId id="381" r:id="rId45"/>
    <p:sldId id="382" r:id="rId46"/>
    <p:sldId id="388" r:id="rId47"/>
    <p:sldId id="383" r:id="rId48"/>
    <p:sldId id="384" r:id="rId49"/>
    <p:sldId id="385" r:id="rId50"/>
    <p:sldId id="389" r:id="rId51"/>
    <p:sldId id="386" r:id="rId52"/>
    <p:sldId id="387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263" r:id="rId6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3F8D8-3A72-4FA6-917E-3AA7EDF781B6}" v="1" dt="2020-10-26T14:42:05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3" autoAdjust="0"/>
  </p:normalViewPr>
  <p:slideViewPr>
    <p:cSldViewPr>
      <p:cViewPr varScale="1">
        <p:scale>
          <a:sx n="87" d="100"/>
          <a:sy n="87" d="100"/>
        </p:scale>
        <p:origin x="6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48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54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Viz předmět</a:t>
            </a:r>
            <a:r>
              <a:rPr lang="cs-CZ" baseline="0" dirty="0"/>
              <a:t> Marketingový výzkum na SU OPF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39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Viz předmět</a:t>
            </a:r>
            <a:r>
              <a:rPr lang="cs-CZ" baseline="0" dirty="0"/>
              <a:t> Marketingový výzkum na SU OPF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418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Viz předmět</a:t>
            </a:r>
            <a:r>
              <a:rPr lang="cs-CZ" baseline="0" dirty="0"/>
              <a:t> Marketingový výzkum na SU OPF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57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Viz předmět</a:t>
            </a:r>
            <a:r>
              <a:rPr lang="cs-CZ" baseline="0" dirty="0"/>
              <a:t> Marketingový výzkum na SU OPF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52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773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92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202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19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006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175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538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588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735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459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94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180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16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54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231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083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34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23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417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821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005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800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139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874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37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67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http://www.businessinfo.cz/cs/clanky/typy-organizacnich-struktur-cleneni-2840.html#!&amp;chapter=5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7725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603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840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http://www.businessinfo.cz/cs/clanky/metody-marketingove-situacni-analyzy-2807.html#b3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6356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281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948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1036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8530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7538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21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463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8702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355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7050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3082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8021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462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6344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54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80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09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Kotler</a:t>
            </a:r>
            <a:r>
              <a:rPr lang="cs-CZ" dirty="0"/>
              <a:t> a Keller 2013, s. 123-124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682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07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5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obaldata.com/" TargetMode="External"/><Relationship Id="rId3" Type="http://schemas.openxmlformats.org/officeDocument/2006/relationships/hyperlink" Target="http://www.nielsen.com/us/en/solutions/measurement/retail-measurement.html" TargetMode="External"/><Relationship Id="rId7" Type="http://schemas.openxmlformats.org/officeDocument/2006/relationships/hyperlink" Target="https://www.czso.cz/csu/czso/informacni_technologie_p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so.cz/csu/czso/zivotni_uroven_spotreba_domacnosti_prace" TargetMode="External"/><Relationship Id="rId5" Type="http://schemas.openxmlformats.org/officeDocument/2006/relationships/hyperlink" Target="https://www.czso.cz/csu/czso/spotrebni_kos_archiv" TargetMode="External"/><Relationship Id="rId4" Type="http://schemas.openxmlformats.org/officeDocument/2006/relationships/hyperlink" Target="http://www.ncsolutions.com/wp-content/uploads/2015/02/NCS_CaseStudy_Beer_022015.pdf" TargetMode="External"/><Relationship Id="rId9" Type="http://schemas.openxmlformats.org/officeDocument/2006/relationships/hyperlink" Target="http://www.euromonitor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-age.cz/m-journal/aktuality/studie--cesi-a-reklama-2020__s288x15027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evydavatelu.cz/cs/unie_vydavatelu/medialni_data/vyzkum_ctenost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.cz/edee/content/micrositesutf/odpovednost2013/cs/socialni-odpovednost/korporatni-identita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tb.cz/file/24647_1_1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tools.com/pages/article/newSTR_89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 – marketingové situační analýzy 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Pokračování našeho zkoumání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Pro rychloobrátkové (FCMG) zboží od firem provádějících Retail Audit On </a:t>
            </a:r>
            <a:r>
              <a:rPr lang="cs-CZ" sz="2000" dirty="0" err="1">
                <a:solidFill>
                  <a:srgbClr val="002060"/>
                </a:solidFill>
              </a:rPr>
              <a:t>Trade</a:t>
            </a:r>
            <a:r>
              <a:rPr lang="cs-CZ" sz="2000" dirty="0">
                <a:solidFill>
                  <a:srgbClr val="002060"/>
                </a:solidFill>
              </a:rPr>
              <a:t> a </a:t>
            </a:r>
            <a:r>
              <a:rPr lang="cs-CZ" sz="2000" dirty="0" err="1">
                <a:solidFill>
                  <a:srgbClr val="002060"/>
                </a:solidFill>
              </a:rPr>
              <a:t>Off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Trade</a:t>
            </a:r>
            <a:r>
              <a:rPr lang="cs-CZ" sz="2000" dirty="0">
                <a:solidFill>
                  <a:srgbClr val="002060"/>
                </a:solidFill>
              </a:rPr>
              <a:t> –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AC Nielsen</a:t>
            </a:r>
            <a:r>
              <a:rPr lang="cs-CZ" sz="2000" dirty="0">
                <a:solidFill>
                  <a:srgbClr val="002060"/>
                </a:solidFill>
              </a:rPr>
              <a:t> –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konkrétní část zaměřená na pivo</a:t>
            </a:r>
            <a:r>
              <a:rPr lang="cs-CZ" sz="2000" dirty="0">
                <a:solidFill>
                  <a:srgbClr val="002060"/>
                </a:solidFill>
              </a:rPr>
              <a:t>, MEM RB, Dataservis.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Data ze statistických úřadů – spotřeba, </a:t>
            </a:r>
            <a:r>
              <a:rPr lang="cs-CZ" sz="2000" dirty="0">
                <a:solidFill>
                  <a:srgbClr val="002060"/>
                </a:solidFill>
                <a:hlinkClick r:id="rId5"/>
              </a:rPr>
              <a:t>spotřební koše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6"/>
              </a:rPr>
              <a:t>vybavení domácností </a:t>
            </a:r>
            <a:r>
              <a:rPr lang="cs-CZ" sz="2000" dirty="0">
                <a:solidFill>
                  <a:srgbClr val="002060"/>
                </a:solidFill>
              </a:rPr>
              <a:t>(</a:t>
            </a:r>
            <a:r>
              <a:rPr lang="cs-CZ" sz="2000" dirty="0">
                <a:solidFill>
                  <a:srgbClr val="002060"/>
                </a:solidFill>
                <a:hlinkClick r:id="rId7"/>
              </a:rPr>
              <a:t>IT</a:t>
            </a:r>
            <a:r>
              <a:rPr lang="cs-CZ" sz="2000" dirty="0">
                <a:solidFill>
                  <a:srgbClr val="002060"/>
                </a:solidFill>
              </a:rPr>
              <a:t>) apod.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Zakoupená studie od poradenských firem – </a:t>
            </a:r>
            <a:r>
              <a:rPr lang="cs-CZ" sz="2000" dirty="0" err="1">
                <a:solidFill>
                  <a:srgbClr val="002060"/>
                </a:solidFill>
              </a:rPr>
              <a:t>Datamonitor</a:t>
            </a:r>
            <a:r>
              <a:rPr lang="cs-CZ" sz="2000" dirty="0">
                <a:solidFill>
                  <a:srgbClr val="002060"/>
                </a:solidFill>
              </a:rPr>
              <a:t> do 2015, pak </a:t>
            </a:r>
            <a:r>
              <a:rPr lang="cs-CZ" sz="2000" dirty="0">
                <a:solidFill>
                  <a:srgbClr val="002060"/>
                </a:solidFill>
                <a:hlinkClick r:id="rId8"/>
              </a:rPr>
              <a:t>GlobalData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>
                <a:solidFill>
                  <a:srgbClr val="002060"/>
                </a:solidFill>
                <a:hlinkClick r:id="rId9"/>
              </a:rPr>
              <a:t>Euromonitor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Deloitte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Accenture</a:t>
            </a:r>
            <a:r>
              <a:rPr lang="cs-CZ" sz="2000" dirty="0">
                <a:solidFill>
                  <a:srgbClr val="002060"/>
                </a:solidFill>
              </a:rPr>
              <a:t>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Realizace vlastního primárního šetření.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Nákup exkluzivního výzkumu.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b="1" dirty="0">
                <a:solidFill>
                  <a:srgbClr val="002060"/>
                </a:solidFill>
              </a:rPr>
              <a:t>V praxi kombinace všech možností.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it-IT" dirty="0"/>
              <a:t>Data pro analýzu poptávky (Kozel, 2011, s. 227)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Identifikace směru současného vývoje.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Jaké nové poznatky jsou v naší oblasti.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Co se chystá v budoucnu a bude to pro nás nějakým způsobem použitelné?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Zmapování metod-postupů , které používají konkurenční firmy (analýza konkurence).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Zvážení vlastních možností.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Jak? Kde? Za kolik?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3.2 Analýza vědeckotechnického rozvoje</a:t>
            </a:r>
          </a:p>
        </p:txBody>
      </p:sp>
    </p:spTree>
    <p:extLst>
      <p:ext uri="{BB962C8B-B14F-4D97-AF65-F5344CB8AC3E}">
        <p14:creationId xmlns:p14="http://schemas.microsoft.com/office/powerpoint/2010/main" val="258355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Demografické a geografické možnosti.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Zaměstnanost.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Přírodní lokality – NP, CHKO.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Spolupráce s různými ekologickými nebo státními agenturami.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Možnosti energií a infrastrukturních sítí.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Zvážení ekologického přístupu-výdaje vs. ekologické zdroje.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3.3 Analýza regionu</a:t>
            </a:r>
          </a:p>
        </p:txBody>
      </p:sp>
    </p:spTree>
    <p:extLst>
      <p:ext uri="{BB962C8B-B14F-4D97-AF65-F5344CB8AC3E}">
        <p14:creationId xmlns:p14="http://schemas.microsoft.com/office/powerpoint/2010/main" val="161085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Testování nového produktu (nápady, prototypy).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obalu.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značky – všechny aspekty.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Senzorické testy.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porovnávající s konkurencí.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 vnímání (percepce).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velikosti trhu – produktových kategorií.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it-IT" dirty="0"/>
              <a:t>3.4 Specifické analýzy pro produkt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18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Cenovým výzkumem můžeme zjistit např.: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jakou cenu zákazník očekává,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 jakých cenových polohách je produkt přijatelný,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jakou cenu je ještě zákazník ochoten zaplatit,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od jaké cenové polohy už je produkt naprosto nepřijatelný.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 cenové pružnosti (elasticity).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vnímání ceny.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cenové pružnosti.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cenových prahů.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pozice ceny na trhu.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Testy akceptace ceny.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it-IT" dirty="0"/>
              <a:t>3.5 Specifické analýzy pro cenu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77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Cílem výzkumu distribuce je zjistit potenciální možnosti zvýšení odbytu, popř. odstranění tzv. distribučních chyb, budování a výběr distribučních cest jednotlivých distribučních článků, spolupráce s místními orgány při rozmísťování prodejních jednotek, zjištění potřeb řešených v místě nákupu.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umístění skladů.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umístění prodejen.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umístění produktů v prodejnách.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Výzkumy aktivit v distribuční cestě.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it-IT" dirty="0"/>
              <a:t>3.6 Specifické analýzy pro distribuci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0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Testování inzerátů.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TV spotů.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spotů v rádiu.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sloganů.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grafických návrhů.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Testování vybavení si reklamy.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Masové výzkumy celého komunikačního trhu – která média ovlivňují které zákazníky, jak atd.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hlinkClick r:id="rId3"/>
              </a:rPr>
              <a:t>Výzkum: Češi a reklama </a:t>
            </a:r>
            <a:r>
              <a:rPr lang="cs-CZ" sz="2000" dirty="0" smtClean="0">
                <a:solidFill>
                  <a:srgbClr val="002060"/>
                </a:solidFill>
                <a:hlinkClick r:id="rId3"/>
              </a:rPr>
              <a:t>2020</a:t>
            </a:r>
            <a:r>
              <a:rPr lang="cs-CZ" sz="2000" dirty="0" smtClean="0">
                <a:solidFill>
                  <a:srgbClr val="002060"/>
                </a:solidFill>
              </a:rPr>
              <a:t>.</a:t>
            </a:r>
            <a:endParaRPr lang="cs-CZ" sz="2000" dirty="0">
              <a:solidFill>
                <a:srgbClr val="002060"/>
              </a:solidFill>
            </a:endParaRPr>
          </a:p>
          <a:p>
            <a:pPr lvl="1"/>
            <a:r>
              <a:rPr lang="cs-CZ" sz="2000" dirty="0">
                <a:solidFill>
                  <a:srgbClr val="002060"/>
                </a:solidFill>
                <a:hlinkClick r:id="rId4"/>
              </a:rPr>
              <a:t>Media </a:t>
            </a:r>
            <a:r>
              <a:rPr lang="cs-CZ" sz="2000" dirty="0" smtClean="0">
                <a:solidFill>
                  <a:srgbClr val="002060"/>
                </a:solidFill>
                <a:hlinkClick r:id="rId4"/>
              </a:rPr>
              <a:t>projekt</a:t>
            </a:r>
            <a:r>
              <a:rPr lang="cs-CZ" sz="2000" dirty="0" smtClean="0">
                <a:solidFill>
                  <a:srgbClr val="002060"/>
                </a:solidFill>
              </a:rPr>
              <a:t>. 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3.7 Specifické analýzy pro komunikaci</a:t>
            </a:r>
          </a:p>
        </p:txBody>
      </p:sp>
    </p:spTree>
    <p:extLst>
      <p:ext uri="{BB962C8B-B14F-4D97-AF65-F5344CB8AC3E}">
        <p14:creationId xmlns:p14="http://schemas.microsoft.com/office/powerpoint/2010/main" val="279381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Značka = </a:t>
            </a:r>
            <a:r>
              <a:rPr lang="cs-CZ" sz="2000" i="1" dirty="0">
                <a:solidFill>
                  <a:srgbClr val="002060"/>
                </a:solidFill>
              </a:rPr>
              <a:t>„Značka je jméno, název, znak, výtvarný projev nebo kombinace předchozích prvků. Jejím smyslem je odlišení zboží nebo služeb jednoho prodejce nebo skupiny prodejců od zboží nebo služeb konkurenčních prodejců.“ </a:t>
            </a:r>
            <a:r>
              <a:rPr lang="cs-CZ" sz="2000" dirty="0">
                <a:solidFill>
                  <a:srgbClr val="002060"/>
                </a:solidFill>
              </a:rPr>
              <a:t>(Vysekalová, 2011, s. 136) Značka má emocionální a racionální část (</a:t>
            </a:r>
            <a:r>
              <a:rPr lang="cs-CZ" sz="2000" dirty="0" err="1">
                <a:solidFill>
                  <a:srgbClr val="002060"/>
                </a:solidFill>
              </a:rPr>
              <a:t>brand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name</a:t>
            </a:r>
            <a:r>
              <a:rPr lang="cs-CZ" sz="2000" dirty="0">
                <a:solidFill>
                  <a:srgbClr val="002060"/>
                </a:solidFill>
              </a:rPr>
              <a:t>, logo, slogan, story, </a:t>
            </a:r>
            <a:r>
              <a:rPr lang="cs-CZ" sz="2000" dirty="0" err="1">
                <a:solidFill>
                  <a:srgbClr val="002060"/>
                </a:solidFill>
              </a:rPr>
              <a:t>message</a:t>
            </a:r>
            <a:r>
              <a:rPr lang="cs-CZ" sz="2000" dirty="0">
                <a:solidFill>
                  <a:srgbClr val="002060"/>
                </a:solidFill>
              </a:rPr>
              <a:t>).</a:t>
            </a:r>
          </a:p>
          <a:p>
            <a:r>
              <a:rPr lang="cs-CZ" sz="2000" dirty="0" err="1">
                <a:solidFill>
                  <a:srgbClr val="002060"/>
                </a:solidFill>
              </a:rPr>
              <a:t>Trackingová</a:t>
            </a:r>
            <a:r>
              <a:rPr lang="cs-CZ" sz="2000" dirty="0">
                <a:solidFill>
                  <a:srgbClr val="002060"/>
                </a:solidFill>
              </a:rPr>
              <a:t> studie – monitoruje sílu /zdraví značky v průběhu času (životního cyklu), někdy porovnává s konkurencí. Studie by tedy měla obsahovat ustálené otázky a být na vzorku současných zákazníků. Založena na 4 indikátorech, viz dále.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Brand audit – komplexní audit značky, pokrývá všechny oblasti značky. Audit se provádí na koncových zákaznících, na zaměstnancích, ale i v samotných prostorách firmy (odhalí vnitřní/vnější pohled na značku).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3.8 Analýza značky – velmi častá doplňková analýza</a:t>
            </a:r>
          </a:p>
        </p:txBody>
      </p:sp>
    </p:spTree>
    <p:extLst>
      <p:ext uri="{BB962C8B-B14F-4D97-AF65-F5344CB8AC3E}">
        <p14:creationId xmlns:p14="http://schemas.microsoft.com/office/powerpoint/2010/main" val="291259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15566"/>
            <a:ext cx="849694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Logo – asociace obrazové (Renault). Asociační test se všemi myslitelnými variantami, test charakteristik líbivosti.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Název značky - asociace slovní (koberec Hoven). Asociační test, srovnávání variant, hodnocení.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Slogan – vhodnost, skryté významy.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Story (příběh) – námi vytvořená historie a příběh, se kterými značka operuje.</a:t>
            </a:r>
          </a:p>
          <a:p>
            <a:r>
              <a:rPr lang="cs-CZ" sz="2000" dirty="0" err="1">
                <a:solidFill>
                  <a:srgbClr val="002060"/>
                </a:solidFill>
              </a:rPr>
              <a:t>Message</a:t>
            </a:r>
            <a:r>
              <a:rPr lang="cs-CZ" sz="2000" dirty="0">
                <a:solidFill>
                  <a:srgbClr val="002060"/>
                </a:solidFill>
              </a:rPr>
              <a:t> (zpráva) – základní sdělení, které značka říká (jak uživateli, tak o uživateli).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Vše musí být integrované = hodí se to k sobě navzájem? Příklad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ČEZ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  <a:r>
              <a:rPr lang="cs-CZ" sz="2000" dirty="0">
                <a:solidFill>
                  <a:srgbClr val="002060"/>
                </a:solidFill>
                <a:hlinkClick r:id="rId4"/>
              </a:rPr>
              <a:t>Tescoma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pl-PL" dirty="0"/>
              <a:t>Jak bych měřil atributy značky?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34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Ideálně vše a ještě více, ale to není reálné, proto měřím alespoň důležité části (Kozel, 2011, s. 254):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Povědomí o značce (</a:t>
            </a:r>
            <a:r>
              <a:rPr lang="cs-CZ" sz="2000" dirty="0" err="1">
                <a:solidFill>
                  <a:srgbClr val="002060"/>
                </a:solidFill>
              </a:rPr>
              <a:t>brand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awareness</a:t>
            </a:r>
            <a:r>
              <a:rPr lang="cs-CZ" sz="2000" dirty="0">
                <a:solidFill>
                  <a:srgbClr val="002060"/>
                </a:solidFill>
              </a:rPr>
              <a:t>) – znalost (spontánní/podpořená), TOM, oblíbenost, znalost komunikace/kampaní.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Emocionální hodnocení značek – důvěryhodnost, sympatičnost, respekt, inovativnost.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Racionální hodnocení značek – spolehlivost, spokojenost, důležitost, diferenciace od konkurence.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Preference značek – které značky spotřebitel preferuje a proč.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Výsledkem je percepční mapa (mapa positioningu), nebo pyramida značky.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Co chci měřit?</a:t>
            </a:r>
          </a:p>
        </p:txBody>
      </p:sp>
    </p:spTree>
    <p:extLst>
      <p:ext uri="{BB962C8B-B14F-4D97-AF65-F5344CB8AC3E}">
        <p14:creationId xmlns:p14="http://schemas.microsoft.com/office/powerpoint/2010/main" val="340743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3.X Specifické analýzy.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Vnitřní analýzy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Klasický příklad poziční mapy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43558"/>
            <a:ext cx="5085287" cy="38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Poziční mapa s pomocí hvězdice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843558"/>
            <a:ext cx="5040560" cy="3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50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1. AWARENESS: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INDIKÁTORY: TOM (top of mind), podpořená nebo spontánní znalost. </a:t>
            </a:r>
            <a:endParaRPr lang="cs-CZ" sz="2000" dirty="0" smtClean="0">
              <a:solidFill>
                <a:srgbClr val="002060"/>
              </a:solidFill>
            </a:endParaRPr>
          </a:p>
          <a:p>
            <a:pPr lvl="1"/>
            <a:r>
              <a:rPr lang="cs-CZ" sz="2000" dirty="0" smtClean="0">
                <a:solidFill>
                  <a:srgbClr val="002060"/>
                </a:solidFill>
              </a:rPr>
              <a:t>POPIS: Zkoumáme respondentovo rozpoznání značky (dřívější seznámení) nebo vybavení si značky (předchozí zkušenost). Větší šanci k nákupu má značka, kterou si respondent vybaví sám jako první, než značka, kterou mu musí něco připomenout. 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2</a:t>
            </a:r>
            <a:r>
              <a:rPr lang="cs-CZ" sz="2000" dirty="0">
                <a:solidFill>
                  <a:srgbClr val="002060"/>
                </a:solidFill>
              </a:rPr>
              <a:t>. USAGE: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INDIKÁTORY: použití, místa, příležitosti, frekvence.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POPIS: Použití / užití / konzumace značky sleduje chování spotřebitele a jeho preference vůči konkurenci ve smyslu podílu značky na jeho nákupu.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Indikátory </a:t>
            </a:r>
            <a:r>
              <a:rPr lang="cs-CZ" dirty="0" err="1"/>
              <a:t>trackingové</a:t>
            </a:r>
            <a:r>
              <a:rPr lang="cs-CZ" dirty="0"/>
              <a:t> studie 1</a:t>
            </a:r>
          </a:p>
        </p:txBody>
      </p:sp>
    </p:spTree>
    <p:extLst>
      <p:ext uri="{BB962C8B-B14F-4D97-AF65-F5344CB8AC3E}">
        <p14:creationId xmlns:p14="http://schemas.microsoft.com/office/powerpoint/2010/main" val="535246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3749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3. BRAND ATTITUDES AND PERCEPTIONS: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INDIKÁTORY: image značky, spokojenost se značkou, loajalita ke značce, vnímání značky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POPIS: Spontánní asociace, racionální a emocionální benefity tvoří hlavní složky image značky. Dalšími parametry jsou oblasti spojené se zákaznickou spokojeností a loajalitou, respektive emoční loajalitou. Přes budování image značky lze budovat rovněž image celé společnosti.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4. PURCHASE INTENT:</a:t>
            </a:r>
          </a:p>
          <a:p>
            <a:r>
              <a:rPr lang="cs-CZ" sz="2000" dirty="0">
                <a:solidFill>
                  <a:srgbClr val="002060"/>
                </a:solidFill>
              </a:rPr>
              <a:t>INDIKÁTORY: ochota značku nakupovat i v budoucnu / po shlédnut komunikace, zvýšení/snížení častosti / objemu nákupu, ochota značku doporučit.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POPIS: představuje zásadní informace o tom, zda spotřebitel značku bude i nadále zařazovat do svého nákupního koše.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Indikátory </a:t>
            </a:r>
            <a:r>
              <a:rPr lang="cs-CZ" dirty="0" err="1"/>
              <a:t>trackingové</a:t>
            </a:r>
            <a:r>
              <a:rPr lang="cs-CZ" dirty="0"/>
              <a:t> studie 2</a:t>
            </a:r>
          </a:p>
        </p:txBody>
      </p:sp>
    </p:spTree>
    <p:extLst>
      <p:ext uri="{BB962C8B-B14F-4D97-AF65-F5344CB8AC3E}">
        <p14:creationId xmlns:p14="http://schemas.microsoft.com/office/powerpoint/2010/main" val="1838702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Brand </a:t>
            </a:r>
            <a:r>
              <a:rPr lang="cs-CZ" sz="2000" dirty="0" err="1">
                <a:solidFill>
                  <a:srgbClr val="002060"/>
                </a:solidFill>
              </a:rPr>
              <a:t>equity</a:t>
            </a:r>
            <a:r>
              <a:rPr lang="cs-CZ" sz="2000" dirty="0">
                <a:solidFill>
                  <a:srgbClr val="002060"/>
                </a:solidFill>
              </a:rPr>
              <a:t> – analýza zaměřená na známé značky a jejich stěžejní úspěšné části. Základní princip – známá značka generuje větší přidanou hodnotu. Propojeno s </a:t>
            </a:r>
            <a:r>
              <a:rPr lang="cs-CZ" sz="2000" dirty="0" err="1">
                <a:solidFill>
                  <a:srgbClr val="002060"/>
                </a:solidFill>
              </a:rPr>
              <a:t>positioningem</a:t>
            </a:r>
            <a:r>
              <a:rPr lang="cs-CZ" sz="2000" dirty="0">
                <a:solidFill>
                  <a:srgbClr val="002060"/>
                </a:solidFill>
              </a:rPr>
              <a:t> – vnímání značky v myslích zákazníků.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 značka to nejcennější, co některé firmy vlastní? Jak by ovlivnila ztráta značky prodej produktů? Cenu?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Brand </a:t>
            </a:r>
            <a:r>
              <a:rPr lang="cs-CZ" sz="2000" dirty="0" err="1">
                <a:solidFill>
                  <a:srgbClr val="002060"/>
                </a:solidFill>
              </a:rPr>
              <a:t>equity</a:t>
            </a:r>
            <a:r>
              <a:rPr lang="cs-CZ" sz="2000" dirty="0">
                <a:solidFill>
                  <a:srgbClr val="002060"/>
                </a:solidFill>
              </a:rPr>
              <a:t> vyjádří hodnotu značky finančně – lze s tímto aktivem dále kalkulovat. Hodnota vyjádřena z pohledu spotřebitele (asociace), pro produkt (porovnání s no-</a:t>
            </a:r>
            <a:r>
              <a:rPr lang="cs-CZ" sz="2000" dirty="0" err="1">
                <a:solidFill>
                  <a:srgbClr val="002060"/>
                </a:solidFill>
              </a:rPr>
              <a:t>name</a:t>
            </a:r>
            <a:r>
              <a:rPr lang="cs-CZ" sz="2000" dirty="0">
                <a:solidFill>
                  <a:srgbClr val="002060"/>
                </a:solidFill>
              </a:rPr>
              <a:t>), pro firmu jako celek.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Při vysoké hodnotě BE – využíváme pro rodinu produktů.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Výzkum značky 2</a:t>
            </a:r>
          </a:p>
        </p:txBody>
      </p:sp>
    </p:spTree>
    <p:extLst>
      <p:ext uri="{BB962C8B-B14F-4D97-AF65-F5344CB8AC3E}">
        <p14:creationId xmlns:p14="http://schemas.microsoft.com/office/powerpoint/2010/main" val="201721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Agentury nabízejí celou řadu produktů v MV, které každý s jiným názvem dělají v podstatě jednu a tutéž věc – analyzují značku.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Často firma nabízí 4-5 produktů na výzkum značky, a všechny dělají to samé.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Prestižní agentury již ani nenabízejí konkrétní výčet produktů, ale nabízejí řešení oblastí problémů.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Velmi často je nabídka pouze plná anglických slov z MV, kterým běžný podnikatel nemůže rozumět – důležité být předem připraven (třeba z tohoto předmětu).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Výzkum značky v praxi ČR</a:t>
            </a:r>
          </a:p>
        </p:txBody>
      </p:sp>
    </p:spTree>
    <p:extLst>
      <p:ext uri="{BB962C8B-B14F-4D97-AF65-F5344CB8AC3E}">
        <p14:creationId xmlns:p14="http://schemas.microsoft.com/office/powerpoint/2010/main" val="2828464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Analýza firemního potenciálu – zdroje řízení, finanční zdroje, lidské, kapacitní, inovační, informační.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Marketingový mix – 4P vs. 7P vs. 4C.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SWOT analýza – jedna z „nejjednodušších“ analýz, schopných poskytnout alespoň základy pro rozhodování.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4 Vnitřní analýzy – analýza firmy</a:t>
            </a:r>
          </a:p>
        </p:txBody>
      </p:sp>
    </p:spTree>
    <p:extLst>
      <p:ext uri="{BB962C8B-B14F-4D97-AF65-F5344CB8AC3E}">
        <p14:creationId xmlns:p14="http://schemas.microsoft.com/office/powerpoint/2010/main" val="1296610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Provádíme až na základě předchozích analýz (makro, mikro, vnitřní) – veškerá zjištění sumarizujeme – jedině tehdy SWOT k něčemu je!!!!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Preferovaný způsob provedení – analytické zpracování brainstormingu.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SWOT analýza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77" y="843558"/>
            <a:ext cx="727315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30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Co děláme dobře?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Jaké vnitřní zdroje máme?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Schopnosti personálu – znalosti, zkušenosti, vzdělání, </a:t>
            </a:r>
            <a:r>
              <a:rPr lang="cs-CZ" sz="2000" dirty="0" err="1">
                <a:solidFill>
                  <a:srgbClr val="002060"/>
                </a:solidFill>
              </a:rPr>
              <a:t>networking</a:t>
            </a:r>
            <a:r>
              <a:rPr lang="cs-CZ" sz="2000" dirty="0">
                <a:solidFill>
                  <a:srgbClr val="002060"/>
                </a:solidFill>
              </a:rPr>
              <a:t>, schopnosti, reputace.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Hmotná aktiva – kapitál, distribuční kanály, zákaznická databáze, patenty, technologie.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Jaké máme výhody oproti konkurenci?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Máme silné oddělení R&amp;D? Výroby?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Máme nějaké jiné zdroje konkurenční výhody? Přidanou hodnotu?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(Jak? – veškeré vnitrofiremní analýzy)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Silné stránky</a:t>
            </a:r>
          </a:p>
        </p:txBody>
      </p:sp>
    </p:spTree>
    <p:extLst>
      <p:ext uri="{BB962C8B-B14F-4D97-AF65-F5344CB8AC3E}">
        <p14:creationId xmlns:p14="http://schemas.microsoft.com/office/powerpoint/2010/main" val="3580124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Které faktory pod naší kontrolou ubírají hodnotu zákazníkovi nebo konkurenční schopnost?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Které oblasti zaostávají za konkurenty?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Které schopnosti nám chybí? Know-how?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Máme v nějakém smyslu omezené zdroje? (finanční, lidské, časové apod.)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Máme jiné problémy? – lokalita, špatná image, skandál, neúspěch, krize/katastrofa apod.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(Jak? – veškeré vnitrofiremní analýzy)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Slabé stránky</a:t>
            </a:r>
          </a:p>
        </p:txBody>
      </p:sp>
    </p:spTree>
    <p:extLst>
      <p:ext uri="{BB962C8B-B14F-4D97-AF65-F5344CB8AC3E}">
        <p14:creationId xmlns:p14="http://schemas.microsoft.com/office/powerpoint/2010/main" val="303926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Makro a mikro marketingové prostředí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1238"/>
            <a:ext cx="5536312" cy="36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Jaké příležitosti existují na trhu nebo v prostředí?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Trh zaznamenal růst? Očekáváme růst?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Očekáváme nové technologie?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Funguje nějaký nový silný trend?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(Jak? – veškeré makro a mikro analýzy)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Příležitosti</a:t>
            </a:r>
          </a:p>
        </p:txBody>
      </p:sp>
    </p:spTree>
    <p:extLst>
      <p:ext uri="{BB962C8B-B14F-4D97-AF65-F5344CB8AC3E}">
        <p14:creationId xmlns:p14="http://schemas.microsoft.com/office/powerpoint/2010/main" val="1921939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Trh se vyvíjí směrem ke krizi.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Vstupuje nová konkurence.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Nová legislativa. Nová politika vlády.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Změna chování zákazníků. Nový trend ve spotřebě.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Docházejí zdroje. Dodavatelé získávají vyjednávací sílu.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Nová technologie, na kterou nejsme schopni včas reagovat.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(Jak? – veškeré makro a mikro analýzy)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Ohrožení</a:t>
            </a:r>
          </a:p>
        </p:txBody>
      </p:sp>
    </p:spTree>
    <p:extLst>
      <p:ext uri="{BB962C8B-B14F-4D97-AF65-F5344CB8AC3E}">
        <p14:creationId xmlns:p14="http://schemas.microsoft.com/office/powerpoint/2010/main" val="805041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Velká kritika – „podle toho se nedá plánovat a řídit!“ – nový pohled „TOWS matrix“ – matice TOWS. </a:t>
            </a:r>
            <a:r>
              <a:rPr lang="cs-CZ" sz="2400" dirty="0">
                <a:solidFill>
                  <a:srgbClr val="002060"/>
                </a:solidFill>
                <a:hlinkClick r:id="rId3"/>
              </a:rPr>
              <a:t>Náhled tady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Možné kombinace S-W-O-T faktorů jako základ pro strategie podniku: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W-T = mini-mini, kde dominují slabé stránky uvnitř podniku a hrozby ve vnějším okolí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W-O = mini-maxi, kde dominují slabé stránky podniku a příležitosti okolního prostředí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S-T = maxi-mini, kde dominují silné stránky a ohrožení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S-O = maxi-maxi, kde dominují silné stránky a příležitosti.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TOWS</a:t>
            </a:r>
          </a:p>
        </p:txBody>
      </p:sp>
    </p:spTree>
    <p:extLst>
      <p:ext uri="{BB962C8B-B14F-4D97-AF65-F5344CB8AC3E}">
        <p14:creationId xmlns:p14="http://schemas.microsoft.com/office/powerpoint/2010/main" val="3568342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Je nutno provádět kontinuálně!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 nutno přiřazovat důležitost (váhy).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Kdo posuzuje (subjektivní pohled, dostatek zkušeností)?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Strategie by měly vycházet ze silných stránek a reagovat na příležitosti. Musí ale brát do úvahy slabé stránky a ohrožení!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 praxi se používá pro každou kategorii třídění dle kritérií (např. marketing, výroba, finance).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Stále častěji je SWOT nahrazována její metodickou variantou, a to kvantitativní O-T analýzou, tj. analýzou strategických scénářů.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SWOT v praxi</a:t>
            </a:r>
          </a:p>
        </p:txBody>
      </p:sp>
    </p:spTree>
    <p:extLst>
      <p:ext uri="{BB962C8B-B14F-4D97-AF65-F5344CB8AC3E}">
        <p14:creationId xmlns:p14="http://schemas.microsoft.com/office/powerpoint/2010/main" val="742549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Používá vzájemné vazby mezi jednotlivými prvky: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Silná oboustranně pozitivní vazba ++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Silná oboustranně negativní vazba --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Slabší pozitivní vazba +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Slabší negativní vazba -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Žádný vzájemný vztah 0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Součty hodnot řádků a sloupců matice nám dávají pořadí klíčových faktorů, o které by se měly opírat navrhované strategie.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Problém: subjektivní hodnocení, zkušenosti.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fr-FR" dirty="0"/>
              <a:t>Plus minus matice v SWOT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150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Příklad +- matice SWOT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92320"/>
            <a:ext cx="4608512" cy="3886354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92320"/>
            <a:ext cx="4536504" cy="38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1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0318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Jiný pohled na SWOT – nemáme čas, proto jednodušší verze.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2000" dirty="0">
                <a:solidFill>
                  <a:srgbClr val="002060"/>
                </a:solidFill>
              </a:rPr>
              <a:t>Cílem je odhalit silné i slabé stránky podniku. Interní analýza se však odlišuje od SWOT analýzy. Z</a:t>
            </a:r>
            <a:r>
              <a:rPr lang="cs-CZ" sz="2000" b="1" dirty="0">
                <a:solidFill>
                  <a:srgbClr val="002060"/>
                </a:solidFill>
              </a:rPr>
              <a:t>aměřuje se mnohem více na specifické přednosti, respektive nedostatky, kterými se podnik odlišuje od konkurence </a:t>
            </a:r>
            <a:r>
              <a:rPr lang="cs-CZ" sz="2000" dirty="0">
                <a:solidFill>
                  <a:srgbClr val="002060"/>
                </a:solidFill>
              </a:rPr>
              <a:t>(komparační charakter).</a:t>
            </a:r>
          </a:p>
          <a:p>
            <a:pPr marL="411480">
              <a:buFont typeface="Wingdings"/>
              <a:buChar char=""/>
              <a:defRPr/>
            </a:pPr>
            <a:r>
              <a:rPr lang="cs-CZ" sz="2000" dirty="0">
                <a:solidFill>
                  <a:srgbClr val="002060"/>
                </a:solidFill>
              </a:rPr>
              <a:t>Specifickou přednost můžeme z hlediska ekonomie označit za takový faktor, který dovoluje podniku dosahovat ekonomického zisku.</a:t>
            </a:r>
          </a:p>
          <a:p>
            <a:pPr marL="411480">
              <a:buFont typeface="Wingdings"/>
              <a:buChar char=""/>
              <a:defRPr/>
            </a:pPr>
            <a:r>
              <a:rPr lang="cs-CZ" sz="2000" dirty="0">
                <a:solidFill>
                  <a:srgbClr val="002060"/>
                </a:solidFill>
              </a:rPr>
              <a:t>Příkladem specifické přednosti může být značka, určitá technologie (SW).</a:t>
            </a:r>
          </a:p>
          <a:p>
            <a:pPr marL="411480">
              <a:buFont typeface="Wingdings"/>
              <a:buChar char=""/>
              <a:defRPr/>
            </a:pPr>
            <a:r>
              <a:rPr lang="cs-CZ" sz="2000" dirty="0">
                <a:solidFill>
                  <a:srgbClr val="002060"/>
                </a:solidFill>
              </a:rPr>
              <a:t>Obecně: zdrojem specifických předností firmy je jednak </a:t>
            </a:r>
            <a:r>
              <a:rPr lang="cs-CZ" sz="2000" b="1" dirty="0">
                <a:solidFill>
                  <a:srgbClr val="002060"/>
                </a:solidFill>
              </a:rPr>
              <a:t>majetek</a:t>
            </a:r>
            <a:r>
              <a:rPr lang="cs-CZ" sz="2000" dirty="0">
                <a:solidFill>
                  <a:srgbClr val="002060"/>
                </a:solidFill>
              </a:rPr>
              <a:t> podniku a jednak </a:t>
            </a:r>
            <a:r>
              <a:rPr lang="cs-CZ" sz="2000" b="1" dirty="0">
                <a:solidFill>
                  <a:srgbClr val="002060"/>
                </a:solidFill>
              </a:rPr>
              <a:t>podnikové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b="1" dirty="0">
                <a:solidFill>
                  <a:srgbClr val="002060"/>
                </a:solidFill>
              </a:rPr>
              <a:t>schopnosti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pPr marL="411480">
              <a:buFont typeface="Wingdings"/>
              <a:buChar char=""/>
              <a:defRPr/>
            </a:pPr>
            <a:r>
              <a:rPr lang="cs-CZ" sz="2000" dirty="0">
                <a:solidFill>
                  <a:srgbClr val="002060"/>
                </a:solidFill>
              </a:rPr>
              <a:t>Mnoho firem opomíjí důležitost abstraktních hodnot jako značka, technologický potenciál rozvoje. Přitom nehmotné složky majetku jsou stěžejní pro určení hodnoty firmy jako celku.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Specifické přednosti firmy</a:t>
            </a:r>
          </a:p>
        </p:txBody>
      </p:sp>
    </p:spTree>
    <p:extLst>
      <p:ext uri="{BB962C8B-B14F-4D97-AF65-F5344CB8AC3E}">
        <p14:creationId xmlns:p14="http://schemas.microsoft.com/office/powerpoint/2010/main" val="282939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Jaká značka vlastní jaké značky</a:t>
            </a:r>
          </a:p>
        </p:txBody>
      </p:sp>
      <p:pic>
        <p:nvPicPr>
          <p:cNvPr id="4" name="Picture 2" descr="C:\Users\Libor\Dropbox\Do výuky\Brands connection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43558"/>
            <a:ext cx="6048672" cy="3798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853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Většina firem provozuje několik podnikatelských aktivit.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Podnikatelské portfolio je soubor podnikatelských aktivit  a  produktů, které vylepší pozici firmy na trhu.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 kvalitní rozvoj se analyzuje existující portfolio. Výsledkem je rozhodnutí, které aktivity i nadále podporovat, a které zrušit.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Součástí je rovněž vypracování nové strategie růstu.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Identifikace strategické obchodní jednotky.</a:t>
            </a:r>
          </a:p>
        </p:txBody>
      </p:sp>
    </p:spTree>
    <p:extLst>
      <p:ext uri="{BB962C8B-B14F-4D97-AF65-F5344CB8AC3E}">
        <p14:creationId xmlns:p14="http://schemas.microsoft.com/office/powerpoint/2010/main" val="4217937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 rámci podniku decentralizovaná, na zisku založená střediska, s možností samostatného plánování ve strategickém slova smyslu a řízena způsobem, který odpovídá řízení samostatného celku.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SPJ může být jeden podnik, produktová řada, nebo i jeden produkt.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Důležitá otázka pro každý podnik: jak se rozdělit na fungující menší celky (SPJ)? (podle zákazníka – STP, technologie? provoz?)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Definice SPJ (SBU)</a:t>
            </a:r>
          </a:p>
        </p:txBody>
      </p:sp>
    </p:spTree>
    <p:extLst>
      <p:ext uri="{BB962C8B-B14F-4D97-AF65-F5344CB8AC3E}">
        <p14:creationId xmlns:p14="http://schemas.microsoft.com/office/powerpoint/2010/main" val="420226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 následujících oddílech 3.x najdete specifické analýzy, které je firma nucena provádět, protože má specifické informační potřeby.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 rámci makro a mikro analýz jsme zjistili hromadu informací, ale některé oblasti jsme řešili jen povrchně a v rámci fungování naší firmy máme velmi specifickou potřebu – proto děláme některé analýzy zaměřené na hlubší poznání souvislostí.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Např. máme firmu v IT odvětví, v rámci makra jsme zkoumali technologické prostředí, ale jen povrchně, potřebujeme doslova každodenní update, co je nového, abychom dokázali vytvořit revoluční produkty pro naše zákazníky.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3.X – Specifické analýzy</a:t>
            </a:r>
          </a:p>
        </p:txBody>
      </p:sp>
    </p:spTree>
    <p:extLst>
      <p:ext uri="{BB962C8B-B14F-4D97-AF65-F5344CB8AC3E}">
        <p14:creationId xmlns:p14="http://schemas.microsoft.com/office/powerpoint/2010/main" val="949401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Jeden podnik nebo soubor podniků, které vyžadují vypracování vlastní unikátní strategie.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Mají svůj vlastní soubor konkurentů.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Jejich vedení je odpovědné za strategické plánování, ziskovost a výkonnost podniku.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Samy si řídí zdroje.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Mají vlastní strategie.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Mohou mít vlastní </a:t>
            </a:r>
            <a:r>
              <a:rPr lang="cs-CZ" sz="2000" dirty="0" err="1">
                <a:solidFill>
                  <a:srgbClr val="002060"/>
                </a:solidFill>
              </a:rPr>
              <a:t>mission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Charakteristiky SPJ (SBU)</a:t>
            </a:r>
          </a:p>
        </p:txBody>
      </p:sp>
    </p:spTree>
    <p:extLst>
      <p:ext uri="{BB962C8B-B14F-4D97-AF65-F5344CB8AC3E}">
        <p14:creationId xmlns:p14="http://schemas.microsoft.com/office/powerpoint/2010/main" val="41359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Výrobková organizační struktura UNILEVER-Švýcarsko na úrovni holdingu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9582"/>
            <a:ext cx="6696744" cy="348935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5566"/>
            <a:ext cx="7128792" cy="37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1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Rozčlenění firmy Nestlé na SBU: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Cukrářské výrobky.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Kojenecká výživa.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Kulinářské výrobky a pokrmy.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Klinická výživa.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Krmivo.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General Electric založilo 49 strategických podnikatelských jednotek.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Otázka: Jaké jsou výhody a nevýhody širokého portfolia podnikatelských jednotek?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Příklad z praxe</a:t>
            </a:r>
          </a:p>
        </p:txBody>
      </p:sp>
    </p:spTree>
    <p:extLst>
      <p:ext uri="{BB962C8B-B14F-4D97-AF65-F5344CB8AC3E}">
        <p14:creationId xmlns:p14="http://schemas.microsoft.com/office/powerpoint/2010/main" val="1012212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Proces: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Provedení auditu portfolia značek.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Určení optimálního portfolia značek.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Výběr vhodné strategie pro vyřazení značky.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Příprava růstové strategie pro přeživší značky.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Metody vyřazení: vydojit, ukončit, spojit, prodat.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Racionalizace portfolia značek</a:t>
            </a:r>
          </a:p>
        </p:txBody>
      </p:sp>
    </p:spTree>
    <p:extLst>
      <p:ext uri="{BB962C8B-B14F-4D97-AF65-F5344CB8AC3E}">
        <p14:creationId xmlns:p14="http://schemas.microsoft.com/office/powerpoint/2010/main" val="2174063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Identifikace hlavních podnikatelských aktivit, které tvoří základ rozvoje firmy-to jsou tzv. strategické podnikatelské jednotky.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Odhad atraktivnosti jednotlivých jednotek (značek) a rozhodnutí o tom, jakou podporu si zaslouží každá z nich.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Mezi nejznámější modifikace portfolio analýzy patří: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matice BCG,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matice GE.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Audit portfolia</a:t>
            </a:r>
          </a:p>
        </p:txBody>
      </p:sp>
    </p:spTree>
    <p:extLst>
      <p:ext uri="{BB962C8B-B14F-4D97-AF65-F5344CB8AC3E}">
        <p14:creationId xmlns:p14="http://schemas.microsoft.com/office/powerpoint/2010/main" val="4038484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Nejznámější metoda analýzy portfolia od firmy Boston </a:t>
            </a:r>
            <a:r>
              <a:rPr lang="cs-CZ" sz="2000" dirty="0" err="1">
                <a:solidFill>
                  <a:srgbClr val="002060"/>
                </a:solidFill>
              </a:rPr>
              <a:t>Consulting</a:t>
            </a:r>
            <a:r>
              <a:rPr lang="cs-CZ" sz="2000" dirty="0">
                <a:solidFill>
                  <a:srgbClr val="002060"/>
                </a:solidFill>
              </a:rPr>
              <a:t> Group.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Princip: ziskovost jednotlivých podnikatelských jednotek je spjata s podílem firmy na daném trhu a s tempem růstu tohoto trhu.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Výsledkem je model BCG, který třídí strategické podnikatelské jednotky podle podílu na trhu a tempa růstu tohoto trhu.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Metoda BCG</a:t>
            </a:r>
          </a:p>
        </p:txBody>
      </p:sp>
    </p:spTree>
    <p:extLst>
      <p:ext uri="{BB962C8B-B14F-4D97-AF65-F5344CB8AC3E}">
        <p14:creationId xmlns:p14="http://schemas.microsoft.com/office/powerpoint/2010/main" val="1619695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03712" y="1071552"/>
          <a:ext cx="6268686" cy="3352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9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94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34850"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Tempo</a:t>
                      </a:r>
                      <a:r>
                        <a:rPr lang="cs-CZ" sz="14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růstu trhu</a:t>
                      </a:r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cs-C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Tempo růstu trhu</a:t>
                      </a:r>
                    </a:p>
                  </a:txBody>
                  <a:tcPr marL="68580" marR="68580" marT="34290" marB="34290" vert="vert27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vysoké</a:t>
                      </a:r>
                    </a:p>
                  </a:txBody>
                  <a:tcPr marL="68580" marR="68580" marT="34290" marB="34290" vert="vert27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HVĚZDY</a:t>
                      </a:r>
                    </a:p>
                    <a:p>
                      <a:pPr algn="ctr"/>
                      <a:r>
                        <a:rPr lang="cs-CZ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Rostoucí zisk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1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OTAZNÍKY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Nízký zisk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872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nízké</a:t>
                      </a:r>
                    </a:p>
                  </a:txBody>
                  <a:tcPr marL="68580" marR="68580" marT="34290" marB="34290" vert="vert27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DOJNÉ KRÁVY</a:t>
                      </a:r>
                    </a:p>
                    <a:p>
                      <a:pPr algn="ctr"/>
                      <a:r>
                        <a:rPr lang="cs-CZ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Nejvyšší zisk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PSI</a:t>
                      </a:r>
                      <a:r>
                        <a:rPr lang="cs-CZ" sz="15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cs-CZ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Nejnižší zisk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511">
                <a:tc rowSpan="2" gridSpan="2">
                  <a:txBody>
                    <a:bodyPr/>
                    <a:lstStyle/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vysoký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nízký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6417"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cs-CZ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Relativní tržní</a:t>
                      </a:r>
                      <a:r>
                        <a:rPr lang="cs-CZ" sz="14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podíl</a:t>
                      </a:r>
                      <a:endParaRPr lang="cs-CZ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625183" y="1071552"/>
            <a:ext cx="535785" cy="2336065"/>
            <a:chOff x="642910" y="1428736"/>
            <a:chExt cx="714380" cy="3114752"/>
          </a:xfrm>
        </p:grpSpPr>
        <p:sp>
          <p:nvSpPr>
            <p:cNvPr id="5" name="TextovéPole 4"/>
            <p:cNvSpPr txBox="1"/>
            <p:nvPr/>
          </p:nvSpPr>
          <p:spPr>
            <a:xfrm>
              <a:off x="642910" y="1428736"/>
              <a:ext cx="7143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20%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42910" y="2786058"/>
              <a:ext cx="7143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10%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42910" y="4143379"/>
              <a:ext cx="7143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0%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536017" y="3857637"/>
            <a:ext cx="5036381" cy="507831"/>
            <a:chOff x="1857356" y="5143512"/>
            <a:chExt cx="6715174" cy="677106"/>
          </a:xfrm>
        </p:grpSpPr>
        <p:sp>
          <p:nvSpPr>
            <p:cNvPr id="9" name="TextovéPole 8"/>
            <p:cNvSpPr txBox="1"/>
            <p:nvPr/>
          </p:nvSpPr>
          <p:spPr>
            <a:xfrm>
              <a:off x="4929191" y="5143512"/>
              <a:ext cx="571504" cy="400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1x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7929587" y="5143512"/>
              <a:ext cx="642943" cy="677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0,1x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857356" y="5143512"/>
              <a:ext cx="642943" cy="400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/>
                <a:t>10x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625182" y="428610"/>
            <a:ext cx="482207" cy="600164"/>
            <a:chOff x="642910" y="571480"/>
            <a:chExt cx="642942" cy="800219"/>
          </a:xfrm>
        </p:grpSpPr>
        <p:sp>
          <p:nvSpPr>
            <p:cNvPr id="13" name="TextovéPole 12"/>
            <p:cNvSpPr txBox="1"/>
            <p:nvPr/>
          </p:nvSpPr>
          <p:spPr>
            <a:xfrm>
              <a:off x="857224" y="571480"/>
              <a:ext cx="4286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3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" name="Šipka nahoru 13"/>
            <p:cNvSpPr/>
            <p:nvPr/>
          </p:nvSpPr>
          <p:spPr>
            <a:xfrm>
              <a:off x="642910" y="571480"/>
              <a:ext cx="285752" cy="714380"/>
            </a:xfrm>
            <a:prstGeom prst="upArrow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143768" y="4566419"/>
            <a:ext cx="642942" cy="600164"/>
            <a:chOff x="642910" y="571480"/>
            <a:chExt cx="857256" cy="800219"/>
          </a:xfrm>
        </p:grpSpPr>
        <p:sp>
          <p:nvSpPr>
            <p:cNvPr id="17" name="TextovéPole 16"/>
            <p:cNvSpPr txBox="1"/>
            <p:nvPr/>
          </p:nvSpPr>
          <p:spPr>
            <a:xfrm>
              <a:off x="1071538" y="571480"/>
              <a:ext cx="4286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3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8" name="Šipka nahoru 17"/>
            <p:cNvSpPr/>
            <p:nvPr/>
          </p:nvSpPr>
          <p:spPr>
            <a:xfrm>
              <a:off x="642910" y="571480"/>
              <a:ext cx="285752" cy="714380"/>
            </a:xfrm>
            <a:prstGeom prst="upArrow">
              <a:avLst/>
            </a:prstGeom>
            <a:solidFill>
              <a:srgbClr val="FF0000"/>
            </a:solidFill>
            <a:ln w="0"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</p:grpSp>
      <p:sp>
        <p:nvSpPr>
          <p:cNvPr id="2" name="Obdélník 1"/>
          <p:cNvSpPr/>
          <p:nvPr/>
        </p:nvSpPr>
        <p:spPr>
          <a:xfrm>
            <a:off x="3778259" y="428610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Model BCG</a:t>
            </a:r>
          </a:p>
        </p:txBody>
      </p:sp>
    </p:spTree>
    <p:extLst>
      <p:ext uri="{BB962C8B-B14F-4D97-AF65-F5344CB8AC3E}">
        <p14:creationId xmlns:p14="http://schemas.microsoft.com/office/powerpoint/2010/main" val="17996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Hvězdy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Vysoká míra růstu na trhu.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Je třeba do nich hodně investovat, jelikož jejich růst je velmi dynamický. </a:t>
            </a:r>
          </a:p>
          <a:p>
            <a:pPr lvl="1"/>
            <a:endParaRPr lang="cs-CZ" sz="16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Dojné krávy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Pomalý růst trhu a vysoký tržní podíl.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Jsou již zavedené a funkční a tak nevyžadují velké investice.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Přinášejí cennou hotovost pro další jednotky.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Model BCG</a:t>
            </a:r>
          </a:p>
        </p:txBody>
      </p:sp>
    </p:spTree>
    <p:extLst>
      <p:ext uri="{BB962C8B-B14F-4D97-AF65-F5344CB8AC3E}">
        <p14:creationId xmlns:p14="http://schemas.microsoft.com/office/powerpoint/2010/main" val="16058055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Otazníky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Nízký tržní podíl na rychle se rozvíjejícím trhu.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Je třeba do nich vkládat hodně prostředků, aby si udrželi svou pozici.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Management musí rozhodnout, které se přemění na hvězdy a které skončí.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Psi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Nízká míra růstu a malý podíl na trhu.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Dokážou vyprodukovat dostatek tržeb na své udržení.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Management většinou rozhoduje o odchodu z trhu.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Model BCG</a:t>
            </a:r>
          </a:p>
        </p:txBody>
      </p:sp>
    </p:spTree>
    <p:extLst>
      <p:ext uri="{BB962C8B-B14F-4D97-AF65-F5344CB8AC3E}">
        <p14:creationId xmlns:p14="http://schemas.microsoft.com/office/powerpoint/2010/main" val="3928743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Model BCG a životní cyklus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539552" y="915566"/>
            <a:ext cx="6667136" cy="3728279"/>
            <a:chOff x="500034" y="1714488"/>
            <a:chExt cx="8286808" cy="4869926"/>
          </a:xfrm>
        </p:grpSpPr>
        <p:cxnSp>
          <p:nvCxnSpPr>
            <p:cNvPr id="5" name="Přímá spojovací čára 4"/>
            <p:cNvCxnSpPr/>
            <p:nvPr/>
          </p:nvCxnSpPr>
          <p:spPr>
            <a:xfrm rot="5400000">
              <a:off x="214282" y="3571876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ovací čára 6"/>
            <p:cNvCxnSpPr/>
            <p:nvPr/>
          </p:nvCxnSpPr>
          <p:spPr>
            <a:xfrm>
              <a:off x="1857356" y="5214950"/>
              <a:ext cx="63579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Volný tvar 7"/>
            <p:cNvSpPr/>
            <p:nvPr/>
          </p:nvSpPr>
          <p:spPr>
            <a:xfrm>
              <a:off x="1854558" y="2425522"/>
              <a:ext cx="6362163" cy="2790422"/>
            </a:xfrm>
            <a:custGeom>
              <a:avLst/>
              <a:gdLst>
                <a:gd name="connsiteX0" fmla="*/ 0 w 6362163"/>
                <a:gd name="connsiteY0" fmla="*/ 2790422 h 2790422"/>
                <a:gd name="connsiteX1" fmla="*/ 1043188 w 6362163"/>
                <a:gd name="connsiteY1" fmla="*/ 2223751 h 2790422"/>
                <a:gd name="connsiteX2" fmla="*/ 1790163 w 6362163"/>
                <a:gd name="connsiteY2" fmla="*/ 1425261 h 2790422"/>
                <a:gd name="connsiteX3" fmla="*/ 2421228 w 6362163"/>
                <a:gd name="connsiteY3" fmla="*/ 369193 h 2790422"/>
                <a:gd name="connsiteX4" fmla="*/ 2859110 w 6362163"/>
                <a:gd name="connsiteY4" fmla="*/ 47222 h 2790422"/>
                <a:gd name="connsiteX5" fmla="*/ 3683357 w 6362163"/>
                <a:gd name="connsiteY5" fmla="*/ 85858 h 2790422"/>
                <a:gd name="connsiteX6" fmla="*/ 5151549 w 6362163"/>
                <a:gd name="connsiteY6" fmla="*/ 549498 h 2790422"/>
                <a:gd name="connsiteX7" fmla="*/ 6362163 w 6362163"/>
                <a:gd name="connsiteY7" fmla="*/ 1141926 h 279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2163" h="2790422">
                  <a:moveTo>
                    <a:pt x="0" y="2790422"/>
                  </a:moveTo>
                  <a:cubicBezTo>
                    <a:pt x="372414" y="2620850"/>
                    <a:pt x="744828" y="2451278"/>
                    <a:pt x="1043188" y="2223751"/>
                  </a:cubicBezTo>
                  <a:cubicBezTo>
                    <a:pt x="1341549" y="1996224"/>
                    <a:pt x="1560490" y="1734354"/>
                    <a:pt x="1790163" y="1425261"/>
                  </a:cubicBezTo>
                  <a:cubicBezTo>
                    <a:pt x="2019836" y="1116168"/>
                    <a:pt x="2243070" y="598866"/>
                    <a:pt x="2421228" y="369193"/>
                  </a:cubicBezTo>
                  <a:cubicBezTo>
                    <a:pt x="2599386" y="139520"/>
                    <a:pt x="2648755" y="94444"/>
                    <a:pt x="2859110" y="47222"/>
                  </a:cubicBezTo>
                  <a:cubicBezTo>
                    <a:pt x="3069465" y="0"/>
                    <a:pt x="3301284" y="2145"/>
                    <a:pt x="3683357" y="85858"/>
                  </a:cubicBezTo>
                  <a:cubicBezTo>
                    <a:pt x="4065430" y="169571"/>
                    <a:pt x="4705081" y="373487"/>
                    <a:pt x="5151549" y="549498"/>
                  </a:cubicBezTo>
                  <a:cubicBezTo>
                    <a:pt x="5598017" y="725509"/>
                    <a:pt x="6177566" y="1056067"/>
                    <a:pt x="6362163" y="114192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" name="Přímá spojovací čára 11"/>
            <p:cNvCxnSpPr/>
            <p:nvPr/>
          </p:nvCxnSpPr>
          <p:spPr>
            <a:xfrm rot="5400000" flipH="1" flipV="1">
              <a:off x="1571604" y="3571876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12"/>
            <p:cNvCxnSpPr/>
            <p:nvPr/>
          </p:nvCxnSpPr>
          <p:spPr>
            <a:xfrm rot="5400000" flipH="1" flipV="1">
              <a:off x="2858282" y="3571082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3"/>
            <p:cNvCxnSpPr/>
            <p:nvPr/>
          </p:nvCxnSpPr>
          <p:spPr>
            <a:xfrm rot="5400000" flipH="1" flipV="1">
              <a:off x="5572926" y="3571082"/>
              <a:ext cx="3286148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2071670" y="1714488"/>
              <a:ext cx="1285885" cy="48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otazníky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428992" y="1714488"/>
              <a:ext cx="1070775" cy="48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hvězdy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143504" y="171448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dojné krávy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358082" y="1714488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hladoví psi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928794" y="542926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zavedení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571868" y="542926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růst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500694" y="542926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zralost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429520" y="5429264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úpadek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786710" y="621508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/>
                <a:t>čas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0034" y="3214686"/>
              <a:ext cx="1928826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cs-CZ" b="1" i="1" dirty="0"/>
                <a:t>Prodeje a zisky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77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Pojem TRH - místo, kde se realizují směnné akce zboží a služeb. Trh zprostředkovává oběh mezi jednotlivými subjekty, tzn. mezi jednotlivci, domácnostmi a podniky.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 definování trhu, který chceme analyzovat, musí firma určit, které rysy trhu budou nebo mohou působit nejvíce na jeho analýzu. Jedná se o </a:t>
            </a:r>
            <a:r>
              <a:rPr lang="cs-CZ" sz="2000" b="1" i="1" dirty="0">
                <a:solidFill>
                  <a:srgbClr val="002060"/>
                </a:solidFill>
              </a:rPr>
              <a:t>popisování trhu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Analýza trhu v PRAXI vyjadřuje celkové analýzy poptávky a konkurence, potřeb a chování zákazníků.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Používá se </a:t>
            </a:r>
            <a:r>
              <a:rPr lang="cs-CZ" sz="2000" b="1" dirty="0">
                <a:solidFill>
                  <a:srgbClr val="002060"/>
                </a:solidFill>
              </a:rPr>
              <a:t>odvětvová analýza </a:t>
            </a:r>
            <a:r>
              <a:rPr lang="cs-CZ" sz="2000" dirty="0">
                <a:solidFill>
                  <a:srgbClr val="002060"/>
                </a:solidFill>
              </a:rPr>
              <a:t>– struktura odvětví, specifika a vztahy, vstupy/výstupy odvětví, hospodářský cyklus, regulace v odvětví, konkurenční schopnost, inovační výkonnost atd.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pl-PL" dirty="0"/>
              <a:t>3.1 Analýza trhu – co to 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334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82438" y="1393023"/>
            <a:ext cx="4339859" cy="2946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cxnSp>
        <p:nvCxnSpPr>
          <p:cNvPr id="6" name="Přímá spojovací čára 5"/>
          <p:cNvCxnSpPr>
            <a:stCxn id="4" idx="0"/>
            <a:endCxn id="4" idx="2"/>
          </p:cNvCxnSpPr>
          <p:nvPr/>
        </p:nvCxnSpPr>
        <p:spPr>
          <a:xfrm rot="16200000" flipH="1">
            <a:off x="3178959" y="2866432"/>
            <a:ext cx="2946818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5322099" y="2035965"/>
            <a:ext cx="321471" cy="321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" name="Elipsa 11"/>
          <p:cNvSpPr/>
          <p:nvPr/>
        </p:nvSpPr>
        <p:spPr>
          <a:xfrm>
            <a:off x="3339695" y="1660916"/>
            <a:ext cx="535785" cy="535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Elipsa 12"/>
          <p:cNvSpPr/>
          <p:nvPr/>
        </p:nvSpPr>
        <p:spPr>
          <a:xfrm>
            <a:off x="3071802" y="3107535"/>
            <a:ext cx="750099" cy="750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Elipsa 13"/>
          <p:cNvSpPr/>
          <p:nvPr/>
        </p:nvSpPr>
        <p:spPr>
          <a:xfrm>
            <a:off x="6018620" y="337542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cxnSp>
        <p:nvCxnSpPr>
          <p:cNvPr id="16" name="Přímá spojovací šipka 15"/>
          <p:cNvCxnSpPr>
            <a:stCxn id="11" idx="2"/>
            <a:endCxn id="12" idx="6"/>
          </p:cNvCxnSpPr>
          <p:nvPr/>
        </p:nvCxnSpPr>
        <p:spPr>
          <a:xfrm rot="10800000">
            <a:off x="3875479" y="1928808"/>
            <a:ext cx="1446620" cy="267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12" idx="4"/>
          </p:cNvCxnSpPr>
          <p:nvPr/>
        </p:nvCxnSpPr>
        <p:spPr>
          <a:xfrm rot="5400000">
            <a:off x="3098591" y="2544961"/>
            <a:ext cx="857256" cy="160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13" idx="6"/>
            <a:endCxn id="14" idx="2"/>
          </p:cNvCxnSpPr>
          <p:nvPr/>
        </p:nvCxnSpPr>
        <p:spPr>
          <a:xfrm>
            <a:off x="3821901" y="3482585"/>
            <a:ext cx="2196719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endCxn id="11" idx="6"/>
          </p:cNvCxnSpPr>
          <p:nvPr/>
        </p:nvCxnSpPr>
        <p:spPr>
          <a:xfrm rot="10800000" flipV="1">
            <a:off x="5643570" y="2089544"/>
            <a:ext cx="1500198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14" idx="6"/>
          </p:cNvCxnSpPr>
          <p:nvPr/>
        </p:nvCxnSpPr>
        <p:spPr>
          <a:xfrm>
            <a:off x="6447248" y="3589742"/>
            <a:ext cx="857256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36017" y="1500180"/>
            <a:ext cx="857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Hvězda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857884" y="1446601"/>
            <a:ext cx="857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Otazník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589596" y="4018369"/>
            <a:ext cx="12858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Dojná kráva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643570" y="4018369"/>
            <a:ext cx="12858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Hladový pes</a:t>
            </a:r>
          </a:p>
        </p:txBody>
      </p:sp>
      <p:cxnSp>
        <p:nvCxnSpPr>
          <p:cNvPr id="30" name="Přímá spojovací šipka 29"/>
          <p:cNvCxnSpPr/>
          <p:nvPr/>
        </p:nvCxnSpPr>
        <p:spPr>
          <a:xfrm rot="10800000">
            <a:off x="2750331" y="4554155"/>
            <a:ext cx="3964809" cy="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5400000" flipH="1" flipV="1">
            <a:off x="848294" y="2866432"/>
            <a:ext cx="2732504" cy="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821901" y="4661311"/>
            <a:ext cx="1607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Relativní tržní podíl</a:t>
            </a:r>
          </a:p>
        </p:txBody>
      </p:sp>
      <p:cxnSp>
        <p:nvCxnSpPr>
          <p:cNvPr id="35" name="Přímá spojovací čára 34"/>
          <p:cNvCxnSpPr>
            <a:stCxn id="4" idx="1"/>
            <a:endCxn id="4" idx="3"/>
          </p:cNvCxnSpPr>
          <p:nvPr/>
        </p:nvCxnSpPr>
        <p:spPr>
          <a:xfrm rot="10800000" flipH="1">
            <a:off x="2482438" y="2866432"/>
            <a:ext cx="4339859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1143000" y="2678907"/>
            <a:ext cx="1607355" cy="30008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sz="1350" dirty="0"/>
              <a:t>Tempo růstu trhu</a:t>
            </a:r>
          </a:p>
        </p:txBody>
      </p:sp>
      <p:sp>
        <p:nvSpPr>
          <p:cNvPr id="7" name="Obdélník 6"/>
          <p:cNvSpPr/>
          <p:nvPr/>
        </p:nvSpPr>
        <p:spPr>
          <a:xfrm>
            <a:off x="2264968" y="771009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Model BCG a životní cyklus</a:t>
            </a:r>
          </a:p>
        </p:txBody>
      </p:sp>
    </p:spTree>
    <p:extLst>
      <p:ext uri="{BB962C8B-B14F-4D97-AF65-F5344CB8AC3E}">
        <p14:creationId xmlns:p14="http://schemas.microsoft.com/office/powerpoint/2010/main" val="2399525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Lze je rozdělit dle funkce v budoucnosti: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Zvyšovat podíl jednotky na trhu.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Udržet podíl jednotky na dosavadní úrovni.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Sklízet úrodu z jednotek.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Zbavit se jednotky odprodejem nebo útlumem. </a:t>
            </a:r>
          </a:p>
          <a:p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it-IT" dirty="0"/>
              <a:t>Možnosti pro další činnost SBU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03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Jednoduchý, široce používaný analytický nástroj.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Pokus o vysvětlení vzájemných souvislostí mezi relativním tržním podílem, růstem trhu a hotovými penězi.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Odhad postavení každé ze zkoumaných podnikatelských jednotek vzhledem k relativnímu tržnímu podílu a růstu trhu odvětví.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Možnost předvídat, které podnikatelské jednotky budou produkovat hotové peněžní prostředky v budoucím časovém období.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Přednosti BCG</a:t>
            </a:r>
          </a:p>
        </p:txBody>
      </p:sp>
    </p:spTree>
    <p:extLst>
      <p:ext uri="{BB962C8B-B14F-4D97-AF65-F5344CB8AC3E}">
        <p14:creationId xmlns:p14="http://schemas.microsoft.com/office/powerpoint/2010/main" val="2778962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Vliv na finanční toky je vyjádřen pouze dvěma globálními faktory a není podchycena reakce konkurence, která při strategickém rozhodování hraje jednu z dominantních rolí.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Matice neposkytuje informace o nákladech a zisku SBU.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Model není dynamický (dynamika se vnáší dosazením predikovaných informací: předpokládá se určité tempo růstu trhu, určitý podíl na trhu a určité objemy prodeje atd.).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Získávání informací nezbytných pro konstrukci matice je obtížné.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Nedostatky BCG</a:t>
            </a:r>
          </a:p>
        </p:txBody>
      </p:sp>
    </p:spTree>
    <p:extLst>
      <p:ext uri="{BB962C8B-B14F-4D97-AF65-F5344CB8AC3E}">
        <p14:creationId xmlns:p14="http://schemas.microsoft.com/office/powerpoint/2010/main" val="2481885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Portfolio matice GE sleduje faktory, které jsou označeny jako faktor „tržní atraktivita“ a faktor „konkurenční přednost“ (</a:t>
            </a:r>
            <a:r>
              <a:rPr lang="cs-CZ" sz="2000" dirty="0" err="1">
                <a:solidFill>
                  <a:srgbClr val="002060"/>
                </a:solidFill>
              </a:rPr>
              <a:t>industry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atractiveness</a:t>
            </a:r>
            <a:r>
              <a:rPr lang="cs-CZ" sz="2000" dirty="0">
                <a:solidFill>
                  <a:srgbClr val="002060"/>
                </a:solidFill>
              </a:rPr>
              <a:t>, </a:t>
            </a:r>
            <a:r>
              <a:rPr lang="cs-CZ" sz="2000" dirty="0" err="1">
                <a:solidFill>
                  <a:srgbClr val="002060"/>
                </a:solidFill>
              </a:rPr>
              <a:t>competitive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position</a:t>
            </a:r>
            <a:r>
              <a:rPr lang="cs-CZ" sz="2000" dirty="0">
                <a:solidFill>
                  <a:srgbClr val="002060"/>
                </a:solidFill>
              </a:rPr>
              <a:t>).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 rozdíl od BCG port­folia tyto základní faktory, které determinují strategický úspěch firmy, nejsou zachy­ceny pouze ve dvou základních veličinách, ale jsou vyjádřeny komplexem působících dílčích faktorů.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Postavení SBU vysvětlují komplexněji než matice BCG.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en-US" dirty="0"/>
              <a:t>Portfolio </a:t>
            </a:r>
            <a:r>
              <a:rPr lang="en-US" dirty="0" err="1"/>
              <a:t>matice</a:t>
            </a:r>
            <a:r>
              <a:rPr lang="en-US" dirty="0"/>
              <a:t> GE (General Electric Business Screen) </a:t>
            </a:r>
            <a:r>
              <a:rPr lang="en-US" dirty="0" err="1"/>
              <a:t>firmy</a:t>
            </a:r>
            <a:r>
              <a:rPr lang="en-US" dirty="0"/>
              <a:t> McKinsey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389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tržní růst a velikost trhu;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kvalitu trhu;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ziskovost oboru;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stabilitu prodeje;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stabilitu cenovou;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náročnost a dostupnost vstupů (surovinových, energetických);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situaci v okolí firmy (</a:t>
            </a:r>
            <a:r>
              <a:rPr lang="cs-CZ" sz="2000" dirty="0" err="1">
                <a:solidFill>
                  <a:srgbClr val="002060"/>
                </a:solidFill>
              </a:rPr>
              <a:t>makrookolí</a:t>
            </a:r>
            <a:r>
              <a:rPr lang="cs-CZ" sz="2000" dirty="0">
                <a:solidFill>
                  <a:srgbClr val="002060"/>
                </a:solidFill>
              </a:rPr>
              <a:t> – PEST, </a:t>
            </a:r>
            <a:r>
              <a:rPr lang="cs-CZ" sz="2000" dirty="0" err="1">
                <a:solidFill>
                  <a:srgbClr val="002060"/>
                </a:solidFill>
              </a:rPr>
              <a:t>mikrookolí</a:t>
            </a:r>
            <a:r>
              <a:rPr lang="cs-CZ" sz="2000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Atraktivita oboru zahrnuje tyto dílčí faktory</a:t>
            </a:r>
          </a:p>
        </p:txBody>
      </p:sp>
    </p:spTree>
    <p:extLst>
      <p:ext uri="{BB962C8B-B14F-4D97-AF65-F5344CB8AC3E}">
        <p14:creationId xmlns:p14="http://schemas.microsoft.com/office/powerpoint/2010/main" val="2188779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relativní pozicí na trhu (relativním tržním podílem);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relativním výrobním potenciálem (kapacitou);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relativním výzkumným a vývojovým potenciálem;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pozicí v distribuci, efektivností marketingové komunikace;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postavením SBU v kvalitě, značce, technologii, marketingu, obchodní činnosti;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ziskovostí a jejím porovnáním s průměrem dosahovaným v oboru;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relativní schopností managementu (kvalifikace, zkušenosti, kreativní úroveň).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Faktor „konkurenční přednosti“ je vyjádřen dílčími faktory</a:t>
            </a:r>
          </a:p>
        </p:txBody>
      </p:sp>
    </p:spTree>
    <p:extLst>
      <p:ext uri="{BB962C8B-B14F-4D97-AF65-F5344CB8AC3E}">
        <p14:creationId xmlns:p14="http://schemas.microsoft.com/office/powerpoint/2010/main" val="2256242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0318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Počet hodnocených faktorů může být rozšířen i zúžen. Faktory je nutné volit s ohledem na konkrétní situaci.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Pro oba faktory jsou podle situace firmy stanovena tři pásma. Na tomto základě se vytvoří celkem devět kombinačních polí.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1, 2, 4 představují výhodné postavení SBU, kdy SBU se nacházejí v tzv. zelené zóně pro investice (firma do strategického záměru investuje, aby si udržela a zlepšila pozici SBU).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3, 5, 7 se nacházejí v tzv. oranžové zóně, kdy firma musí zvažovat možná rizika spojená s investováním, provádí selektivní výběr a dává spíše přednost krátkodobým investicím.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6, 8, 9 jsou v tzv. červené zóně, kdy firma zpravidla neinvestuje, připravuje útlum nebo ukončení podnikání či likvidaci.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Použití matice GE</a:t>
            </a:r>
          </a:p>
        </p:txBody>
      </p:sp>
    </p:spTree>
    <p:extLst>
      <p:ext uri="{BB962C8B-B14F-4D97-AF65-F5344CB8AC3E}">
        <p14:creationId xmlns:p14="http://schemas.microsoft.com/office/powerpoint/2010/main" val="3861408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9042" y="195486"/>
            <a:ext cx="8136904" cy="507703"/>
          </a:xfrm>
        </p:spPr>
        <p:txBody>
          <a:bodyPr/>
          <a:lstStyle/>
          <a:p>
            <a:r>
              <a:rPr lang="cs-CZ" dirty="0"/>
              <a:t>GE matice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5" y="843558"/>
            <a:ext cx="6101619" cy="3778752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03189"/>
            <a:ext cx="6408712" cy="39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509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Výhodou portfolio matice GE ve srovnání s maticí BCG je mnohem širší, realističtější pohled na problematiku SBU.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Nevýhodou portfolio matice GE je to, že výběr kritérií a určení vah jednotlivých hodnocených faktorů je značně subjektivní. Její sestavení vyžaduje zkušené pracovníky.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Výsledky v portfoliových modelech jsou velmi citlivé na známkování a určení významnosti jednotlivých faktorů. Může dojít k tomu, že analytici přizpůsobí ocenění faktorů tak, aby výsledné postavení SBU odpovídalo jejich představě.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Hodnocení GE a portfoliových modelů obecně</a:t>
            </a:r>
          </a:p>
        </p:txBody>
      </p:sp>
    </p:spTree>
    <p:extLst>
      <p:ext uri="{BB962C8B-B14F-4D97-AF65-F5344CB8AC3E}">
        <p14:creationId xmlns:p14="http://schemas.microsoft.com/office/powerpoint/2010/main" val="127512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Rozsah trhu: měříme v absolutních jednotkách (prodejní/tržní potenciál, prognóza prodeje/trhu), rozdílových (porovnání </a:t>
            </a:r>
            <a:r>
              <a:rPr lang="cs-CZ" sz="2000" dirty="0" err="1">
                <a:solidFill>
                  <a:srgbClr val="002060"/>
                </a:solidFill>
              </a:rPr>
              <a:t>abs</a:t>
            </a:r>
            <a:r>
              <a:rPr lang="cs-CZ" sz="2000" dirty="0">
                <a:solidFill>
                  <a:srgbClr val="002060"/>
                </a:solidFill>
              </a:rPr>
              <a:t>. ukazatelů v čase), relativních (tržní podíl, nasycení trhu).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Analýza trhu: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Výběr relevantního trhu (B2C – vzdělání – kurzy).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Analýza primární poptávky (kurzy večerní, škola).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Analýza selektivní poptávky (kurz OPF SLU).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Nalezení tržních segmentů zákazníků (STP).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Definování potenciálních cílových trhů (MS kraj).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Analýza trhu – co měříme?</a:t>
            </a:r>
          </a:p>
        </p:txBody>
      </p:sp>
    </p:spTree>
    <p:extLst>
      <p:ext uri="{BB962C8B-B14F-4D97-AF65-F5344CB8AC3E}">
        <p14:creationId xmlns:p14="http://schemas.microsoft.com/office/powerpoint/2010/main" val="12774071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Jistě znáte: Metoda ABC (P-Q analýza či </a:t>
            </a:r>
            <a:r>
              <a:rPr lang="cs-CZ" sz="2000" dirty="0" err="1">
                <a:solidFill>
                  <a:srgbClr val="002060"/>
                </a:solidFill>
              </a:rPr>
              <a:t>Paretto</a:t>
            </a:r>
            <a:r>
              <a:rPr lang="cs-CZ" sz="2000" dirty="0">
                <a:solidFill>
                  <a:srgbClr val="002060"/>
                </a:solidFill>
              </a:rPr>
              <a:t> analýza), </a:t>
            </a:r>
            <a:r>
              <a:rPr lang="cs-CZ" sz="2000" dirty="0" err="1">
                <a:solidFill>
                  <a:srgbClr val="002060"/>
                </a:solidFill>
              </a:rPr>
              <a:t>Benchmarking</a:t>
            </a:r>
            <a:r>
              <a:rPr lang="cs-CZ" sz="2000" dirty="0">
                <a:solidFill>
                  <a:srgbClr val="002060"/>
                </a:solidFill>
              </a:rPr>
              <a:t>, Analýza konkurenční výhody.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Možná neznáte: Analýza struktury sortimentu nabídky – model Petra </a:t>
            </a:r>
            <a:r>
              <a:rPr lang="cs-CZ" sz="2000" dirty="0" err="1">
                <a:solidFill>
                  <a:srgbClr val="002060"/>
                </a:solidFill>
              </a:rPr>
              <a:t>Druckera</a:t>
            </a:r>
            <a:r>
              <a:rPr lang="cs-CZ" sz="2000" dirty="0">
                <a:solidFill>
                  <a:srgbClr val="002060"/>
                </a:solidFill>
              </a:rPr>
              <a:t>, Analýza tržních mezer – GAP analýza, Souřadnicové sítě.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Další portfoliové analýzy</a:t>
            </a:r>
          </a:p>
        </p:txBody>
      </p:sp>
    </p:spTree>
    <p:extLst>
      <p:ext uri="{BB962C8B-B14F-4D97-AF65-F5344CB8AC3E}">
        <p14:creationId xmlns:p14="http://schemas.microsoft.com/office/powerpoint/2010/main" val="118596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1779662"/>
            <a:ext cx="3888432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25307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Určení velikosti trhu na úrovni výrobce: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Přímá metoda: velikost trhu na úrovni výroby = výroba + dovoz – vývoz. (problém zásob)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Nepřímá metoda: velikost trhu na úrovni výroby = počet dodavatelů x průměrný obrat na dodavatele.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Určení velikosti trhu na úrovni obchodu: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Přímá metoda: velikost trhu na úrovni obchodu = počáteční zásoby + nákup – zásoby na konci období.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Nepřímá metoda: velikost trhu na úrovni obchodu = počet prodejních míst x průměrný obrat x průměrný podíl na obratu v%.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Určení velikosti trhu na úrovni spotřeby: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Velikost trhu na úrovni spotřeby = počet spotřebitelských jednotek x průměrná spotřeba.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Stupeň nasycenosti trhu = velikost trhu: potenciál trhu spotřebitelských jednotek.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</a:rPr>
              <a:t>Úroveň proniknutí = počet spotřebitelských jednotek vlastnících produkt děleno potenciálem trhu (segmentu)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Určování a výpočet velikosti trhu 1</a:t>
            </a:r>
          </a:p>
        </p:txBody>
      </p:sp>
    </p:spTree>
    <p:extLst>
      <p:ext uri="{BB962C8B-B14F-4D97-AF65-F5344CB8AC3E}">
        <p14:creationId xmlns:p14="http://schemas.microsoft.com/office/powerpoint/2010/main" val="424018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Tržní potenciál = celková </a:t>
            </a:r>
            <a:r>
              <a:rPr lang="cs-CZ" sz="2000" dirty="0" err="1">
                <a:solidFill>
                  <a:srgbClr val="002060"/>
                </a:solidFill>
              </a:rPr>
              <a:t>absorbční</a:t>
            </a:r>
            <a:r>
              <a:rPr lang="cs-CZ" sz="2000" dirty="0">
                <a:solidFill>
                  <a:srgbClr val="002060"/>
                </a:solidFill>
              </a:rPr>
              <a:t> schopnost trhu. (ale dostupný trh = mají na to peníze) (dále řeším celkový potenciál/oblastní)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Tržní podíl = obrat dané firmy: obrat daného celkového trhu.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Relativní tržní podíl = obrat dané firmy: obrat hlavního konkurenta.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Růst trhu = velikost trhu v běžném období: velikost trhu v základním období.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Atraktivnost trhu = souhrn rozhodujících faktorů úspěšnosti, resp. neúspěšnosti.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Úroveň penetrace = v % kolik spotřebitelů vlastní produkt.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Určování a výpočet velikosti trhu 2</a:t>
            </a:r>
          </a:p>
        </p:txBody>
      </p:sp>
    </p:spTree>
    <p:extLst>
      <p:ext uri="{BB962C8B-B14F-4D97-AF65-F5344CB8AC3E}">
        <p14:creationId xmlns:p14="http://schemas.microsoft.com/office/powerpoint/2010/main" val="26057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Odhad poptávky můžeme dělat vlastními silami, nebo nakoupíme od agentury.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Děláme makro předpověď, poté vývoj odvětví, prodeje firmy.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Můžeme se dotazovat spotřebitelů – výzkum nákupních záměrů.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Expertní odhady prodejců – výhodou osobního prodeje je styk se zákazníkem.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Názory odborníků – experti, dealeři, poradci, dodavatelé odvětvové asociace.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Analýza historických prodejů – analýza časových řad + prognóza do budoucna.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Tržní test – experiment!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6904" cy="507703"/>
          </a:xfrm>
        </p:spPr>
        <p:txBody>
          <a:bodyPr/>
          <a:lstStyle/>
          <a:p>
            <a:r>
              <a:rPr lang="cs-CZ" dirty="0"/>
              <a:t>Jak to děláme?</a:t>
            </a:r>
          </a:p>
        </p:txBody>
      </p:sp>
    </p:spTree>
    <p:extLst>
      <p:ext uri="{BB962C8B-B14F-4D97-AF65-F5344CB8AC3E}">
        <p14:creationId xmlns:p14="http://schemas.microsoft.com/office/powerpoint/2010/main" val="80522038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3353</Words>
  <Application>Microsoft Office PowerPoint</Application>
  <PresentationFormat>Předvádění na obrazovce (16:9)</PresentationFormat>
  <Paragraphs>468</Paragraphs>
  <Slides>61</Slides>
  <Notes>57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6" baseType="lpstr">
      <vt:lpstr>Arial</vt:lpstr>
      <vt:lpstr>Calibri</vt:lpstr>
      <vt:lpstr>Times New Roman</vt:lpstr>
      <vt:lpstr>Wingdings</vt:lpstr>
      <vt:lpstr>SLU</vt:lpstr>
      <vt:lpstr>Strategický marketing – marketingové situační analýzy 2</vt:lpstr>
      <vt:lpstr>Obsah přednášky</vt:lpstr>
      <vt:lpstr>Makro a mikro marketingové prostředí</vt:lpstr>
      <vt:lpstr>3.X – Specifické analýzy</vt:lpstr>
      <vt:lpstr>3.1 Analýza trhu – co to je?</vt:lpstr>
      <vt:lpstr>Analýza trhu – co měříme?</vt:lpstr>
      <vt:lpstr>Určování a výpočet velikosti trhu 1</vt:lpstr>
      <vt:lpstr>Určování a výpočet velikosti trhu 2</vt:lpstr>
      <vt:lpstr>Jak to děláme?</vt:lpstr>
      <vt:lpstr>Data pro analýzu poptávky (Kozel, 2011, s. 227)</vt:lpstr>
      <vt:lpstr>3.2 Analýza vědeckotechnického rozvoje</vt:lpstr>
      <vt:lpstr>3.3 Analýza regionu</vt:lpstr>
      <vt:lpstr>3.4 Specifické analýzy pro produkt</vt:lpstr>
      <vt:lpstr>3.5 Specifické analýzy pro cenu</vt:lpstr>
      <vt:lpstr>3.6 Specifické analýzy pro distribuci</vt:lpstr>
      <vt:lpstr>3.7 Specifické analýzy pro komunikaci</vt:lpstr>
      <vt:lpstr>3.8 Analýza značky – velmi častá doplňková analýza</vt:lpstr>
      <vt:lpstr>Jak bych měřil atributy značky?</vt:lpstr>
      <vt:lpstr>Co chci měřit?</vt:lpstr>
      <vt:lpstr>Klasický příklad poziční mapy</vt:lpstr>
      <vt:lpstr>Poziční mapa s pomocí hvězdice</vt:lpstr>
      <vt:lpstr>Indikátory trackingové studie 1</vt:lpstr>
      <vt:lpstr>Indikátory trackingové studie 2</vt:lpstr>
      <vt:lpstr>Výzkum značky 2</vt:lpstr>
      <vt:lpstr>Výzkum značky v praxi ČR</vt:lpstr>
      <vt:lpstr>4 Vnitřní analýzy – analýza firmy</vt:lpstr>
      <vt:lpstr>SWOT analýza</vt:lpstr>
      <vt:lpstr>Silné stránky</vt:lpstr>
      <vt:lpstr>Slabé stránky</vt:lpstr>
      <vt:lpstr>Příležitosti</vt:lpstr>
      <vt:lpstr>Ohrožení</vt:lpstr>
      <vt:lpstr>TOWS</vt:lpstr>
      <vt:lpstr>SWOT v praxi</vt:lpstr>
      <vt:lpstr>Plus minus matice v SWOT</vt:lpstr>
      <vt:lpstr>Příklad +- matice SWOT</vt:lpstr>
      <vt:lpstr>Specifické přednosti firmy</vt:lpstr>
      <vt:lpstr>Jaká značka vlastní jaké značky</vt:lpstr>
      <vt:lpstr>Identifikace strategické obchodní jednotky.</vt:lpstr>
      <vt:lpstr>Definice SPJ (SBU)</vt:lpstr>
      <vt:lpstr>Charakteristiky SPJ (SBU)</vt:lpstr>
      <vt:lpstr>Výrobková organizační struktura UNILEVER-Švýcarsko na úrovni holdingu</vt:lpstr>
      <vt:lpstr>Příklad z praxe</vt:lpstr>
      <vt:lpstr>Racionalizace portfolia značek</vt:lpstr>
      <vt:lpstr>Audit portfolia</vt:lpstr>
      <vt:lpstr>Metoda BCG</vt:lpstr>
      <vt:lpstr> </vt:lpstr>
      <vt:lpstr>Model BCG</vt:lpstr>
      <vt:lpstr>Model BCG</vt:lpstr>
      <vt:lpstr>Model BCG a životní cyklus</vt:lpstr>
      <vt:lpstr> </vt:lpstr>
      <vt:lpstr>Možnosti pro další činnost SBU</vt:lpstr>
      <vt:lpstr>Přednosti BCG</vt:lpstr>
      <vt:lpstr>Nedostatky BCG</vt:lpstr>
      <vt:lpstr>Portfolio matice GE (General Electric Business Screen) firmy McKinsey</vt:lpstr>
      <vt:lpstr>Atraktivita oboru zahrnuje tyto dílčí faktory</vt:lpstr>
      <vt:lpstr>Faktor „konkurenční přednosti“ je vyjádřen dílčími faktory</vt:lpstr>
      <vt:lpstr>Použití matice GE</vt:lpstr>
      <vt:lpstr>GE matice</vt:lpstr>
      <vt:lpstr>Hodnocení GE a portfoliových modelů obecně</vt:lpstr>
      <vt:lpstr>Další portfoliové analýzy</vt:lpstr>
      <vt:lpstr>Konec prezentace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121</cp:revision>
  <dcterms:created xsi:type="dcterms:W3CDTF">2016-07-06T15:42:34Z</dcterms:created>
  <dcterms:modified xsi:type="dcterms:W3CDTF">2020-10-27T07:59:35Z</dcterms:modified>
</cp:coreProperties>
</file>