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7" r:id="rId3"/>
    <p:sldId id="294" r:id="rId4"/>
    <p:sldId id="295" r:id="rId5"/>
    <p:sldId id="297" r:id="rId6"/>
    <p:sldId id="296" r:id="rId7"/>
    <p:sldId id="293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780" y="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11.08.2022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940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259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235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157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08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248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292589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31541" y="1871761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Ekonomika hotelnictví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868144" y="3235211"/>
            <a:ext cx="3069061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Patrik Kajzar, Ph.D.</a:t>
            </a:r>
          </a:p>
        </p:txBody>
      </p:sp>
      <p:sp>
        <p:nvSpPr>
          <p:cNvPr id="3" name="Obdélník 2"/>
          <p:cNvSpPr/>
          <p:nvPr/>
        </p:nvSpPr>
        <p:spPr>
          <a:xfrm>
            <a:off x="6444208" y="3488109"/>
            <a:ext cx="25922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/>
              <a:t>        </a:t>
            </a:r>
            <a:r>
              <a:rPr lang="da-DK" dirty="0"/>
              <a:t>kancelář č. d. VB127</a:t>
            </a:r>
          </a:p>
          <a:p>
            <a:pPr algn="just"/>
            <a:r>
              <a:rPr lang="da-DK" dirty="0"/>
              <a:t>e-mail: kajzar@opf.slu.cz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E7D2D33-F1CC-492E-B8A1-FF1CE12E98D1}"/>
              </a:ext>
            </a:extLst>
          </p:cNvPr>
          <p:cNvSpPr/>
          <p:nvPr/>
        </p:nvSpPr>
        <p:spPr>
          <a:xfrm>
            <a:off x="5544109" y="2082277"/>
            <a:ext cx="35831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Ing. Pavlína Pellešová, Ph.D.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kancelář č. d.  VB125</a:t>
            </a:r>
          </a:p>
          <a:p>
            <a:pPr algn="r"/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 pellesova@opf.slu.cz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Struktura přednášek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85689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1. Hotelový průmysl, charakteristika, specifikace, význam a jeho postavení v ekonomice.</a:t>
            </a:r>
            <a:br>
              <a:rPr lang="cs-CZ" dirty="0"/>
            </a:br>
            <a:r>
              <a:rPr lang="cs-CZ" dirty="0"/>
              <a:t>2. Standardizace služeb hotelnictví, charakteristika a fungování hotelových skupin/řetězců.</a:t>
            </a:r>
            <a:br>
              <a:rPr lang="cs-CZ" dirty="0"/>
            </a:br>
            <a:r>
              <a:rPr lang="cs-CZ" dirty="0"/>
              <a:t>3. Organizace a organizační struktura subjektů hotelnictví.</a:t>
            </a:r>
            <a:br>
              <a:rPr lang="cs-CZ" dirty="0"/>
            </a:br>
            <a:r>
              <a:rPr lang="cs-CZ" dirty="0"/>
              <a:t>4. Cena a cenová politika.</a:t>
            </a:r>
            <a:br>
              <a:rPr lang="cs-CZ" dirty="0"/>
            </a:br>
            <a:r>
              <a:rPr lang="cs-CZ" dirty="0"/>
              <a:t>5. Ekonomika a hospodárnost ubytovacích zařízení.</a:t>
            </a:r>
            <a:br>
              <a:rPr lang="cs-CZ" dirty="0"/>
            </a:br>
            <a:r>
              <a:rPr lang="cs-CZ" dirty="0"/>
              <a:t>6. </a:t>
            </a:r>
            <a:r>
              <a:rPr lang="cs-CZ" dirty="0" err="1"/>
              <a:t>Yield</a:t>
            </a:r>
            <a:r>
              <a:rPr lang="cs-CZ" dirty="0"/>
              <a:t> Management, </a:t>
            </a:r>
            <a:r>
              <a:rPr lang="cs-CZ" dirty="0" err="1"/>
              <a:t>Revenue</a:t>
            </a:r>
            <a:r>
              <a:rPr lang="cs-CZ" dirty="0"/>
              <a:t> management.</a:t>
            </a:r>
            <a:br>
              <a:rPr lang="cs-CZ" dirty="0"/>
            </a:br>
            <a:r>
              <a:rPr lang="cs-CZ" dirty="0"/>
              <a:t>7. Náklady, výnosy a zisk hotelu.</a:t>
            </a:r>
            <a:br>
              <a:rPr lang="cs-CZ" dirty="0"/>
            </a:br>
            <a:r>
              <a:rPr lang="cs-CZ" dirty="0"/>
              <a:t>8. Efektivnost podniku, metody komplexního hodnocení podniku v hotelnictví.</a:t>
            </a:r>
            <a:br>
              <a:rPr lang="cs-CZ" dirty="0"/>
            </a:br>
            <a:r>
              <a:rPr lang="cs-CZ" dirty="0"/>
              <a:t>9. Možnosti financování hotelů, outsourcing v hotelnictví.</a:t>
            </a:r>
            <a:br>
              <a:rPr lang="cs-CZ" dirty="0"/>
            </a:br>
            <a:r>
              <a:rPr lang="cs-CZ" dirty="0"/>
              <a:t>10. Personalistika v hotelovém průmyslu.</a:t>
            </a:r>
            <a:br>
              <a:rPr lang="cs-CZ" dirty="0"/>
            </a:br>
            <a:r>
              <a:rPr lang="cs-CZ" dirty="0"/>
              <a:t>11. Controlling podniků v hotelnictví.</a:t>
            </a:r>
            <a:br>
              <a:rPr lang="cs-CZ" dirty="0"/>
            </a:br>
            <a:r>
              <a:rPr lang="cs-CZ" dirty="0"/>
              <a:t>12. Profesní sdružení a asociace v oblasti hotelnictví.</a:t>
            </a:r>
            <a:br>
              <a:rPr lang="cs-CZ" dirty="0"/>
            </a:br>
            <a:r>
              <a:rPr lang="cs-CZ" dirty="0"/>
              <a:t>13. Současnost a perspektivy moderního hotelového průmyslu.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053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9512" y="123478"/>
            <a:ext cx="4536504" cy="507703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2" name="Obdélník 1"/>
          <p:cNvSpPr/>
          <p:nvPr/>
        </p:nvSpPr>
        <p:spPr>
          <a:xfrm>
            <a:off x="-24549" y="987574"/>
            <a:ext cx="89644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Základní: </a:t>
            </a:r>
            <a:r>
              <a:rPr lang="cs-CZ" dirty="0"/>
              <a:t>KAJZAR P. a P. PELLEŠOVÁ, Ekonomika hotelnictví, Karviná: SU OPF. 2016. </a:t>
            </a:r>
          </a:p>
          <a:p>
            <a:endParaRPr lang="cs-CZ" b="1"/>
          </a:p>
          <a:p>
            <a:r>
              <a:rPr lang="cs-CZ" b="1"/>
              <a:t>Základní</a:t>
            </a:r>
            <a:r>
              <a:rPr lang="cs-CZ" b="1" dirty="0"/>
              <a:t>:</a:t>
            </a:r>
            <a:r>
              <a:rPr lang="cs-CZ" dirty="0"/>
              <a:t> KUČEROVÁ, J., STRAŠÍK, A., ŠEBOVÁ, Ľ. </a:t>
            </a:r>
            <a:r>
              <a:rPr lang="cs-CZ" i="1" dirty="0"/>
              <a:t>Ekonomika podniku cestovného ruchu</a:t>
            </a:r>
            <a:r>
              <a:rPr lang="cs-CZ" dirty="0"/>
              <a:t>. Banská Bystrica: DALI-BB, s.r.o., 2010. ISBN 978-80-89090-75-4. </a:t>
            </a:r>
          </a:p>
          <a:p>
            <a:r>
              <a:rPr lang="cs-CZ" b="1" dirty="0"/>
              <a:t>Základní:</a:t>
            </a:r>
            <a:r>
              <a:rPr lang="cs-CZ" dirty="0"/>
              <a:t> ŠEBESTOVÁ, J. </a:t>
            </a:r>
            <a:r>
              <a:rPr lang="cs-CZ" i="1" dirty="0"/>
              <a:t>Nabídkové kalkulace ve službách</a:t>
            </a:r>
            <a:r>
              <a:rPr lang="cs-CZ" dirty="0"/>
              <a:t>. Karviná: SU OPF, 2009. ISBN 978-80-7248-526-0. </a:t>
            </a:r>
          </a:p>
          <a:p>
            <a:r>
              <a:rPr lang="cs-CZ" b="1" dirty="0"/>
              <a:t>Základní:</a:t>
            </a:r>
            <a:r>
              <a:rPr lang="cs-CZ" dirty="0"/>
              <a:t> KOTÍKOVÁ, H. a E. SCHWARTZHOFFOVÁ. </a:t>
            </a:r>
            <a:r>
              <a:rPr lang="cs-CZ" i="1" dirty="0"/>
              <a:t>Nové trendy v pořádání akcí a událostí (</a:t>
            </a:r>
            <a:r>
              <a:rPr lang="cs-CZ" i="1" dirty="0" err="1"/>
              <a:t>events</a:t>
            </a:r>
            <a:r>
              <a:rPr lang="cs-CZ" i="1" dirty="0"/>
              <a:t>) v cestovním ruchu</a:t>
            </a:r>
            <a:r>
              <a:rPr lang="cs-CZ" dirty="0"/>
              <a:t>. Praha: MMR ČR, 2008. ISBN 978-80-87147-04-7. </a:t>
            </a:r>
          </a:p>
          <a:p>
            <a:r>
              <a:rPr lang="cs-CZ" b="1" dirty="0"/>
              <a:t>Základní:</a:t>
            </a:r>
            <a:r>
              <a:rPr lang="cs-CZ" dirty="0"/>
              <a:t> PETRÚ, Z. </a:t>
            </a:r>
            <a:r>
              <a:rPr lang="cs-CZ" i="1" dirty="0"/>
              <a:t>Základy ekonomiky cestovního ruchu</a:t>
            </a:r>
            <a:r>
              <a:rPr lang="cs-CZ" dirty="0"/>
              <a:t>. Praha: Idea Servis, 2007. ISBN 978-80-85970-55-5. </a:t>
            </a:r>
          </a:p>
          <a:p>
            <a:r>
              <a:rPr lang="cs-CZ" b="1" dirty="0"/>
              <a:t>Doporučená:</a:t>
            </a:r>
            <a:r>
              <a:rPr lang="cs-CZ" dirty="0"/>
              <a:t> SHEELA, A. M. </a:t>
            </a:r>
            <a:r>
              <a:rPr lang="cs-CZ" i="1" dirty="0" err="1"/>
              <a:t>Economics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Hotel Management</a:t>
            </a:r>
            <a:r>
              <a:rPr lang="cs-CZ" dirty="0"/>
              <a:t>. New </a:t>
            </a:r>
            <a:r>
              <a:rPr lang="cs-CZ" dirty="0" err="1"/>
              <a:t>Delhi</a:t>
            </a:r>
            <a:r>
              <a:rPr lang="cs-CZ" dirty="0"/>
              <a:t>: New Age International Ltd., 2008. ISBN 978-81-2241-419-6. </a:t>
            </a:r>
          </a:p>
          <a:p>
            <a:r>
              <a:rPr lang="cs-CZ" b="1" dirty="0"/>
              <a:t>Doporučená:</a:t>
            </a:r>
            <a:r>
              <a:rPr lang="cs-CZ" dirty="0"/>
              <a:t> NEUFUS, J a F. KŘÍŽEK. </a:t>
            </a:r>
            <a:r>
              <a:rPr lang="cs-CZ" i="1" dirty="0"/>
              <a:t>Moderní hotelový management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2011. ISBN 978-80-247-3868-0. 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8407" y="1059582"/>
            <a:ext cx="8154608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4112964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Podmínky pro absolvování kurzu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95536" y="927540"/>
            <a:ext cx="6840760" cy="338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60 % povinná účast na seminářích – 10 b.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Vypracování seminární práce a její úspěšná obhajoba – 15 b.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Průběžný test (na přednášce)– 15 b. TERMÍN - 8.11.2022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Písemná zkouška – 60 b.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r>
              <a:rPr lang="cs-CZ" altLang="cs-CZ" sz="800" b="1" i="1" u="heavy" dirty="0"/>
              <a:t>___________________________________________________________________________________________</a:t>
            </a:r>
            <a:endParaRPr lang="cs-CZ" sz="800" b="1" i="1" u="heavy" dirty="0"/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r>
              <a:rPr lang="cs-CZ" sz="2400" b="1" dirty="0"/>
              <a:t>Celkové hodnocení: 100 bodů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endParaRPr lang="cs-CZ" sz="2400" b="1" dirty="0"/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endParaRPr lang="cs-CZ" sz="2400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072" y="2715766"/>
            <a:ext cx="2182557" cy="217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021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Témata seminárních prací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51520" y="843558"/>
            <a:ext cx="813690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sz="2400" dirty="0"/>
          </a:p>
          <a:p>
            <a:pPr>
              <a:defRPr/>
            </a:pPr>
            <a:r>
              <a:rPr lang="cs-CZ" altLang="cs-CZ" sz="2400" dirty="0"/>
              <a:t>Témata dle sylabu aplikovaná na konkrétní hotelové subjekty a jeho aktivity.</a:t>
            </a:r>
          </a:p>
          <a:p>
            <a:pPr>
              <a:defRPr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885591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Struktura seminární práce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1520" y="1154439"/>
            <a:ext cx="7416824" cy="374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</a:pPr>
            <a:r>
              <a:rPr lang="pl-PL" altLang="cs-CZ" sz="2400" b="1" dirty="0"/>
              <a:t>Obhajoba SP ve formě prezentace na 15 min.</a:t>
            </a:r>
            <a:endParaRPr lang="cs-CZ" altLang="cs-CZ" sz="2400" b="1" dirty="0"/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dirty="0"/>
              <a:t>Word 7 stran (</a:t>
            </a:r>
            <a:r>
              <a:rPr lang="cs-CZ" altLang="cs-CZ" sz="2400" dirty="0"/>
              <a:t>včetně úvodu,…závěru a použité literatury</a:t>
            </a:r>
            <a:r>
              <a:rPr lang="cs-CZ" altLang="cs-CZ" sz="2400" b="1" dirty="0"/>
              <a:t>) a vložení do IU SU do </a:t>
            </a:r>
            <a:r>
              <a:rPr lang="cs-CZ" altLang="cs-CZ" sz="2400" b="1" dirty="0">
                <a:solidFill>
                  <a:srgbClr val="0070C0"/>
                </a:solidFill>
              </a:rPr>
              <a:t>16.12. 2022</a:t>
            </a:r>
          </a:p>
          <a:p>
            <a:pPr marL="609600" indent="-609600">
              <a:lnSpc>
                <a:spcPct val="90000"/>
              </a:lnSpc>
            </a:pPr>
            <a:endParaRPr lang="cs-CZ" altLang="cs-CZ" sz="2400" b="1" dirty="0"/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dirty="0"/>
              <a:t>Úvodní strana –</a:t>
            </a:r>
            <a:r>
              <a:rPr lang="cs-CZ" altLang="cs-CZ" sz="2400" dirty="0"/>
              <a:t> název předmětu, vyučující, akademický rok, semestr, jméno studenta, číslo studenta</a:t>
            </a:r>
          </a:p>
          <a:p>
            <a:pPr marL="609600" indent="-609600">
              <a:lnSpc>
                <a:spcPct val="90000"/>
              </a:lnSpc>
            </a:pPr>
            <a:endParaRPr lang="cs-CZ" altLang="cs-CZ" sz="2400" b="1" i="1" dirty="0">
              <a:cs typeface="Arial" panose="020B0604020202020204" pitchFamily="34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i="1" dirty="0">
                <a:cs typeface="Arial" panose="020B0604020202020204" pitchFamily="34" charset="0"/>
              </a:rPr>
              <a:t>Obsah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altLang="cs-CZ" sz="2400" dirty="0">
                <a:solidFill>
                  <a:srgbClr val="307871"/>
                </a:solidFill>
                <a:cs typeface="Arial" panose="020B0604020202020204" pitchFamily="34" charset="0"/>
              </a:rPr>
              <a:t>Úvod, Kapitoly……. Závěr a </a:t>
            </a:r>
            <a:r>
              <a:rPr lang="cs-CZ" altLang="cs-CZ" sz="2400" b="1" i="1" dirty="0">
                <a:solidFill>
                  <a:srgbClr val="307871"/>
                </a:solidFill>
                <a:cs typeface="Arial" panose="020B0604020202020204" pitchFamily="34" charset="0"/>
              </a:rPr>
              <a:t> </a:t>
            </a:r>
            <a:r>
              <a:rPr lang="cs-CZ" altLang="cs-CZ" sz="2400" b="1" i="1" dirty="0">
                <a:cs typeface="Arial" panose="020B0604020202020204" pitchFamily="34" charset="0"/>
              </a:rPr>
              <a:t>Seznam použitých pramenů – </a:t>
            </a:r>
            <a:r>
              <a:rPr lang="cs-CZ" altLang="cs-CZ" sz="2400" dirty="0"/>
              <a:t>časopisy, knihy, fulltextové databáze (FOK), statistiky,…</a:t>
            </a:r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791210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3189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t="44093" b="34910"/>
          <a:stretch/>
        </p:blipFill>
        <p:spPr>
          <a:xfrm>
            <a:off x="827584" y="2211710"/>
            <a:ext cx="4572638" cy="72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44610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2455</TotalTime>
  <Words>527</Words>
  <Application>Microsoft Office PowerPoint</Application>
  <PresentationFormat>Předvádění na obrazovce (16:9)</PresentationFormat>
  <Paragraphs>46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SLU</vt:lpstr>
      <vt:lpstr>Ekonomika hotelnictví  </vt:lpstr>
      <vt:lpstr>Struktura přednášek</vt:lpstr>
      <vt:lpstr>Literatura</vt:lpstr>
      <vt:lpstr>Podmínky pro absolvování kurzu</vt:lpstr>
      <vt:lpstr>Témata seminárních prací</vt:lpstr>
      <vt:lpstr>Struktura seminární práce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Patrik Kajzar</cp:lastModifiedBy>
  <cp:revision>70</cp:revision>
  <dcterms:created xsi:type="dcterms:W3CDTF">2016-07-06T15:42:34Z</dcterms:created>
  <dcterms:modified xsi:type="dcterms:W3CDTF">2022-08-11T08:53:42Z</dcterms:modified>
</cp:coreProperties>
</file>