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4" r:id="rId9"/>
    <p:sldId id="262" r:id="rId10"/>
    <p:sldId id="267" r:id="rId11"/>
    <p:sldId id="269" r:id="rId12"/>
    <p:sldId id="270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FB-4E65-940B-61E0B687EF60}"/>
              </c:ext>
            </c:extLst>
          </c:dPt>
          <c:dPt>
            <c:idx val="1"/>
            <c:bubble3D val="0"/>
            <c:spPr>
              <a:solidFill>
                <a:srgbClr val="A1F5E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FB-4E65-940B-61E0B687EF60}"/>
              </c:ext>
            </c:extLst>
          </c:dPt>
          <c:dPt>
            <c:idx val="2"/>
            <c:bubble3D val="0"/>
            <c:spPr>
              <a:solidFill>
                <a:srgbClr val="FF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FB-4E65-940B-61E0B687EF60}"/>
              </c:ext>
            </c:extLst>
          </c:dPt>
          <c:dPt>
            <c:idx val="3"/>
            <c:bubble3D val="0"/>
            <c:spPr>
              <a:solidFill>
                <a:srgbClr val="CC00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1FB-4E65-940B-61E0B687EF6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1FB-4E65-940B-61E0B687EF60}"/>
              </c:ext>
            </c:extLst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1FB-4E65-940B-61E0B687EF60}"/>
              </c:ext>
            </c:extLst>
          </c:dPt>
          <c:dPt>
            <c:idx val="6"/>
            <c:bubble3D val="0"/>
            <c:spPr>
              <a:solidFill>
                <a:srgbClr val="4E8C6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1FB-4E65-940B-61E0B687EF60}"/>
              </c:ext>
            </c:extLst>
          </c:dPt>
          <c:dPt>
            <c:idx val="7"/>
            <c:bubble3D val="0"/>
            <c:spPr>
              <a:solidFill>
                <a:srgbClr val="00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1FB-4E65-940B-61E0B687EF60}"/>
              </c:ext>
            </c:extLst>
          </c:dPt>
          <c:dPt>
            <c:idx val="8"/>
            <c:bubble3D val="0"/>
            <c:spPr>
              <a:solidFill>
                <a:srgbClr val="DCFF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1FB-4E65-940B-61E0B687EF60}"/>
              </c:ext>
            </c:extLst>
          </c:dPt>
          <c:dLbls>
            <c:dLbl>
              <c:idx val="0"/>
              <c:layout>
                <c:manualLayout>
                  <c:x val="-0.25862068965517243"/>
                  <c:y val="-0.11321748288572936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non-tax income 2 %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1FB-4E65-940B-61E0B687EF60}"/>
                </c:ext>
              </c:extLst>
            </c:dLbl>
            <c:dLbl>
              <c:idx val="1"/>
              <c:layout>
                <c:manualLayout>
                  <c:x val="0.18318965517241378"/>
                  <c:y val="-0.1158504476040021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other tax income</a:t>
                    </a:r>
                    <a:r>
                      <a:rPr lang="en-US" baseline="0" dirty="0"/>
                      <a:t>
</a:t>
                    </a:r>
                    <a:fld id="{FEEBE07A-5765-4280-8AEF-E2BCB8F96FEE}" type="PERCENTAGE">
                      <a:rPr lang="en-US" baseline="0"/>
                      <a:pPr/>
                      <a:t>[PROCENTO]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1FB-4E65-940B-61E0B687EF60}"/>
                </c:ext>
              </c:extLst>
            </c:dLbl>
            <c:dLbl>
              <c:idx val="2"/>
              <c:layout>
                <c:manualLayout>
                  <c:x val="0.1131465517241378"/>
                  <c:y val="-7.372301211163773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VAT
</a:t>
                    </a:r>
                    <a:fld id="{2F410B1B-A0FE-40BB-9580-6721C2DCFB27}" type="PERCENTAGE">
                      <a:rPr lang="en-US" baseline="0"/>
                      <a:pPr/>
                      <a:t>[PROCENTO]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1FB-4E65-940B-61E0B687EF60}"/>
                </c:ext>
              </c:extLst>
            </c:dLbl>
            <c:dLbl>
              <c:idx val="3"/>
              <c:layout>
                <c:manualLayout>
                  <c:x val="0.15804597701149425"/>
                  <c:y val="4.47604002106370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excise duty</a:t>
                    </a:r>
                    <a:r>
                      <a:rPr lang="en-US" baseline="0" dirty="0"/>
                      <a:t>
</a:t>
                    </a:r>
                    <a:fld id="{75B73F06-5870-46AF-BCEA-013467C0A06F}" type="PERCENTAGE">
                      <a:rPr lang="en-US" baseline="0"/>
                      <a:pPr/>
                      <a:t>[PROCENTO]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1FB-4E65-940B-61E0B687EF60}"/>
                </c:ext>
              </c:extLst>
            </c:dLbl>
            <c:dLbl>
              <c:idx val="4"/>
              <c:layout>
                <c:manualLayout>
                  <c:x val="0.15265804597701135"/>
                  <c:y val="6.582411795681927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received transfers (investment and non-investment)</a:t>
                    </a:r>
                    <a:r>
                      <a:rPr lang="en-US" baseline="0" dirty="0"/>
                      <a:t>
</a:t>
                    </a:r>
                    <a:fld id="{82F43979-9AE9-4BF6-8C25-CAAE31159BBF}" type="PERCENTAGE">
                      <a:rPr lang="en-US" baseline="0"/>
                      <a:pPr/>
                      <a:t>[PROCENTO]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1FB-4E65-940B-61E0B687EF60}"/>
                </c:ext>
              </c:extLst>
            </c:dLbl>
            <c:dLbl>
              <c:idx val="5"/>
              <c:layout>
                <c:manualLayout>
                  <c:x val="3.9511494252873564E-2"/>
                  <c:y val="9.215376513954713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personal income tax</a:t>
                    </a:r>
                    <a:r>
                      <a:rPr lang="en-US" baseline="0" dirty="0"/>
                      <a:t>
</a:t>
                    </a:r>
                    <a:fld id="{D9A8B260-03F7-44C4-A772-989763D15499}" type="PERCENTAGE">
                      <a:rPr lang="en-US" baseline="0"/>
                      <a:pPr/>
                      <a:t>[PROCENTO]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1FB-4E65-940B-61E0B687EF60}"/>
                </c:ext>
              </c:extLst>
            </c:dLbl>
            <c:dLbl>
              <c:idx val="6"/>
              <c:layout>
                <c:manualLayout>
                  <c:x val="-8.0818965517241381E-2"/>
                  <c:y val="8.95208004212743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capital income</a:t>
                    </a:r>
                    <a:r>
                      <a:rPr lang="en-US" baseline="0" dirty="0"/>
                      <a:t>
</a:t>
                    </a:r>
                    <a:fld id="{5307A401-82F9-40F4-BB48-09FE6F5EC2C6}" type="PERCENTAGE">
                      <a:rPr lang="en-US" baseline="0"/>
                      <a:pPr/>
                      <a:t>[PROCENTO]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01FB-4E65-940B-61E0B687EF60}"/>
                </c:ext>
              </c:extLst>
            </c:dLbl>
            <c:dLbl>
              <c:idx val="7"/>
              <c:layout>
                <c:manualLayout>
                  <c:x val="-0.1903735632183908"/>
                  <c:y val="8.425487098472880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corporate income tax</a:t>
                    </a:r>
                    <a:r>
                      <a:rPr lang="en-US" baseline="0" dirty="0"/>
                      <a:t>
</a:t>
                    </a:r>
                    <a:fld id="{AADC9D46-2BB1-4BBE-BA88-E4843EEBE4BA}" type="PERCENTAGE">
                      <a:rPr lang="en-US" baseline="0"/>
                      <a:pPr/>
                      <a:t>[PROCENTO]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01FB-4E65-940B-61E0B687EF60}"/>
                </c:ext>
              </c:extLst>
            </c:dLbl>
            <c:dLbl>
              <c:idx val="8"/>
              <c:layout>
                <c:manualLayout>
                  <c:x val="-0.15625000000000003"/>
                  <c:y val="-0.1132174828857293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mandatory social and health insurance</a:t>
                    </a:r>
                    <a:r>
                      <a:rPr lang="en-US" baseline="0" dirty="0"/>
                      <a:t>
</a:t>
                    </a:r>
                    <a:fld id="{2EF7FCC7-0576-4FCC-8DD4-F921D480B8CC}" type="PERCENTAGE">
                      <a:rPr lang="en-US" baseline="0"/>
                      <a:pPr/>
                      <a:t>[PROCENTO]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01FB-4E65-940B-61E0B687EF60}"/>
                </c:ext>
              </c:extLst>
            </c:dLbl>
            <c:spPr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List1!$N$52:$N$60</c:f>
              <c:strCache>
                <c:ptCount val="9"/>
                <c:pt idx="0">
                  <c:v>nedaňové příjmy</c:v>
                </c:pt>
                <c:pt idx="1">
                  <c:v>ostatní daňové příjmy</c:v>
                </c:pt>
                <c:pt idx="2">
                  <c:v>DPH</c:v>
                </c:pt>
                <c:pt idx="3">
                  <c:v>potřební daně</c:v>
                </c:pt>
                <c:pt idx="4">
                  <c:v>přijaté transfery (investiční i neinvestiční)</c:v>
                </c:pt>
                <c:pt idx="5">
                  <c:v>daň z příjmů FO</c:v>
                </c:pt>
                <c:pt idx="6">
                  <c:v>kapitálové příjmy</c:v>
                </c:pt>
                <c:pt idx="7">
                  <c:v>daň z příjmů PO</c:v>
                </c:pt>
                <c:pt idx="8">
                  <c:v>Povinné pojistné na sociální zabezpečení</c:v>
                </c:pt>
              </c:strCache>
            </c:strRef>
          </c:cat>
          <c:val>
            <c:numRef>
              <c:f>List1!$M$52:$M$60</c:f>
              <c:numCache>
                <c:formatCode>0.00</c:formatCode>
                <c:ptCount val="9"/>
                <c:pt idx="0">
                  <c:v>1.8</c:v>
                </c:pt>
                <c:pt idx="1">
                  <c:v>0.9</c:v>
                </c:pt>
                <c:pt idx="2">
                  <c:v>20.8</c:v>
                </c:pt>
                <c:pt idx="3">
                  <c:v>11.8</c:v>
                </c:pt>
                <c:pt idx="4">
                  <c:v>10.5</c:v>
                </c:pt>
                <c:pt idx="5">
                  <c:v>6.3</c:v>
                </c:pt>
                <c:pt idx="6">
                  <c:v>1.2</c:v>
                </c:pt>
                <c:pt idx="7">
                  <c:v>6</c:v>
                </c:pt>
                <c:pt idx="8">
                  <c:v>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1FB-4E65-940B-61E0B687E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6D624-26D2-419B-B4FC-73A254DC3588}" type="doc">
      <dgm:prSet loTypeId="urn:microsoft.com/office/officeart/2009/3/layout/PlusandMinus" loCatId="relationship" qsTypeId="urn:microsoft.com/office/officeart/2005/8/quickstyle/3d6" qsCatId="3D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B6F8CD2D-01FC-4A25-A7DA-FD77F665059E}">
      <dgm:prSet phldrT="[Text]"/>
      <dgm:spPr/>
      <dgm:t>
        <a:bodyPr/>
        <a:lstStyle/>
        <a:p>
          <a:endParaRPr lang="cs-CZ" dirty="0"/>
        </a:p>
      </dgm:t>
    </dgm:pt>
    <dgm:pt modelId="{203D8335-63E6-4196-952C-B1C81DD51809}" type="parTrans" cxnId="{C7689942-30BA-4B02-B71A-49522E6DEA09}">
      <dgm:prSet/>
      <dgm:spPr/>
      <dgm:t>
        <a:bodyPr/>
        <a:lstStyle/>
        <a:p>
          <a:endParaRPr lang="cs-CZ"/>
        </a:p>
      </dgm:t>
    </dgm:pt>
    <dgm:pt modelId="{4F7A624C-42AB-41DD-8273-97EFBE25D8BE}" type="sibTrans" cxnId="{C7689942-30BA-4B02-B71A-49522E6DEA09}">
      <dgm:prSet/>
      <dgm:spPr/>
      <dgm:t>
        <a:bodyPr/>
        <a:lstStyle/>
        <a:p>
          <a:endParaRPr lang="cs-CZ"/>
        </a:p>
      </dgm:t>
    </dgm:pt>
    <dgm:pt modelId="{7A53F490-A3ED-4AB9-B438-8F9F8E4BFE9E}" type="pres">
      <dgm:prSet presAssocID="{6176D624-26D2-419B-B4FC-73A254DC3588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DA7DAD7F-4872-4E58-8BFE-2F61C1903789}" type="pres">
      <dgm:prSet presAssocID="{6176D624-26D2-419B-B4FC-73A254DC3588}" presName="Background" presStyleLbl="bgImgPlace1" presStyleIdx="0" presStyleCnt="1" custLinFactNeighborX="348" custLinFactNeighborY="-388"/>
      <dgm:spPr/>
    </dgm:pt>
    <dgm:pt modelId="{C810BA03-A4E4-4D1A-B83F-9266E07D78F7}" type="pres">
      <dgm:prSet presAssocID="{6176D624-26D2-419B-B4FC-73A254DC3588}" presName="ParentText1" presStyleLbl="revTx" presStyleIdx="0" presStyleCnt="2" custLinFactNeighborX="826" custLinFactNeighborY="-2027">
        <dgm:presLayoutVars>
          <dgm:chMax val="0"/>
          <dgm:chPref val="0"/>
          <dgm:bulletEnabled val="1"/>
        </dgm:presLayoutVars>
      </dgm:prSet>
      <dgm:spPr/>
    </dgm:pt>
    <dgm:pt modelId="{143F299B-42EF-4210-BB76-1A415CA8802B}" type="pres">
      <dgm:prSet presAssocID="{6176D624-26D2-419B-B4FC-73A254DC3588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3F6765B3-AA74-47C8-9540-73D57C8B90A5}" type="pres">
      <dgm:prSet presAssocID="{6176D624-26D2-419B-B4FC-73A254DC3588}" presName="Plus" presStyleLbl="alignNode1" presStyleIdx="0" presStyleCnt="2"/>
      <dgm:spPr>
        <a:ln w="76200"/>
      </dgm:spPr>
    </dgm:pt>
    <dgm:pt modelId="{B2B346AC-F2D6-4CFA-A3AE-44C173AC05BE}" type="pres">
      <dgm:prSet presAssocID="{6176D624-26D2-419B-B4FC-73A254DC3588}" presName="Minus" presStyleLbl="alignNode1" presStyleIdx="1" presStyleCnt="2"/>
      <dgm:spPr>
        <a:ln w="76200"/>
      </dgm:spPr>
    </dgm:pt>
    <dgm:pt modelId="{423DD3B7-0B01-4E8E-90E7-F2FFA8646AB2}" type="pres">
      <dgm:prSet presAssocID="{6176D624-26D2-419B-B4FC-73A254DC3588}" presName="Divider" presStyleLbl="parChTrans1D1" presStyleIdx="0" presStyleCnt="1"/>
      <dgm:spPr/>
    </dgm:pt>
  </dgm:ptLst>
  <dgm:cxnLst>
    <dgm:cxn modelId="{F346D037-C1BF-42BA-8606-F7E2B7161EC2}" type="presOf" srcId="{6176D624-26D2-419B-B4FC-73A254DC3588}" destId="{7A53F490-A3ED-4AB9-B438-8F9F8E4BFE9E}" srcOrd="0" destOrd="0" presId="urn:microsoft.com/office/officeart/2009/3/layout/PlusandMinus"/>
    <dgm:cxn modelId="{C7689942-30BA-4B02-B71A-49522E6DEA09}" srcId="{6176D624-26D2-419B-B4FC-73A254DC3588}" destId="{B6F8CD2D-01FC-4A25-A7DA-FD77F665059E}" srcOrd="0" destOrd="0" parTransId="{203D8335-63E6-4196-952C-B1C81DD51809}" sibTransId="{4F7A624C-42AB-41DD-8273-97EFBE25D8BE}"/>
    <dgm:cxn modelId="{9D101772-BEDF-4560-99B0-9DC01A321537}" type="presOf" srcId="{B6F8CD2D-01FC-4A25-A7DA-FD77F665059E}" destId="{C810BA03-A4E4-4D1A-B83F-9266E07D78F7}" srcOrd="0" destOrd="0" presId="urn:microsoft.com/office/officeart/2009/3/layout/PlusandMinus"/>
    <dgm:cxn modelId="{B50C06BA-A433-4599-A8C6-03684545365A}" type="presParOf" srcId="{7A53F490-A3ED-4AB9-B438-8F9F8E4BFE9E}" destId="{DA7DAD7F-4872-4E58-8BFE-2F61C1903789}" srcOrd="0" destOrd="0" presId="urn:microsoft.com/office/officeart/2009/3/layout/PlusandMinus"/>
    <dgm:cxn modelId="{34DC12F4-2CE8-4CA0-B361-A48D2B1D415E}" type="presParOf" srcId="{7A53F490-A3ED-4AB9-B438-8F9F8E4BFE9E}" destId="{C810BA03-A4E4-4D1A-B83F-9266E07D78F7}" srcOrd="1" destOrd="0" presId="urn:microsoft.com/office/officeart/2009/3/layout/PlusandMinus"/>
    <dgm:cxn modelId="{EC02399A-529F-4D64-B91C-DAE7AC2B6E84}" type="presParOf" srcId="{7A53F490-A3ED-4AB9-B438-8F9F8E4BFE9E}" destId="{143F299B-42EF-4210-BB76-1A415CA8802B}" srcOrd="2" destOrd="0" presId="urn:microsoft.com/office/officeart/2009/3/layout/PlusandMinus"/>
    <dgm:cxn modelId="{16C6D958-B22B-4E85-9D85-33218A71876F}" type="presParOf" srcId="{7A53F490-A3ED-4AB9-B438-8F9F8E4BFE9E}" destId="{3F6765B3-AA74-47C8-9540-73D57C8B90A5}" srcOrd="3" destOrd="0" presId="urn:microsoft.com/office/officeart/2009/3/layout/PlusandMinus"/>
    <dgm:cxn modelId="{8E23A11E-F927-4CF1-AD64-5F2A13653D3E}" type="presParOf" srcId="{7A53F490-A3ED-4AB9-B438-8F9F8E4BFE9E}" destId="{B2B346AC-F2D6-4CFA-A3AE-44C173AC05BE}" srcOrd="4" destOrd="0" presId="urn:microsoft.com/office/officeart/2009/3/layout/PlusandMinus"/>
    <dgm:cxn modelId="{D858A3D3-4226-4E44-8589-D65B4D03A668}" type="presParOf" srcId="{7A53F490-A3ED-4AB9-B438-8F9F8E4BFE9E}" destId="{423DD3B7-0B01-4E8E-90E7-F2FFA8646AB2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B7DE41-9563-4A41-B6B4-47430A244925}" type="doc">
      <dgm:prSet loTypeId="urn:microsoft.com/office/officeart/2005/8/layout/defaul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D6D3B64F-14D4-43B4-9520-A5D732AAE4C4}">
      <dgm:prSet phldrT="[Text]" custT="1"/>
      <dgm:spPr/>
      <dgm:t>
        <a:bodyPr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cap="all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1600" kern="1200" cap="all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Preparation</a:t>
          </a:r>
          <a:endParaRPr lang="cs-CZ" sz="1600" kern="1200" cap="all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January - September</a:t>
          </a:r>
          <a:endParaRPr lang="cs-CZ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C60E550-1497-40A4-A819-0CE2F8519B86}" type="parTrans" cxnId="{85C73178-78C0-4EBD-9752-DBC4820F1CD6}">
      <dgm:prSet/>
      <dgm:spPr/>
      <dgm:t>
        <a:bodyPr/>
        <a:lstStyle/>
        <a:p>
          <a:endParaRPr lang="cs-CZ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8F484D-35F0-474D-9C3D-698863148C0D}" type="sibTrans" cxnId="{85C73178-78C0-4EBD-9752-DBC4820F1CD6}">
      <dgm:prSet/>
      <dgm:spPr/>
      <dgm:t>
        <a:bodyPr/>
        <a:lstStyle/>
        <a:p>
          <a:endParaRPr lang="cs-CZ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A04DD0-BA68-4BD7-B57F-C431919608EE}">
      <dgm:prSet phldrT="[Text]" custT="1"/>
      <dgm:spPr/>
      <dgm:t>
        <a:bodyPr/>
        <a:lstStyle/>
        <a:p>
          <a:r>
            <a:rPr lang="cs-C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1600" kern="1200" cap="all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Approval</a:t>
          </a:r>
          <a:endParaRPr lang="cs-CZ" sz="1600" kern="1200" cap="all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October </a:t>
          </a:r>
          <a:r>
            <a:rPr lang="cs-C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December</a:t>
          </a:r>
          <a:endParaRPr lang="cs-CZ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DC72B9-3FB6-4C92-BE36-FFBF6C3135CA}" type="parTrans" cxnId="{E8661890-B1F1-4628-94A1-8361BD8C929C}">
      <dgm:prSet/>
      <dgm:spPr/>
      <dgm:t>
        <a:bodyPr/>
        <a:lstStyle/>
        <a:p>
          <a:endParaRPr lang="cs-CZ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92C56-C3CC-4D2A-8C39-EBA4BE643D80}" type="sibTrans" cxnId="{E8661890-B1F1-4628-94A1-8361BD8C929C}">
      <dgm:prSet/>
      <dgm:spPr/>
      <dgm:t>
        <a:bodyPr/>
        <a:lstStyle/>
        <a:p>
          <a:endParaRPr lang="cs-CZ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507B19-652F-467D-B331-56A80015E4EB}">
      <dgm:prSet phldrT="[Text]" custT="1"/>
      <dgm:spPr/>
      <dgm:t>
        <a:bodyPr/>
        <a:lstStyle/>
        <a:p>
          <a:r>
            <a:rPr lang="cs-C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1600" kern="1200" cap="all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Realization</a:t>
          </a:r>
          <a:endParaRPr lang="cs-CZ" sz="1600" kern="1200" cap="all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r>
            <a:rPr lang="cs-CZ" sz="1600" kern="1200" cap="all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January </a:t>
          </a:r>
          <a:r>
            <a:rPr lang="cs-C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December</a:t>
          </a:r>
          <a:endParaRPr lang="cs-CZ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91EC56-8157-4F9E-8FFE-3777437C3EFD}" type="parTrans" cxnId="{9088EF47-F03F-4BDD-B57B-22F48AFA9405}">
      <dgm:prSet/>
      <dgm:spPr/>
      <dgm:t>
        <a:bodyPr/>
        <a:lstStyle/>
        <a:p>
          <a:endParaRPr lang="cs-CZ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7339AB-F5A3-4105-89C9-3E952D652C95}" type="sibTrans" cxnId="{9088EF47-F03F-4BDD-B57B-22F48AFA9405}">
      <dgm:prSet/>
      <dgm:spPr/>
      <dgm:t>
        <a:bodyPr/>
        <a:lstStyle/>
        <a:p>
          <a:endParaRPr lang="cs-CZ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B43CE2-1ABB-45E1-B220-AA082DAF51B1}">
      <dgm:prSet phldrT="[Text]" custT="1"/>
      <dgm:spPr/>
      <dgm:t>
        <a:bodyPr/>
        <a:lstStyle/>
        <a:p>
          <a:r>
            <a:rPr lang="cs-CZ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en-US" sz="1600" cap="all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Evaluation</a:t>
          </a:r>
          <a:endParaRPr lang="cs-CZ" sz="1600" cap="all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January </a:t>
          </a:r>
          <a:r>
            <a:rPr lang="cs-CZ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April</a:t>
          </a:r>
          <a:endParaRPr lang="cs-CZ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1928BE-C165-4B93-BBF1-BE6BE5E18778}" type="parTrans" cxnId="{F3C4DE12-A2DD-4E4D-9BD5-DE80C0CC4BC2}">
      <dgm:prSet/>
      <dgm:spPr/>
      <dgm:t>
        <a:bodyPr/>
        <a:lstStyle/>
        <a:p>
          <a:endParaRPr lang="cs-CZ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848022-0315-4CC0-B844-975755EBF50C}" type="sibTrans" cxnId="{F3C4DE12-A2DD-4E4D-9BD5-DE80C0CC4BC2}">
      <dgm:prSet/>
      <dgm:spPr/>
      <dgm:t>
        <a:bodyPr/>
        <a:lstStyle/>
        <a:p>
          <a:endParaRPr lang="cs-CZ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CB2BD6-C11B-4B5E-9C98-375B9F682422}" type="pres">
      <dgm:prSet presAssocID="{F5B7DE41-9563-4A41-B6B4-47430A244925}" presName="diagram" presStyleCnt="0">
        <dgm:presLayoutVars>
          <dgm:dir/>
          <dgm:resizeHandles val="exact"/>
        </dgm:presLayoutVars>
      </dgm:prSet>
      <dgm:spPr/>
    </dgm:pt>
    <dgm:pt modelId="{E5C14720-5B55-48A5-8D0F-810C25E24502}" type="pres">
      <dgm:prSet presAssocID="{D6D3B64F-14D4-43B4-9520-A5D732AAE4C4}" presName="node" presStyleLbl="node1" presStyleIdx="0" presStyleCnt="4">
        <dgm:presLayoutVars>
          <dgm:bulletEnabled val="1"/>
        </dgm:presLayoutVars>
      </dgm:prSet>
      <dgm:spPr/>
    </dgm:pt>
    <dgm:pt modelId="{06E23770-6B0E-452A-8C44-99490A9B2C86}" type="pres">
      <dgm:prSet presAssocID="{BB8F484D-35F0-474D-9C3D-698863148C0D}" presName="sibTrans" presStyleCnt="0"/>
      <dgm:spPr/>
    </dgm:pt>
    <dgm:pt modelId="{B818F8A5-67AB-485A-BDD1-81730A2EDD38}" type="pres">
      <dgm:prSet presAssocID="{37A04DD0-BA68-4BD7-B57F-C431919608EE}" presName="node" presStyleLbl="node1" presStyleIdx="1" presStyleCnt="4">
        <dgm:presLayoutVars>
          <dgm:bulletEnabled val="1"/>
        </dgm:presLayoutVars>
      </dgm:prSet>
      <dgm:spPr/>
    </dgm:pt>
    <dgm:pt modelId="{E8724CD5-FB2E-49B9-9696-34F8BA963873}" type="pres">
      <dgm:prSet presAssocID="{C3392C56-C3CC-4D2A-8C39-EBA4BE643D80}" presName="sibTrans" presStyleCnt="0"/>
      <dgm:spPr/>
    </dgm:pt>
    <dgm:pt modelId="{31766B06-39A5-457C-BC4E-82487BBD286D}" type="pres">
      <dgm:prSet presAssocID="{37507B19-652F-467D-B331-56A80015E4EB}" presName="node" presStyleLbl="node1" presStyleIdx="2" presStyleCnt="4">
        <dgm:presLayoutVars>
          <dgm:bulletEnabled val="1"/>
        </dgm:presLayoutVars>
      </dgm:prSet>
      <dgm:spPr/>
    </dgm:pt>
    <dgm:pt modelId="{63425508-B049-435C-8324-26764111CE1A}" type="pres">
      <dgm:prSet presAssocID="{A97339AB-F5A3-4105-89C9-3E952D652C95}" presName="sibTrans" presStyleCnt="0"/>
      <dgm:spPr/>
    </dgm:pt>
    <dgm:pt modelId="{DACDBF7D-1EA3-45E7-8A6D-7A5F42CE5D03}" type="pres">
      <dgm:prSet presAssocID="{04B43CE2-1ABB-45E1-B220-AA082DAF51B1}" presName="node" presStyleLbl="node1" presStyleIdx="3" presStyleCnt="4">
        <dgm:presLayoutVars>
          <dgm:bulletEnabled val="1"/>
        </dgm:presLayoutVars>
      </dgm:prSet>
      <dgm:spPr/>
    </dgm:pt>
  </dgm:ptLst>
  <dgm:cxnLst>
    <dgm:cxn modelId="{F3C4DE12-A2DD-4E4D-9BD5-DE80C0CC4BC2}" srcId="{F5B7DE41-9563-4A41-B6B4-47430A244925}" destId="{04B43CE2-1ABB-45E1-B220-AA082DAF51B1}" srcOrd="3" destOrd="0" parTransId="{0A1928BE-C165-4B93-BBF1-BE6BE5E18778}" sibTransId="{CD848022-0315-4CC0-B844-975755EBF50C}"/>
    <dgm:cxn modelId="{DD789718-72D3-4AE6-BA9C-8719A18BB842}" type="presOf" srcId="{D6D3B64F-14D4-43B4-9520-A5D732AAE4C4}" destId="{E5C14720-5B55-48A5-8D0F-810C25E24502}" srcOrd="0" destOrd="0" presId="urn:microsoft.com/office/officeart/2005/8/layout/default"/>
    <dgm:cxn modelId="{9088EF47-F03F-4BDD-B57B-22F48AFA9405}" srcId="{F5B7DE41-9563-4A41-B6B4-47430A244925}" destId="{37507B19-652F-467D-B331-56A80015E4EB}" srcOrd="2" destOrd="0" parTransId="{5691EC56-8157-4F9E-8FFE-3777437C3EFD}" sibTransId="{A97339AB-F5A3-4105-89C9-3E952D652C95}"/>
    <dgm:cxn modelId="{85C73178-78C0-4EBD-9752-DBC4820F1CD6}" srcId="{F5B7DE41-9563-4A41-B6B4-47430A244925}" destId="{D6D3B64F-14D4-43B4-9520-A5D732AAE4C4}" srcOrd="0" destOrd="0" parTransId="{CC60E550-1497-40A4-A819-0CE2F8519B86}" sibTransId="{BB8F484D-35F0-474D-9C3D-698863148C0D}"/>
    <dgm:cxn modelId="{6EB4C379-79CC-4569-988A-91BC36700DC8}" type="presOf" srcId="{37507B19-652F-467D-B331-56A80015E4EB}" destId="{31766B06-39A5-457C-BC4E-82487BBD286D}" srcOrd="0" destOrd="0" presId="urn:microsoft.com/office/officeart/2005/8/layout/default"/>
    <dgm:cxn modelId="{62EE678F-5A5D-4E46-99E5-AA1A32EEB09F}" type="presOf" srcId="{37A04DD0-BA68-4BD7-B57F-C431919608EE}" destId="{B818F8A5-67AB-485A-BDD1-81730A2EDD38}" srcOrd="0" destOrd="0" presId="urn:microsoft.com/office/officeart/2005/8/layout/default"/>
    <dgm:cxn modelId="{E8661890-B1F1-4628-94A1-8361BD8C929C}" srcId="{F5B7DE41-9563-4A41-B6B4-47430A244925}" destId="{37A04DD0-BA68-4BD7-B57F-C431919608EE}" srcOrd="1" destOrd="0" parTransId="{A0DC72B9-3FB6-4C92-BE36-FFBF6C3135CA}" sibTransId="{C3392C56-C3CC-4D2A-8C39-EBA4BE643D80}"/>
    <dgm:cxn modelId="{DA058895-6717-4A48-B2AB-5C03CEFB1A77}" type="presOf" srcId="{F5B7DE41-9563-4A41-B6B4-47430A244925}" destId="{EECB2BD6-C11B-4B5E-9C98-375B9F682422}" srcOrd="0" destOrd="0" presId="urn:microsoft.com/office/officeart/2005/8/layout/default"/>
    <dgm:cxn modelId="{F2FC12E6-EC08-4D41-9A52-F12C7112DBA7}" type="presOf" srcId="{04B43CE2-1ABB-45E1-B220-AA082DAF51B1}" destId="{DACDBF7D-1EA3-45E7-8A6D-7A5F42CE5D03}" srcOrd="0" destOrd="0" presId="urn:microsoft.com/office/officeart/2005/8/layout/default"/>
    <dgm:cxn modelId="{8BF6986E-83BC-4D61-A603-753E24C7CCD2}" type="presParOf" srcId="{EECB2BD6-C11B-4B5E-9C98-375B9F682422}" destId="{E5C14720-5B55-48A5-8D0F-810C25E24502}" srcOrd="0" destOrd="0" presId="urn:microsoft.com/office/officeart/2005/8/layout/default"/>
    <dgm:cxn modelId="{4DB2F4B9-6D71-4A21-8AF7-465B4982734D}" type="presParOf" srcId="{EECB2BD6-C11B-4B5E-9C98-375B9F682422}" destId="{06E23770-6B0E-452A-8C44-99490A9B2C86}" srcOrd="1" destOrd="0" presId="urn:microsoft.com/office/officeart/2005/8/layout/default"/>
    <dgm:cxn modelId="{37F9B720-CF86-45F3-AB05-89861DB365E3}" type="presParOf" srcId="{EECB2BD6-C11B-4B5E-9C98-375B9F682422}" destId="{B818F8A5-67AB-485A-BDD1-81730A2EDD38}" srcOrd="2" destOrd="0" presId="urn:microsoft.com/office/officeart/2005/8/layout/default"/>
    <dgm:cxn modelId="{E607861D-6CA9-4596-BCCC-77F4FC981C15}" type="presParOf" srcId="{EECB2BD6-C11B-4B5E-9C98-375B9F682422}" destId="{E8724CD5-FB2E-49B9-9696-34F8BA963873}" srcOrd="3" destOrd="0" presId="urn:microsoft.com/office/officeart/2005/8/layout/default"/>
    <dgm:cxn modelId="{C8F633D6-CE9F-40F6-BAB6-D45877632F1A}" type="presParOf" srcId="{EECB2BD6-C11B-4B5E-9C98-375B9F682422}" destId="{31766B06-39A5-457C-BC4E-82487BBD286D}" srcOrd="4" destOrd="0" presId="urn:microsoft.com/office/officeart/2005/8/layout/default"/>
    <dgm:cxn modelId="{65D90A7B-D324-4D20-BF73-FC13477C9FA1}" type="presParOf" srcId="{EECB2BD6-C11B-4B5E-9C98-375B9F682422}" destId="{63425508-B049-435C-8324-26764111CE1A}" srcOrd="5" destOrd="0" presId="urn:microsoft.com/office/officeart/2005/8/layout/default"/>
    <dgm:cxn modelId="{9B6FC3CC-4E0A-42EC-BC42-6DEEBA8A956C}" type="presParOf" srcId="{EECB2BD6-C11B-4B5E-9C98-375B9F682422}" destId="{DACDBF7D-1EA3-45E7-8A6D-7A5F42CE5D0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DAD7F-4872-4E58-8BFE-2F61C1903789}">
      <dsp:nvSpPr>
        <dsp:cNvPr id="0" name=""/>
        <dsp:cNvSpPr/>
      </dsp:nvSpPr>
      <dsp:spPr>
        <a:xfrm>
          <a:off x="1122876" y="1195925"/>
          <a:ext cx="10501211" cy="5426962"/>
        </a:xfrm>
        <a:prstGeom prst="rect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400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10BA03-A4E4-4D1A-B83F-9266E07D78F7}">
      <dsp:nvSpPr>
        <dsp:cNvPr id="0" name=""/>
        <dsp:cNvSpPr/>
      </dsp:nvSpPr>
      <dsp:spPr>
        <a:xfrm>
          <a:off x="1440440" y="1757564"/>
          <a:ext cx="4876424" cy="4642699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 dirty="0"/>
        </a:p>
      </dsp:txBody>
      <dsp:txXfrm>
        <a:off x="1440440" y="1757564"/>
        <a:ext cx="4876424" cy="4642699"/>
      </dsp:txXfrm>
    </dsp:sp>
    <dsp:sp modelId="{143F299B-42EF-4210-BB76-1A415CA8802B}">
      <dsp:nvSpPr>
        <dsp:cNvPr id="0" name=""/>
        <dsp:cNvSpPr/>
      </dsp:nvSpPr>
      <dsp:spPr>
        <a:xfrm>
          <a:off x="6385219" y="1851672"/>
          <a:ext cx="4876424" cy="4642699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765B3-AA74-47C8-9540-73D57C8B90A5}">
      <dsp:nvSpPr>
        <dsp:cNvPr id="0" name=""/>
        <dsp:cNvSpPr/>
      </dsp:nvSpPr>
      <dsp:spPr>
        <a:xfrm>
          <a:off x="0" y="130928"/>
          <a:ext cx="2051960" cy="2051960"/>
        </a:xfrm>
        <a:prstGeom prst="plus">
          <a:avLst>
            <a:gd name="adj" fmla="val 328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rgbClr r="0" g="0" b="0"/>
          </a:solidFill>
          <a:prstDash val="solid"/>
          <a:miter lim="800000"/>
        </a:ln>
        <a:effectLst/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B346AC-F2D6-4CFA-A3AE-44C173AC05BE}">
      <dsp:nvSpPr>
        <dsp:cNvPr id="0" name=""/>
        <dsp:cNvSpPr/>
      </dsp:nvSpPr>
      <dsp:spPr>
        <a:xfrm>
          <a:off x="10139100" y="868862"/>
          <a:ext cx="1931257" cy="6618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rgbClr r="0" g="0" b="0"/>
          </a:solidFill>
          <a:prstDash val="solid"/>
          <a:miter lim="800000"/>
        </a:ln>
        <a:effectLst/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3DD3B7-0B01-4E8E-90E7-F2FFA8646AB2}">
      <dsp:nvSpPr>
        <dsp:cNvPr id="0" name=""/>
        <dsp:cNvSpPr/>
      </dsp:nvSpPr>
      <dsp:spPr>
        <a:xfrm>
          <a:off x="6336937" y="1861599"/>
          <a:ext cx="1207" cy="4434225"/>
        </a:xfrm>
        <a:prstGeom prst="line">
          <a:avLst/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14720-5B55-48A5-8D0F-810C25E24502}">
      <dsp:nvSpPr>
        <dsp:cNvPr id="0" name=""/>
        <dsp:cNvSpPr/>
      </dsp:nvSpPr>
      <dsp:spPr>
        <a:xfrm>
          <a:off x="743" y="478734"/>
          <a:ext cx="2900636" cy="17403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cap="all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1600" kern="1200" cap="all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Preparation</a:t>
          </a:r>
          <a:endParaRPr lang="cs-CZ" sz="1600" kern="1200" cap="all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January - September</a:t>
          </a:r>
          <a:endParaRPr lang="cs-CZ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43" y="478734"/>
        <a:ext cx="2900636" cy="1740382"/>
      </dsp:txXfrm>
    </dsp:sp>
    <dsp:sp modelId="{B818F8A5-67AB-485A-BDD1-81730A2EDD38}">
      <dsp:nvSpPr>
        <dsp:cNvPr id="0" name=""/>
        <dsp:cNvSpPr/>
      </dsp:nvSpPr>
      <dsp:spPr>
        <a:xfrm>
          <a:off x="3191444" y="478734"/>
          <a:ext cx="2900636" cy="17403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1600" kern="1200" cap="all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Approval</a:t>
          </a:r>
          <a:endParaRPr lang="cs-CZ" sz="1600" kern="1200" cap="all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October </a:t>
          </a:r>
          <a:r>
            <a:rPr lang="cs-C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December</a:t>
          </a:r>
          <a:endParaRPr lang="cs-CZ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1444" y="478734"/>
        <a:ext cx="2900636" cy="1740382"/>
      </dsp:txXfrm>
    </dsp:sp>
    <dsp:sp modelId="{31766B06-39A5-457C-BC4E-82487BBD286D}">
      <dsp:nvSpPr>
        <dsp:cNvPr id="0" name=""/>
        <dsp:cNvSpPr/>
      </dsp:nvSpPr>
      <dsp:spPr>
        <a:xfrm>
          <a:off x="743" y="2509179"/>
          <a:ext cx="2900636" cy="17403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1600" kern="1200" cap="all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Realization</a:t>
          </a:r>
          <a:endParaRPr lang="cs-CZ" sz="1600" kern="1200" cap="all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cap="all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January </a:t>
          </a:r>
          <a:r>
            <a:rPr lang="cs-C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December</a:t>
          </a:r>
          <a:endParaRPr lang="cs-CZ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3" y="2509179"/>
        <a:ext cx="2900636" cy="1740382"/>
      </dsp:txXfrm>
    </dsp:sp>
    <dsp:sp modelId="{DACDBF7D-1EA3-45E7-8A6D-7A5F42CE5D03}">
      <dsp:nvSpPr>
        <dsp:cNvPr id="0" name=""/>
        <dsp:cNvSpPr/>
      </dsp:nvSpPr>
      <dsp:spPr>
        <a:xfrm>
          <a:off x="3191444" y="2509179"/>
          <a:ext cx="2900636" cy="17403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en-US" sz="1600" kern="1200" cap="all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Evaluation</a:t>
          </a:r>
          <a:endParaRPr lang="cs-CZ" sz="1600" kern="1200" cap="all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January </a:t>
          </a:r>
          <a:r>
            <a:rPr lang="cs-C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April</a:t>
          </a:r>
          <a:endParaRPr lang="cs-CZ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1444" y="2509179"/>
        <a:ext cx="2900636" cy="1740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05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3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2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6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11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10/11/2022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642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10/11/2022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10/11/2022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1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10/11/2022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5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10/11/2022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58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10/11/2022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2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68" r:id="rId6"/>
    <p:sldLayoutId id="2147483773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vetbank.cz/statni-rozpocet-kolik-cini-a-kdo-ho-schvaluje/#Kdo_schvaluje_statni_rozpoc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Kalkulačka, pero, kompas, peníze a papír s grafy, které jsou vytištěny">
            <a:extLst>
              <a:ext uri="{FF2B5EF4-FFF2-40B4-BE49-F238E27FC236}">
                <a16:creationId xmlns:a16="http://schemas.microsoft.com/office/drawing/2014/main" id="{4E8E80AE-93C3-7AD6-4649-7E717FE12A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39"/>
          <a:stretch/>
        </p:blipFill>
        <p:spPr>
          <a:xfrm>
            <a:off x="20" y="-329699"/>
            <a:ext cx="12191980" cy="6857990"/>
          </a:xfrm>
          <a:prstGeom prst="rect">
            <a:avLst/>
          </a:prstGeom>
        </p:spPr>
      </p:pic>
      <p:sp>
        <p:nvSpPr>
          <p:cNvPr id="25" name="Rectangle 16">
            <a:extLst>
              <a:ext uri="{FF2B5EF4-FFF2-40B4-BE49-F238E27FC236}">
                <a16:creationId xmlns:a16="http://schemas.microsoft.com/office/drawing/2014/main" id="{9FBB9AF1-CE92-475C-A47B-5FC32922B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30000">
                <a:srgbClr val="000000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003F61-C520-4217-A0C7-87F87D04C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0" y="1807252"/>
            <a:ext cx="8874633" cy="34791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6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BUDGET</a:t>
            </a:r>
            <a:endParaRPr lang="en-US" sz="6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17369B-BEE6-45CC-A67D-49FEBE6E5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063" y="5327082"/>
            <a:ext cx="9052560" cy="124883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Klára Kajfoszová</a:t>
            </a:r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Tereza </a:t>
            </a:r>
            <a:r>
              <a:rPr lang="cs-CZ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Grygerková</a:t>
            </a:r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Aneta Cieslarová</a:t>
            </a:r>
            <a:endParaRPr 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Economics and Administration </a:t>
            </a:r>
            <a:endParaRPr lang="cs-CZ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cs-CZ" sz="2000" cap="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</a:t>
            </a:r>
            <a:endParaRPr 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18">
            <a:extLst>
              <a:ext uri="{FF2B5EF4-FFF2-40B4-BE49-F238E27FC236}">
                <a16:creationId xmlns:a16="http://schemas.microsoft.com/office/drawing/2014/main" id="{D81E42A3-743C-4C15-9DA8-93AA9AEBF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43293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07DC084-05A4-48B1-8EDE-C7495069B90D}"/>
              </a:ext>
            </a:extLst>
          </p:cNvPr>
          <p:cNvSpPr txBox="1"/>
          <p:nvPr/>
        </p:nvSpPr>
        <p:spPr>
          <a:xfrm>
            <a:off x="1078989" y="2699186"/>
            <a:ext cx="37961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5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</a:t>
            </a:r>
            <a:r>
              <a:rPr lang="cs-CZ" sz="15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cs-CZ" sz="15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cs-CZ" sz="15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774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1BF20B-3573-4AF0-B8A8-46DC0585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9" y="92364"/>
            <a:ext cx="11998036" cy="1607127"/>
          </a:xfrm>
        </p:spPr>
        <p:txBody>
          <a:bodyPr>
            <a:normAutofit/>
          </a:bodyPr>
          <a:lstStyle/>
          <a:p>
            <a:pPr algn="ctr"/>
            <a:r>
              <a:rPr lang="en-US" sz="36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the income of the state budget for 2021</a:t>
            </a:r>
            <a:endParaRPr lang="cs-CZ" sz="3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BA6D68BE-B56A-4062-A7A9-AB5FEFF4B0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285379"/>
              </p:ext>
            </p:extLst>
          </p:nvPr>
        </p:nvGraphicFramePr>
        <p:xfrm>
          <a:off x="1340603" y="1084881"/>
          <a:ext cx="8902524" cy="552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820A7E56-70F0-492B-A241-27DFC4E95FCC}"/>
              </a:ext>
            </a:extLst>
          </p:cNvPr>
          <p:cNvSpPr txBox="1"/>
          <p:nvPr/>
        </p:nvSpPr>
        <p:spPr>
          <a:xfrm>
            <a:off x="2489200" y="6596359"/>
            <a:ext cx="985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Webový portál Evropské unie [online] [vid. 7. října </a:t>
            </a:r>
            <a:r>
              <a:rPr lang="cs-CZ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r>
              <a:rPr lang="cs-CZ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]. Dostupné z https://www.mfcr.cz/assets/cs/media/Informacni-letak_2021_Statni-rozpocet-v-kostce_v01.pdf</a:t>
            </a:r>
            <a:endParaRPr lang="cs-CZ" sz="800" dirty="0"/>
          </a:p>
          <a:p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639891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3AC0B-8863-4285-BBD3-8BA73F8B1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15636"/>
            <a:ext cx="11379200" cy="1136073"/>
          </a:xfrm>
        </p:spPr>
        <p:txBody>
          <a:bodyPr>
            <a:normAutofit/>
          </a:bodyPr>
          <a:lstStyle/>
          <a:p>
            <a:r>
              <a:rPr lang="cs-CZ" sz="50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cs-CZ" sz="5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budget </a:t>
            </a:r>
            <a:r>
              <a:rPr lang="cs-CZ" sz="50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5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DFE7C7-036E-4E2F-AF37-5AA82697B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687484"/>
            <a:ext cx="7895243" cy="4754880"/>
          </a:xfrm>
        </p:spPr>
        <p:txBody>
          <a:bodyPr/>
          <a:lstStyle/>
          <a:p>
            <a:pPr>
              <a:buFont typeface="Times New Roman" panose="02020603050405020304" pitchFamily="18" charset="0"/>
              <a:buChar char="‣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reign of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 Fiala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‣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Projected </a:t>
            </a:r>
            <a:r>
              <a:rPr lang="cs-CZ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1.928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billion</a:t>
            </a:r>
          </a:p>
          <a:p>
            <a:pPr>
              <a:buFont typeface="Times New Roman" panose="02020603050405020304" pitchFamily="18" charset="0"/>
              <a:buChar char="‣"/>
            </a:pP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295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billion planned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‣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deficit is planned –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2.223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billion</a:t>
            </a:r>
          </a:p>
          <a:p>
            <a:pPr>
              <a:buFont typeface="Times New Roman" panose="02020603050405020304" pitchFamily="18" charset="0"/>
              <a:buChar char="‣"/>
            </a:pP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cs-CZ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opinion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everything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depends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cs-CZ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Ukraine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end</a:t>
            </a:r>
          </a:p>
          <a:p>
            <a:pPr>
              <a:buFont typeface="Times New Roman" panose="02020603050405020304" pitchFamily="18" charset="0"/>
              <a:buChar char="‣"/>
            </a:pPr>
            <a:r>
              <a:rPr lang="cs-CZ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crisis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affect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budget </a:t>
            </a:r>
            <a:r>
              <a:rPr lang="cs-CZ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endParaRPr lang="cs-CZ" dirty="0"/>
          </a:p>
        </p:txBody>
      </p:sp>
      <p:sp>
        <p:nvSpPr>
          <p:cNvPr id="18" name="Volný tvar: obrazec 17">
            <a:extLst>
              <a:ext uri="{FF2B5EF4-FFF2-40B4-BE49-F238E27FC236}">
                <a16:creationId xmlns:a16="http://schemas.microsoft.com/office/drawing/2014/main" id="{50B9F66A-31FF-4AB0-80E4-93DD11EE3CDE}"/>
              </a:ext>
            </a:extLst>
          </p:cNvPr>
          <p:cNvSpPr/>
          <p:nvPr/>
        </p:nvSpPr>
        <p:spPr>
          <a:xfrm>
            <a:off x="1056640" y="2235200"/>
            <a:ext cx="9845040" cy="3704309"/>
          </a:xfrm>
          <a:custGeom>
            <a:avLst/>
            <a:gdLst>
              <a:gd name="connsiteX0" fmla="*/ 0 w 9845040"/>
              <a:gd name="connsiteY0" fmla="*/ 3606800 h 3704309"/>
              <a:gd name="connsiteX1" fmla="*/ 5140960 w 9845040"/>
              <a:gd name="connsiteY1" fmla="*/ 3495040 h 3704309"/>
              <a:gd name="connsiteX2" fmla="*/ 8656320 w 9845040"/>
              <a:gd name="connsiteY2" fmla="*/ 1747520 h 3704309"/>
              <a:gd name="connsiteX3" fmla="*/ 9845040 w 9845040"/>
              <a:gd name="connsiteY3" fmla="*/ 0 h 370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45040" h="3704309">
                <a:moveTo>
                  <a:pt x="0" y="3606800"/>
                </a:moveTo>
                <a:cubicBezTo>
                  <a:pt x="1849120" y="3705860"/>
                  <a:pt x="3698240" y="3804920"/>
                  <a:pt x="5140960" y="3495040"/>
                </a:cubicBezTo>
                <a:cubicBezTo>
                  <a:pt x="6583680" y="3185160"/>
                  <a:pt x="7872307" y="2330027"/>
                  <a:pt x="8656320" y="1747520"/>
                </a:cubicBezTo>
                <a:cubicBezTo>
                  <a:pt x="9440333" y="1165013"/>
                  <a:pt x="9845040" y="0"/>
                  <a:pt x="9845040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C653B64-D4DB-402A-A11C-08F5613A8DC7}"/>
              </a:ext>
            </a:extLst>
          </p:cNvPr>
          <p:cNvCxnSpPr>
            <a:cxnSpLocks/>
          </p:cNvCxnSpPr>
          <p:nvPr/>
        </p:nvCxnSpPr>
        <p:spPr>
          <a:xfrm flipV="1">
            <a:off x="10647680" y="1687484"/>
            <a:ext cx="487680" cy="11268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943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F2AC4B-5EE8-D96A-6F9D-4A8C6560B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00" y="2067628"/>
            <a:ext cx="10860199" cy="3099816"/>
          </a:xfrm>
        </p:spPr>
        <p:txBody>
          <a:bodyPr/>
          <a:lstStyle/>
          <a:p>
            <a:r>
              <a:rPr lang="cs-CZ" sz="50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cs-CZ" sz="5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0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sz="5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0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5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0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sz="5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0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cs-CZ" sz="5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0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76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790A4D-7E72-4B1D-BBFD-EE7CC1C4B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32" y="448564"/>
            <a:ext cx="5337048" cy="1791208"/>
          </a:xfrm>
        </p:spPr>
        <p:txBody>
          <a:bodyPr/>
          <a:lstStyle/>
          <a:p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cs-CZ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F7A103-CC4D-425E-9C0A-ECFE3418B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1656080"/>
            <a:ext cx="11895838" cy="4753356"/>
          </a:xfrm>
        </p:spPr>
        <p:txBody>
          <a:bodyPr>
            <a:normAutofit/>
          </a:bodyPr>
          <a:lstStyle/>
          <a:p>
            <a:endParaRPr lang="cs-CZ" dirty="0">
              <a:hlinkClick r:id="rId2"/>
            </a:endParaRPr>
          </a:p>
          <a:p>
            <a:r>
              <a:rPr lang="cs-CZ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Webový portál Evropské unie [online] [vid. </a:t>
            </a:r>
            <a:r>
              <a:rPr lang="cs-CZ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ř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íjna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2022</a:t>
            </a:r>
            <a:r>
              <a:rPr lang="cs-CZ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]. Dostupné z 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https://www.mfcr.cz/assets/cs/media/Informacni-letak_2021_Statni-rozpocet-v-kostce_v01.pdf</a:t>
            </a:r>
          </a:p>
          <a:p>
            <a:r>
              <a:rPr lang="cs-CZ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JUREČKA , V. a kolektiv, 2017. </a:t>
            </a:r>
            <a:r>
              <a:rPr lang="cs-CZ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Makroekonomie</a:t>
            </a:r>
            <a:r>
              <a:rPr lang="cs-CZ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3., aktualizované a rozšířené vydání. Praha: Grada </a:t>
            </a:r>
            <a:r>
              <a:rPr lang="cs-CZ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Publishing</a:t>
            </a:r>
            <a:r>
              <a:rPr lang="cs-CZ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a.s.</a:t>
            </a:r>
          </a:p>
          <a:p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Webový portál </a:t>
            </a:r>
            <a:r>
              <a:rPr lang="cs-CZ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svetbank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[online] [vid. 7. října 2022]. Dostupné z https://www.svetbank.cz/statni-rozpocet-kolik-cini-a-kdo-ho-schvaluje/#Kdo_schvaluje_statni_rozpocet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637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C9A191-62EE-4A86-8FF9-6794BC3C5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22F81D-28CB-42CB-9961-602C33F65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0"/>
            <a:ext cx="12191999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ódy na papírech">
            <a:extLst>
              <a:ext uri="{FF2B5EF4-FFF2-40B4-BE49-F238E27FC236}">
                <a16:creationId xmlns:a16="http://schemas.microsoft.com/office/drawing/2014/main" id="{8F8C526E-895F-FBBC-F357-7411A1FCA5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7865" b="7865"/>
          <a:stretch/>
        </p:blipFill>
        <p:spPr>
          <a:xfrm>
            <a:off x="0" y="-152390"/>
            <a:ext cx="1219200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2DE1706-B95C-449E-8FF7-85952EAD9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01002"/>
            <a:ext cx="3831335" cy="4312829"/>
          </a:xfrm>
        </p:spPr>
        <p:txBody>
          <a:bodyPr>
            <a:normAutofit/>
          </a:bodyPr>
          <a:lstStyle/>
          <a:p>
            <a:r>
              <a:rPr lang="cs-CZ" cap="all" dirty="0" err="1"/>
              <a:t>Content</a:t>
            </a:r>
            <a:r>
              <a:rPr lang="cs-CZ" dirty="0"/>
              <a:t>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1E1E49-F752-49CA-BFF6-1303B0A8A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2021" y="1143293"/>
            <a:ext cx="0" cy="57147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62521B-A833-4CB7-8A9E-77C490B23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992" y="1201002"/>
            <a:ext cx="7032899" cy="52090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Times New Roman" panose="02020603050405020304" pitchFamily="18" charset="0"/>
              <a:buChar char="‣"/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budget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Char char="‣"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Char char="‣"/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costs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Char char="‣"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Char char="‣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phases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Char char="‣"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Char char="‣"/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budget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2015-2021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Char char="‣"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Char char="‣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expenses and income of the 2021 budget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Char char="‣"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Char char="‣"/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budget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Char char="‣"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4E75910E-4112-4447-8981-4CA7ACEF9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8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6B1B8D-DD1D-484E-B789-418138E4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42351"/>
            <a:ext cx="7442589" cy="1441819"/>
          </a:xfrm>
        </p:spPr>
        <p:txBody>
          <a:bodyPr>
            <a:normAutofit/>
          </a:bodyPr>
          <a:lstStyle/>
          <a:p>
            <a:r>
              <a:rPr lang="cs-CZ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BUDGET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7F5E05-232A-4719-AC4A-670DEC080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51" y="1295518"/>
            <a:ext cx="7956424" cy="58291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500"/>
              </a:spcAft>
              <a:buFont typeface="Times New Roman" panose="02020603050405020304" pitchFamily="18" charset="0"/>
              <a:buChar char="‣"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management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500"/>
              </a:spcAft>
              <a:buFont typeface="Times New Roman" panose="02020603050405020304" pitchFamily="18" charset="0"/>
              <a:buChar char="‣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planned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1 year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500"/>
              </a:spcAft>
              <a:buFont typeface="Times New Roman" panose="02020603050405020304" pitchFamily="18" charset="0"/>
              <a:buChar char="‣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Economic, social and political functions of the state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500"/>
              </a:spcAft>
              <a:buFont typeface="Times New Roman" panose="02020603050405020304" pitchFamily="18" charset="0"/>
              <a:buChar char="‣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 of income from various sources and distribution of expenses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500"/>
              </a:spcAft>
              <a:buFont typeface="Times New Roman" panose="02020603050405020304" pitchFamily="18" charset="0"/>
              <a:buChar char="‣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deficit</a:t>
            </a:r>
          </a:p>
          <a:p>
            <a:pPr lvl="1">
              <a:lnSpc>
                <a:spcPct val="100000"/>
              </a:lnSpc>
              <a:spcAft>
                <a:spcPts val="1500"/>
              </a:spcAft>
            </a:pPr>
            <a:r>
              <a:rPr lang="cs-CZ" sz="20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: </a:t>
            </a:r>
            <a:r>
              <a:rPr lang="cs-CZ" sz="20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balanced</a:t>
            </a:r>
            <a:endParaRPr lang="cs-CZ" sz="20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1500"/>
              </a:spcAft>
            </a:pPr>
            <a:r>
              <a:rPr lang="cs-CZ" sz="20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: </a:t>
            </a:r>
            <a:r>
              <a:rPr lang="cs-CZ" sz="20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redundant</a:t>
            </a:r>
            <a:endParaRPr lang="cs-CZ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500"/>
              </a:spcAft>
              <a:buFont typeface="Times New Roman" panose="02020603050405020304" pitchFamily="18" charset="0"/>
              <a:buChar char="‣"/>
            </a:pP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proposal is submitted by the government and the Ministry of Finance</a:t>
            </a:r>
            <a:endParaRPr lang="cs-CZ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500"/>
              </a:spcAft>
              <a:buFont typeface="Times New Roman" panose="02020603050405020304" pitchFamily="18" charset="0"/>
              <a:buChar char="‣"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Chamber of Deputies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approves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budget</a:t>
            </a:r>
          </a:p>
          <a:p>
            <a:pPr>
              <a:lnSpc>
                <a:spcPct val="100000"/>
              </a:lnSpc>
              <a:spcAft>
                <a:spcPts val="1500"/>
              </a:spcAft>
              <a:buFont typeface="Times New Roman" panose="02020603050405020304" pitchFamily="18" charset="0"/>
              <a:buChar char="‣"/>
            </a:pPr>
            <a:endParaRPr lang="cs-CZ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Ministerstvo financí ČR - Aktuálně.cz">
            <a:extLst>
              <a:ext uri="{FF2B5EF4-FFF2-40B4-BE49-F238E27FC236}">
                <a16:creationId xmlns:a16="http://schemas.microsoft.com/office/drawing/2014/main" id="{9469FE39-2767-4DD5-AF68-1B46C525D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8" r="25332" b="-1"/>
          <a:stretch/>
        </p:blipFill>
        <p:spPr bwMode="auto">
          <a:xfrm>
            <a:off x="8580582" y="19920"/>
            <a:ext cx="3611417" cy="6838079"/>
          </a:xfrm>
          <a:custGeom>
            <a:avLst/>
            <a:gdLst/>
            <a:ahLst/>
            <a:cxnLst/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8B89E25-094E-4234-87F7-8B7DBD227E48}"/>
              </a:ext>
            </a:extLst>
          </p:cNvPr>
          <p:cNvSpPr txBox="1"/>
          <p:nvPr/>
        </p:nvSpPr>
        <p:spPr>
          <a:xfrm>
            <a:off x="8213869" y="6622635"/>
            <a:ext cx="4479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https://www.aktualne.cz/wiki/politika/ministerstvo-financi/r~i:wiki:3626/</a:t>
            </a:r>
          </a:p>
        </p:txBody>
      </p:sp>
    </p:spTree>
    <p:extLst>
      <p:ext uri="{BB962C8B-B14F-4D97-AF65-F5344CB8AC3E}">
        <p14:creationId xmlns:p14="http://schemas.microsoft.com/office/powerpoint/2010/main" val="3465801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5693E-1437-4046-8199-FC166978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9558" y="108809"/>
            <a:ext cx="10380104" cy="1448539"/>
          </a:xfrm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cs-CZ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REVENUES AND EXPENSES</a:t>
            </a:r>
            <a:br>
              <a:rPr lang="cs-CZ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BUDGET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BAB59C3-594E-410C-A5A3-20C4C0DA42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580064"/>
              </p:ext>
            </p:extLst>
          </p:nvPr>
        </p:nvGraphicFramePr>
        <p:xfrm>
          <a:off x="-568265" y="358415"/>
          <a:ext cx="12070358" cy="6774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CC5BDF60-16A9-47FE-88C7-FB07A0E7CF05}"/>
              </a:ext>
            </a:extLst>
          </p:cNvPr>
          <p:cNvSpPr txBox="1"/>
          <p:nvPr/>
        </p:nvSpPr>
        <p:spPr>
          <a:xfrm>
            <a:off x="1101481" y="3237153"/>
            <a:ext cx="459814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Times New Roman" panose="02020603050405020304" pitchFamily="18" charset="0"/>
              <a:buChar char="‣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Taxes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Times New Roman" panose="02020603050405020304" pitchFamily="18" charset="0"/>
              <a:buChar char="‣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duties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Times New Roman" panose="02020603050405020304" pitchFamily="18" charset="0"/>
              <a:buChar char="‣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Fees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Times New Roman" panose="02020603050405020304" pitchFamily="18" charset="0"/>
              <a:buChar char="‣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Subsidies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upports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donations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Times New Roman" panose="02020603050405020304" pitchFamily="18" charset="0"/>
              <a:buChar char="‣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Loans from the state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Times New Roman" panose="02020603050405020304" pitchFamily="18" charset="0"/>
              <a:buChar char="‣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insurance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E72352B-70DF-4D62-A821-35F107998D04}"/>
              </a:ext>
            </a:extLst>
          </p:cNvPr>
          <p:cNvSpPr txBox="1"/>
          <p:nvPr/>
        </p:nvSpPr>
        <p:spPr>
          <a:xfrm>
            <a:off x="5833211" y="3206376"/>
            <a:ext cx="52573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Times New Roman" panose="02020603050405020304" pitchFamily="18" charset="0"/>
              <a:buChar char="‣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Mandatory (required)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insurance, benefits, support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EU levies</a:t>
            </a:r>
          </a:p>
          <a:p>
            <a:pPr marL="285750" indent="-285750">
              <a:buFont typeface="Times New Roman" panose="02020603050405020304" pitchFamily="18" charset="0"/>
              <a:buChar char="‣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Quasi mandatory (necessary)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salaries of civil servants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the army</a:t>
            </a:r>
          </a:p>
          <a:p>
            <a:pPr marL="285750" indent="-285750">
              <a:buFont typeface="Times New Roman" panose="02020603050405020304" pitchFamily="18" charset="0"/>
              <a:buChar char="‣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Non-mandatory (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necessary)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transport, education, sport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Pravni komentare">
            <a:extLst>
              <a:ext uri="{FF2B5EF4-FFF2-40B4-BE49-F238E27FC236}">
                <a16:creationId xmlns:a16="http://schemas.microsoft.com/office/drawing/2014/main" id="{992E27A4-6B7B-4AC6-B1AA-0617F9752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50" b="93125" l="4375" r="90000">
                        <a14:foregroundMark x1="33125" y1="32500" x2="4375" y2="46250"/>
                        <a14:foregroundMark x1="4375" y1="46250" x2="28125" y2="73125"/>
                        <a14:foregroundMark x1="28125" y1="73125" x2="24375" y2="41250"/>
                        <a14:foregroundMark x1="24375" y1="41250" x2="14375" y2="71250"/>
                        <a14:foregroundMark x1="14375" y1="71250" x2="18125" y2="37500"/>
                        <a14:foregroundMark x1="18125" y1="37500" x2="26875" y2="36875"/>
                        <a14:foregroundMark x1="72500" y1="16250" x2="64375" y2="8750"/>
                        <a14:foregroundMark x1="31875" y1="77500" x2="37500" y2="85625"/>
                        <a14:foregroundMark x1="21250" y1="90000" x2="43750" y2="93125"/>
                        <a14:backgroundMark x1="46250" y1="71875" x2="40625" y2="7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384">
            <a:off x="9060873" y="49001"/>
            <a:ext cx="1459346" cy="145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27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8C3172-FE6C-4331-882B-4F28B649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25" y="335651"/>
            <a:ext cx="10343157" cy="136541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CYCLE AND PHASES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8A765FF-5F83-4AF5-8C1B-2FEC7C4FBD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460901"/>
              </p:ext>
            </p:extLst>
          </p:nvPr>
        </p:nvGraphicFramePr>
        <p:xfrm>
          <a:off x="350982" y="1851042"/>
          <a:ext cx="6092825" cy="4728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10DA232D-7272-4C5E-A79F-F197230A9E96}"/>
              </a:ext>
            </a:extLst>
          </p:cNvPr>
          <p:cNvSpPr txBox="1"/>
          <p:nvPr/>
        </p:nvSpPr>
        <p:spPr>
          <a:xfrm>
            <a:off x="6632575" y="2190199"/>
            <a:ext cx="5467061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Ministry of Finance</a:t>
            </a:r>
          </a:p>
          <a:p>
            <a:pPr>
              <a:spcAft>
                <a:spcPts val="1200"/>
              </a:spcAft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Chamber of Deputies</a:t>
            </a:r>
          </a:p>
          <a:p>
            <a:pPr>
              <a:spcAft>
                <a:spcPts val="1200"/>
              </a:spcAft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Ministries and central authorities</a:t>
            </a:r>
          </a:p>
          <a:p>
            <a:pPr>
              <a:spcAft>
                <a:spcPts val="1200"/>
              </a:spcAft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Ministry of Finance, Government, Supreme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udit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Office</a:t>
            </a: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1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CB9DFA-058F-4D37-B107-925A5FAB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512" y="62435"/>
            <a:ext cx="10019885" cy="746575"/>
          </a:xfrm>
        </p:spPr>
        <p:txBody>
          <a:bodyPr>
            <a:noAutofit/>
          </a:bodyPr>
          <a:lstStyle/>
          <a:p>
            <a:r>
              <a:rPr lang="en-US" sz="45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the state budget in the years 2015 - 2021</a:t>
            </a:r>
            <a:endParaRPr lang="cs-CZ" sz="45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6C9E4D-15B6-4A38-9089-F1215BD57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4545" y="1897589"/>
            <a:ext cx="3214254" cy="2518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u="sng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deficit budget</a:t>
            </a:r>
          </a:p>
          <a:p>
            <a:pPr marL="0" indent="0">
              <a:buNone/>
            </a:pP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- 2015</a:t>
            </a:r>
            <a:r>
              <a:rPr lang="cs-CZ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cs-CZ" sz="25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  <a:p>
            <a:pPr marL="0" indent="0">
              <a:buNone/>
            </a:pPr>
            <a:r>
              <a:rPr lang="cs-CZ" sz="25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- 2019		-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cs-CZ" sz="25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	- 2021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20D0D9D-7961-4ED0-9319-53C494E75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64" y="4708872"/>
            <a:ext cx="9421854" cy="2019818"/>
          </a:xfrm>
          <a:prstGeom prst="rect">
            <a:avLst/>
          </a:prstGeom>
        </p:spPr>
      </p:pic>
      <p:sp>
        <p:nvSpPr>
          <p:cNvPr id="8" name="Řečová bublina: oválný bublinový popisek 7">
            <a:extLst>
              <a:ext uri="{FF2B5EF4-FFF2-40B4-BE49-F238E27FC236}">
                <a16:creationId xmlns:a16="http://schemas.microsoft.com/office/drawing/2014/main" id="{0E13387A-62E0-4C8C-8856-976418EAB85F}"/>
              </a:ext>
            </a:extLst>
          </p:cNvPr>
          <p:cNvSpPr/>
          <p:nvPr/>
        </p:nvSpPr>
        <p:spPr>
          <a:xfrm>
            <a:off x="5957455" y="1420727"/>
            <a:ext cx="6012872" cy="2818764"/>
          </a:xfrm>
          <a:prstGeom prst="wedgeEllipseCallou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Řečová bublina: oválný bublinový popisek 8">
            <a:extLst>
              <a:ext uri="{FF2B5EF4-FFF2-40B4-BE49-F238E27FC236}">
                <a16:creationId xmlns:a16="http://schemas.microsoft.com/office/drawing/2014/main" id="{63F1040C-6EE5-400E-A93E-81C04952D2EA}"/>
              </a:ext>
            </a:extLst>
          </p:cNvPr>
          <p:cNvSpPr/>
          <p:nvPr/>
        </p:nvSpPr>
        <p:spPr>
          <a:xfrm flipH="1">
            <a:off x="110837" y="1420727"/>
            <a:ext cx="5486400" cy="2717164"/>
          </a:xfrm>
          <a:prstGeom prst="wedgeEllipseCallou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D2FF507-A977-4FEA-AE78-2A38068F9D39}"/>
              </a:ext>
            </a:extLst>
          </p:cNvPr>
          <p:cNvSpPr txBox="1"/>
          <p:nvPr/>
        </p:nvSpPr>
        <p:spPr>
          <a:xfrm>
            <a:off x="1399310" y="1897589"/>
            <a:ext cx="29094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u="sng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Surplus</a:t>
            </a:r>
            <a:r>
              <a:rPr lang="cs-CZ" sz="2000" u="sng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budget </a:t>
            </a:r>
          </a:p>
          <a:p>
            <a:pPr>
              <a:spcAft>
                <a:spcPts val="1200"/>
              </a:spcAft>
            </a:pP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-2016	- 2018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1C99B92-397C-4ACF-9C2B-F4FD0A08B217}"/>
              </a:ext>
            </a:extLst>
          </p:cNvPr>
          <p:cNvSpPr txBox="1"/>
          <p:nvPr/>
        </p:nvSpPr>
        <p:spPr>
          <a:xfrm>
            <a:off x="10400909" y="6426233"/>
            <a:ext cx="98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mld. Kč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CF7D65B-CFFF-A8E9-5C87-003B5DA65ECD}"/>
              </a:ext>
            </a:extLst>
          </p:cNvPr>
          <p:cNvSpPr txBox="1"/>
          <p:nvPr/>
        </p:nvSpPr>
        <p:spPr>
          <a:xfrm>
            <a:off x="1046135" y="5369601"/>
            <a:ext cx="170481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</a:lstStyle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INCOMES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BF4FE7B-1B18-8FB7-DB87-A86A3D93A05E}"/>
              </a:ext>
            </a:extLst>
          </p:cNvPr>
          <p:cNvSpPr txBox="1"/>
          <p:nvPr/>
        </p:nvSpPr>
        <p:spPr>
          <a:xfrm>
            <a:off x="1046135" y="5854403"/>
            <a:ext cx="170481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</a:lstStyle>
          <a:p>
            <a:r>
              <a:rPr lang="cs-CZ" sz="1600" cap="all" dirty="0">
                <a:latin typeface="Calibri" panose="020F0502020204030204" pitchFamily="34" charset="0"/>
                <a:cs typeface="Calibri" panose="020F0502020204030204" pitchFamily="34" charset="0"/>
              </a:rPr>
              <a:t>costs</a:t>
            </a:r>
            <a:endParaRPr lang="en-US" sz="1600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6DA9565-CC9D-390A-9307-13D6E1F56090}"/>
              </a:ext>
            </a:extLst>
          </p:cNvPr>
          <p:cNvSpPr txBox="1"/>
          <p:nvPr/>
        </p:nvSpPr>
        <p:spPr>
          <a:xfrm>
            <a:off x="1021449" y="6311042"/>
            <a:ext cx="175418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</a:lstStyle>
          <a:p>
            <a:r>
              <a:rPr lang="cs-CZ" sz="1600" cap="all" dirty="0">
                <a:latin typeface="Calibri" panose="020F0502020204030204" pitchFamily="34" charset="0"/>
                <a:cs typeface="Calibri" panose="020F0502020204030204" pitchFamily="34" charset="0"/>
              </a:rPr>
              <a:t>budget balance</a:t>
            </a:r>
            <a:endParaRPr lang="en-US" sz="1600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43D8D59-2073-6C0F-647F-EB708DA679B8}"/>
              </a:ext>
            </a:extLst>
          </p:cNvPr>
          <p:cNvSpPr txBox="1"/>
          <p:nvPr/>
        </p:nvSpPr>
        <p:spPr>
          <a:xfrm>
            <a:off x="1046135" y="4796357"/>
            <a:ext cx="170481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</a:lstStyle>
          <a:p>
            <a:r>
              <a:rPr lang="cs-CZ" sz="1600" cap="all" dirty="0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endParaRPr lang="en-US" sz="1600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9040597-BAAE-60F1-7030-9521672D1206}"/>
              </a:ext>
            </a:extLst>
          </p:cNvPr>
          <p:cNvSpPr txBox="1"/>
          <p:nvPr/>
        </p:nvSpPr>
        <p:spPr>
          <a:xfrm>
            <a:off x="9615530" y="4730491"/>
            <a:ext cx="62771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</a:lstStyle>
          <a:p>
            <a:r>
              <a:rPr lang="cs-CZ" sz="1600" cap="all" dirty="0"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sz="1600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9A70370-1889-DF08-C57A-93867410B8B8}"/>
              </a:ext>
            </a:extLst>
          </p:cNvPr>
          <p:cNvSpPr txBox="1"/>
          <p:nvPr/>
        </p:nvSpPr>
        <p:spPr>
          <a:xfrm>
            <a:off x="2903348" y="4749608"/>
            <a:ext cx="70000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</a:lstStyle>
          <a:p>
            <a:r>
              <a:rPr lang="cs-CZ" sz="1600" cap="all" dirty="0"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  <a:endParaRPr lang="en-US" sz="1600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33C4C0C-F462-6791-2947-F98AD6A30A0E}"/>
              </a:ext>
            </a:extLst>
          </p:cNvPr>
          <p:cNvSpPr txBox="1"/>
          <p:nvPr/>
        </p:nvSpPr>
        <p:spPr>
          <a:xfrm>
            <a:off x="8650035" y="4749608"/>
            <a:ext cx="62771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</a:lstStyle>
          <a:p>
            <a:r>
              <a:rPr lang="cs-CZ" sz="1600" cap="all" dirty="0"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sz="1600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5C81477-3999-DCE8-D9D8-A57B91B35CF9}"/>
              </a:ext>
            </a:extLst>
          </p:cNvPr>
          <p:cNvSpPr txBox="1"/>
          <p:nvPr/>
        </p:nvSpPr>
        <p:spPr>
          <a:xfrm>
            <a:off x="4818652" y="4749608"/>
            <a:ext cx="70000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</a:lstStyle>
          <a:p>
            <a:r>
              <a:rPr lang="cs-CZ" sz="1600" cap="all" dirty="0"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endParaRPr lang="en-US" sz="1600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28F8D1A-777B-3899-F3D5-90D65322EC8A}"/>
              </a:ext>
            </a:extLst>
          </p:cNvPr>
          <p:cNvSpPr txBox="1"/>
          <p:nvPr/>
        </p:nvSpPr>
        <p:spPr>
          <a:xfrm>
            <a:off x="3932616" y="4749608"/>
            <a:ext cx="75229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</a:lstStyle>
          <a:p>
            <a:r>
              <a:rPr lang="cs-CZ" sz="1600" cap="all" dirty="0"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endParaRPr lang="en-US" sz="1600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D7A3426F-2AAD-C7C1-7A59-B8F7F22EF31E}"/>
              </a:ext>
            </a:extLst>
          </p:cNvPr>
          <p:cNvSpPr txBox="1"/>
          <p:nvPr/>
        </p:nvSpPr>
        <p:spPr>
          <a:xfrm>
            <a:off x="7720032" y="4730491"/>
            <a:ext cx="62771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</a:lstStyle>
          <a:p>
            <a:r>
              <a:rPr lang="cs-CZ" sz="1600" cap="all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en-US" sz="1600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2531785-7035-5C16-0D5F-D0E0BBEF697C}"/>
              </a:ext>
            </a:extLst>
          </p:cNvPr>
          <p:cNvSpPr txBox="1"/>
          <p:nvPr/>
        </p:nvSpPr>
        <p:spPr>
          <a:xfrm>
            <a:off x="6765566" y="4749608"/>
            <a:ext cx="632457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</a:lstStyle>
          <a:p>
            <a:r>
              <a:rPr lang="cs-CZ" sz="1600" cap="all" dirty="0"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endParaRPr lang="en-US" sz="1600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30C46EBF-46B2-A232-5B69-B4CE7E84F11C}"/>
              </a:ext>
            </a:extLst>
          </p:cNvPr>
          <p:cNvSpPr txBox="1"/>
          <p:nvPr/>
        </p:nvSpPr>
        <p:spPr>
          <a:xfrm>
            <a:off x="5845413" y="4730491"/>
            <a:ext cx="62771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</a:lstStyle>
          <a:p>
            <a:r>
              <a:rPr lang="cs-CZ" sz="1600" cap="all" dirty="0"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endParaRPr lang="en-US" sz="1600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BEE621C1-4F4B-B268-7798-67B0FAC64848}"/>
              </a:ext>
            </a:extLst>
          </p:cNvPr>
          <p:cNvSpPr txBox="1"/>
          <p:nvPr/>
        </p:nvSpPr>
        <p:spPr>
          <a:xfrm>
            <a:off x="9533560" y="5034974"/>
            <a:ext cx="836918" cy="230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</a:lstStyle>
          <a:p>
            <a:r>
              <a:rPr lang="cs-CZ" sz="900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amendment</a:t>
            </a:r>
            <a:r>
              <a:rPr lang="cs-CZ" sz="900" cap="al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900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E04DC0E2-4CCC-78D9-0386-C9D19D3A7668}"/>
              </a:ext>
            </a:extLst>
          </p:cNvPr>
          <p:cNvSpPr txBox="1"/>
          <p:nvPr/>
        </p:nvSpPr>
        <p:spPr>
          <a:xfrm>
            <a:off x="10443303" y="6426233"/>
            <a:ext cx="57101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Bill</a:t>
            </a:r>
            <a:r>
              <a:rPr lang="cs-CZ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6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57CB47-D09B-4E6D-A242-3603FD36C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15" y="143441"/>
            <a:ext cx="10500176" cy="1297432"/>
          </a:xfrm>
        </p:spPr>
        <p:txBody>
          <a:bodyPr>
            <a:normAutofit fontScale="90000"/>
          </a:bodyPr>
          <a:lstStyle/>
          <a:p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paying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id="{752D1919-09FF-4681-997F-DBE894AF782C}"/>
              </a:ext>
            </a:extLst>
          </p:cNvPr>
          <p:cNvSpPr/>
          <p:nvPr/>
        </p:nvSpPr>
        <p:spPr>
          <a:xfrm>
            <a:off x="554181" y="1283855"/>
            <a:ext cx="9171710" cy="4655773"/>
          </a:xfrm>
          <a:prstGeom prst="wedgeEllipseCallou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D1357A-ECDD-4D89-AC69-A6F411A15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033" y="2768138"/>
            <a:ext cx="7994858" cy="4754880"/>
          </a:xfrm>
        </p:spPr>
        <p:txBody>
          <a:bodyPr/>
          <a:lstStyle/>
          <a:p>
            <a:pPr>
              <a:buFont typeface="Times New Roman" panose="02020603050405020304" pitchFamily="18" charset="0"/>
              <a:buChar char="‣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accepts the budget of the Czech Republic?</a:t>
            </a: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‣"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‣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was the Czech Republic in surplus?</a:t>
            </a: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0482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69239E-6E96-4B97-A0E6-33F765CBF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363" y="6605729"/>
            <a:ext cx="9144000" cy="2767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Zdroj: Webový portál Evropské unie [online] [vid. 7. října </a:t>
            </a:r>
            <a:r>
              <a:rPr lang="cs-CZ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r>
              <a:rPr lang="cs-CZ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]. Dostupné z </a:t>
            </a:r>
            <a:r>
              <a:rPr lang="cs-C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https://www.mfcr.cz/assets/cs/media/Informacni-letak_2021_Statni-rozpocet-v-kostce_v01.pdf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205C96F-4A85-4454-A6C5-61BF866DD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2"/>
          <a:stretch/>
        </p:blipFill>
        <p:spPr bwMode="auto">
          <a:xfrm>
            <a:off x="1223819" y="794327"/>
            <a:ext cx="8843818" cy="58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89DDA9F-9C0F-8473-1E8D-C44A961CB173}"/>
              </a:ext>
            </a:extLst>
          </p:cNvPr>
          <p:cNvSpPr txBox="1"/>
          <p:nvPr/>
        </p:nvSpPr>
        <p:spPr>
          <a:xfrm>
            <a:off x="249265" y="278554"/>
            <a:ext cx="1169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cap="all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Development and share of total mandatory and </a:t>
            </a:r>
            <a:r>
              <a:rPr lang="cs-CZ" sz="2000" i="1" cap="all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NON-</a:t>
            </a:r>
            <a:r>
              <a:rPr lang="en-US" sz="2000" i="1" cap="all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mandatory expenditures</a:t>
            </a:r>
            <a:endParaRPr lang="cs-CZ" sz="2000" i="1" cap="all" spc="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4C55B55-1543-62E8-0FDD-80CE55D30AB8}"/>
              </a:ext>
            </a:extLst>
          </p:cNvPr>
          <p:cNvSpPr txBox="1"/>
          <p:nvPr/>
        </p:nvSpPr>
        <p:spPr>
          <a:xfrm>
            <a:off x="2069023" y="6282564"/>
            <a:ext cx="12863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Mandatory costs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2FA4D2E-6A52-08F2-FBC1-F239356E2720}"/>
              </a:ext>
            </a:extLst>
          </p:cNvPr>
          <p:cNvSpPr txBox="1"/>
          <p:nvPr/>
        </p:nvSpPr>
        <p:spPr>
          <a:xfrm>
            <a:off x="3564610" y="6282506"/>
            <a:ext cx="161182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Quash mandatory costs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3BE297E-B870-A3E2-5A45-4B64F6B709DD}"/>
              </a:ext>
            </a:extLst>
          </p:cNvPr>
          <p:cNvSpPr txBox="1"/>
          <p:nvPr/>
        </p:nvSpPr>
        <p:spPr>
          <a:xfrm>
            <a:off x="5536650" y="6282505"/>
            <a:ext cx="101138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Other costs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8A572E9-6608-A41E-9762-04B050782CB8}"/>
              </a:ext>
            </a:extLst>
          </p:cNvPr>
          <p:cNvSpPr txBox="1"/>
          <p:nvPr/>
        </p:nvSpPr>
        <p:spPr>
          <a:xfrm>
            <a:off x="6466159" y="6282648"/>
            <a:ext cx="136447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Total costs of the SB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9C84EEB-8FD9-0AA9-D43D-74828C18CDF6}"/>
              </a:ext>
            </a:extLst>
          </p:cNvPr>
          <p:cNvSpPr txBox="1"/>
          <p:nvPr/>
        </p:nvSpPr>
        <p:spPr>
          <a:xfrm>
            <a:off x="8038384" y="6282504"/>
            <a:ext cx="180304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dirty="0"/>
              <a:t>S</a:t>
            </a:r>
            <a:r>
              <a:rPr lang="en-US" sz="1000" dirty="0"/>
              <a:t>hare of mandatory costs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DB59D65-1B58-B505-AB54-C22E07E5FA0A}"/>
              </a:ext>
            </a:extLst>
          </p:cNvPr>
          <p:cNvSpPr txBox="1"/>
          <p:nvPr/>
        </p:nvSpPr>
        <p:spPr>
          <a:xfrm>
            <a:off x="9063525" y="6035075"/>
            <a:ext cx="91884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Amendment</a:t>
            </a:r>
          </a:p>
        </p:txBody>
      </p:sp>
    </p:spTree>
    <p:extLst>
      <p:ext uri="{BB962C8B-B14F-4D97-AF65-F5344CB8AC3E}">
        <p14:creationId xmlns:p14="http://schemas.microsoft.com/office/powerpoint/2010/main" val="50205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F9D78E-7162-4125-9C1F-66DE72C5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68" y="233635"/>
            <a:ext cx="12096749" cy="967092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49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the state budget deficit</a:t>
            </a:r>
            <a:br>
              <a:rPr lang="cs-CZ" sz="49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9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6CDEE97-7F51-4D17-8F8C-99FC72372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78" y="1539235"/>
            <a:ext cx="7519695" cy="480515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7B9FF35-E9C9-4130-92A6-8574870C7167}"/>
              </a:ext>
            </a:extLst>
          </p:cNvPr>
          <p:cNvSpPr txBox="1"/>
          <p:nvPr/>
        </p:nvSpPr>
        <p:spPr>
          <a:xfrm>
            <a:off x="3599308" y="1062181"/>
            <a:ext cx="36206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2012 TO 2022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8721932-373B-4B7B-8EBA-CB1228358439}"/>
              </a:ext>
            </a:extLst>
          </p:cNvPr>
          <p:cNvSpPr txBox="1"/>
          <p:nvPr/>
        </p:nvSpPr>
        <p:spPr>
          <a:xfrm>
            <a:off x="1764145" y="6419953"/>
            <a:ext cx="825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Zdroj: Webový portál Evropské unie [online] [vid. 7. října </a:t>
            </a:r>
            <a:r>
              <a:rPr lang="cs-CZ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r>
              <a:rPr lang="cs-CZ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]. Dostupné z https://www.denik.cz/ekonomika/tripartita-statni-rozpocet-20220209.html</a:t>
            </a:r>
            <a:endParaRPr lang="cs-CZ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2BFB23B-B792-F9E4-B1C2-042AF9B18DB2}"/>
              </a:ext>
            </a:extLst>
          </p:cNvPr>
          <p:cNvSpPr txBox="1"/>
          <p:nvPr/>
        </p:nvSpPr>
        <p:spPr>
          <a:xfrm rot="16200000">
            <a:off x="1389336" y="3559097"/>
            <a:ext cx="184680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budget deficit/surplus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8310799-814B-6122-E92C-53230C4AE809}"/>
              </a:ext>
            </a:extLst>
          </p:cNvPr>
          <p:cNvSpPr txBox="1"/>
          <p:nvPr/>
        </p:nvSpPr>
        <p:spPr>
          <a:xfrm>
            <a:off x="1914041" y="6128946"/>
            <a:ext cx="4560872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The government's proposal from February 9, which is discussed by the Chamber of Deputies</a:t>
            </a:r>
          </a:p>
        </p:txBody>
      </p:sp>
    </p:spTree>
    <p:extLst>
      <p:ext uri="{BB962C8B-B14F-4D97-AF65-F5344CB8AC3E}">
        <p14:creationId xmlns:p14="http://schemas.microsoft.com/office/powerpoint/2010/main" val="592373073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Headlines">
      <a:dk1>
        <a:sysClr val="windowText" lastClr="000000"/>
      </a:dk1>
      <a:lt1>
        <a:sysClr val="window" lastClr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724</Words>
  <Application>Microsoft Office PowerPoint</Application>
  <PresentationFormat>Širokoúhlá obrazovka</PresentationFormat>
  <Paragraphs>118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Avenir Next LT Pro</vt:lpstr>
      <vt:lpstr>Calibri</vt:lpstr>
      <vt:lpstr>Sitka Banner</vt:lpstr>
      <vt:lpstr>Times New Roman</vt:lpstr>
      <vt:lpstr>HeadlinesVTI</vt:lpstr>
      <vt:lpstr>STATE BUDGET</vt:lpstr>
      <vt:lpstr>Content </vt:lpstr>
      <vt:lpstr>STATE BUDGET</vt:lpstr>
      <vt:lpstr>REVENUES AND EXPENSES STATE BUDGET</vt:lpstr>
      <vt:lpstr>BUDGET CYCLE AND PHASES</vt:lpstr>
      <vt:lpstr>Comparison of the state budget in the years 2015 - 2021</vt:lpstr>
      <vt:lpstr>Were you paying attention?</vt:lpstr>
      <vt:lpstr>Prezentace aplikace PowerPoint</vt:lpstr>
      <vt:lpstr>Development of the state budget deficit </vt:lpstr>
      <vt:lpstr>The structure of the income of the state budget for 2021</vt:lpstr>
      <vt:lpstr>State budget for 2023</vt:lpstr>
      <vt:lpstr>Thank you for your attention 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STÁTNÍ ROZPOČET</dc:title>
  <dc:creator>Klárka Kajfoszová</dc:creator>
  <cp:lastModifiedBy>student</cp:lastModifiedBy>
  <cp:revision>10</cp:revision>
  <dcterms:created xsi:type="dcterms:W3CDTF">2022-03-13T15:50:10Z</dcterms:created>
  <dcterms:modified xsi:type="dcterms:W3CDTF">2022-10-11T06:27:14Z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258917-277f-42cd-a3cd-14c4e9ee58bc_Enabled">
    <vt:lpwstr>true</vt:lpwstr>
  </property>
  <property fmtid="{D5CDD505-2E9C-101B-9397-08002B2CF9AE}" pid="3" name="MSIP_Label_9d258917-277f-42cd-a3cd-14c4e9ee58bc_SetDate">
    <vt:lpwstr>2022-10-10T20:26:47Z</vt:lpwstr>
  </property>
  <property fmtid="{D5CDD505-2E9C-101B-9397-08002B2CF9AE}" pid="4" name="MSIP_Label_9d258917-277f-42cd-a3cd-14c4e9ee58bc_Method">
    <vt:lpwstr>Standard</vt:lpwstr>
  </property>
  <property fmtid="{D5CDD505-2E9C-101B-9397-08002B2CF9AE}" pid="5" name="MSIP_Label_9d258917-277f-42cd-a3cd-14c4e9ee58bc_Name">
    <vt:lpwstr>restricted</vt:lpwstr>
  </property>
  <property fmtid="{D5CDD505-2E9C-101B-9397-08002B2CF9AE}" pid="6" name="MSIP_Label_9d258917-277f-42cd-a3cd-14c4e9ee58bc_SiteId">
    <vt:lpwstr>38ae3bcd-9579-4fd4-adda-b42e1495d55a</vt:lpwstr>
  </property>
  <property fmtid="{D5CDD505-2E9C-101B-9397-08002B2CF9AE}" pid="7" name="MSIP_Label_9d258917-277f-42cd-a3cd-14c4e9ee58bc_ActionId">
    <vt:lpwstr>ffaa1734-ea5f-4a0c-b869-21694e85bc06</vt:lpwstr>
  </property>
  <property fmtid="{D5CDD505-2E9C-101B-9397-08002B2CF9AE}" pid="8" name="MSIP_Label_9d258917-277f-42cd-a3cd-14c4e9ee58bc_ContentBits">
    <vt:lpwstr>0</vt:lpwstr>
  </property>
  <property fmtid="{D5CDD505-2E9C-101B-9397-08002B2CF9AE}" pid="9" name="Document_Confidentiality">
    <vt:lpwstr>Restricted</vt:lpwstr>
  </property>
</Properties>
</file>