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320" r:id="rId5"/>
    <p:sldId id="30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8" r:id="rId23"/>
    <p:sldId id="339" r:id="rId24"/>
    <p:sldId id="337" r:id="rId25"/>
    <p:sldId id="26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973162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 OPTIMUM AND FORMING 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Ingrid Majerova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68" y="1114771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DIFFERENT PREFERENCES</a:t>
            </a:r>
            <a:endParaRPr lang="en-GB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15" name="Zástupný symbol pro obsah 8">
            <a:extLst>
              <a:ext uri="{FF2B5EF4-FFF2-40B4-BE49-F238E27FC236}">
                <a16:creationId xmlns:a16="http://schemas.microsoft.com/office/drawing/2014/main" xmlns="" id="{D9D490B7-14C4-4775-A02C-BBA9C735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5" y="1945768"/>
            <a:ext cx="7841178" cy="38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383" y="1233757"/>
            <a:ext cx="845978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DIFFERENT INCOMES</a:t>
            </a:r>
          </a:p>
          <a:p>
            <a:pPr algn="ctr">
              <a:buNone/>
            </a:pPr>
            <a:endParaRPr lang="en-GB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27482DB-AC9A-4489-89F9-702F1C128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397" y="2715765"/>
            <a:ext cx="7883333" cy="31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DEMAND FORMING</a:t>
            </a:r>
            <a:endParaRPr lang="en-GB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867508" y="1999828"/>
            <a:ext cx="97848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speak about INDIVIDUAL DEMAND</a:t>
            </a:r>
          </a:p>
          <a:p>
            <a:r>
              <a:rPr lang="en-US" sz="2400" dirty="0"/>
              <a:t>           quantity of goods that the consumer wants consume</a:t>
            </a:r>
          </a:p>
          <a:p>
            <a:r>
              <a:rPr lang="en-US" sz="2400" dirty="0"/>
              <a:t>at the price of that good</a:t>
            </a:r>
          </a:p>
          <a:p>
            <a:endParaRPr lang="en-US" sz="1400" dirty="0"/>
          </a:p>
          <a:p>
            <a:r>
              <a:rPr lang="en-US" sz="2400" dirty="0"/>
              <a:t>Individual demand - the relationship between price and demanded quantity of goods</a:t>
            </a:r>
          </a:p>
          <a:p>
            <a:endParaRPr lang="en-US" sz="1400" dirty="0"/>
          </a:p>
          <a:p>
            <a:r>
              <a:rPr lang="en-US" sz="2400" dirty="0"/>
              <a:t>ASSUMPTION - no change of </a:t>
            </a:r>
            <a:r>
              <a:rPr lang="en-US" sz="2400" b="1" dirty="0"/>
              <a:t>y</a:t>
            </a:r>
            <a:r>
              <a:rPr lang="en-US" sz="2400" dirty="0"/>
              <a:t>-good price and income, but only a change in price of good </a:t>
            </a:r>
            <a:r>
              <a:rPr lang="en-US" sz="2400" b="1" dirty="0"/>
              <a:t>x</a:t>
            </a:r>
          </a:p>
          <a:p>
            <a:endParaRPr lang="en-US" sz="1400" dirty="0"/>
          </a:p>
          <a:p>
            <a:r>
              <a:rPr lang="en-US" sz="2400" dirty="0"/>
              <a:t>               change in slope of BL</a:t>
            </a:r>
          </a:p>
          <a:p>
            <a:endParaRPr lang="en-US" sz="1400" dirty="0"/>
          </a:p>
          <a:p>
            <a:r>
              <a:rPr lang="en-US" sz="2400" dirty="0"/>
              <a:t>If the price of </a:t>
            </a:r>
            <a:r>
              <a:rPr lang="en-US" sz="2400" b="1" dirty="0"/>
              <a:t>x</a:t>
            </a:r>
            <a:r>
              <a:rPr lang="en-US" sz="2400" dirty="0"/>
              <a:t> falls - BL becomes flatter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CFF1001-B44F-4D69-B80F-C790B0BF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08" y="2514877"/>
            <a:ext cx="745392" cy="2008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FE0EF2F-A6BA-44BD-A44F-1ED0A4B5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30" y="5263994"/>
            <a:ext cx="745392" cy="2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2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PRICE CONSUMPTION CURVE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867508" y="1999828"/>
            <a:ext cx="41343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If changing the price of </a:t>
            </a:r>
            <a:r>
              <a:rPr lang="cs-CZ" altLang="cs-CZ" sz="2400" dirty="0">
                <a:latin typeface="Arial" panose="020B0604020202020204" pitchFamily="34" charset="0"/>
              </a:rPr>
              <a:t>x </a:t>
            </a:r>
            <a:r>
              <a:rPr lang="cs-CZ" altLang="cs-CZ" sz="2400" dirty="0" err="1">
                <a:latin typeface="Arial" panose="020B0604020202020204" pitchFamily="34" charset="0"/>
              </a:rPr>
              <a:t>than</a:t>
            </a:r>
            <a:r>
              <a:rPr lang="en-US" altLang="cs-CZ" sz="2400" dirty="0">
                <a:latin typeface="Arial" panose="020B0604020202020204" pitchFamily="34" charset="0"/>
              </a:rPr>
              <a:t> BL is flatter,  new equilibrium baskets</a:t>
            </a:r>
            <a:r>
              <a:rPr lang="cs-CZ" altLang="cs-CZ" sz="2400" dirty="0">
                <a:latin typeface="Arial" panose="020B0604020202020204" pitchFamily="34" charset="0"/>
              </a:rPr>
              <a:t> are </a:t>
            </a:r>
            <a:r>
              <a:rPr lang="en-US" altLang="cs-CZ" sz="2400" dirty="0">
                <a:latin typeface="Arial" panose="020B0604020202020204" pitchFamily="34" charset="0"/>
              </a:rPr>
              <a:t>defining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We connect these points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OPTIMA and get the </a:t>
            </a:r>
            <a:r>
              <a:rPr lang="cs-CZ" altLang="cs-CZ" sz="2400" b="1" dirty="0">
                <a:latin typeface="Arial" panose="020B0604020202020204" pitchFamily="34" charset="0"/>
              </a:rPr>
              <a:t>PRICE </a:t>
            </a:r>
            <a:r>
              <a:rPr lang="en-US" altLang="cs-CZ" sz="2400" b="1" dirty="0">
                <a:latin typeface="Arial" panose="020B0604020202020204" pitchFamily="34" charset="0"/>
              </a:rPr>
              <a:t>CONSUMPTION CURVE PCC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CFF1001-B44F-4D69-B80F-C790B0BF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96" y="5091993"/>
            <a:ext cx="745392" cy="200888"/>
          </a:xfrm>
          <a:prstGeom prst="rect">
            <a:avLst/>
          </a:prstGeom>
        </p:spPr>
      </p:pic>
      <p:pic>
        <p:nvPicPr>
          <p:cNvPr id="11" name="Zástupný symbol pro obsah 5">
            <a:extLst>
              <a:ext uri="{FF2B5EF4-FFF2-40B4-BE49-F238E27FC236}">
                <a16:creationId xmlns:a16="http://schemas.microsoft.com/office/drawing/2014/main" xmlns="" id="{0FB5A14A-5713-4CEB-8F8C-C9622BDE7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358" y="1792015"/>
            <a:ext cx="5111750" cy="42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DEMAND FORMING</a:t>
            </a:r>
            <a:endParaRPr lang="en-GB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867507" y="2066175"/>
            <a:ext cx="978486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PCC captures all the baskets in which the consumer maximizes his utility when there is a change in the price of one of the goods contained in the consumer basket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PCC shape - the influence of </a:t>
            </a:r>
            <a:r>
              <a:rPr lang="cs-CZ" altLang="cs-CZ" sz="2200" dirty="0" err="1">
                <a:latin typeface="Arial" panose="020B0604020202020204" pitchFamily="34" charset="0"/>
              </a:rPr>
              <a:t>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changes </a:t>
            </a:r>
            <a:r>
              <a:rPr lang="cs-CZ" altLang="cs-CZ" sz="2200" dirty="0">
                <a:latin typeface="Arial" panose="020B0604020202020204" pitchFamily="34" charset="0"/>
              </a:rPr>
              <a:t>to </a:t>
            </a:r>
            <a:r>
              <a:rPr lang="en-US" altLang="cs-CZ" sz="2200" dirty="0">
                <a:latin typeface="Arial" panose="020B0604020202020204" pitchFamily="34" charset="0"/>
              </a:rPr>
              <a:t>the demand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9144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u="sng" dirty="0">
                <a:latin typeface="Arial" panose="020B0604020202020204" pitchFamily="34" charset="0"/>
              </a:rPr>
              <a:t>positive slope </a:t>
            </a:r>
            <a:r>
              <a:rPr lang="en-US" altLang="cs-CZ" sz="2000" dirty="0">
                <a:latin typeface="Arial" panose="020B0604020202020204" pitchFamily="34" charset="0"/>
              </a:rPr>
              <a:t>- a decline in price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x   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      </a:t>
            </a:r>
            <a:r>
              <a:rPr lang="en-US" altLang="cs-CZ" sz="2000" dirty="0" err="1">
                <a:latin typeface="Arial" panose="020B0604020202020204" pitchFamily="34" charset="0"/>
              </a:rPr>
              <a:t>increas</a:t>
            </a:r>
            <a:r>
              <a:rPr lang="cs-CZ" altLang="cs-CZ" sz="2000" dirty="0" err="1">
                <a:latin typeface="Arial" panose="020B0604020202020204" pitchFamily="34" charset="0"/>
              </a:rPr>
              <a:t>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demand for x and 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7429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9144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u="sng" dirty="0">
                <a:latin typeface="Arial" panose="020B0604020202020204" pitchFamily="34" charset="0"/>
              </a:rPr>
              <a:t>negative slope </a:t>
            </a:r>
            <a:r>
              <a:rPr lang="en-US" altLang="cs-CZ" sz="2000" dirty="0">
                <a:latin typeface="Arial" panose="020B0604020202020204" pitchFamily="34" charset="0"/>
              </a:rPr>
              <a:t>- a decline in prices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x </a:t>
            </a:r>
            <a:r>
              <a:rPr lang="cs-CZ" altLang="cs-CZ" sz="2000" dirty="0">
                <a:latin typeface="Arial" panose="020B0604020202020204" pitchFamily="34" charset="0"/>
              </a:rPr>
              <a:t>          </a:t>
            </a:r>
            <a:r>
              <a:rPr lang="en-US" altLang="cs-CZ" sz="2000" dirty="0">
                <a:latin typeface="Arial" panose="020B0604020202020204" pitchFamily="34" charset="0"/>
              </a:rPr>
              <a:t>increasing demand for x a</a:t>
            </a:r>
            <a:r>
              <a:rPr lang="cs-CZ" altLang="cs-CZ" sz="2000" dirty="0" err="1">
                <a:latin typeface="Arial" panose="020B0604020202020204" pitchFamily="34" charset="0"/>
              </a:rPr>
              <a:t>nd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decreas</a:t>
            </a:r>
            <a:r>
              <a:rPr lang="en-US" altLang="cs-CZ" sz="2000" dirty="0">
                <a:latin typeface="Arial" panose="020B0604020202020204" pitchFamily="34" charset="0"/>
              </a:rPr>
              <a:t>in</a:t>
            </a:r>
            <a:r>
              <a:rPr lang="cs-CZ" altLang="cs-CZ" sz="2000" dirty="0">
                <a:latin typeface="Arial" panose="020B0604020202020204" pitchFamily="34" charset="0"/>
              </a:rPr>
              <a:t>g</a:t>
            </a:r>
            <a:r>
              <a:rPr lang="en-US" altLang="cs-CZ" sz="2000" dirty="0">
                <a:latin typeface="Arial" panose="020B0604020202020204" pitchFamily="34" charset="0"/>
              </a:rPr>
              <a:t> demand for 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7429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9144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u="sng" dirty="0">
                <a:latin typeface="Arial" panose="020B0604020202020204" pitchFamily="34" charset="0"/>
              </a:rPr>
              <a:t>reverse</a:t>
            </a:r>
            <a:r>
              <a:rPr lang="en-US" altLang="cs-CZ" sz="2000" u="sng" dirty="0">
                <a:latin typeface="Arial" panose="020B0604020202020204" pitchFamily="34" charset="0"/>
              </a:rPr>
              <a:t> curved shape </a:t>
            </a:r>
            <a:r>
              <a:rPr lang="en-US" altLang="cs-CZ" sz="2000" dirty="0">
                <a:latin typeface="Arial" panose="020B0604020202020204" pitchFamily="34" charset="0"/>
              </a:rPr>
              <a:t>- </a:t>
            </a:r>
            <a:r>
              <a:rPr lang="cs-CZ" altLang="cs-CZ" sz="2000" dirty="0">
                <a:latin typeface="Arial" panose="020B0604020202020204" pitchFamily="34" charset="0"/>
              </a:rPr>
              <a:t>a</a:t>
            </a:r>
            <a:r>
              <a:rPr lang="en-US" altLang="cs-CZ" sz="2000" dirty="0">
                <a:latin typeface="Arial" panose="020B0604020202020204" pitchFamily="34" charset="0"/>
              </a:rPr>
              <a:t> decline in price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x           </a:t>
            </a:r>
            <a:r>
              <a:rPr lang="cs-CZ" altLang="cs-CZ" sz="2000" dirty="0" err="1">
                <a:latin typeface="Arial" panose="020B0604020202020204" pitchFamily="34" charset="0"/>
              </a:rPr>
              <a:t>decreasing</a:t>
            </a:r>
            <a:r>
              <a:rPr lang="en-US" altLang="cs-CZ" sz="2000" dirty="0">
                <a:latin typeface="Arial" panose="020B0604020202020204" pitchFamily="34" charset="0"/>
              </a:rPr>
              <a:t> demand for x  and </a:t>
            </a:r>
            <a:r>
              <a:rPr lang="en-US" altLang="cs-CZ" sz="2000" dirty="0" err="1">
                <a:latin typeface="Arial" panose="020B0604020202020204" pitchFamily="34" charset="0"/>
              </a:rPr>
              <a:t>increas</a:t>
            </a:r>
            <a:r>
              <a:rPr lang="cs-CZ" altLang="cs-CZ" sz="2000" dirty="0" err="1">
                <a:latin typeface="Arial" panose="020B0604020202020204" pitchFamily="34" charset="0"/>
              </a:rPr>
              <a:t>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demand for </a:t>
            </a:r>
            <a:r>
              <a:rPr lang="cs-CZ" altLang="cs-CZ" sz="2000" dirty="0">
                <a:latin typeface="Arial" panose="020B0604020202020204" pitchFamily="34" charset="0"/>
              </a:rPr>
              <a:t>y    </a:t>
            </a:r>
            <a:r>
              <a:rPr lang="cs-CZ" altLang="cs-CZ" sz="2000" b="1" dirty="0">
                <a:latin typeface="Arial" panose="020B0604020202020204" pitchFamily="34" charset="0"/>
              </a:rPr>
              <a:t>GIFFEN GOOD</a:t>
            </a:r>
            <a:endParaRPr lang="en-US" altLang="cs-CZ" sz="2000" b="1" dirty="0"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CFF1001-B44F-4D69-B80F-C790B0BF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54" y="3790751"/>
            <a:ext cx="449180" cy="1210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FE0EF2F-A6BA-44BD-A44F-1ED0A4B5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022" y="4963455"/>
            <a:ext cx="520901" cy="1403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2B37107C-CCED-454F-968C-0ACBE47B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883" y="4227441"/>
            <a:ext cx="520901" cy="1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4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FORMING OF DEMAND FROM PCC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867508" y="1999828"/>
            <a:ext cx="41343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U</a:t>
            </a:r>
            <a:r>
              <a:rPr lang="en-US" altLang="cs-CZ" sz="2400" dirty="0">
                <a:latin typeface="Arial" panose="020B0604020202020204" pitchFamily="34" charset="0"/>
              </a:rPr>
              <a:t>sing PPC we form consumer demand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latin typeface="Arial" panose="020B0604020202020204" pitchFamily="34" charset="0"/>
              </a:rPr>
              <a:t>Different</a:t>
            </a:r>
            <a:r>
              <a:rPr lang="en-US" altLang="cs-CZ" sz="2400" dirty="0">
                <a:latin typeface="Arial" panose="020B0604020202020204" pitchFamily="34" charset="0"/>
              </a:rPr>
              <a:t> optima (combination of price and quantity) </a:t>
            </a:r>
            <a:r>
              <a:rPr lang="cs-CZ" altLang="cs-CZ" sz="2400" dirty="0">
                <a:latin typeface="Arial" panose="020B0604020202020204" pitchFamily="34" charset="0"/>
              </a:rPr>
              <a:t>are </a:t>
            </a:r>
            <a:r>
              <a:rPr lang="cs-CZ" altLang="cs-CZ" sz="2400" dirty="0" err="1">
                <a:latin typeface="Arial" panose="020B0604020202020204" pitchFamily="34" charset="0"/>
              </a:rPr>
              <a:t>transfered</a:t>
            </a:r>
            <a:r>
              <a:rPr lang="en-US" altLang="cs-CZ" sz="2400" dirty="0">
                <a:latin typeface="Arial" panose="020B0604020202020204" pitchFamily="34" charset="0"/>
              </a:rPr>
              <a:t> to the next </a:t>
            </a:r>
            <a:r>
              <a:rPr lang="cs-CZ" altLang="cs-CZ" sz="2400" dirty="0" err="1">
                <a:latin typeface="Arial" panose="020B0604020202020204" pitchFamily="34" charset="0"/>
              </a:rPr>
              <a:t>figure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ATTENTION </a:t>
            </a:r>
            <a:r>
              <a:rPr lang="cs-CZ" altLang="cs-CZ" sz="2400" b="1" dirty="0">
                <a:latin typeface="Arial" panose="020B0604020202020204" pitchFamily="34" charset="0"/>
              </a:rPr>
              <a:t>! DIFFERENT AXIS </a:t>
            </a:r>
            <a:r>
              <a:rPr lang="en-US" altLang="cs-CZ" sz="2400" b="1" dirty="0">
                <a:latin typeface="Arial" panose="020B0604020202020204" pitchFamily="34" charset="0"/>
              </a:rPr>
              <a:t> </a:t>
            </a:r>
            <a:endParaRPr lang="en-GB" sz="24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CFF1001-B44F-4D69-B80F-C790B0BF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19" y="5175307"/>
            <a:ext cx="745392" cy="20088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37C1F12-6204-484C-B579-455B2D5C6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877" y="1605902"/>
            <a:ext cx="3375032" cy="44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8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PRICE ELASTICITY OF DEMAND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890953" y="1723861"/>
            <a:ext cx="9784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ABSOLUTE EXPRESSION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CFF1001-B44F-4D69-B80F-C790B0BF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117" y="2655236"/>
            <a:ext cx="449180" cy="1210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FE0EF2F-A6BA-44BD-A44F-1ED0A4B5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41" y="4736890"/>
            <a:ext cx="520901" cy="1403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2B37107C-CCED-454F-968C-0ACBE47B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099" y="3586975"/>
            <a:ext cx="520901" cy="1403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58A1E6FA-6C1D-48B8-896E-4F0ECFBEC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785"/>
          <a:stretch/>
        </p:blipFill>
        <p:spPr>
          <a:xfrm>
            <a:off x="2962297" y="2331881"/>
            <a:ext cx="5613279" cy="92863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1EC3B586-E0C3-4A49-BAA2-9973A50FFB1B}"/>
              </a:ext>
            </a:extLst>
          </p:cNvPr>
          <p:cNvSpPr/>
          <p:nvPr/>
        </p:nvSpPr>
        <p:spPr>
          <a:xfrm>
            <a:off x="3473678" y="3457113"/>
            <a:ext cx="4893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ARC ELASTICITY              POINT ELASTICITY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FE926DB1-F78D-4A63-B829-A8687AE7F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069" b="16975"/>
          <a:stretch/>
        </p:blipFill>
        <p:spPr>
          <a:xfrm>
            <a:off x="2888742" y="3946127"/>
            <a:ext cx="6574549" cy="14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PRICE ELASTICITY OF DEMAND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F712C3B-72BB-430D-B5C0-322853C74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3"/>
          <a:stretch/>
        </p:blipFill>
        <p:spPr>
          <a:xfrm>
            <a:off x="1063511" y="1999828"/>
            <a:ext cx="9774292" cy="42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4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OF DEMAND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867508" y="1999828"/>
            <a:ext cx="413433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TYPES OF ELASTICITY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sz="2400" dirty="0"/>
              <a:t>UNITARY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sz="2400" dirty="0"/>
              <a:t>RELATIVE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sz="2400" dirty="0"/>
              <a:t>RELATIVE INELASTIC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sz="2400" dirty="0"/>
              <a:t>PERFECT INELASTIC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sz="2400" dirty="0"/>
              <a:t>PERFECT ELASTIC DEMAND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CFF1001-B44F-4D69-B80F-C790B0BF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08" y="4991549"/>
            <a:ext cx="745392" cy="2008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6E55AF7-2699-4783-8197-CCEE751EA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31"/>
          <a:stretch/>
        </p:blipFill>
        <p:spPr>
          <a:xfrm>
            <a:off x="6233303" y="1876775"/>
            <a:ext cx="5028666" cy="39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PCC and ELASTICITY OF DEMAND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867508" y="1999828"/>
            <a:ext cx="41343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sz="2400" dirty="0"/>
              <a:t>TUNITARY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sz="2400" dirty="0"/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sz="2400" dirty="0"/>
              <a:t>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sz="2400" dirty="0"/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sz="2400" dirty="0"/>
              <a:t>INELASTIC DEMAND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CFF1001-B44F-4D69-B80F-C790B0BF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141" y="3286660"/>
            <a:ext cx="745392" cy="2008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9751C7F-D736-4504-9224-12EA0225A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94"/>
          <a:stretch/>
        </p:blipFill>
        <p:spPr>
          <a:xfrm>
            <a:off x="5853270" y="2151316"/>
            <a:ext cx="5587046" cy="281926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2A6A5CA1-FC31-4FD3-967B-F7EFC19471C1}"/>
              </a:ext>
            </a:extLst>
          </p:cNvPr>
          <p:cNvSpPr/>
          <p:nvPr/>
        </p:nvSpPr>
        <p:spPr>
          <a:xfrm>
            <a:off x="7091068" y="5317190"/>
            <a:ext cx="3832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                        B)                      C)</a:t>
            </a:r>
          </a:p>
        </p:txBody>
      </p:sp>
    </p:spTree>
    <p:extLst>
      <p:ext uri="{BB962C8B-B14F-4D97-AF65-F5344CB8AC3E}">
        <p14:creationId xmlns:p14="http://schemas.microsoft.com/office/powerpoint/2010/main" val="185383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93526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Consumer</a:t>
            </a:r>
            <a:r>
              <a:rPr lang="cs-CZ" altLang="cs-CZ" sz="2000" dirty="0">
                <a:latin typeface="Arial" panose="020B0604020202020204" pitchFamily="34" charset="0"/>
              </a:rPr>
              <a:t> Optimum</a:t>
            </a:r>
            <a:r>
              <a:rPr lang="en-GB" altLang="cs-CZ" sz="20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Graphical</a:t>
            </a:r>
            <a:r>
              <a:rPr lang="cs-CZ" altLang="cs-CZ" sz="2000" dirty="0">
                <a:latin typeface="Arial" panose="020B0604020202020204" pitchFamily="34" charset="0"/>
              </a:rPr>
              <a:t> and </a:t>
            </a:r>
            <a:r>
              <a:rPr lang="cs-CZ" altLang="cs-CZ" sz="2000" dirty="0" err="1">
                <a:latin typeface="Arial" panose="020B0604020202020204" pitchFamily="34" charset="0"/>
              </a:rPr>
              <a:t>Mathematical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Expression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Consumer</a:t>
            </a:r>
            <a:r>
              <a:rPr lang="cs-CZ" altLang="cs-CZ" sz="2000" dirty="0">
                <a:latin typeface="Arial" panose="020B0604020202020204" pitchFamily="34" charset="0"/>
              </a:rPr>
              <a:t> Optimum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Idifference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Curves</a:t>
            </a:r>
            <a:r>
              <a:rPr lang="cs-CZ" altLang="cs-CZ" sz="2000" dirty="0">
                <a:latin typeface="Arial" panose="020B0604020202020204" pitchFamily="34" charset="0"/>
              </a:rPr>
              <a:t> by </a:t>
            </a:r>
            <a:r>
              <a:rPr lang="cs-CZ" altLang="cs-CZ" sz="2000" dirty="0" err="1">
                <a:latin typeface="Arial" panose="020B0604020202020204" pitchFamily="34" charset="0"/>
              </a:rPr>
              <a:t>Different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Preferences</a:t>
            </a:r>
            <a:r>
              <a:rPr lang="cs-CZ" altLang="cs-CZ" sz="2000" dirty="0">
                <a:latin typeface="Arial" panose="020B0604020202020204" pitchFamily="34" charset="0"/>
              </a:rPr>
              <a:t> and </a:t>
            </a:r>
            <a:r>
              <a:rPr lang="cs-CZ" altLang="cs-CZ" sz="2000" dirty="0" err="1">
                <a:latin typeface="Arial" panose="020B0604020202020204" pitchFamily="34" charset="0"/>
              </a:rPr>
              <a:t>Different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Incomes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Forming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Demand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Elasticity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Demand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CROSS PRICE ELASTICITY OF DEMAND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1203569" y="1897974"/>
            <a:ext cx="97848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measures the responsiveness in the quantity demand of one good when a change in price takes place in another good</a:t>
            </a:r>
            <a:endParaRPr lang="cs-CZ" sz="2200" dirty="0"/>
          </a:p>
          <a:p>
            <a:pPr algn="ctr"/>
            <a:endParaRPr lang="cs-CZ" sz="2200" dirty="0"/>
          </a:p>
          <a:p>
            <a:pPr algn="ctr"/>
            <a:r>
              <a:rPr lang="cs-CZ" sz="2400" dirty="0"/>
              <a:t>ARC ELASTICITY                    POINT ELASTICITY</a:t>
            </a:r>
          </a:p>
          <a:p>
            <a:pPr algn="ctr"/>
            <a:endParaRPr lang="en-US" sz="22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FE0EF2F-A6BA-44BD-A44F-1ED0A4B5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02" y="4503059"/>
            <a:ext cx="520901" cy="1403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2B37107C-CCED-454F-968C-0ACBE47B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64" y="3038692"/>
            <a:ext cx="520901" cy="1403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C1B13CCC-757C-44B5-B599-DE65ED4CC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64" t="17800" b="37000"/>
          <a:stretch/>
        </p:blipFill>
        <p:spPr>
          <a:xfrm>
            <a:off x="4428338" y="3637950"/>
            <a:ext cx="3669897" cy="19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5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CROSS PRICE ELASTICITY OF DEMAND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FE0EF2F-A6BA-44BD-A44F-1ED0A4B5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111" y="4448351"/>
            <a:ext cx="520901" cy="1403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2B37107C-CCED-454F-968C-0ACBE47B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64" y="3038692"/>
            <a:ext cx="520901" cy="1403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BB3396B-6C6A-493E-AD80-D123A6A2D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74" y="2282875"/>
            <a:ext cx="4712680" cy="152986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0B9AA0AD-5A6D-4B6C-BD39-EA64CA3B14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688"/>
          <a:stretch/>
        </p:blipFill>
        <p:spPr>
          <a:xfrm>
            <a:off x="3281438" y="4181231"/>
            <a:ext cx="6096000" cy="166016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CF7C63A-BFD4-4590-862C-1FAE8C60563E}"/>
              </a:ext>
            </a:extLst>
          </p:cNvPr>
          <p:cNvSpPr/>
          <p:nvPr/>
        </p:nvSpPr>
        <p:spPr>
          <a:xfrm>
            <a:off x="5423409" y="1761014"/>
            <a:ext cx="114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FORMULA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09542F07-14FD-47A3-8849-D7B062FEF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2799025"/>
            <a:ext cx="520901" cy="1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60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0" y="1069749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CROSS PRICE ELASTICITY OF DEMAND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1203569" y="1897974"/>
            <a:ext cx="97848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measures the responsiveness in the quantity demand of one good when a change in price takes place in another good</a:t>
            </a:r>
            <a:endParaRPr lang="cs-CZ" sz="2200" dirty="0"/>
          </a:p>
          <a:p>
            <a:pPr algn="ctr"/>
            <a:endParaRPr lang="cs-CZ" sz="2200" dirty="0"/>
          </a:p>
          <a:p>
            <a:pPr algn="ctr"/>
            <a:r>
              <a:rPr lang="cs-CZ" sz="2400" dirty="0"/>
              <a:t>ARC ELASTICITY                    POINT ELASTICITY</a:t>
            </a:r>
          </a:p>
          <a:p>
            <a:pPr algn="ctr"/>
            <a:endParaRPr lang="en-US" sz="22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FE0EF2F-A6BA-44BD-A44F-1ED0A4B5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02" y="4503059"/>
            <a:ext cx="520901" cy="1403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2B37107C-CCED-454F-968C-0ACBE47B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64" y="3038692"/>
            <a:ext cx="520901" cy="1403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C1B13CCC-757C-44B5-B599-DE65ED4CC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64" t="17800" b="37000"/>
          <a:stretch/>
        </p:blipFill>
        <p:spPr>
          <a:xfrm>
            <a:off x="4428338" y="3637950"/>
            <a:ext cx="3669897" cy="19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96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INCOME ELASTICITY OF DEMAND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C864660-E156-4A9C-9588-31C1B7BD4E7A}"/>
              </a:ext>
            </a:extLst>
          </p:cNvPr>
          <p:cNvSpPr/>
          <p:nvPr/>
        </p:nvSpPr>
        <p:spPr>
          <a:xfrm>
            <a:off x="1203569" y="1897974"/>
            <a:ext cx="97848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dirty="0" err="1"/>
              <a:t>shows</a:t>
            </a:r>
            <a:r>
              <a:rPr lang="cs-CZ" sz="2200" dirty="0"/>
              <a:t> </a:t>
            </a:r>
            <a:r>
              <a:rPr lang="cs-CZ" sz="2200" dirty="0" err="1"/>
              <a:t>how</a:t>
            </a:r>
            <a:r>
              <a:rPr lang="cs-CZ" sz="2200" dirty="0"/>
              <a:t> </a:t>
            </a:r>
            <a:r>
              <a:rPr lang="cs-CZ" sz="2200" dirty="0" err="1"/>
              <a:t>responsive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demand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a </a:t>
            </a:r>
            <a:r>
              <a:rPr lang="cs-CZ" sz="2200" dirty="0" err="1"/>
              <a:t>product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to a </a:t>
            </a:r>
            <a:r>
              <a:rPr lang="cs-CZ" sz="2200" dirty="0" err="1"/>
              <a:t>change</a:t>
            </a:r>
            <a:r>
              <a:rPr lang="cs-CZ" sz="2200" dirty="0"/>
              <a:t> in </a:t>
            </a:r>
            <a:r>
              <a:rPr lang="cs-CZ" sz="2200" dirty="0" err="1"/>
              <a:t>income</a:t>
            </a:r>
            <a:endParaRPr lang="en-US" sz="2200" dirty="0"/>
          </a:p>
          <a:p>
            <a:pPr algn="ctr"/>
            <a:endParaRPr lang="cs-CZ" sz="2200" dirty="0"/>
          </a:p>
          <a:p>
            <a:pPr algn="ctr"/>
            <a:endParaRPr lang="cs-CZ" sz="2200" dirty="0"/>
          </a:p>
          <a:p>
            <a:pPr algn="ctr"/>
            <a:r>
              <a:rPr lang="cs-CZ" sz="2400" dirty="0"/>
              <a:t>ARC ELASTICITY                    POINT ELASTICITY</a:t>
            </a:r>
          </a:p>
          <a:p>
            <a:pPr algn="ctr"/>
            <a:endParaRPr lang="en-US" sz="22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FE0EF2F-A6BA-44BD-A44F-1ED0A4B5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02" y="4503059"/>
            <a:ext cx="520901" cy="1403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2B37107C-CCED-454F-968C-0ACBE47BC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64" y="3038692"/>
            <a:ext cx="520901" cy="1403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0DE297AE-7C83-462D-B1F7-15D3A0A0A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09" t="15000" b="40200"/>
          <a:stretch/>
        </p:blipFill>
        <p:spPr>
          <a:xfrm>
            <a:off x="4627281" y="3596499"/>
            <a:ext cx="3254368" cy="22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22" y="112067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INCOME ELASTICITY OF DEMAND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FE0EF2F-A6BA-44BD-A44F-1ED0A4B5E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36" y="4300629"/>
            <a:ext cx="520901" cy="14038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0B9AA0AD-5A6D-4B6C-BD39-EA64CA3B1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688"/>
          <a:stretch/>
        </p:blipFill>
        <p:spPr>
          <a:xfrm>
            <a:off x="3281438" y="4181231"/>
            <a:ext cx="6096000" cy="166016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CF7C63A-BFD4-4590-862C-1FAE8C60563E}"/>
              </a:ext>
            </a:extLst>
          </p:cNvPr>
          <p:cNvSpPr/>
          <p:nvPr/>
        </p:nvSpPr>
        <p:spPr>
          <a:xfrm>
            <a:off x="5423409" y="1761014"/>
            <a:ext cx="114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FORMULA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09542F07-14FD-47A3-8849-D7B062FEF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10" y="2802918"/>
            <a:ext cx="520901" cy="1403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37D6FFD3-3A4B-4F6B-BBC4-18075A1CF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534" y="2218733"/>
            <a:ext cx="7390931" cy="11683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AA435E14-13EF-464B-8462-05D35D4F3B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139" b="22532"/>
          <a:stretch/>
        </p:blipFill>
        <p:spPr>
          <a:xfrm>
            <a:off x="2519772" y="3884136"/>
            <a:ext cx="7577739" cy="19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27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END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653536" y="3244334"/>
            <a:ext cx="488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cs-CZ" altLang="cs-CZ" dirty="0">
                <a:latin typeface="Arial" panose="020B0604020202020204" pitchFamily="34" charset="0"/>
              </a:rPr>
              <a:t>THANK YOU FOR YOUR ATTENTION . . . </a:t>
            </a: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PREVIOUS LESSON …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534333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People are rational, with their own interests 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               person „homo </a:t>
            </a:r>
            <a:r>
              <a:rPr lang="en-US" altLang="cs-CZ" sz="2400" dirty="0" err="1">
                <a:latin typeface="Arial" panose="020B0604020202020204" pitchFamily="34" charset="0"/>
              </a:rPr>
              <a:t>economicus</a:t>
            </a:r>
            <a:r>
              <a:rPr lang="en-US" altLang="cs-CZ" sz="2400" dirty="0">
                <a:latin typeface="Arial" panose="020B0604020202020204" pitchFamily="34" charset="0"/>
              </a:rPr>
              <a:t>“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14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Consumers make the decision to such option that gives </a:t>
            </a:r>
            <a:r>
              <a:rPr lang="cs-CZ" altLang="cs-CZ" sz="2400" dirty="0" err="1">
                <a:latin typeface="Arial" panose="020B0604020202020204" pitchFamily="34" charset="0"/>
              </a:rPr>
              <a:t>them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the greatest </a:t>
            </a:r>
            <a:r>
              <a:rPr lang="cs-CZ" altLang="cs-CZ" sz="2400" dirty="0">
                <a:latin typeface="Arial" panose="020B0604020202020204" pitchFamily="34" charset="0"/>
              </a:rPr>
              <a:t>utility</a:t>
            </a:r>
            <a:r>
              <a:rPr lang="en-US" altLang="cs-CZ" sz="2400" dirty="0">
                <a:latin typeface="Arial" panose="020B0604020202020204" pitchFamily="34" charset="0"/>
              </a:rPr>
              <a:t> (satisfaction) minimizing the effort at a given </a:t>
            </a:r>
            <a:r>
              <a:rPr lang="cs-CZ" altLang="cs-CZ" sz="2400" dirty="0">
                <a:latin typeface="Arial" panose="020B0604020202020204" pitchFamily="34" charset="0"/>
              </a:rPr>
              <a:t>BUDGET CONSTRAINT</a:t>
            </a:r>
            <a:endParaRPr lang="en-US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953646" y="1164853"/>
            <a:ext cx="2881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BUDGETARY LINE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25" y="2715765"/>
            <a:ext cx="581896" cy="2271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9B3EA46-3870-4BA6-8161-E4C84BA05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80242"/>
            <a:ext cx="5584420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PREVIOUS LESSON …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9C08C1D3-372B-487F-83C7-E72A09D0A4F6}"/>
              </a:ext>
            </a:extLst>
          </p:cNvPr>
          <p:cNvSpPr/>
          <p:nvPr/>
        </p:nvSpPr>
        <p:spPr>
          <a:xfrm>
            <a:off x="1726828" y="1211019"/>
            <a:ext cx="3055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2000" b="1" dirty="0">
                <a:latin typeface="Arial" panose="020B0604020202020204" pitchFamily="34" charset="0"/>
              </a:rPr>
              <a:t>CARDINAL APPROACH</a:t>
            </a:r>
            <a:endParaRPr lang="en-GB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3220E1E0-D453-44B6-BFFA-F87715D687CC}"/>
              </a:ext>
            </a:extLst>
          </p:cNvPr>
          <p:cNvSpPr/>
          <p:nvPr/>
        </p:nvSpPr>
        <p:spPr>
          <a:xfrm>
            <a:off x="6725656" y="1259386"/>
            <a:ext cx="2882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ORDINAL APPROACH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xmlns="" id="{30891288-788D-48CD-8CA2-08D2D3E2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606" y="1880368"/>
            <a:ext cx="3074859" cy="4390612"/>
          </a:xfrm>
          <a:prstGeom prst="rect">
            <a:avLst/>
          </a:prstGeom>
        </p:spPr>
      </p:pic>
      <p:pic>
        <p:nvPicPr>
          <p:cNvPr id="13" name="Zástupný symbol pro obsah 4">
            <a:extLst>
              <a:ext uri="{FF2B5EF4-FFF2-40B4-BE49-F238E27FC236}">
                <a16:creationId xmlns:a16="http://schemas.microsoft.com/office/drawing/2014/main" xmlns="" id="{DB8C8DB8-B00D-4AF4-8278-142D09A1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785" y="2375794"/>
            <a:ext cx="3744609" cy="32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276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cs-CZ" altLang="cs-CZ" sz="2400" dirty="0" err="1">
                <a:latin typeface="Arial" panose="020B0604020202020204" pitchFamily="34" charset="0"/>
              </a:rPr>
              <a:t>Consumer</a:t>
            </a:r>
            <a:r>
              <a:rPr lang="cs-CZ" altLang="cs-CZ" sz="2400" dirty="0">
                <a:latin typeface="Arial" panose="020B0604020202020204" pitchFamily="34" charset="0"/>
              </a:rPr>
              <a:t> o</a:t>
            </a:r>
            <a:r>
              <a:rPr lang="en-US" altLang="cs-CZ" sz="2400" dirty="0" err="1">
                <a:latin typeface="Arial" panose="020B0604020202020204" pitchFamily="34" charset="0"/>
              </a:rPr>
              <a:t>ptimum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=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optimal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consumer choice = optimal combination of consumption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How consumers can found</a:t>
            </a:r>
            <a:r>
              <a:rPr lang="cs-CZ" altLang="cs-CZ" sz="2400" dirty="0">
                <a:latin typeface="Arial" panose="020B0604020202020204" pitchFamily="34" charset="0"/>
              </a:rPr>
              <a:t>,</a:t>
            </a:r>
            <a:r>
              <a:rPr lang="en-US" altLang="cs-CZ" sz="2400" dirty="0">
                <a:latin typeface="Arial" panose="020B0604020202020204" pitchFamily="34" charset="0"/>
              </a:rPr>
              <a:t> within its </a:t>
            </a:r>
            <a:r>
              <a:rPr lang="cs-CZ" altLang="cs-CZ" sz="2400" dirty="0">
                <a:latin typeface="Arial" panose="020B0604020202020204" pitchFamily="34" charset="0"/>
              </a:rPr>
              <a:t>set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en-US" altLang="cs-CZ" sz="2400" dirty="0">
                <a:latin typeface="Arial" panose="020B0604020202020204" pitchFamily="34" charset="0"/>
              </a:rPr>
              <a:t> market opportunities</a:t>
            </a:r>
            <a:r>
              <a:rPr lang="cs-CZ" altLang="cs-CZ" sz="2400" dirty="0">
                <a:latin typeface="Arial" panose="020B0604020202020204" pitchFamily="34" charset="0"/>
              </a:rPr>
              <a:t>,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just</a:t>
            </a:r>
            <a:r>
              <a:rPr lang="en-US" altLang="cs-CZ" sz="2400" dirty="0">
                <a:latin typeface="Arial" panose="020B0604020202020204" pitchFamily="34" charset="0"/>
              </a:rPr>
              <a:t> the consumer basket, </a:t>
            </a:r>
            <a:r>
              <a:rPr lang="cs-CZ" altLang="cs-CZ" sz="2400" dirty="0" err="1">
                <a:latin typeface="Arial" panose="020B0604020202020204" pitchFamily="34" charset="0"/>
              </a:rPr>
              <a:t>which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is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most useful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for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him</a:t>
            </a:r>
            <a:r>
              <a:rPr lang="en-US" altLang="cs-CZ" sz="2400" dirty="0">
                <a:latin typeface="Arial" panose="020B0604020202020204" pitchFamily="34" charset="0"/>
              </a:rPr>
              <a:t>?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         </a:t>
            </a:r>
            <a:r>
              <a:rPr lang="en-US" altLang="cs-CZ" sz="2400" dirty="0">
                <a:latin typeface="Arial" panose="020B0604020202020204" pitchFamily="34" charset="0"/>
              </a:rPr>
              <a:t>a combination of budget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constraint</a:t>
            </a:r>
            <a:r>
              <a:rPr lang="en-US" altLang="cs-CZ" sz="2400" dirty="0">
                <a:latin typeface="Arial" panose="020B0604020202020204" pitchFamily="34" charset="0"/>
              </a:rPr>
              <a:t> in the form of </a:t>
            </a:r>
            <a:r>
              <a:rPr lang="cs-CZ" altLang="cs-CZ" sz="2400" dirty="0">
                <a:latin typeface="Arial" panose="020B0604020202020204" pitchFamily="34" charset="0"/>
              </a:rPr>
              <a:t>  </a:t>
            </a:r>
            <a:r>
              <a:rPr lang="cs-CZ" altLang="cs-CZ" sz="2400" dirty="0" err="1">
                <a:latin typeface="Arial" panose="020B0604020202020204" pitchFamily="34" charset="0"/>
              </a:rPr>
              <a:t>budgetary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line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and preferences in the form of the </a:t>
            </a:r>
            <a:r>
              <a:rPr lang="en-US" altLang="cs-CZ" sz="2400" b="1" dirty="0">
                <a:latin typeface="Arial" panose="020B0604020202020204" pitchFamily="34" charset="0"/>
              </a:rPr>
              <a:t>highest indifference curve</a:t>
            </a:r>
          </a:p>
          <a:p>
            <a:pPr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              </a:t>
            </a:r>
            <a:r>
              <a:rPr lang="en-US" altLang="cs-CZ" sz="2400" dirty="0">
                <a:latin typeface="Arial" panose="020B0604020202020204" pitchFamily="34" charset="0"/>
              </a:rPr>
              <a:t>graphical representation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+ mathematical expression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85469" y="1164853"/>
            <a:ext cx="3617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INDIFFERENCE CURVE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16" y="4122499"/>
            <a:ext cx="581896" cy="2271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16" y="5187498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46455" y="2345439"/>
            <a:ext cx="4226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C</a:t>
            </a:r>
            <a:r>
              <a:rPr lang="en-US" altLang="cs-CZ" sz="2400" dirty="0" err="1">
                <a:latin typeface="Arial" panose="020B0604020202020204" pitchFamily="34" charset="0"/>
              </a:rPr>
              <a:t>ombination</a:t>
            </a:r>
            <a:r>
              <a:rPr lang="en-US" altLang="cs-CZ" sz="2400" dirty="0">
                <a:latin typeface="Arial" panose="020B0604020202020204" pitchFamily="34" charset="0"/>
              </a:rPr>
              <a:t> of budget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constraint</a:t>
            </a:r>
            <a:r>
              <a:rPr lang="en-US" altLang="cs-CZ" sz="2400" dirty="0">
                <a:latin typeface="Arial" panose="020B0604020202020204" pitchFamily="34" charset="0"/>
              </a:rPr>
              <a:t> in the form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</a:t>
            </a:r>
            <a:r>
              <a:rPr lang="en-US" altLang="cs-CZ" sz="2400" dirty="0">
                <a:latin typeface="Arial" panose="020B0604020202020204" pitchFamily="34" charset="0"/>
              </a:rPr>
              <a:t>of budgetary line and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</a:t>
            </a:r>
            <a:r>
              <a:rPr lang="en-US" altLang="cs-CZ" sz="2400" dirty="0">
                <a:latin typeface="Arial" panose="020B0604020202020204" pitchFamily="34" charset="0"/>
              </a:rPr>
              <a:t>preferences in the form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</a:t>
            </a:r>
            <a:r>
              <a:rPr lang="en-US" altLang="cs-CZ" sz="2400" dirty="0">
                <a:latin typeface="Arial" panose="020B0604020202020204" pitchFamily="34" charset="0"/>
              </a:rPr>
              <a:t>of the highest</a:t>
            </a:r>
            <a:r>
              <a:rPr lang="cs-CZ" altLang="cs-CZ" sz="2400" dirty="0">
                <a:latin typeface="Arial" panose="020B0604020202020204" pitchFamily="34" charset="0"/>
              </a:rPr>
              <a:t> POSSIBLE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   </a:t>
            </a:r>
            <a:r>
              <a:rPr lang="en-US" altLang="cs-CZ" sz="2400" dirty="0">
                <a:latin typeface="Arial" panose="020B0604020202020204" pitchFamily="34" charset="0"/>
              </a:rPr>
              <a:t>indifference curve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06" y="4519203"/>
            <a:ext cx="581896" cy="227179"/>
          </a:xfrm>
          <a:prstGeom prst="rect">
            <a:avLst/>
          </a:prstGeom>
        </p:spPr>
      </p:pic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937" y="1190072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GRAPHICAL REPRESENTATION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0825B47-05BA-4AFD-9397-C9FEF934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85" y="2103596"/>
            <a:ext cx="4797968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9627" y="1806178"/>
            <a:ext cx="105327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BL and indifference map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</a:t>
            </a:r>
            <a:r>
              <a:rPr lang="en-US" altLang="cs-CZ" sz="2200" dirty="0">
                <a:latin typeface="Arial" panose="020B0604020202020204" pitchFamily="34" charset="0"/>
              </a:rPr>
              <a:t> (IC</a:t>
            </a:r>
            <a:r>
              <a:rPr lang="cs-CZ" altLang="cs-CZ" sz="2200" dirty="0">
                <a:latin typeface="Arial" panose="020B0604020202020204" pitchFamily="34" charset="0"/>
              </a:rPr>
              <a:t>(U)</a:t>
            </a:r>
            <a:r>
              <a:rPr lang="en-US" altLang="cs-CZ" sz="2200" dirty="0">
                <a:latin typeface="Arial" panose="020B0604020202020204" pitchFamily="34" charset="0"/>
              </a:rPr>
              <a:t>1 – IC</a:t>
            </a:r>
            <a:r>
              <a:rPr lang="cs-CZ" altLang="cs-CZ" sz="2200" dirty="0">
                <a:latin typeface="Arial" panose="020B0604020202020204" pitchFamily="34" charset="0"/>
              </a:rPr>
              <a:t>(U)</a:t>
            </a:r>
            <a:r>
              <a:rPr lang="en-US" altLang="cs-CZ" sz="2200" dirty="0">
                <a:latin typeface="Arial" panose="020B0604020202020204" pitchFamily="34" charset="0"/>
              </a:rPr>
              <a:t>3) - </a:t>
            </a:r>
            <a:r>
              <a:rPr lang="cs-CZ" altLang="cs-CZ" sz="2200" dirty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our budgetary baskets (A-D)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D - the budget basket lying on the highest indifference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 and</a:t>
            </a:r>
            <a:r>
              <a:rPr lang="en-US" altLang="cs-CZ" sz="2200" dirty="0">
                <a:latin typeface="Arial" panose="020B0604020202020204" pitchFamily="34" charset="0"/>
              </a:rPr>
              <a:t> is 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budgetary limit (</a:t>
            </a:r>
            <a:r>
              <a:rPr lang="cs-CZ" altLang="cs-CZ" sz="2200" dirty="0">
                <a:latin typeface="Arial" panose="020B0604020202020204" pitchFamily="34" charset="0"/>
              </a:rPr>
              <a:t>UNAVAILABLE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What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about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BASKETS 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A, B and C?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 and C - both baskets are on the same IC and bring the same </a:t>
            </a:r>
            <a:r>
              <a:rPr lang="cs-CZ" altLang="cs-CZ" sz="2000" dirty="0">
                <a:latin typeface="Arial" panose="020B0604020202020204" pitchFamily="34" charset="0"/>
              </a:rPr>
              <a:t>utility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</a:t>
            </a:r>
            <a:r>
              <a:rPr lang="cs-CZ" altLang="cs-CZ" sz="2200" dirty="0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NOT </a:t>
            </a:r>
            <a:r>
              <a:rPr lang="cs-CZ" altLang="cs-CZ" sz="2200" dirty="0">
                <a:latin typeface="Arial" panose="020B0604020202020204" pitchFamily="34" charset="0"/>
              </a:rPr>
              <a:t>POSSILBE </a:t>
            </a:r>
            <a:r>
              <a:rPr lang="en-US" altLang="cs-CZ" sz="2200" dirty="0">
                <a:latin typeface="Arial" panose="020B0604020202020204" pitchFamily="34" charset="0"/>
              </a:rPr>
              <a:t>IN TERMS OF </a:t>
            </a:r>
            <a:r>
              <a:rPr lang="cs-CZ" altLang="cs-CZ" sz="2200" dirty="0">
                <a:latin typeface="Arial" panose="020B0604020202020204" pitchFamily="34" charset="0"/>
              </a:rPr>
              <a:t>RATIONAL CHOISE</a:t>
            </a:r>
            <a:r>
              <a:rPr lang="en-US" altLang="cs-CZ" sz="2200" dirty="0">
                <a:latin typeface="Arial" panose="020B0604020202020204" pitchFamily="34" charset="0"/>
              </a:rPr>
              <a:t> choice because: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 - is on a higher consumer IC and therefore give priority to this basket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  </a:t>
            </a:r>
            <a:r>
              <a:rPr lang="en-US" altLang="cs-CZ" sz="2200" dirty="0">
                <a:latin typeface="Arial" panose="020B0604020202020204" pitchFamily="34" charset="0"/>
              </a:rPr>
              <a:t>OPTIMUM </a:t>
            </a:r>
            <a:r>
              <a:rPr lang="cs-CZ" altLang="cs-CZ" sz="2200" dirty="0">
                <a:latin typeface="Arial" panose="020B0604020202020204" pitchFamily="34" charset="0"/>
              </a:rPr>
              <a:t> IS </a:t>
            </a:r>
            <a:r>
              <a:rPr lang="en-US" altLang="cs-CZ" sz="2200" dirty="0">
                <a:latin typeface="Arial" panose="020B0604020202020204" pitchFamily="34" charset="0"/>
              </a:rPr>
              <a:t>SUCH </a:t>
            </a:r>
            <a:r>
              <a:rPr lang="cs-CZ" altLang="cs-CZ" sz="2200" dirty="0">
                <a:latin typeface="Arial" panose="020B0604020202020204" pitchFamily="34" charset="0"/>
              </a:rPr>
              <a:t>CONSUMER BASKET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cs-CZ" altLang="cs-CZ" sz="2200" dirty="0">
                <a:latin typeface="Arial" panose="020B0604020202020204" pitchFamily="34" charset="0"/>
              </a:rPr>
              <a:t>WHICH LIES ON THE INDIFFERENCE CURVE WHICH HAS </a:t>
            </a:r>
            <a:r>
              <a:rPr lang="en-US" altLang="cs-CZ" sz="2200" dirty="0">
                <a:latin typeface="Arial" panose="020B0604020202020204" pitchFamily="34" charset="0"/>
              </a:rPr>
              <a:t>ONLY ONE COMMON POINT</a:t>
            </a:r>
            <a:r>
              <a:rPr lang="cs-CZ" altLang="cs-CZ" sz="2200" dirty="0">
                <a:latin typeface="Arial" panose="020B0604020202020204" pitchFamily="34" charset="0"/>
              </a:rPr>
              <a:t> WITH BU</a:t>
            </a:r>
            <a:r>
              <a:rPr lang="en-US" altLang="cs-CZ" sz="2200" dirty="0">
                <a:latin typeface="Arial" panose="020B0604020202020204" pitchFamily="34" charset="0"/>
              </a:rPr>
              <a:t>DGET</a:t>
            </a:r>
            <a:r>
              <a:rPr lang="cs-CZ" altLang="cs-CZ" sz="2200" dirty="0">
                <a:latin typeface="Arial" panose="020B0604020202020204" pitchFamily="34" charset="0"/>
              </a:rPr>
              <a:t>ARY</a:t>
            </a:r>
            <a:r>
              <a:rPr lang="en-US" altLang="cs-CZ" sz="2200" dirty="0">
                <a:latin typeface="Arial" panose="020B0604020202020204" pitchFamily="34" charset="0"/>
              </a:rPr>
              <a:t> LINE (BL is tangent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IC)</a:t>
            </a: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68" y="4201920"/>
            <a:ext cx="581896" cy="227179"/>
          </a:xfrm>
          <a:prstGeom prst="rect">
            <a:avLst/>
          </a:prstGeom>
        </p:spPr>
      </p:pic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937" y="1190072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INDIFFERENCE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0825B47-05BA-4AFD-9397-C9FEF934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060" y="1080217"/>
            <a:ext cx="2029659" cy="14519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CC2DEFF-843C-4E70-AF04-DFC782E59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68" y="5004259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751473" y="2021069"/>
                <a:ext cx="10532745" cy="4086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C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onsumer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compares the marginal rate of substitution with the ratio of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goods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prices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: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371600" lvl="1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if this rate is different, it is worth replacing one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by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another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goods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,</a:t>
                </a:r>
              </a:p>
              <a:p>
                <a:pPr marL="1371600" lvl="1" indent="-342900">
                  <a:spcBef>
                    <a:spcPct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if is equal, the consumer can not do better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with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another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substitution and 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reache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hi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 OPTIMA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algn="ctr">
                  <a:spcBef>
                    <a:spcPct val="0"/>
                  </a:spcBef>
                  <a:defRPr/>
                </a:pPr>
                <a:r>
                  <a:rPr lang="cs-CZ" altLang="cs-CZ" sz="2000" dirty="0" err="1">
                    <a:latin typeface="Arial" panose="020B0604020202020204" pitchFamily="34" charset="0"/>
                  </a:rPr>
                  <a:t>MRSe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MRSc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algn="ctr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algn="ctr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𝑃𝑥</m:t>
                        </m:r>
                      </m:num>
                      <m:den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𝑃𝑦</m:t>
                        </m:r>
                      </m:den>
                    </m:f>
                  </m:oMath>
                </a14:m>
                <a:r>
                  <a:rPr lang="cs-CZ" altLang="cs-CZ" sz="2400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𝑀𝑈𝑥</m:t>
                        </m:r>
                      </m:num>
                      <m:den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𝑀𝑈𝑦</m:t>
                        </m:r>
                      </m:den>
                    </m:f>
                  </m:oMath>
                </a14:m>
                <a:endParaRPr lang="cs-CZ" altLang="cs-CZ" sz="2400" dirty="0">
                  <a:latin typeface="Arial" panose="020B0604020202020204" pitchFamily="34" charset="0"/>
                </a:endParaRPr>
              </a:p>
              <a:p>
                <a:pPr lvl="1" algn="ctr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algn="ctr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𝑀𝑈𝑥</m:t>
                        </m:r>
                      </m:num>
                      <m:den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𝑃𝑥</m:t>
                        </m:r>
                      </m:den>
                    </m:f>
                  </m:oMath>
                </a14:m>
                <a:r>
                  <a:rPr lang="cs-CZ" altLang="cs-CZ" sz="2400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𝑀𝑈𝑦</m:t>
                        </m:r>
                      </m:num>
                      <m:den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𝑃𝑦</m:t>
                        </m:r>
                      </m:den>
                    </m:f>
                  </m:oMath>
                </a14:m>
                <a:endParaRPr lang="cs-CZ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3" y="2021069"/>
                <a:ext cx="10532745" cy="4086119"/>
              </a:xfrm>
              <a:prstGeom prst="rect">
                <a:avLst/>
              </a:prstGeom>
              <a:blipFill>
                <a:blip r:embed="rId3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96" y="4073576"/>
            <a:ext cx="581896" cy="227179"/>
          </a:xfrm>
          <a:prstGeom prst="rect">
            <a:avLst/>
          </a:prstGeom>
        </p:spPr>
      </p:pic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937" y="1190072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MATHEMATICAL EXPRESSION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0825B47-05BA-4AFD-9397-C9FEF9347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535" y="984062"/>
            <a:ext cx="2029659" cy="14519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CC2DEFF-843C-4E70-AF04-DFC782E59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96" y="5544976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CONSUMER OPTIMUM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1474" y="2021069"/>
            <a:ext cx="54930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Equation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i="1" dirty="0">
                <a:solidFill>
                  <a:srgbClr val="FF0000"/>
                </a:solidFill>
                <a:latin typeface="Arial" panose="020B0604020202020204" pitchFamily="34" charset="0"/>
              </a:rPr>
              <a:t>GOSSEN´S SECOND LAW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              </a:t>
            </a:r>
            <a:r>
              <a:rPr lang="cs-CZ" altLang="cs-CZ" sz="2200" b="1" dirty="0" err="1">
                <a:latin typeface="Arial" panose="020B0604020202020204" pitchFamily="34" charset="0"/>
              </a:rPr>
              <a:t>law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balanced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marginal</a:t>
            </a:r>
            <a:r>
              <a:rPr lang="cs-CZ" altLang="cs-CZ" sz="2200" b="1" dirty="0">
                <a:latin typeface="Arial" panose="020B0604020202020204" pitchFamily="34" charset="0"/>
              </a:rPr>
              <a:t> utility</a:t>
            </a:r>
          </a:p>
          <a:p>
            <a:pPr lvl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If the consumer satisfies </a:t>
            </a:r>
            <a:r>
              <a:rPr lang="cs-CZ" altLang="cs-CZ" sz="2200" dirty="0" err="1">
                <a:latin typeface="Arial" panose="020B0604020202020204" pitchFamily="34" charset="0"/>
              </a:rPr>
              <a:t>its</a:t>
            </a:r>
            <a:r>
              <a:rPr lang="en-US" altLang="cs-CZ" sz="2200" dirty="0">
                <a:latin typeface="Arial" panose="020B0604020202020204" pitchFamily="34" charset="0"/>
              </a:rPr>
              <a:t> needs through scarce resources, then </a:t>
            </a:r>
            <a:r>
              <a:rPr lang="en-US" altLang="cs-CZ" sz="2200" dirty="0" err="1">
                <a:latin typeface="Arial" panose="020B0604020202020204" pitchFamily="34" charset="0"/>
              </a:rPr>
              <a:t>th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consumer maximizes his total utility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only if marginal </a:t>
            </a:r>
            <a:r>
              <a:rPr lang="cs-CZ" altLang="cs-CZ" sz="2200" dirty="0" err="1">
                <a:latin typeface="Arial" panose="020B0604020202020204" pitchFamily="34" charset="0"/>
              </a:rPr>
              <a:t>utilities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(</a:t>
            </a:r>
            <a:r>
              <a:rPr lang="en-US" altLang="cs-CZ" sz="2200" dirty="0">
                <a:latin typeface="Arial" panose="020B0604020202020204" pitchFamily="34" charset="0"/>
              </a:rPr>
              <a:t>arising from the consumption of these goods</a:t>
            </a:r>
            <a:r>
              <a:rPr lang="cs-CZ" altLang="cs-CZ" sz="2200" dirty="0">
                <a:latin typeface="Arial" panose="020B0604020202020204" pitchFamily="34" charset="0"/>
              </a:rPr>
              <a:t>)</a:t>
            </a:r>
            <a:r>
              <a:rPr lang="en-US" altLang="cs-CZ" sz="2200" dirty="0">
                <a:latin typeface="Arial" panose="020B0604020202020204" pitchFamily="34" charset="0"/>
              </a:rPr>
              <a:t> are equal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72" y="3231129"/>
            <a:ext cx="581896" cy="227179"/>
          </a:xfrm>
          <a:prstGeom prst="rect">
            <a:avLst/>
          </a:prstGeom>
        </p:spPr>
      </p:pic>
      <p:sp>
        <p:nvSpPr>
          <p:cNvPr id="14" name="TextovéPole 8">
            <a:extLst>
              <a:ext uri="{FF2B5EF4-FFF2-40B4-BE49-F238E27FC236}">
                <a16:creationId xmlns:a16="http://schemas.microsoft.com/office/drawing/2014/main" xmlns="" id="{1B712DBC-4188-4E9C-A48F-13D601DC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68" y="1114771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GOSSEN LAW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11" name="Obrázek 4">
            <a:extLst>
              <a:ext uri="{FF2B5EF4-FFF2-40B4-BE49-F238E27FC236}">
                <a16:creationId xmlns:a16="http://schemas.microsoft.com/office/drawing/2014/main" xmlns="" id="{334C0855-885A-49E1-9F71-C5BF44807B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78" y="2122489"/>
            <a:ext cx="174942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8">
            <a:extLst>
              <a:ext uri="{FF2B5EF4-FFF2-40B4-BE49-F238E27FC236}">
                <a16:creationId xmlns:a16="http://schemas.microsoft.com/office/drawing/2014/main" xmlns="" id="{9467E1CF-B6D6-4CCF-9AED-711D942A9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862" y="1870969"/>
            <a:ext cx="5571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INNER SOLUTION       BORDER SOLUTION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13" name="Zástupný symbol pro obsah 5">
            <a:extLst>
              <a:ext uri="{FF2B5EF4-FFF2-40B4-BE49-F238E27FC236}">
                <a16:creationId xmlns:a16="http://schemas.microsoft.com/office/drawing/2014/main" xmlns="" id="{398A7110-83B4-4D90-8FFE-AA67DE0B6E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53"/>
          <a:stretch/>
        </p:blipFill>
        <p:spPr>
          <a:xfrm>
            <a:off x="6514779" y="2701966"/>
            <a:ext cx="4803668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860</Words>
  <Application>Microsoft Office PowerPoint</Application>
  <PresentationFormat>Širokoúhlá obrazovka</PresentationFormat>
  <Paragraphs>161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Motiv Office</vt:lpstr>
      <vt:lpstr>CONSUMER OPTIMUM AND FORMING  OF THE DEMAND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majerova</cp:lastModifiedBy>
  <cp:revision>54</cp:revision>
  <dcterms:created xsi:type="dcterms:W3CDTF">2016-11-25T20:36:16Z</dcterms:created>
  <dcterms:modified xsi:type="dcterms:W3CDTF">2019-09-11T13:38:34Z</dcterms:modified>
</cp:coreProperties>
</file>