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6" r:id="rId13"/>
    <p:sldId id="295" r:id="rId14"/>
    <p:sldId id="297" r:id="rId15"/>
    <p:sldId id="298" r:id="rId16"/>
    <p:sldId id="286" r:id="rId17"/>
    <p:sldId id="299" r:id="rId18"/>
    <p:sldId id="300" r:id="rId19"/>
    <p:sldId id="301" r:id="rId20"/>
    <p:sldId id="302" r:id="rId21"/>
    <p:sldId id="303" r:id="rId22"/>
    <p:sldId id="304" r:id="rId23"/>
    <p:sldId id="306" r:id="rId24"/>
    <p:sldId id="305" r:id="rId25"/>
    <p:sldId id="26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973162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REVENUES, OUTPUT AND SUPPLY OF THE FIRM IN PERFECT COMPETITION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Ingrid Majerova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EVS/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39283" y="2161767"/>
            <a:ext cx="49016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Q</a:t>
            </a:r>
            <a:r>
              <a:rPr lang="cs-CZ" altLang="cs-CZ" sz="1400" dirty="0">
                <a:latin typeface="Arial" panose="020B0604020202020204" pitchFamily="34" charset="0"/>
              </a:rPr>
              <a:t>1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and Q</a:t>
            </a:r>
            <a:r>
              <a:rPr lang="cs-CZ" altLang="cs-CZ" sz="1400" dirty="0">
                <a:latin typeface="Arial" panose="020B0604020202020204" pitchFamily="34" charset="0"/>
              </a:rPr>
              <a:t>2</a:t>
            </a:r>
            <a:r>
              <a:rPr lang="cs-CZ" altLang="cs-CZ" sz="2400" dirty="0">
                <a:latin typeface="Arial" panose="020B0604020202020204" pitchFamily="34" charset="0"/>
              </a:rPr>
              <a:t> 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reaches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zero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conomic</a:t>
            </a:r>
            <a:r>
              <a:rPr lang="cs-CZ" altLang="cs-CZ" sz="2200" b="1" dirty="0">
                <a:latin typeface="Arial" panose="020B0604020202020204" pitchFamily="34" charset="0"/>
              </a:rPr>
              <a:t> profit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Q</a:t>
            </a:r>
            <a:r>
              <a:rPr lang="cs-CZ" altLang="cs-CZ" dirty="0" err="1">
                <a:latin typeface="Arial" panose="020B0604020202020204" pitchFamily="34" charset="0"/>
              </a:rPr>
              <a:t>o</a:t>
            </a:r>
            <a:r>
              <a:rPr lang="cs-CZ" altLang="cs-CZ" sz="2200" dirty="0">
                <a:latin typeface="Arial" panose="020B0604020202020204" pitchFamily="34" charset="0"/>
              </a:rPr>
              <a:t> MR = MC – maximum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economic</a:t>
            </a:r>
            <a:r>
              <a:rPr lang="cs-CZ" altLang="cs-CZ" sz="2200" dirty="0">
                <a:latin typeface="Arial" panose="020B0604020202020204" pitchFamily="34" charset="0"/>
              </a:rPr>
              <a:t> profit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sz="2200" dirty="0">
                <a:latin typeface="Arial" panose="020B0604020202020204" pitchFamily="34" charset="0"/>
              </a:rPr>
              <a:t>    </a:t>
            </a:r>
            <a:r>
              <a:rPr lang="cs-CZ" sz="2200" b="1" dirty="0" err="1">
                <a:latin typeface="Arial" panose="020B0604020202020204" pitchFamily="34" charset="0"/>
              </a:rPr>
              <a:t>Optimal</a:t>
            </a:r>
            <a:r>
              <a:rPr lang="cs-CZ" sz="2200" b="1" dirty="0">
                <a:latin typeface="Arial" panose="020B0604020202020204" pitchFamily="34" charset="0"/>
              </a:rPr>
              <a:t> output in </a:t>
            </a:r>
            <a:r>
              <a:rPr lang="cs-CZ" sz="2200" b="1" dirty="0" err="1">
                <a:latin typeface="Arial" panose="020B0604020202020204" pitchFamily="34" charset="0"/>
              </a:rPr>
              <a:t>short</a:t>
            </a:r>
            <a:r>
              <a:rPr lang="cs-CZ" sz="2200" b="1" dirty="0">
                <a:latin typeface="Arial" panose="020B0604020202020204" pitchFamily="34" charset="0"/>
              </a:rPr>
              <a:t> run</a:t>
            </a:r>
            <a:endParaRPr lang="en-GB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3213915" y="1230442"/>
            <a:ext cx="4594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OUTPUT IN SHORT RUN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10" name="Šipka doprava 9"/>
          <p:cNvSpPr/>
          <p:nvPr/>
        </p:nvSpPr>
        <p:spPr>
          <a:xfrm rot="1799552">
            <a:off x="1397415" y="4071535"/>
            <a:ext cx="59436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Zástupný symbol pro obsah 2"/>
          <p:cNvPicPr>
            <a:picLocks noChangeAspect="1"/>
          </p:cNvPicPr>
          <p:nvPr/>
        </p:nvPicPr>
        <p:blipFill rotWithShape="1">
          <a:blip r:embed="rId3"/>
          <a:srcRect b="9221"/>
          <a:stretch/>
        </p:blipFill>
        <p:spPr>
          <a:xfrm>
            <a:off x="7120065" y="1745765"/>
            <a:ext cx="3669493" cy="43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447345" y="1230442"/>
            <a:ext cx="4127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SITUATION IN SHORT RUN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7942" b="24119"/>
          <a:stretch/>
        </p:blipFill>
        <p:spPr>
          <a:xfrm>
            <a:off x="947766" y="2011547"/>
            <a:ext cx="10959928" cy="41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1966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I</a:t>
            </a:r>
            <a:r>
              <a:rPr lang="en-US" altLang="cs-CZ" sz="2200" b="1" dirty="0" err="1">
                <a:latin typeface="Arial" panose="020B0604020202020204" pitchFamily="34" charset="0"/>
              </a:rPr>
              <a:t>ndividual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supply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curve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</a:t>
            </a:r>
            <a:r>
              <a:rPr lang="cs-CZ" altLang="cs-CZ" sz="2200" dirty="0" err="1">
                <a:latin typeface="Arial" panose="020B0604020202020204" pitchFamily="34" charset="0"/>
              </a:rPr>
              <a:t>supply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) is formed by rising part of the SMC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curve, bounded point min. AVC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T</a:t>
            </a:r>
            <a:r>
              <a:rPr lang="en-US" altLang="cs-CZ" sz="2200" dirty="0" smtClean="0">
                <a:latin typeface="Arial" panose="020B0604020202020204" pitchFamily="34" charset="0"/>
              </a:rPr>
              <a:t>he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firm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must cover at least the short-term variable costs (to pay wages, energy, etc.)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F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ixed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costs (amortization rule) may not be covered in the short </a:t>
            </a:r>
            <a:r>
              <a:rPr lang="cs-CZ" altLang="cs-CZ" sz="2200" dirty="0">
                <a:latin typeface="Arial" panose="020B0604020202020204" pitchFamily="34" charset="0"/>
              </a:rPr>
              <a:t>run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171450" indent="-171450" algn="just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P≤ AVC - </a:t>
            </a:r>
            <a:r>
              <a:rPr lang="cs-CZ" altLang="cs-CZ" sz="2200" b="1" dirty="0">
                <a:latin typeface="Arial" panose="020B0604020202020204" pitchFamily="34" charset="0"/>
              </a:rPr>
              <a:t>SHUTDOWN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point,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minimize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the loss if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it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does not continue in production</a:t>
            </a:r>
            <a:r>
              <a:rPr lang="cs-CZ" altLang="cs-CZ" sz="2200" dirty="0">
                <a:latin typeface="Arial" panose="020B0604020202020204" pitchFamily="34" charset="0"/>
              </a:rPr>
              <a:t>   </a:t>
            </a:r>
          </a:p>
          <a:p>
            <a:pPr algn="just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n-GB" altLang="cs-CZ" sz="2400" i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772081" y="1166556"/>
            <a:ext cx="351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SUPPLY OF THE FIRM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24405">
            <a:off x="4692028" y="4490633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57967" y="1230442"/>
            <a:ext cx="7306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SITUATION IN SHORT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RUN </a:t>
            </a:r>
            <a:r>
              <a:rPr lang="cs-CZ" altLang="cs-CZ" sz="2400" b="1" dirty="0">
                <a:latin typeface="Arial" panose="020B0604020202020204" pitchFamily="34" charset="0"/>
              </a:rPr>
              <a:t>– SHUTDOWN POINT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948" y="2061439"/>
            <a:ext cx="6088089" cy="42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753422" y="1230442"/>
            <a:ext cx="3515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SUPPLY OF THE FIRM</a:t>
            </a:r>
            <a:r>
              <a:rPr lang="en-US" altLang="cs-CZ" sz="2400" b="1" dirty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9" name="Zástupný symbol pro text 4"/>
          <p:cNvSpPr txBox="1">
            <a:spLocks/>
          </p:cNvSpPr>
          <p:nvPr/>
        </p:nvSpPr>
        <p:spPr>
          <a:xfrm>
            <a:off x="748434" y="2270919"/>
            <a:ext cx="3431680" cy="3410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en-US" sz="2000" dirty="0" smtClean="0"/>
              <a:t>Individual supply curve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firm</a:t>
            </a:r>
            <a:r>
              <a:rPr lang="en-US" sz="2000" dirty="0" smtClean="0"/>
              <a:t> = increasing part of the curve SMC bounded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en-US" sz="2000" dirty="0" smtClean="0"/>
              <a:t> minimum AVC</a:t>
            </a:r>
            <a:endParaRPr lang="cs-CZ" sz="2000" dirty="0" smtClean="0"/>
          </a:p>
          <a:p>
            <a:pPr marL="285750" indent="-285750">
              <a:spcBef>
                <a:spcPct val="0"/>
              </a:spcBef>
              <a:defRPr/>
            </a:pPr>
            <a:endParaRPr lang="cs-CZ" sz="2000" dirty="0" smtClean="0"/>
          </a:p>
          <a:p>
            <a:pPr marL="285750" indent="-285750">
              <a:spcBef>
                <a:spcPct val="0"/>
              </a:spcBef>
              <a:defRPr/>
            </a:pPr>
            <a:r>
              <a:rPr lang="cs-CZ" sz="2000" dirty="0" smtClean="0"/>
              <a:t>WHY minimum AVC?</a:t>
            </a:r>
            <a:endParaRPr lang="en-GB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b="10903"/>
          <a:stretch/>
        </p:blipFill>
        <p:spPr>
          <a:xfrm>
            <a:off x="4788025" y="2061438"/>
            <a:ext cx="6408460" cy="39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40121" y="1230442"/>
            <a:ext cx="10542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SUPPLY OF THE INDUSTRY IN PERFECT COMPETITION – SHORT RUN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9" name="Zástupný symbol pro text 4"/>
          <p:cNvSpPr txBox="1">
            <a:spLocks/>
          </p:cNvSpPr>
          <p:nvPr/>
        </p:nvSpPr>
        <p:spPr>
          <a:xfrm>
            <a:off x="748433" y="2270919"/>
            <a:ext cx="5204498" cy="3410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cs-CZ" sz="2400" dirty="0" err="1"/>
              <a:t>Industry</a:t>
            </a:r>
            <a:r>
              <a:rPr lang="cs-CZ" sz="2400" dirty="0"/>
              <a:t> </a:t>
            </a:r>
            <a:r>
              <a:rPr lang="cs-CZ" sz="2400" dirty="0" err="1"/>
              <a:t>supply</a:t>
            </a:r>
            <a:r>
              <a:rPr lang="cs-CZ" sz="2400" dirty="0"/>
              <a:t> </a:t>
            </a:r>
            <a:r>
              <a:rPr lang="cs-CZ" sz="2400" dirty="0" err="1" smtClean="0"/>
              <a:t>curve</a:t>
            </a:r>
            <a:r>
              <a:rPr lang="cs-CZ" sz="2400" dirty="0" smtClean="0"/>
              <a:t> = </a:t>
            </a:r>
            <a:r>
              <a:rPr lang="cs-CZ" sz="2400" dirty="0"/>
              <a:t>MARKET SUPPLY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cs-CZ" sz="2400" dirty="0" smtClean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cs-CZ" sz="2400" dirty="0" smtClean="0"/>
              <a:t>S </a:t>
            </a:r>
            <a:r>
              <a:rPr lang="cs-CZ" sz="2400" dirty="0"/>
              <a:t>= ∑ MC</a:t>
            </a:r>
            <a:endParaRPr lang="en-GB" sz="2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12382" t="20301" b="7943"/>
          <a:stretch/>
        </p:blipFill>
        <p:spPr>
          <a:xfrm>
            <a:off x="6305828" y="2380879"/>
            <a:ext cx="5701903" cy="35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1966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/>
              <a:t>T</a:t>
            </a:r>
            <a:r>
              <a:rPr lang="en-US" altLang="cs-CZ" sz="2200" dirty="0"/>
              <a:t>he </a:t>
            </a:r>
            <a:r>
              <a:rPr lang="en-US" altLang="cs-CZ" sz="2200" b="1" dirty="0"/>
              <a:t>price elasticity of supply</a:t>
            </a:r>
            <a:r>
              <a:rPr lang="cs-CZ" altLang="cs-CZ" sz="2200" b="1" dirty="0"/>
              <a:t> </a:t>
            </a:r>
            <a:r>
              <a:rPr lang="en-US" altLang="cs-CZ" sz="2200" dirty="0"/>
              <a:t>affects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the</a:t>
            </a:r>
            <a:r>
              <a:rPr lang="cs-CZ" altLang="cs-CZ" sz="2200" dirty="0"/>
              <a:t> s</a:t>
            </a:r>
            <a:r>
              <a:rPr lang="en-US" altLang="cs-CZ" sz="2200" dirty="0"/>
              <a:t>lope of the market supply curve</a:t>
            </a:r>
            <a:endParaRPr lang="cs-CZ" altLang="cs-CZ" sz="2200" dirty="0"/>
          </a:p>
          <a:p>
            <a:pPr marL="9144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/>
              <a:t>rate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en-US" altLang="cs-CZ" sz="2000" dirty="0"/>
              <a:t>sensitivity of the </a:t>
            </a:r>
            <a:r>
              <a:rPr lang="cs-CZ" altLang="cs-CZ" sz="2000" dirty="0"/>
              <a:t>market </a:t>
            </a:r>
            <a:r>
              <a:rPr lang="cs-CZ" altLang="cs-CZ" sz="2000" dirty="0" err="1"/>
              <a:t>supply</a:t>
            </a:r>
            <a:r>
              <a:rPr lang="cs-CZ" altLang="cs-CZ" sz="2000" dirty="0"/>
              <a:t> </a:t>
            </a:r>
            <a:r>
              <a:rPr lang="en-US" altLang="cs-CZ" sz="2000" dirty="0"/>
              <a:t>to change of the product offered</a:t>
            </a:r>
            <a:r>
              <a:rPr lang="cs-CZ" altLang="cs-CZ" sz="2000" dirty="0"/>
              <a:t> </a:t>
            </a:r>
            <a:r>
              <a:rPr lang="en-US" altLang="cs-CZ" sz="2000" dirty="0"/>
              <a:t>price</a:t>
            </a:r>
          </a:p>
          <a:p>
            <a:pPr marL="9144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/>
              <a:t>percentage change 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en-US" altLang="cs-CZ" sz="2000" dirty="0"/>
              <a:t>output caused by one percent change in the price of output</a:t>
            </a:r>
            <a:endParaRPr lang="cs-CZ" altLang="cs-CZ" sz="2000" dirty="0"/>
          </a:p>
          <a:p>
            <a:pPr lvl="1" algn="just">
              <a:spcBef>
                <a:spcPct val="0"/>
              </a:spcBef>
              <a:defRPr/>
            </a:pPr>
            <a:endParaRPr lang="en-US" altLang="cs-CZ" sz="2000" dirty="0"/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/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 smtClean="0"/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 smtClean="0"/>
              <a:t>P</a:t>
            </a:r>
            <a:r>
              <a:rPr lang="en-US" altLang="cs-CZ" sz="2200" dirty="0"/>
              <a:t>rice elastic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supply</a:t>
            </a:r>
            <a:r>
              <a:rPr lang="en-US" altLang="cs-CZ" sz="2200" dirty="0"/>
              <a:t> (eps ˃ 1) ↑ P ˂ ↑ </a:t>
            </a:r>
            <a:r>
              <a:rPr lang="en-US" altLang="cs-CZ" sz="2200" dirty="0" smtClean="0"/>
              <a:t>Q</a:t>
            </a:r>
            <a:endParaRPr lang="cs-CZ" altLang="cs-CZ" sz="2200" dirty="0" smtClean="0"/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/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/>
              <a:t>U</a:t>
            </a:r>
            <a:r>
              <a:rPr lang="en-US" altLang="cs-CZ" sz="2200" dirty="0" err="1"/>
              <a:t>nitary</a:t>
            </a:r>
            <a:r>
              <a:rPr lang="en-US" altLang="cs-CZ" sz="2200" dirty="0"/>
              <a:t> elastic supply (eps = 1) ↑ ↑ P = </a:t>
            </a:r>
            <a:r>
              <a:rPr lang="en-US" altLang="cs-CZ" sz="2200" dirty="0" smtClean="0"/>
              <a:t>Q</a:t>
            </a:r>
            <a:endParaRPr lang="cs-CZ" altLang="cs-CZ" sz="2200" dirty="0" smtClean="0"/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/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/>
              <a:t>P</a:t>
            </a:r>
            <a:r>
              <a:rPr lang="en-US" altLang="cs-CZ" sz="2200" dirty="0"/>
              <a:t>rice inelastic supply (eps ˂ 1) ↑ P ˃ ↑ Q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71240" y="1207660"/>
            <a:ext cx="3959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ELASTITICTY OF SUPPLY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149" y="3031352"/>
            <a:ext cx="446642" cy="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768858" y="1230442"/>
            <a:ext cx="548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ELASTICITY AND MARKET SUPPLY </a:t>
            </a:r>
            <a:endParaRPr lang="en-GB" altLang="cs-CZ" b="1" dirty="0">
              <a:latin typeface="Arial" panose="020B0604020202020204" pitchFamily="34" charset="0"/>
            </a:endParaRPr>
          </a:p>
        </p:txBody>
      </p:sp>
      <p:sp>
        <p:nvSpPr>
          <p:cNvPr id="9" name="Zástupný symbol pro text 4"/>
          <p:cNvSpPr txBox="1">
            <a:spLocks/>
          </p:cNvSpPr>
          <p:nvPr/>
        </p:nvSpPr>
        <p:spPr>
          <a:xfrm>
            <a:off x="1231640" y="2298476"/>
            <a:ext cx="4368393" cy="3410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cs-CZ" sz="2400" b="1" dirty="0"/>
              <a:t>S1</a:t>
            </a:r>
            <a:r>
              <a:rPr lang="cs-CZ" sz="2400" dirty="0"/>
              <a:t>  TOTALLY ELASTIC</a:t>
            </a:r>
          </a:p>
          <a:p>
            <a:pPr marL="285750" indent="-285750">
              <a:spcBef>
                <a:spcPct val="0"/>
              </a:spcBef>
              <a:defRPr/>
            </a:pPr>
            <a:endParaRPr lang="cs-CZ" sz="2400" dirty="0"/>
          </a:p>
          <a:p>
            <a:pPr marL="285750" indent="-285750">
              <a:spcBef>
                <a:spcPct val="0"/>
              </a:spcBef>
              <a:defRPr/>
            </a:pPr>
            <a:r>
              <a:rPr lang="cs-CZ" sz="2400" b="1" dirty="0"/>
              <a:t>S2</a:t>
            </a:r>
            <a:r>
              <a:rPr lang="cs-CZ" sz="2400" dirty="0"/>
              <a:t>  TOTALLY INELASTIC</a:t>
            </a:r>
          </a:p>
          <a:p>
            <a:pPr marL="285750" indent="-285750">
              <a:spcBef>
                <a:spcPct val="0"/>
              </a:spcBef>
              <a:defRPr/>
            </a:pPr>
            <a:endParaRPr lang="cs-CZ" sz="2400" dirty="0"/>
          </a:p>
          <a:p>
            <a:pPr marL="285750" indent="-285750">
              <a:spcBef>
                <a:spcPct val="0"/>
              </a:spcBef>
              <a:defRPr/>
            </a:pPr>
            <a:r>
              <a:rPr lang="cs-CZ" sz="2400" b="1" dirty="0"/>
              <a:t>S3 </a:t>
            </a:r>
            <a:r>
              <a:rPr lang="cs-CZ" sz="2400" dirty="0"/>
              <a:t>  UNITARY ELASTIC</a:t>
            </a:r>
          </a:p>
          <a:p>
            <a:pPr marL="285750" indent="-285750">
              <a:spcBef>
                <a:spcPct val="0"/>
              </a:spcBef>
              <a:defRPr/>
            </a:pPr>
            <a:endParaRPr lang="cs-CZ" sz="2400" dirty="0"/>
          </a:p>
          <a:p>
            <a:pPr marL="285750" indent="-285750">
              <a:spcBef>
                <a:spcPct val="0"/>
              </a:spcBef>
              <a:defRPr/>
            </a:pPr>
            <a:r>
              <a:rPr lang="cs-CZ" sz="2400" b="1" dirty="0"/>
              <a:t>S4</a:t>
            </a:r>
            <a:r>
              <a:rPr lang="cs-CZ" sz="2400" dirty="0"/>
              <a:t>  ELASTIC</a:t>
            </a:r>
          </a:p>
          <a:p>
            <a:pPr marL="285750" indent="-285750">
              <a:spcBef>
                <a:spcPct val="0"/>
              </a:spcBef>
              <a:defRPr/>
            </a:pPr>
            <a:endParaRPr lang="cs-CZ" sz="2400" dirty="0"/>
          </a:p>
          <a:p>
            <a:pPr marL="285750" indent="-285750">
              <a:spcBef>
                <a:spcPct val="0"/>
              </a:spcBef>
              <a:defRPr/>
            </a:pPr>
            <a:r>
              <a:rPr lang="cs-CZ" sz="2400" b="1" dirty="0"/>
              <a:t>S5 </a:t>
            </a:r>
            <a:r>
              <a:rPr lang="cs-CZ" sz="2400" dirty="0"/>
              <a:t> INELASTIC</a:t>
            </a:r>
            <a:endParaRPr lang="en-GB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8109"/>
          <a:stretch/>
        </p:blipFill>
        <p:spPr>
          <a:xfrm>
            <a:off x="5777001" y="1964275"/>
            <a:ext cx="4953000" cy="40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1966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</a:t>
            </a:r>
            <a:r>
              <a:rPr lang="cs-CZ" altLang="cs-CZ" sz="2200" dirty="0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may change the volume of all factors of 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 the long </a:t>
            </a:r>
            <a:r>
              <a:rPr lang="cs-CZ" altLang="cs-CZ" sz="2200" dirty="0">
                <a:latin typeface="Arial" panose="020B0604020202020204" pitchFamily="34" charset="0"/>
              </a:rPr>
              <a:t>run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O</a:t>
            </a:r>
            <a:r>
              <a:rPr lang="en-US" altLang="cs-CZ" sz="2200" dirty="0" err="1">
                <a:latin typeface="Arial" panose="020B0604020202020204" pitchFamily="34" charset="0"/>
              </a:rPr>
              <a:t>ptimal</a:t>
            </a:r>
            <a:r>
              <a:rPr lang="en-US" altLang="cs-CZ" sz="2200" dirty="0">
                <a:latin typeface="Arial" panose="020B0604020202020204" pitchFamily="34" charset="0"/>
              </a:rPr>
              <a:t> output  </a:t>
            </a:r>
            <a:r>
              <a:rPr lang="en-US" altLang="cs-CZ" sz="2200" dirty="0" err="1">
                <a:latin typeface="Arial" panose="020B0604020202020204" pitchFamily="34" charset="0"/>
              </a:rPr>
              <a:t>whe</a:t>
            </a:r>
            <a:r>
              <a:rPr lang="cs-CZ" altLang="cs-CZ" sz="2200" dirty="0">
                <a:latin typeface="Arial" panose="020B0604020202020204" pitchFamily="34" charset="0"/>
              </a:rPr>
              <a:t>n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       </a:t>
            </a:r>
            <a:r>
              <a:rPr lang="en-US" altLang="cs-CZ" sz="2200" b="1" dirty="0">
                <a:latin typeface="Arial" panose="020B0604020202020204" pitchFamily="34" charset="0"/>
              </a:rPr>
              <a:t>P = MR = LMC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I</a:t>
            </a:r>
            <a:r>
              <a:rPr lang="en-US" altLang="cs-CZ" sz="2200" dirty="0" err="1">
                <a:latin typeface="Arial" panose="020B0604020202020204" pitchFamily="34" charset="0"/>
              </a:rPr>
              <a:t>nfluenced</a:t>
            </a:r>
            <a:r>
              <a:rPr lang="en-US" altLang="cs-CZ" sz="2200" dirty="0">
                <a:latin typeface="Arial" panose="020B0604020202020204" pitchFamily="34" charset="0"/>
              </a:rPr>
              <a:t> by free </a:t>
            </a:r>
            <a:r>
              <a:rPr lang="cs-CZ" altLang="cs-CZ" sz="2200" dirty="0" err="1">
                <a:latin typeface="Arial" panose="020B0604020202020204" pitchFamily="34" charset="0"/>
              </a:rPr>
              <a:t>access</a:t>
            </a:r>
            <a:r>
              <a:rPr lang="en-US" altLang="cs-CZ" sz="2200" dirty="0">
                <a:latin typeface="Arial" panose="020B0604020202020204" pitchFamily="34" charset="0"/>
              </a:rPr>
              <a:t> and output into the industry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pefect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competition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has zero long-term economic </a:t>
            </a:r>
            <a:r>
              <a:rPr lang="cs-CZ" altLang="cs-CZ" sz="2200" dirty="0">
                <a:latin typeface="Arial" panose="020B0604020202020204" pitchFamily="34" charset="0"/>
              </a:rPr>
              <a:t>profit</a:t>
            </a:r>
            <a:r>
              <a:rPr lang="en-US" altLang="cs-CZ" sz="2200" dirty="0">
                <a:latin typeface="Arial" panose="020B0604020202020204" pitchFamily="34" charset="0"/>
              </a:rPr>
              <a:t> - long-term optimum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 = MR = SMC = LMC = SAC = LAC</a:t>
            </a:r>
          </a:p>
        </p:txBody>
      </p:sp>
      <p:sp>
        <p:nvSpPr>
          <p:cNvPr id="2" name="Obdélník 1"/>
          <p:cNvSpPr/>
          <p:nvPr/>
        </p:nvSpPr>
        <p:spPr>
          <a:xfrm>
            <a:off x="3605846" y="1207660"/>
            <a:ext cx="4490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OUTPUT IN LONG RUN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61" y="4426592"/>
            <a:ext cx="446642" cy="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308493" y="1230442"/>
            <a:ext cx="4405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OUTPUT IN LONG RUN</a:t>
            </a:r>
            <a:endParaRPr lang="en-GB" altLang="cs-CZ" b="1" dirty="0">
              <a:latin typeface="Arial" panose="020B0604020202020204" pitchFamily="34" charset="0"/>
            </a:endParaRPr>
          </a:p>
        </p:txBody>
      </p:sp>
      <p:sp>
        <p:nvSpPr>
          <p:cNvPr id="9" name="Zástupný symbol pro text 4"/>
          <p:cNvSpPr txBox="1">
            <a:spLocks/>
          </p:cNvSpPr>
          <p:nvPr/>
        </p:nvSpPr>
        <p:spPr>
          <a:xfrm>
            <a:off x="1231640" y="2298476"/>
            <a:ext cx="4368393" cy="3410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en-US" sz="2400" dirty="0"/>
              <a:t>Perfectly competitive firm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in </a:t>
            </a:r>
            <a:r>
              <a:rPr lang="en-US" sz="2400" dirty="0"/>
              <a:t> long</a:t>
            </a:r>
            <a:r>
              <a:rPr lang="cs-CZ" sz="2400" dirty="0"/>
              <a:t> run</a:t>
            </a:r>
            <a:r>
              <a:rPr lang="en-US" sz="2400" dirty="0"/>
              <a:t> equilibrium, there is no reason to enter the or to exit the industry</a:t>
            </a:r>
            <a:endParaRPr lang="en-GB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81" y="2503464"/>
            <a:ext cx="46101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</a:t>
            </a:r>
            <a:r>
              <a:rPr kumimoji="0" lang="en-GB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93526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dirty="0" smtClean="0">
                <a:latin typeface="Arial" panose="020B0604020202020204" pitchFamily="34" charset="0"/>
              </a:rPr>
              <a:t>   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Perfect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Competition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  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Firm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Revenues</a:t>
            </a:r>
            <a:r>
              <a:rPr lang="cs-CZ" altLang="cs-CZ" sz="2000" dirty="0">
                <a:latin typeface="Arial" panose="020B0604020202020204" pitchFamily="34" charset="0"/>
              </a:rPr>
              <a:t> in </a:t>
            </a:r>
            <a:r>
              <a:rPr lang="cs-CZ" altLang="cs-CZ" sz="2000" dirty="0" err="1">
                <a:latin typeface="Arial" panose="020B0604020202020204" pitchFamily="34" charset="0"/>
              </a:rPr>
              <a:t>Perfect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Competition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2000" dirty="0" err="1">
                <a:latin typeface="Arial" panose="020B0604020202020204" pitchFamily="34" charset="0"/>
              </a:rPr>
              <a:t>Firm</a:t>
            </a:r>
            <a:r>
              <a:rPr lang="cs-CZ" altLang="cs-CZ" sz="2000" dirty="0">
                <a:latin typeface="Arial" panose="020B0604020202020204" pitchFamily="34" charset="0"/>
              </a:rPr>
              <a:t> Supply in </a:t>
            </a:r>
            <a:r>
              <a:rPr lang="cs-CZ" altLang="cs-CZ" sz="2000" dirty="0" err="1">
                <a:latin typeface="Arial" panose="020B0604020202020204" pitchFamily="34" charset="0"/>
              </a:rPr>
              <a:t>Short</a:t>
            </a:r>
            <a:r>
              <a:rPr lang="cs-CZ" altLang="cs-CZ" sz="2000" dirty="0">
                <a:latin typeface="Arial" panose="020B0604020202020204" pitchFamily="34" charset="0"/>
              </a:rPr>
              <a:t> Run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</a:rPr>
              <a:t>  Elasticity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Supply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</a:rPr>
              <a:t> 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Firm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Output in Long Run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85681" y="1082466"/>
            <a:ext cx="3938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latin typeface="Arial" panose="020B0604020202020204" pitchFamily="34" charset="0"/>
              </a:rPr>
              <a:t>SITUATION IN </a:t>
            </a:r>
            <a:r>
              <a:rPr lang="cs-CZ" altLang="cs-CZ" sz="2400" b="1" dirty="0">
                <a:latin typeface="Arial" panose="020B0604020202020204" pitchFamily="34" charset="0"/>
              </a:rPr>
              <a:t>LONG RUN</a:t>
            </a:r>
            <a:endParaRPr lang="en-GB" altLang="cs-CZ" b="1" dirty="0">
              <a:latin typeface="Arial" panose="020B0604020202020204" pitchFamily="34" charset="0"/>
            </a:endParaRPr>
          </a:p>
        </p:txBody>
      </p:sp>
      <p:sp>
        <p:nvSpPr>
          <p:cNvPr id="9" name="Zástupný symbol pro text 4"/>
          <p:cNvSpPr txBox="1">
            <a:spLocks/>
          </p:cNvSpPr>
          <p:nvPr/>
        </p:nvSpPr>
        <p:spPr>
          <a:xfrm>
            <a:off x="653144" y="1662695"/>
            <a:ext cx="11122090" cy="743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cs-CZ" sz="2200" dirty="0">
                <a:latin typeface="Arial" panose="020B0604020202020204" pitchFamily="34" charset="0"/>
              </a:rPr>
              <a:t>If the market price is </a:t>
            </a:r>
            <a:r>
              <a:rPr lang="en-US" altLang="cs-CZ" sz="2200" b="1" dirty="0">
                <a:latin typeface="Arial" panose="020B0604020202020204" pitchFamily="34" charset="0"/>
              </a:rPr>
              <a:t>higher</a:t>
            </a:r>
            <a:r>
              <a:rPr lang="en-US" altLang="cs-CZ" sz="2200" dirty="0">
                <a:latin typeface="Arial" panose="020B0604020202020204" pitchFamily="34" charset="0"/>
              </a:rPr>
              <a:t> than the AC,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reaches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economic profit - only short-term equilibrium</a:t>
            </a:r>
            <a:r>
              <a:rPr lang="cs-CZ" altLang="cs-CZ" sz="2200" dirty="0">
                <a:latin typeface="Arial" panose="020B0604020202020204" pitchFamily="34" charset="0"/>
              </a:rPr>
              <a:t> (</a:t>
            </a:r>
            <a:r>
              <a:rPr lang="cs-CZ" altLang="cs-CZ" sz="2200" dirty="0" err="1">
                <a:latin typeface="Arial" panose="020B0604020202020204" pitchFamily="34" charset="0"/>
              </a:rPr>
              <a:t>curve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smtClean="0">
                <a:latin typeface="Arial" panose="020B0604020202020204" pitchFamily="34" charset="0"/>
              </a:rPr>
              <a:t>S)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cs-CZ" sz="2200" dirty="0">
                <a:latin typeface="Arial" panose="020B0604020202020204" pitchFamily="34" charset="0"/>
              </a:rPr>
              <a:t>Profit </a:t>
            </a:r>
            <a:r>
              <a:rPr lang="cs-CZ" altLang="cs-CZ" sz="2200" dirty="0" err="1">
                <a:latin typeface="Arial" panose="020B0604020202020204" pitchFamily="34" charset="0"/>
              </a:rPr>
              <a:t>industry</a:t>
            </a:r>
            <a:r>
              <a:rPr lang="en-US" altLang="cs-CZ" sz="2200" dirty="0">
                <a:latin typeface="Arial" panose="020B0604020202020204" pitchFamily="34" charset="0"/>
              </a:rPr>
              <a:t> will attract other </a:t>
            </a:r>
            <a:r>
              <a:rPr lang="cs-CZ" altLang="cs-CZ" sz="2200" dirty="0" err="1">
                <a:latin typeface="Arial" panose="020B0604020202020204" pitchFamily="34" charset="0"/>
              </a:rPr>
              <a:t>firms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 (</a:t>
            </a:r>
            <a:r>
              <a:rPr lang="en-US" altLang="cs-CZ" sz="2200" dirty="0">
                <a:latin typeface="Arial" panose="020B0604020202020204" pitchFamily="34" charset="0"/>
              </a:rPr>
              <a:t>shift </a:t>
            </a:r>
            <a:r>
              <a:rPr lang="cs-CZ" altLang="cs-CZ" sz="2200" dirty="0" err="1">
                <a:latin typeface="Arial" panose="020B0604020202020204" pitchFamily="34" charset="0"/>
              </a:rPr>
              <a:t>from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 to S</a:t>
            </a:r>
            <a:r>
              <a:rPr lang="cs-CZ" altLang="cs-CZ" sz="2200" dirty="0">
                <a:latin typeface="Arial" panose="020B0604020202020204" pitchFamily="34" charset="0"/>
              </a:rPr>
              <a:t>1)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85850" lvl="1" indent="-342900">
              <a:spcBef>
                <a:spcPct val="0"/>
              </a:spcBef>
            </a:pPr>
            <a:r>
              <a:rPr lang="en-US" altLang="cs-CZ" sz="1800" dirty="0">
                <a:latin typeface="Arial" panose="020B0604020202020204" pitchFamily="34" charset="0"/>
              </a:rPr>
              <a:t>decline in market prices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85850" lvl="1" indent="-342900">
              <a:spcBef>
                <a:spcPct val="0"/>
              </a:spcBef>
            </a:pPr>
            <a:r>
              <a:rPr lang="en-US" altLang="cs-CZ" sz="1800" b="1" dirty="0">
                <a:latin typeface="Arial" panose="020B0604020202020204" pitchFamily="34" charset="0"/>
              </a:rPr>
              <a:t>the </a:t>
            </a:r>
            <a:r>
              <a:rPr lang="cs-CZ" altLang="cs-CZ" sz="1800" b="1" dirty="0" err="1">
                <a:latin typeface="Arial" panose="020B0604020202020204" pitchFamily="34" charset="0"/>
              </a:rPr>
              <a:t>equilibrium</a:t>
            </a:r>
            <a:r>
              <a:rPr lang="cs-CZ" altLang="cs-CZ" sz="1800" dirty="0">
                <a:latin typeface="Arial" panose="020B0604020202020204" pitchFamily="34" charset="0"/>
              </a:rPr>
              <a:t>:</a:t>
            </a:r>
            <a:r>
              <a:rPr lang="en-US" altLang="cs-CZ" sz="1800" dirty="0">
                <a:latin typeface="Arial" panose="020B0604020202020204" pitchFamily="34" charset="0"/>
              </a:rPr>
              <a:t> point </a:t>
            </a:r>
            <a:r>
              <a:rPr lang="en-US" altLang="cs-CZ" sz="1800" dirty="0" err="1" smtClean="0">
                <a:latin typeface="Arial" panose="020B0604020202020204" pitchFamily="34" charset="0"/>
              </a:rPr>
              <a:t>wh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it</a:t>
            </a:r>
            <a:r>
              <a:rPr lang="en-US" altLang="cs-CZ" sz="1800" dirty="0" smtClean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the normal </a:t>
            </a:r>
            <a:r>
              <a:rPr lang="en-US" altLang="cs-CZ" sz="1800" dirty="0" smtClean="0">
                <a:latin typeface="Arial" panose="020B0604020202020204" pitchFamily="34" charset="0"/>
              </a:rPr>
              <a:t>profit</a:t>
            </a:r>
            <a:endParaRPr lang="en-US" altLang="cs-CZ" sz="1800" dirty="0">
              <a:latin typeface="Arial" panose="020B0604020202020204" pitchFamily="34" charset="0"/>
            </a:endParaRPr>
          </a:p>
        </p:txBody>
      </p:sp>
      <p:sp>
        <p:nvSpPr>
          <p:cNvPr id="6" name="AutoShape 2" descr="Výsledek obrázku pro FIRM OUTPUT IN LONG RUN PERFECT COMPET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030" y="3401825"/>
            <a:ext cx="5429910" cy="28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85681" y="1082466"/>
            <a:ext cx="3938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latin typeface="Arial" panose="020B0604020202020204" pitchFamily="34" charset="0"/>
              </a:rPr>
              <a:t>SITUATION IN </a:t>
            </a:r>
            <a:r>
              <a:rPr lang="cs-CZ" altLang="cs-CZ" sz="2400" b="1" dirty="0">
                <a:latin typeface="Arial" panose="020B0604020202020204" pitchFamily="34" charset="0"/>
              </a:rPr>
              <a:t>LONG RUN</a:t>
            </a:r>
            <a:endParaRPr lang="en-GB" altLang="cs-CZ" b="1" dirty="0">
              <a:latin typeface="Arial" panose="020B0604020202020204" pitchFamily="34" charset="0"/>
            </a:endParaRPr>
          </a:p>
        </p:txBody>
      </p:sp>
      <p:sp>
        <p:nvSpPr>
          <p:cNvPr id="9" name="Zástupný symbol pro text 4"/>
          <p:cNvSpPr txBox="1">
            <a:spLocks/>
          </p:cNvSpPr>
          <p:nvPr/>
        </p:nvSpPr>
        <p:spPr>
          <a:xfrm>
            <a:off x="460376" y="1662695"/>
            <a:ext cx="11314858" cy="743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cs-CZ" sz="2200" dirty="0">
                <a:latin typeface="Arial" panose="020B0604020202020204" pitchFamily="34" charset="0"/>
              </a:rPr>
              <a:t>If the market price is </a:t>
            </a:r>
            <a:r>
              <a:rPr lang="cs-CZ" altLang="cs-CZ" sz="2200" dirty="0" err="1">
                <a:latin typeface="Arial" panose="020B0604020202020204" pitchFamily="34" charset="0"/>
              </a:rPr>
              <a:t>lower</a:t>
            </a:r>
            <a:r>
              <a:rPr lang="en-US" altLang="cs-CZ" sz="2200" dirty="0">
                <a:latin typeface="Arial" panose="020B0604020202020204" pitchFamily="34" charset="0"/>
              </a:rPr>
              <a:t> than the AC,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reaches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economic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losses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200" dirty="0" err="1" smtClean="0">
                <a:latin typeface="Arial" panose="020B0604020202020204" pitchFamily="34" charset="0"/>
              </a:rPr>
              <a:t>Firms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leave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industry</a:t>
            </a:r>
            <a:r>
              <a:rPr lang="cs-CZ" altLang="cs-CZ" sz="2200" dirty="0">
                <a:latin typeface="Arial" panose="020B0604020202020204" pitchFamily="34" charset="0"/>
              </a:rPr>
              <a:t> (</a:t>
            </a:r>
            <a:r>
              <a:rPr lang="en-US" altLang="cs-CZ" sz="2200" dirty="0">
                <a:latin typeface="Arial" panose="020B0604020202020204" pitchFamily="34" charset="0"/>
              </a:rPr>
              <a:t>shift </a:t>
            </a:r>
            <a:r>
              <a:rPr lang="cs-CZ" altLang="cs-CZ" sz="2200" dirty="0" err="1">
                <a:latin typeface="Arial" panose="020B0604020202020204" pitchFamily="34" charset="0"/>
              </a:rPr>
              <a:t>from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 to S</a:t>
            </a:r>
            <a:r>
              <a:rPr lang="cs-CZ" altLang="cs-CZ" sz="2200" dirty="0">
                <a:latin typeface="Arial" panose="020B0604020202020204" pitchFamily="34" charset="0"/>
              </a:rPr>
              <a:t>1</a:t>
            </a:r>
            <a:r>
              <a:rPr lang="cs-CZ" altLang="cs-CZ" sz="2200" dirty="0" smtClean="0">
                <a:latin typeface="Arial" panose="020B0604020202020204" pitchFamily="34" charset="0"/>
              </a:rPr>
              <a:t>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85850" lvl="1" indent="-342900">
              <a:spcBef>
                <a:spcPct val="0"/>
              </a:spcBef>
            </a:pPr>
            <a:r>
              <a:rPr lang="cs-CZ" altLang="cs-CZ" sz="1800" dirty="0" err="1">
                <a:latin typeface="Arial" panose="020B0604020202020204" pitchFamily="34" charset="0"/>
              </a:rPr>
              <a:t>Industry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price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begin</a:t>
            </a:r>
            <a:r>
              <a:rPr lang="cs-CZ" altLang="cs-CZ" sz="1800" dirty="0">
                <a:latin typeface="Arial" panose="020B0604020202020204" pitchFamily="34" charset="0"/>
              </a:rPr>
              <a:t> to </a:t>
            </a:r>
            <a:r>
              <a:rPr lang="cs-CZ" altLang="cs-CZ" sz="1800" dirty="0" err="1">
                <a:latin typeface="Arial" panose="020B0604020202020204" pitchFamily="34" charset="0"/>
              </a:rPr>
              <a:t>rice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85850" lvl="1" indent="-342900">
              <a:spcBef>
                <a:spcPct val="0"/>
              </a:spcBef>
            </a:pPr>
            <a:r>
              <a:rPr lang="en-US" altLang="cs-CZ" sz="1800" dirty="0">
                <a:latin typeface="Arial" panose="020B0604020202020204" pitchFamily="34" charset="0"/>
              </a:rPr>
              <a:t>the </a:t>
            </a:r>
            <a:r>
              <a:rPr lang="cs-CZ" altLang="cs-CZ" sz="1800" dirty="0" err="1">
                <a:latin typeface="Arial" panose="020B0604020202020204" pitchFamily="34" charset="0"/>
              </a:rPr>
              <a:t>equilibrium</a:t>
            </a:r>
            <a:r>
              <a:rPr lang="cs-CZ" altLang="cs-CZ" sz="1800" dirty="0">
                <a:latin typeface="Arial" panose="020B0604020202020204" pitchFamily="34" charset="0"/>
              </a:rPr>
              <a:t>:</a:t>
            </a:r>
            <a:r>
              <a:rPr lang="en-US" altLang="cs-CZ" sz="1800" dirty="0">
                <a:latin typeface="Arial" panose="020B0604020202020204" pitchFamily="34" charset="0"/>
              </a:rPr>
              <a:t> point where the normal profit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is</a:t>
            </a:r>
            <a:endParaRPr lang="en-US" altLang="cs-CZ" sz="1800" dirty="0">
              <a:latin typeface="Arial" panose="020B0604020202020204" pitchFamily="34" charset="0"/>
            </a:endParaRPr>
          </a:p>
        </p:txBody>
      </p:sp>
      <p:sp>
        <p:nvSpPr>
          <p:cNvPr id="6" name="AutoShape 2" descr="Výsledek obrázku pro FIRM OUTPUT IN LONG RUN PERFECT COMPET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930" y="3189969"/>
            <a:ext cx="63817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864171"/>
            <a:ext cx="10196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t</a:t>
            </a:r>
            <a:r>
              <a:rPr lang="en-US" altLang="cs-CZ" sz="2200" dirty="0">
                <a:latin typeface="Arial" panose="020B0604020202020204" pitchFamily="34" charset="0"/>
              </a:rPr>
              <a:t>he following statement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correct?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„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Firm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supply</a:t>
            </a:r>
            <a:r>
              <a:rPr lang="cs-CZ" altLang="cs-CZ" sz="2200" dirty="0">
                <a:latin typeface="Arial" panose="020B0604020202020204" pitchFamily="34" charset="0"/>
              </a:rPr>
              <a:t> c</a:t>
            </a:r>
            <a:r>
              <a:rPr lang="en-US" altLang="cs-CZ" sz="2200" dirty="0" err="1">
                <a:latin typeface="Arial" panose="020B0604020202020204" pitchFamily="34" charset="0"/>
              </a:rPr>
              <a:t>urve</a:t>
            </a:r>
            <a:r>
              <a:rPr lang="en-US" altLang="cs-CZ" sz="2200" dirty="0">
                <a:latin typeface="Arial" panose="020B0604020202020204" pitchFamily="34" charset="0"/>
              </a:rPr>
              <a:t> in LR is identical with the rising part of the curve LMC bounded minimum of LAC."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I</a:t>
            </a:r>
            <a:r>
              <a:rPr lang="en-US" altLang="cs-CZ" sz="2200" dirty="0" err="1">
                <a:latin typeface="Arial" panose="020B0604020202020204" pitchFamily="34" charset="0"/>
              </a:rPr>
              <a:t>ndustry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supply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= a set of long-term equilibrium points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industry</a:t>
            </a:r>
            <a:r>
              <a:rPr lang="en-US" altLang="cs-CZ" sz="2200" dirty="0">
                <a:latin typeface="Arial" panose="020B0604020202020204" pitchFamily="34" charset="0"/>
              </a:rPr>
              <a:t> = a set of intersections shifting market demand curves and short-term market supply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 smtClean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ctr">
              <a:spcBef>
                <a:spcPct val="0"/>
              </a:spcBef>
              <a:defRPr/>
            </a:pPr>
            <a:r>
              <a:rPr lang="en-US" altLang="cs-CZ" sz="2200" b="1" dirty="0" smtClean="0">
                <a:latin typeface="Arial" panose="020B0604020202020204" pitchFamily="34" charset="0"/>
                <a:ea typeface="Cambria Math" panose="02040503050406030204" pitchFamily="18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Long Industry Supply </a:t>
            </a:r>
            <a:r>
              <a:rPr lang="en-US" altLang="cs-CZ" sz="2200" dirty="0">
                <a:latin typeface="Arial" panose="020B0604020202020204" pitchFamily="34" charset="0"/>
              </a:rPr>
              <a:t>curve </a:t>
            </a:r>
            <a:r>
              <a:rPr lang="cs-CZ" altLang="cs-CZ" sz="2200" dirty="0" smtClean="0">
                <a:latin typeface="Arial" panose="020B0604020202020204" pitchFamily="34" charset="0"/>
              </a:rPr>
              <a:t>(</a:t>
            </a:r>
            <a:r>
              <a:rPr lang="cs-CZ" altLang="cs-CZ" sz="2200" b="1" dirty="0" smtClean="0">
                <a:latin typeface="Arial" panose="020B0604020202020204" pitchFamily="34" charset="0"/>
                <a:ea typeface="Cambria Math" panose="02040503050406030204" pitchFamily="18" charset="0"/>
              </a:rPr>
              <a:t>LIS)</a:t>
            </a:r>
          </a:p>
          <a:p>
            <a:pPr marL="285750" indent="-285750" algn="ctr">
              <a:spcBef>
                <a:spcPct val="0"/>
              </a:spcBef>
              <a:defRPr/>
            </a:pPr>
            <a:r>
              <a:rPr lang="cs-CZ" altLang="cs-CZ" sz="2200" b="1" dirty="0" smtClean="0">
                <a:latin typeface="Arial" panose="020B0604020202020204" pitchFamily="34" charset="0"/>
                <a:ea typeface="Cambria Math" panose="02040503050406030204" pitchFamily="18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 err="1">
                <a:latin typeface="Arial" panose="020B0604020202020204" pitchFamily="34" charset="0"/>
              </a:rPr>
              <a:t>hape</a:t>
            </a:r>
            <a:r>
              <a:rPr lang="en-US" altLang="cs-CZ" sz="2200" dirty="0">
                <a:latin typeface="Arial" panose="020B0604020202020204" pitchFamily="34" charset="0"/>
              </a:rPr>
              <a:t> of the LIS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 depends on the prices of inputs,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respectively </a:t>
            </a:r>
            <a:r>
              <a:rPr lang="en-US" altLang="cs-CZ" sz="2200" dirty="0">
                <a:latin typeface="Arial" panose="020B0604020202020204" pitchFamily="34" charset="0"/>
              </a:rPr>
              <a:t>whether and how the input prices are changing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marL="285750" indent="-285750" algn="ctr">
              <a:spcBef>
                <a:spcPct val="0"/>
              </a:spcBef>
              <a:defRPr/>
            </a:pPr>
            <a:endParaRPr lang="cs-CZ" altLang="cs-CZ" sz="2200" b="1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05405" y="1156754"/>
            <a:ext cx="433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SUPPLY IN LONG RUN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078" y="4519517"/>
            <a:ext cx="446642" cy="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82300" y="1082466"/>
            <a:ext cx="594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latin typeface="Arial" panose="020B0604020202020204" pitchFamily="34" charset="0"/>
              </a:rPr>
              <a:t>SITUATION IN SHORT AND LONG </a:t>
            </a:r>
            <a:r>
              <a:rPr lang="cs-CZ" altLang="cs-CZ" sz="2400" b="1" dirty="0">
                <a:latin typeface="Arial" panose="020B0604020202020204" pitchFamily="34" charset="0"/>
              </a:rPr>
              <a:t>RUN</a:t>
            </a:r>
            <a:endParaRPr lang="en-GB" altLang="cs-CZ" b="1" dirty="0">
              <a:latin typeface="Arial" panose="020B0604020202020204" pitchFamily="34" charset="0"/>
            </a:endParaRPr>
          </a:p>
        </p:txBody>
      </p:sp>
      <p:sp>
        <p:nvSpPr>
          <p:cNvPr id="9" name="Zástupný symbol pro text 4"/>
          <p:cNvSpPr txBox="1">
            <a:spLocks/>
          </p:cNvSpPr>
          <p:nvPr/>
        </p:nvSpPr>
        <p:spPr>
          <a:xfrm>
            <a:off x="460376" y="1662695"/>
            <a:ext cx="11314858" cy="743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cs-CZ" sz="1800" dirty="0">
              <a:latin typeface="Arial" panose="020B0604020202020204" pitchFamily="34" charset="0"/>
            </a:endParaRPr>
          </a:p>
        </p:txBody>
      </p:sp>
      <p:sp>
        <p:nvSpPr>
          <p:cNvPr id="6" name="AutoShape 2" descr="Výsledek obrázku pro FIRM OUTPUT IN LONG RUN PERFECT COMPET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778" y="2002322"/>
            <a:ext cx="56483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196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Productive and allocative efficiency: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  <a:ea typeface="Cambria Math" panose="02040503050406030204" pitchFamily="18" charset="0"/>
              </a:rPr>
              <a:t>Producti</a:t>
            </a:r>
            <a:r>
              <a:rPr lang="cs-CZ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ve</a:t>
            </a:r>
            <a:r>
              <a:rPr lang="en-US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 efficiency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: the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produces output with minimal LAC - in the short term the company </a:t>
            </a:r>
            <a:r>
              <a:rPr lang="cs-CZ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has not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produce with minimal AC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Allocative efficiency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: such an output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produced that consumers want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most - the reallocation of resources will not increase the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's output nor consumer benefit (absence of expenses deadweight) </a:t>
            </a:r>
            <a:endParaRPr lang="cs-CZ" altLang="cs-CZ" sz="2200" dirty="0" smtClean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 smtClean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ctr">
              <a:spcBef>
                <a:spcPct val="0"/>
              </a:spcBef>
              <a:defRPr/>
            </a:pPr>
            <a:r>
              <a:rPr lang="en-US" altLang="cs-CZ" sz="2200" b="1" dirty="0" smtClean="0">
                <a:latin typeface="Arial" panose="020B0604020202020204" pitchFamily="34" charset="0"/>
                <a:ea typeface="Cambria Math" panose="02040503050406030204" pitchFamily="18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P = MC</a:t>
            </a:r>
            <a:endParaRPr lang="cs-CZ" altLang="cs-CZ" sz="2200" b="1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720573" y="1207660"/>
            <a:ext cx="6260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EFFICIENCY OF PERFECT COMPETITION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691" y="4720683"/>
            <a:ext cx="446642" cy="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END</a:t>
            </a:r>
          </a:p>
        </p:txBody>
      </p:sp>
      <p:sp>
        <p:nvSpPr>
          <p:cNvPr id="2" name="Obdélník 1"/>
          <p:cNvSpPr/>
          <p:nvPr/>
        </p:nvSpPr>
        <p:spPr>
          <a:xfrm>
            <a:off x="3653536" y="3244334"/>
            <a:ext cx="488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cs-CZ" altLang="cs-CZ" dirty="0">
                <a:latin typeface="Arial" panose="020B0604020202020204" pitchFamily="34" charset="0"/>
              </a:rPr>
              <a:t>THANK YOU FOR YOUR ATTENTION . . . </a:t>
            </a:r>
            <a:endParaRPr lang="en-GB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196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b="1" dirty="0" err="1">
                <a:latin typeface="Arial" panose="020B0604020202020204" pitchFamily="34" charset="0"/>
              </a:rPr>
              <a:t>Firm</a:t>
            </a:r>
            <a:r>
              <a:rPr lang="cs-CZ" altLang="cs-CZ" sz="2200" b="1" dirty="0">
                <a:latin typeface="Arial" panose="020B0604020202020204" pitchFamily="34" charset="0"/>
              </a:rPr>
              <a:t> r</a:t>
            </a:r>
            <a:r>
              <a:rPr lang="en-US" altLang="cs-CZ" sz="2200" b="1" dirty="0" err="1">
                <a:latin typeface="Arial" panose="020B0604020202020204" pitchFamily="34" charset="0"/>
              </a:rPr>
              <a:t>evenues</a:t>
            </a:r>
            <a:r>
              <a:rPr lang="en-US" altLang="cs-CZ" sz="2200" b="1" dirty="0">
                <a:latin typeface="Arial" panose="020B0604020202020204" pitchFamily="34" charset="0"/>
              </a:rPr>
              <a:t>  </a:t>
            </a:r>
            <a:r>
              <a:rPr lang="en-US" altLang="cs-CZ" sz="2200" dirty="0">
                <a:latin typeface="Arial" panose="020B0604020202020204" pitchFamily="34" charset="0"/>
              </a:rPr>
              <a:t>= the sum of money received from the sale of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production (sales)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Maximum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profit can also be achieved by maximizing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income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Revenues</a:t>
            </a:r>
            <a:r>
              <a:rPr lang="en-US" altLang="cs-CZ" sz="2200" dirty="0">
                <a:latin typeface="Arial" panose="020B0604020202020204" pitchFamily="34" charset="0"/>
              </a:rPr>
              <a:t> development is influenced by the type of market structure in the industry, or </a:t>
            </a:r>
            <a:r>
              <a:rPr lang="cs-CZ" altLang="cs-CZ" sz="2200" dirty="0">
                <a:latin typeface="Arial" panose="020B0604020202020204" pitchFamily="34" charset="0"/>
              </a:rPr>
              <a:t>by </a:t>
            </a:r>
            <a:r>
              <a:rPr lang="en-US" altLang="cs-CZ" sz="2200" dirty="0">
                <a:latin typeface="Arial" panose="020B0604020202020204" pitchFamily="34" charset="0"/>
              </a:rPr>
              <a:t>the price elasticity of demand for production companies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      perfect and imperfect competition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078281" y="1207660"/>
            <a:ext cx="7545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REVENUES AND THE MARKET STRUCTURE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922" y="4497464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1966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>
                <a:latin typeface="Arial" panose="020B0604020202020204" pitchFamily="34" charset="0"/>
              </a:rPr>
              <a:t> large number of buyers and sellers in each market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N</a:t>
            </a:r>
            <a:r>
              <a:rPr lang="en-US" altLang="cs-CZ" sz="2200" dirty="0" err="1">
                <a:latin typeface="Arial" panose="020B0604020202020204" pitchFamily="34" charset="0"/>
              </a:rPr>
              <a:t>obody</a:t>
            </a:r>
            <a:r>
              <a:rPr lang="en-US" altLang="cs-CZ" sz="2200" dirty="0">
                <a:latin typeface="Arial" panose="020B0604020202020204" pitchFamily="34" charset="0"/>
              </a:rPr>
              <a:t> is strong enough to affect the price or output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sector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All goods are homogeneous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here are no barriers to entry and exit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on any market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 err="1">
                <a:latin typeface="Arial" panose="020B0604020202020204" pitchFamily="34" charset="0"/>
              </a:rPr>
              <a:t>ll</a:t>
            </a:r>
            <a:r>
              <a:rPr lang="en-US" altLang="cs-CZ" sz="2200" dirty="0">
                <a:latin typeface="Arial" panose="020B0604020202020204" pitchFamily="34" charset="0"/>
              </a:rPr>
              <a:t> producers and consumers are fully informed about prices and quantities on the market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Companies seeking to maximize profits, consumers</a:t>
            </a:r>
            <a:r>
              <a:rPr lang="cs-CZ" altLang="cs-CZ" sz="2200" dirty="0">
                <a:latin typeface="Arial" panose="020B0604020202020204" pitchFamily="34" charset="0"/>
              </a:rPr>
              <a:t> to </a:t>
            </a:r>
            <a:r>
              <a:rPr lang="en-US" altLang="cs-CZ" sz="2200" dirty="0">
                <a:latin typeface="Arial" panose="020B0604020202020204" pitchFamily="34" charset="0"/>
              </a:rPr>
              <a:t>maximize </a:t>
            </a:r>
            <a:r>
              <a:rPr lang="cs-CZ" altLang="cs-CZ" sz="2200" dirty="0" err="1">
                <a:latin typeface="Arial" panose="020B0604020202020204" pitchFamily="34" charset="0"/>
              </a:rPr>
              <a:t>their</a:t>
            </a:r>
            <a:r>
              <a:rPr lang="cs-CZ" altLang="cs-CZ" sz="2200" dirty="0">
                <a:latin typeface="Arial" panose="020B0604020202020204" pitchFamily="34" charset="0"/>
              </a:rPr>
              <a:t> utility</a:t>
            </a:r>
            <a:endParaRPr lang="en-GB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30455" y="1207660"/>
            <a:ext cx="384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PERFECT COMPETITION</a:t>
            </a:r>
          </a:p>
        </p:txBody>
      </p:sp>
    </p:spTree>
    <p:extLst>
      <p:ext uri="{BB962C8B-B14F-4D97-AF65-F5344CB8AC3E}">
        <p14:creationId xmlns:p14="http://schemas.microsoft.com/office/powerpoint/2010/main" val="29433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08653" y="2253248"/>
            <a:ext cx="10196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</a:t>
            </a:r>
            <a:r>
              <a:rPr lang="cs-CZ" altLang="cs-CZ" sz="2200" dirty="0">
                <a:latin typeface="Arial" panose="020B0604020202020204" pitchFamily="34" charset="0"/>
              </a:rPr>
              <a:t>so </a:t>
            </a:r>
            <a:r>
              <a:rPr lang="en-US" altLang="cs-CZ" sz="2200" dirty="0">
                <a:latin typeface="Arial" panose="020B0604020202020204" pitchFamily="34" charset="0"/>
              </a:rPr>
              <a:t>called "price taker" - the price is objectively determined by market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M</a:t>
            </a:r>
            <a:r>
              <a:rPr lang="en-US" altLang="cs-CZ" sz="2200" dirty="0" err="1">
                <a:latin typeface="Arial" panose="020B0604020202020204" pitchFamily="34" charset="0"/>
              </a:rPr>
              <a:t>arket</a:t>
            </a:r>
            <a:r>
              <a:rPr lang="en-US" altLang="cs-CZ" sz="2200" dirty="0">
                <a:latin typeface="Arial" panose="020B0604020202020204" pitchFamily="34" charset="0"/>
              </a:rPr>
              <a:t> share of each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minimal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Individual </a:t>
            </a:r>
            <a:r>
              <a:rPr lang="cs-CZ" altLang="cs-CZ" sz="2200" dirty="0">
                <a:latin typeface="Arial" panose="020B0604020202020204" pitchFamily="34" charset="0"/>
              </a:rPr>
              <a:t>d</a:t>
            </a:r>
            <a:r>
              <a:rPr lang="en-US" altLang="cs-CZ" sz="2200" dirty="0" err="1">
                <a:latin typeface="Arial" panose="020B0604020202020204" pitchFamily="34" charset="0"/>
              </a:rPr>
              <a:t>emand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(demand for the production of one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) is infinitely elastic - parallel line to the axis "x" at market price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C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urves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average and marginal revenue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are identical and coincide with the curve of individual demand</a:t>
            </a:r>
            <a:endParaRPr lang="en-US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96483" y="1230442"/>
            <a:ext cx="5029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FACTS BASED ON ASSUMPTION</a:t>
            </a:r>
          </a:p>
        </p:txBody>
      </p:sp>
    </p:spTree>
    <p:extLst>
      <p:ext uri="{BB962C8B-B14F-4D97-AF65-F5344CB8AC3E}">
        <p14:creationId xmlns:p14="http://schemas.microsoft.com/office/powerpoint/2010/main" val="17471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39283" y="2161767"/>
            <a:ext cx="40353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constant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Total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revenues</a:t>
            </a:r>
            <a:r>
              <a:rPr lang="en-US" altLang="cs-CZ" sz="2200" dirty="0" smtClean="0">
                <a:latin typeface="Arial" panose="020B0604020202020204" pitchFamily="34" charset="0"/>
              </a:rPr>
              <a:t> grow </a:t>
            </a:r>
            <a:r>
              <a:rPr lang="en-US" altLang="cs-CZ" sz="2200" dirty="0">
                <a:latin typeface="Arial" panose="020B0604020202020204" pitchFamily="34" charset="0"/>
              </a:rPr>
              <a:t>linearly</a:t>
            </a:r>
            <a:endParaRPr lang="en-GB" sz="2400" dirty="0"/>
          </a:p>
        </p:txBody>
      </p:sp>
      <p:sp>
        <p:nvSpPr>
          <p:cNvPr id="2" name="Obdélník 1"/>
          <p:cNvSpPr/>
          <p:nvPr/>
        </p:nvSpPr>
        <p:spPr>
          <a:xfrm>
            <a:off x="1924459" y="1230442"/>
            <a:ext cx="717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TOTAL REVENUES IN PERFECT COMPETITION 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7" name="Zástupný symbol pro obsah 6"/>
          <p:cNvPicPr>
            <a:picLocks noChangeAspect="1"/>
          </p:cNvPicPr>
          <p:nvPr/>
        </p:nvPicPr>
        <p:blipFill rotWithShape="1">
          <a:blip r:embed="rId3"/>
          <a:srcRect r="46867"/>
          <a:stretch/>
        </p:blipFill>
        <p:spPr>
          <a:xfrm>
            <a:off x="5782827" y="2344731"/>
            <a:ext cx="4006478" cy="30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39283" y="2161767"/>
            <a:ext cx="490168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ost</a:t>
            </a:r>
            <a:r>
              <a:rPr lang="cs-CZ" altLang="cs-CZ" sz="2200" dirty="0" smtClean="0">
                <a:latin typeface="Arial" panose="020B0604020202020204" pitchFamily="34" charset="0"/>
              </a:rPr>
              <a:t>s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production </a:t>
            </a:r>
            <a:r>
              <a:rPr lang="cs-CZ" altLang="cs-CZ" sz="2200" dirty="0" smtClean="0">
                <a:latin typeface="Arial" panose="020B0604020202020204" pitchFamily="34" charset="0"/>
              </a:rPr>
              <a:t>are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objectively determined by the market and d</a:t>
            </a:r>
            <a:r>
              <a:rPr lang="cs-CZ" altLang="cs-CZ" sz="2200" dirty="0" smtClean="0">
                <a:latin typeface="Arial" panose="020B0604020202020204" pitchFamily="34" charset="0"/>
              </a:rPr>
              <a:t>o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not change with the change of sales </a:t>
            </a:r>
            <a:r>
              <a:rPr lang="en-US" altLang="cs-CZ" sz="2200" dirty="0" smtClean="0">
                <a:latin typeface="Arial" panose="020B0604020202020204" pitchFamily="34" charset="0"/>
              </a:rPr>
              <a:t>volumes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A</a:t>
            </a:r>
            <a:r>
              <a:rPr lang="en-US" altLang="cs-CZ" sz="2200" b="1" dirty="0" err="1">
                <a:latin typeface="Arial" panose="020B0604020202020204" pitchFamily="34" charset="0"/>
              </a:rPr>
              <a:t>verage</a:t>
            </a:r>
            <a:r>
              <a:rPr lang="en-US" altLang="cs-CZ" sz="2200" b="1" dirty="0">
                <a:latin typeface="Arial" panose="020B0604020202020204" pitchFamily="34" charset="0"/>
              </a:rPr>
              <a:t> and marginal </a:t>
            </a:r>
            <a:r>
              <a:rPr lang="cs-CZ" altLang="cs-CZ" sz="2200" b="1" dirty="0" err="1">
                <a:latin typeface="Arial" panose="020B0604020202020204" pitchFamily="34" charset="0"/>
              </a:rPr>
              <a:t>revenues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are</a:t>
            </a:r>
            <a:r>
              <a:rPr lang="en-US" altLang="cs-CZ" sz="2200" dirty="0">
                <a:latin typeface="Arial" panose="020B0604020202020204" pitchFamily="34" charset="0"/>
              </a:rPr>
              <a:t> identical to the price level - AR and MR curve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are</a:t>
            </a:r>
            <a:r>
              <a:rPr lang="en-US" altLang="cs-CZ" sz="2200" dirty="0">
                <a:latin typeface="Arial" panose="020B0604020202020204" pitchFamily="34" charset="0"/>
              </a:rPr>
              <a:t> also the demand curve for production of one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endParaRPr lang="en-GB" sz="2400" dirty="0"/>
          </a:p>
        </p:txBody>
      </p:sp>
      <p:sp>
        <p:nvSpPr>
          <p:cNvPr id="2" name="Obdélník 1"/>
          <p:cNvSpPr/>
          <p:nvPr/>
        </p:nvSpPr>
        <p:spPr>
          <a:xfrm>
            <a:off x="429371" y="1230442"/>
            <a:ext cx="10163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AVERAGE AND MARGINAL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REVENUES </a:t>
            </a:r>
            <a:r>
              <a:rPr lang="cs-CZ" altLang="cs-CZ" sz="2400" b="1" dirty="0">
                <a:latin typeface="Arial" panose="020B0604020202020204" pitchFamily="34" charset="0"/>
              </a:rPr>
              <a:t>IN PERFECT COMPETITION 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9" name="Zástupný symbol pro obsah 7"/>
          <p:cNvPicPr>
            <a:picLocks noChangeAspect="1"/>
          </p:cNvPicPr>
          <p:nvPr/>
        </p:nvPicPr>
        <p:blipFill rotWithShape="1">
          <a:blip r:embed="rId3"/>
          <a:srcRect l="49913"/>
          <a:stretch/>
        </p:blipFill>
        <p:spPr>
          <a:xfrm>
            <a:off x="6815359" y="2322965"/>
            <a:ext cx="4057417" cy="32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1966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Elasticity of demand - the relation</a:t>
            </a:r>
            <a:r>
              <a:rPr lang="cs-CZ" altLang="cs-CZ" sz="2200" dirty="0" err="1">
                <a:latin typeface="Arial" panose="020B0604020202020204" pitchFamily="34" charset="0"/>
              </a:rPr>
              <a:t>ship</a:t>
            </a:r>
            <a:r>
              <a:rPr lang="en-US" altLang="cs-CZ" sz="2200" dirty="0">
                <a:latin typeface="Arial" panose="020B0604020202020204" pitchFamily="34" charset="0"/>
              </a:rPr>
              <a:t> between price and marginal cost of production - </a:t>
            </a:r>
            <a:r>
              <a:rPr lang="en-US" altLang="cs-CZ" sz="2200" b="1" dirty="0">
                <a:latin typeface="Arial" panose="020B0604020202020204" pitchFamily="34" charset="0"/>
              </a:rPr>
              <a:t>Inverse Elasticity Pricing Rule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W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ith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increase of price elasticity decreases the difference between price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production and marginal cost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1100" i="1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i="1" dirty="0" smtClean="0">
                <a:latin typeface="Arial" panose="020B0604020202020204" pitchFamily="34" charset="0"/>
              </a:rPr>
              <a:t>        MR = </a:t>
            </a:r>
            <a:r>
              <a:rPr lang="cs-CZ" altLang="cs-CZ" sz="2200" i="1" dirty="0">
                <a:latin typeface="Arial" panose="020B0604020202020204" pitchFamily="34" charset="0"/>
              </a:rPr>
              <a:t>P + Q.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P/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Q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= P (1+ Q/P .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P/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Q)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= P (1 +     1/ PED</a:t>
            </a:r>
            <a:r>
              <a:rPr lang="cs-CZ" altLang="cs-CZ" sz="2200" i="1" dirty="0" smtClean="0">
                <a:latin typeface="Arial" panose="020B0604020202020204" pitchFamily="34" charset="0"/>
              </a:rPr>
              <a:t>)</a:t>
            </a:r>
          </a:p>
          <a:p>
            <a:pPr algn="just">
              <a:spcBef>
                <a:spcPct val="0"/>
              </a:spcBef>
              <a:defRPr/>
            </a:pPr>
            <a:endParaRPr lang="cs-CZ" altLang="cs-CZ" sz="9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                                 </a:t>
            </a:r>
            <a:r>
              <a:rPr lang="cs-CZ" altLang="cs-CZ" sz="2200" dirty="0" err="1">
                <a:latin typeface="Arial" panose="020B0604020202020204" pitchFamily="34" charset="0"/>
              </a:rPr>
              <a:t>don’t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forget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i="1" dirty="0">
                <a:latin typeface="Arial" panose="020B0604020202020204" pitchFamily="34" charset="0"/>
              </a:rPr>
              <a:t>PED = Q/P .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P/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Q)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11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Profit maximum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occurs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when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i="1" dirty="0" smtClean="0">
                <a:latin typeface="Arial" panose="020B0604020202020204" pitchFamily="34" charset="0"/>
              </a:rPr>
              <a:t>MR </a:t>
            </a:r>
            <a:r>
              <a:rPr lang="cs-CZ" altLang="cs-CZ" sz="2200" b="1" i="1" dirty="0">
                <a:latin typeface="Arial" panose="020B0604020202020204" pitchFamily="34" charset="0"/>
              </a:rPr>
              <a:t>= MC</a:t>
            </a:r>
          </a:p>
          <a:p>
            <a:pPr algn="just">
              <a:spcBef>
                <a:spcPct val="0"/>
              </a:spcBef>
              <a:defRPr/>
            </a:pPr>
            <a:endParaRPr lang="cs-CZ" altLang="cs-CZ" sz="1200" i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Therefore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i="1" dirty="0">
                <a:latin typeface="Arial" panose="020B0604020202020204" pitchFamily="34" charset="0"/>
              </a:rPr>
              <a:t>              P (1 + 1/ PED) = MC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                      (P-MC) / P = – 1/ PED</a:t>
            </a:r>
          </a:p>
          <a:p>
            <a:pPr algn="just">
              <a:spcBef>
                <a:spcPct val="0"/>
              </a:spcBef>
              <a:defRPr/>
            </a:pPr>
            <a:endParaRPr lang="en-GB" altLang="cs-CZ" sz="2400" i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68789" y="1166556"/>
            <a:ext cx="3922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ELASTICITY OF DEMAND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82" y="4743841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REVENUES, OUTPUT AND SUPPLY OF THE FIRM 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20621" y="2145526"/>
            <a:ext cx="101966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firm chooses its output at which maximizes profit, </a:t>
            </a:r>
            <a:r>
              <a:rPr lang="en-US" altLang="cs-CZ" sz="2200" dirty="0" err="1">
                <a:latin typeface="Arial" panose="020B0604020202020204" pitchFamily="34" charset="0"/>
              </a:rPr>
              <a:t>ie</a:t>
            </a:r>
            <a:r>
              <a:rPr lang="en-US" altLang="cs-CZ" sz="2200" dirty="0">
                <a:latin typeface="Arial" panose="020B0604020202020204" pitchFamily="34" charset="0"/>
              </a:rPr>
              <a:t> where: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maximum difference between total revenues and total costs, or: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marginal revenue and marginal cost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are equal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cs-CZ" altLang="cs-CZ" sz="2200" b="1" dirty="0" smtClean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cs-CZ" sz="2200" b="1" dirty="0" smtClean="0">
                <a:latin typeface="Arial" panose="020B0604020202020204" pitchFamily="34" charset="0"/>
                <a:ea typeface="Cambria Math" panose="02040503050406030204" pitchFamily="18" charset="0"/>
              </a:rPr>
              <a:t>The </a:t>
            </a:r>
            <a:r>
              <a:rPr lang="en-US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golden rule of profit maximization: </a:t>
            </a:r>
            <a:endParaRPr lang="cs-CZ" altLang="cs-CZ" sz="2200" b="1" dirty="0" smtClean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cs-CZ" altLang="cs-CZ" sz="2200" b="1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Arial" panose="020B0604020202020204" pitchFamily="34" charset="0"/>
                <a:ea typeface="Cambria Math" panose="02040503050406030204" pitchFamily="18" charset="0"/>
              </a:rPr>
              <a:t>MR </a:t>
            </a:r>
            <a:r>
              <a:rPr lang="en-US" altLang="cs-CZ" sz="2400" b="1" dirty="0">
                <a:latin typeface="Arial" panose="020B0604020202020204" pitchFamily="34" charset="0"/>
                <a:ea typeface="Cambria Math" panose="02040503050406030204" pitchFamily="18" charset="0"/>
              </a:rPr>
              <a:t>= MC</a:t>
            </a:r>
            <a:endParaRPr lang="en-GB" altLang="cs-CZ" sz="2400" i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32575" y="1166556"/>
            <a:ext cx="4594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OUTPUT IN SHORT RUN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46090" y="4020720"/>
            <a:ext cx="752568" cy="4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1329</Words>
  <Application>Microsoft Office PowerPoint</Application>
  <PresentationFormat>Širokoúhlá obrazovka</PresentationFormat>
  <Paragraphs>200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Motiv Office</vt:lpstr>
      <vt:lpstr>REVENUES, OUTPUT AND SUPPLY OF THE FIRM IN PERFECT COMPETITION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majerova</cp:lastModifiedBy>
  <cp:revision>92</cp:revision>
  <dcterms:created xsi:type="dcterms:W3CDTF">2016-11-25T20:36:16Z</dcterms:created>
  <dcterms:modified xsi:type="dcterms:W3CDTF">2019-09-11T13:41:33Z</dcterms:modified>
</cp:coreProperties>
</file>