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5"/>
  </p:notesMasterIdLst>
  <p:sldIdLst>
    <p:sldId id="256" r:id="rId2"/>
    <p:sldId id="379" r:id="rId3"/>
    <p:sldId id="380" r:id="rId4"/>
    <p:sldId id="381" r:id="rId5"/>
    <p:sldId id="382" r:id="rId6"/>
    <p:sldId id="383" r:id="rId7"/>
    <p:sldId id="384" r:id="rId8"/>
    <p:sldId id="385" r:id="rId9"/>
    <p:sldId id="386" r:id="rId10"/>
    <p:sldId id="387" r:id="rId11"/>
    <p:sldId id="388" r:id="rId12"/>
    <p:sldId id="389" r:id="rId13"/>
    <p:sldId id="390" r:id="rId14"/>
    <p:sldId id="391" r:id="rId15"/>
    <p:sldId id="392" r:id="rId16"/>
    <p:sldId id="393" r:id="rId17"/>
    <p:sldId id="394" r:id="rId18"/>
    <p:sldId id="395" r:id="rId19"/>
    <p:sldId id="257" r:id="rId20"/>
    <p:sldId id="273" r:id="rId21"/>
    <p:sldId id="266" r:id="rId22"/>
    <p:sldId id="267" r:id="rId23"/>
    <p:sldId id="268" r:id="rId24"/>
    <p:sldId id="282" r:id="rId25"/>
    <p:sldId id="287" r:id="rId26"/>
    <p:sldId id="260" r:id="rId27"/>
    <p:sldId id="284" r:id="rId28"/>
    <p:sldId id="288" r:id="rId29"/>
    <p:sldId id="285" r:id="rId30"/>
    <p:sldId id="289" r:id="rId31"/>
    <p:sldId id="290" r:id="rId32"/>
    <p:sldId id="300" r:id="rId33"/>
    <p:sldId id="301" r:id="rId34"/>
    <p:sldId id="302" r:id="rId35"/>
    <p:sldId id="303" r:id="rId36"/>
    <p:sldId id="304" r:id="rId37"/>
    <p:sldId id="306" r:id="rId38"/>
    <p:sldId id="307" r:id="rId39"/>
    <p:sldId id="308" r:id="rId40"/>
    <p:sldId id="309" r:id="rId41"/>
    <p:sldId id="310" r:id="rId42"/>
    <p:sldId id="311" r:id="rId43"/>
    <p:sldId id="322" r:id="rId44"/>
    <p:sldId id="323" r:id="rId45"/>
    <p:sldId id="324" r:id="rId46"/>
    <p:sldId id="325" r:id="rId47"/>
    <p:sldId id="326" r:id="rId48"/>
    <p:sldId id="327" r:id="rId49"/>
    <p:sldId id="328" r:id="rId50"/>
    <p:sldId id="329" r:id="rId51"/>
    <p:sldId id="330" r:id="rId52"/>
    <p:sldId id="331" r:id="rId53"/>
    <p:sldId id="332" r:id="rId54"/>
    <p:sldId id="333" r:id="rId55"/>
    <p:sldId id="334" r:id="rId56"/>
    <p:sldId id="335" r:id="rId57"/>
    <p:sldId id="336" r:id="rId58"/>
    <p:sldId id="337" r:id="rId59"/>
    <p:sldId id="338" r:id="rId60"/>
    <p:sldId id="339" r:id="rId61"/>
    <p:sldId id="340" r:id="rId62"/>
    <p:sldId id="341" r:id="rId63"/>
    <p:sldId id="342" r:id="rId6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453EE1-AB65-4ACB-ACEB-18AE61D1BC5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767E849-7D43-4863-AD05-A6B0D521FFD9}">
      <dgm:prSet phldrT="[Text]"/>
      <dgm:spPr/>
      <dgm:t>
        <a:bodyPr/>
        <a:lstStyle/>
        <a:p>
          <a:r>
            <a:rPr lang="cs-CZ"/>
            <a:t>Soukromé právo</a:t>
          </a:r>
        </a:p>
      </dgm:t>
    </dgm:pt>
    <dgm:pt modelId="{8FE4A349-8C24-432F-BA7B-F06E5E9681AD}" type="parTrans" cxnId="{9DF8105E-314F-4E01-B613-3525E27F3D07}">
      <dgm:prSet/>
      <dgm:spPr/>
      <dgm:t>
        <a:bodyPr/>
        <a:lstStyle/>
        <a:p>
          <a:endParaRPr lang="cs-CZ"/>
        </a:p>
      </dgm:t>
    </dgm:pt>
    <dgm:pt modelId="{529F064F-EA23-44E7-B2F8-E6B52A137EF7}" type="sibTrans" cxnId="{9DF8105E-314F-4E01-B613-3525E27F3D07}">
      <dgm:prSet/>
      <dgm:spPr/>
      <dgm:t>
        <a:bodyPr/>
        <a:lstStyle/>
        <a:p>
          <a:endParaRPr lang="cs-CZ"/>
        </a:p>
      </dgm:t>
    </dgm:pt>
    <dgm:pt modelId="{A311A544-42E6-4963-803E-BDE7E3CFA747}">
      <dgm:prSet phldrT="[Text]"/>
      <dgm:spPr/>
      <dgm:t>
        <a:bodyPr/>
        <a:lstStyle/>
        <a:p>
          <a:r>
            <a:rPr lang="cs-CZ" dirty="0"/>
            <a:t>Obecné právo soukromé / občanské právo (subsidiární užití norem OP)</a:t>
          </a:r>
        </a:p>
      </dgm:t>
    </dgm:pt>
    <dgm:pt modelId="{7118D0A9-1542-43E3-94AF-1B3A4FCAA4A7}" type="parTrans" cxnId="{ECB52AAC-BDD7-493F-9C1F-DBA45F9A3E43}">
      <dgm:prSet/>
      <dgm:spPr/>
      <dgm:t>
        <a:bodyPr/>
        <a:lstStyle/>
        <a:p>
          <a:endParaRPr lang="cs-CZ"/>
        </a:p>
      </dgm:t>
    </dgm:pt>
    <dgm:pt modelId="{78A05CF6-1197-4DA6-918C-1D42B67B6F6C}" type="sibTrans" cxnId="{ECB52AAC-BDD7-493F-9C1F-DBA45F9A3E43}">
      <dgm:prSet/>
      <dgm:spPr/>
      <dgm:t>
        <a:bodyPr/>
        <a:lstStyle/>
        <a:p>
          <a:endParaRPr lang="cs-CZ"/>
        </a:p>
      </dgm:t>
    </dgm:pt>
    <dgm:pt modelId="{E4C24CC6-8B05-414B-8DB8-2EBF6FE0E3A7}">
      <dgm:prSet phldrT="[Text]"/>
      <dgm:spPr/>
      <dgm:t>
        <a:bodyPr/>
        <a:lstStyle/>
        <a:p>
          <a:r>
            <a:rPr lang="cs-CZ"/>
            <a:t>Obchodní právo</a:t>
          </a:r>
        </a:p>
      </dgm:t>
    </dgm:pt>
    <dgm:pt modelId="{487891F3-F5F6-44B5-925F-2C9C1850EBF1}" type="parTrans" cxnId="{37DF8EBB-D702-474A-9430-6C0D0A9B64BA}">
      <dgm:prSet/>
      <dgm:spPr/>
      <dgm:t>
        <a:bodyPr/>
        <a:lstStyle/>
        <a:p>
          <a:endParaRPr lang="cs-CZ"/>
        </a:p>
      </dgm:t>
    </dgm:pt>
    <dgm:pt modelId="{30E5DC6A-E7B5-4E0C-97D8-4FD6D743FBE2}" type="sibTrans" cxnId="{37DF8EBB-D702-474A-9430-6C0D0A9B64BA}">
      <dgm:prSet/>
      <dgm:spPr/>
      <dgm:t>
        <a:bodyPr/>
        <a:lstStyle/>
        <a:p>
          <a:endParaRPr lang="cs-CZ"/>
        </a:p>
      </dgm:t>
    </dgm:pt>
    <dgm:pt modelId="{8AB4EE49-C1F1-4385-8522-B613E7581875}">
      <dgm:prSet phldrT="[Text]"/>
      <dgm:spPr/>
      <dgm:t>
        <a:bodyPr/>
        <a:lstStyle/>
        <a:p>
          <a:r>
            <a:rPr lang="cs-CZ"/>
            <a:t>Pracovní právo</a:t>
          </a:r>
        </a:p>
      </dgm:t>
    </dgm:pt>
    <dgm:pt modelId="{F16880FF-A4CC-4034-B5E2-640FA49D31A2}" type="parTrans" cxnId="{8F029410-68FC-4490-B199-F9A19E9EC2D3}">
      <dgm:prSet/>
      <dgm:spPr/>
      <dgm:t>
        <a:bodyPr/>
        <a:lstStyle/>
        <a:p>
          <a:endParaRPr lang="cs-CZ"/>
        </a:p>
      </dgm:t>
    </dgm:pt>
    <dgm:pt modelId="{E32DFF84-C2EE-48B1-B72A-DB68D2914663}" type="sibTrans" cxnId="{8F029410-68FC-4490-B199-F9A19E9EC2D3}">
      <dgm:prSet/>
      <dgm:spPr/>
      <dgm:t>
        <a:bodyPr/>
        <a:lstStyle/>
        <a:p>
          <a:endParaRPr lang="cs-CZ"/>
        </a:p>
      </dgm:t>
    </dgm:pt>
    <dgm:pt modelId="{2B33A67E-681F-47A1-AC95-C9C127F311EC}">
      <dgm:prSet phldrT="[Text]"/>
      <dgm:spPr/>
      <dgm:t>
        <a:bodyPr/>
        <a:lstStyle/>
        <a:p>
          <a:r>
            <a:rPr lang="cs-CZ"/>
            <a:t>Rodinné právo</a:t>
          </a:r>
        </a:p>
      </dgm:t>
    </dgm:pt>
    <dgm:pt modelId="{F6B86848-677E-4B1D-BB9E-E514FC8523B2}" type="parTrans" cxnId="{542F22C9-B7E8-407B-8AB4-61857240C3B4}">
      <dgm:prSet/>
      <dgm:spPr/>
      <dgm:t>
        <a:bodyPr/>
        <a:lstStyle/>
        <a:p>
          <a:endParaRPr lang="cs-CZ"/>
        </a:p>
      </dgm:t>
    </dgm:pt>
    <dgm:pt modelId="{8BB69DED-027F-48E7-B957-72B13F564684}" type="sibTrans" cxnId="{542F22C9-B7E8-407B-8AB4-61857240C3B4}">
      <dgm:prSet/>
      <dgm:spPr/>
      <dgm:t>
        <a:bodyPr/>
        <a:lstStyle/>
        <a:p>
          <a:endParaRPr lang="cs-CZ"/>
        </a:p>
      </dgm:t>
    </dgm:pt>
    <dgm:pt modelId="{E6AE3FAA-3B9A-4A5D-B5DD-9BE58BA76D0B}">
      <dgm:prSet phldrT="[Text]"/>
      <dgm:spPr/>
      <dgm:t>
        <a:bodyPr/>
        <a:lstStyle/>
        <a:p>
          <a:r>
            <a:rPr lang="cs-CZ"/>
            <a:t>Mezinárodní právo soukromé</a:t>
          </a:r>
        </a:p>
      </dgm:t>
    </dgm:pt>
    <dgm:pt modelId="{BDC2DE0E-94E8-4193-8AA7-646D6120D5CE}" type="sibTrans" cxnId="{EAF9E53D-2594-4FA8-8528-54A3AF4C7D61}">
      <dgm:prSet/>
      <dgm:spPr/>
      <dgm:t>
        <a:bodyPr/>
        <a:lstStyle/>
        <a:p>
          <a:endParaRPr lang="cs-CZ"/>
        </a:p>
      </dgm:t>
    </dgm:pt>
    <dgm:pt modelId="{67DCAC2A-AFA0-47D8-B8D0-293420C1770C}" type="parTrans" cxnId="{EAF9E53D-2594-4FA8-8528-54A3AF4C7D61}">
      <dgm:prSet/>
      <dgm:spPr/>
      <dgm:t>
        <a:bodyPr/>
        <a:lstStyle/>
        <a:p>
          <a:endParaRPr lang="cs-CZ"/>
        </a:p>
      </dgm:t>
    </dgm:pt>
    <dgm:pt modelId="{0372614C-E0AF-492B-A950-782754CCB740}" type="pres">
      <dgm:prSet presAssocID="{83453EE1-AB65-4ACB-ACEB-18AE61D1BC5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F7F55E0-FD04-4D79-A5BA-A1F66ECC08F8}" type="pres">
      <dgm:prSet presAssocID="{D767E849-7D43-4863-AD05-A6B0D521FFD9}" presName="hierRoot1" presStyleCnt="0"/>
      <dgm:spPr/>
    </dgm:pt>
    <dgm:pt modelId="{0A9206F4-A6DF-42CF-95D6-946132374AB6}" type="pres">
      <dgm:prSet presAssocID="{D767E849-7D43-4863-AD05-A6B0D521FFD9}" presName="composite" presStyleCnt="0"/>
      <dgm:spPr/>
    </dgm:pt>
    <dgm:pt modelId="{C77F37F2-AAAB-4706-BFEB-F0D4CCA0D63E}" type="pres">
      <dgm:prSet presAssocID="{D767E849-7D43-4863-AD05-A6B0D521FFD9}" presName="background" presStyleLbl="node0" presStyleIdx="0" presStyleCnt="1"/>
      <dgm:spPr/>
    </dgm:pt>
    <dgm:pt modelId="{B79E8E54-E831-43B7-8C03-342E13993B26}" type="pres">
      <dgm:prSet presAssocID="{D767E849-7D43-4863-AD05-A6B0D521FFD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58E3CF1-050C-4488-B675-1CEE6FEAEB6D}" type="pres">
      <dgm:prSet presAssocID="{D767E849-7D43-4863-AD05-A6B0D521FFD9}" presName="hierChild2" presStyleCnt="0"/>
      <dgm:spPr/>
    </dgm:pt>
    <dgm:pt modelId="{5E00BDA8-9CAA-4238-AFB3-F2DEA52D4D18}" type="pres">
      <dgm:prSet presAssocID="{7118D0A9-1542-43E3-94AF-1B3A4FCAA4A7}" presName="Name10" presStyleLbl="parChTrans1D2" presStyleIdx="0" presStyleCnt="2"/>
      <dgm:spPr/>
      <dgm:t>
        <a:bodyPr/>
        <a:lstStyle/>
        <a:p>
          <a:endParaRPr lang="cs-CZ"/>
        </a:p>
      </dgm:t>
    </dgm:pt>
    <dgm:pt modelId="{D73B39B7-C3C2-4024-8A51-50002D637C1C}" type="pres">
      <dgm:prSet presAssocID="{A311A544-42E6-4963-803E-BDE7E3CFA747}" presName="hierRoot2" presStyleCnt="0"/>
      <dgm:spPr/>
    </dgm:pt>
    <dgm:pt modelId="{74939381-C7A6-4767-B4F2-C595C6247BA0}" type="pres">
      <dgm:prSet presAssocID="{A311A544-42E6-4963-803E-BDE7E3CFA747}" presName="composite2" presStyleCnt="0"/>
      <dgm:spPr/>
    </dgm:pt>
    <dgm:pt modelId="{882FD141-7C3A-4CD3-98DB-C2116CE71CCE}" type="pres">
      <dgm:prSet presAssocID="{A311A544-42E6-4963-803E-BDE7E3CFA747}" presName="background2" presStyleLbl="node2" presStyleIdx="0" presStyleCnt="2"/>
      <dgm:spPr/>
      <dgm:t>
        <a:bodyPr/>
        <a:lstStyle/>
        <a:p>
          <a:endParaRPr lang="cs-CZ"/>
        </a:p>
      </dgm:t>
    </dgm:pt>
    <dgm:pt modelId="{7E12F834-D60A-476F-890E-D13048F7E4A6}" type="pres">
      <dgm:prSet presAssocID="{A311A544-42E6-4963-803E-BDE7E3CFA747}" presName="text2" presStyleLbl="fgAcc2" presStyleIdx="0" presStyleCnt="2" custScaleX="30792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FBF8CBF-3B46-4E72-971E-A8A8D1901806}" type="pres">
      <dgm:prSet presAssocID="{A311A544-42E6-4963-803E-BDE7E3CFA747}" presName="hierChild3" presStyleCnt="0"/>
      <dgm:spPr/>
    </dgm:pt>
    <dgm:pt modelId="{43E5BF32-A8DC-4A99-ABA8-C69EAA7D0189}" type="pres">
      <dgm:prSet presAssocID="{487891F3-F5F6-44B5-925F-2C9C1850EBF1}" presName="Name17" presStyleLbl="parChTrans1D3" presStyleIdx="0" presStyleCnt="3"/>
      <dgm:spPr/>
      <dgm:t>
        <a:bodyPr/>
        <a:lstStyle/>
        <a:p>
          <a:endParaRPr lang="cs-CZ"/>
        </a:p>
      </dgm:t>
    </dgm:pt>
    <dgm:pt modelId="{3132FDC0-D52D-4C4A-88FD-C0E3CEDC0A4F}" type="pres">
      <dgm:prSet presAssocID="{E4C24CC6-8B05-414B-8DB8-2EBF6FE0E3A7}" presName="hierRoot3" presStyleCnt="0"/>
      <dgm:spPr/>
    </dgm:pt>
    <dgm:pt modelId="{1FB29649-8AED-411B-81F8-CB4B9B5E2CF4}" type="pres">
      <dgm:prSet presAssocID="{E4C24CC6-8B05-414B-8DB8-2EBF6FE0E3A7}" presName="composite3" presStyleCnt="0"/>
      <dgm:spPr/>
    </dgm:pt>
    <dgm:pt modelId="{2464B0A7-95FD-45B7-8E13-D5EE47FBC43C}" type="pres">
      <dgm:prSet presAssocID="{E4C24CC6-8B05-414B-8DB8-2EBF6FE0E3A7}" presName="background3" presStyleLbl="node3" presStyleIdx="0" presStyleCnt="3"/>
      <dgm:spPr/>
    </dgm:pt>
    <dgm:pt modelId="{24CD5615-8D58-47FC-9406-F4E5B618F260}" type="pres">
      <dgm:prSet presAssocID="{E4C24CC6-8B05-414B-8DB8-2EBF6FE0E3A7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5EC12C6-0AE1-48A4-BA0A-F44E5FC9628F}" type="pres">
      <dgm:prSet presAssocID="{E4C24CC6-8B05-414B-8DB8-2EBF6FE0E3A7}" presName="hierChild4" presStyleCnt="0"/>
      <dgm:spPr/>
    </dgm:pt>
    <dgm:pt modelId="{D1B79C42-5F1B-4C61-A576-5A10B798A316}" type="pres">
      <dgm:prSet presAssocID="{F16880FF-A4CC-4034-B5E2-640FA49D31A2}" presName="Name17" presStyleLbl="parChTrans1D3" presStyleIdx="1" presStyleCnt="3"/>
      <dgm:spPr/>
      <dgm:t>
        <a:bodyPr/>
        <a:lstStyle/>
        <a:p>
          <a:endParaRPr lang="cs-CZ"/>
        </a:p>
      </dgm:t>
    </dgm:pt>
    <dgm:pt modelId="{19886523-496D-470E-90A6-4FA63C481D05}" type="pres">
      <dgm:prSet presAssocID="{8AB4EE49-C1F1-4385-8522-B613E7581875}" presName="hierRoot3" presStyleCnt="0"/>
      <dgm:spPr/>
    </dgm:pt>
    <dgm:pt modelId="{526FCBE9-0C16-42AC-AD17-D20DBC575DB9}" type="pres">
      <dgm:prSet presAssocID="{8AB4EE49-C1F1-4385-8522-B613E7581875}" presName="composite3" presStyleCnt="0"/>
      <dgm:spPr/>
    </dgm:pt>
    <dgm:pt modelId="{3154E09E-36CF-4795-85DC-DAC9F125AF85}" type="pres">
      <dgm:prSet presAssocID="{8AB4EE49-C1F1-4385-8522-B613E7581875}" presName="background3" presStyleLbl="node3" presStyleIdx="1" presStyleCnt="3"/>
      <dgm:spPr/>
    </dgm:pt>
    <dgm:pt modelId="{75A96C53-A65F-4016-A5E5-3C4AB21EBD8A}" type="pres">
      <dgm:prSet presAssocID="{8AB4EE49-C1F1-4385-8522-B613E7581875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791B438-E23B-4957-83F2-80C5BB989BA5}" type="pres">
      <dgm:prSet presAssocID="{8AB4EE49-C1F1-4385-8522-B613E7581875}" presName="hierChild4" presStyleCnt="0"/>
      <dgm:spPr/>
    </dgm:pt>
    <dgm:pt modelId="{B83EE1BB-7540-4ECA-A0BC-4DE9B1A44571}" type="pres">
      <dgm:prSet presAssocID="{F6B86848-677E-4B1D-BB9E-E514FC8523B2}" presName="Name17" presStyleLbl="parChTrans1D3" presStyleIdx="2" presStyleCnt="3"/>
      <dgm:spPr/>
      <dgm:t>
        <a:bodyPr/>
        <a:lstStyle/>
        <a:p>
          <a:endParaRPr lang="cs-CZ"/>
        </a:p>
      </dgm:t>
    </dgm:pt>
    <dgm:pt modelId="{291E3BBD-3CD8-4D5C-9D58-6FDCFC007E2B}" type="pres">
      <dgm:prSet presAssocID="{2B33A67E-681F-47A1-AC95-C9C127F311EC}" presName="hierRoot3" presStyleCnt="0"/>
      <dgm:spPr/>
    </dgm:pt>
    <dgm:pt modelId="{CD9166D2-2CAB-469C-8543-688210919285}" type="pres">
      <dgm:prSet presAssocID="{2B33A67E-681F-47A1-AC95-C9C127F311EC}" presName="composite3" presStyleCnt="0"/>
      <dgm:spPr/>
    </dgm:pt>
    <dgm:pt modelId="{6351483F-DE02-4666-BC06-130DAC39309F}" type="pres">
      <dgm:prSet presAssocID="{2B33A67E-681F-47A1-AC95-C9C127F311EC}" presName="background3" presStyleLbl="node3" presStyleIdx="2" presStyleCnt="3"/>
      <dgm:spPr/>
    </dgm:pt>
    <dgm:pt modelId="{495EC6A5-0266-439E-8DDD-F7DF99818E63}" type="pres">
      <dgm:prSet presAssocID="{2B33A67E-681F-47A1-AC95-C9C127F311EC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E9E4F36-845B-44F6-AC48-BC17E7DFBE06}" type="pres">
      <dgm:prSet presAssocID="{2B33A67E-681F-47A1-AC95-C9C127F311EC}" presName="hierChild4" presStyleCnt="0"/>
      <dgm:spPr/>
    </dgm:pt>
    <dgm:pt modelId="{3DE1AA34-8C76-4B65-AB58-D61209AC2A58}" type="pres">
      <dgm:prSet presAssocID="{67DCAC2A-AFA0-47D8-B8D0-293420C1770C}" presName="Name10" presStyleLbl="parChTrans1D2" presStyleIdx="1" presStyleCnt="2"/>
      <dgm:spPr/>
      <dgm:t>
        <a:bodyPr/>
        <a:lstStyle/>
        <a:p>
          <a:endParaRPr lang="cs-CZ"/>
        </a:p>
      </dgm:t>
    </dgm:pt>
    <dgm:pt modelId="{5EB4C0FC-4F3D-4E34-9C81-FB65B7A2E96E}" type="pres">
      <dgm:prSet presAssocID="{E6AE3FAA-3B9A-4A5D-B5DD-9BE58BA76D0B}" presName="hierRoot2" presStyleCnt="0"/>
      <dgm:spPr/>
    </dgm:pt>
    <dgm:pt modelId="{E4D77656-C3D9-40FF-BFA1-6E401BC58D22}" type="pres">
      <dgm:prSet presAssocID="{E6AE3FAA-3B9A-4A5D-B5DD-9BE58BA76D0B}" presName="composite2" presStyleCnt="0"/>
      <dgm:spPr/>
    </dgm:pt>
    <dgm:pt modelId="{1849F802-3619-47F1-BF31-C2EA666C80EC}" type="pres">
      <dgm:prSet presAssocID="{E6AE3FAA-3B9A-4A5D-B5DD-9BE58BA76D0B}" presName="background2" presStyleLbl="node2" presStyleIdx="1" presStyleCnt="2"/>
      <dgm:spPr/>
    </dgm:pt>
    <dgm:pt modelId="{834F7675-5CF6-4D21-808E-C90FA6D6DEA8}" type="pres">
      <dgm:prSet presAssocID="{E6AE3FAA-3B9A-4A5D-B5DD-9BE58BA76D0B}" presName="text2" presStyleLbl="fgAcc2" presStyleIdx="1" presStyleCnt="2" custLinFactNeighborY="3578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5509977-1795-4319-9FE8-F5FD78738D41}" type="pres">
      <dgm:prSet presAssocID="{E6AE3FAA-3B9A-4A5D-B5DD-9BE58BA76D0B}" presName="hierChild3" presStyleCnt="0"/>
      <dgm:spPr/>
    </dgm:pt>
  </dgm:ptLst>
  <dgm:cxnLst>
    <dgm:cxn modelId="{542F22C9-B7E8-407B-8AB4-61857240C3B4}" srcId="{A311A544-42E6-4963-803E-BDE7E3CFA747}" destId="{2B33A67E-681F-47A1-AC95-C9C127F311EC}" srcOrd="2" destOrd="0" parTransId="{F6B86848-677E-4B1D-BB9E-E514FC8523B2}" sibTransId="{8BB69DED-027F-48E7-B957-72B13F564684}"/>
    <dgm:cxn modelId="{8C07B60B-11BD-4ED0-9520-FD6926CA8894}" type="presOf" srcId="{E6AE3FAA-3B9A-4A5D-B5DD-9BE58BA76D0B}" destId="{834F7675-5CF6-4D21-808E-C90FA6D6DEA8}" srcOrd="0" destOrd="0" presId="urn:microsoft.com/office/officeart/2005/8/layout/hierarchy1"/>
    <dgm:cxn modelId="{110FECBC-9256-42A3-8E84-0CD8C1D9E3EF}" type="presOf" srcId="{2B33A67E-681F-47A1-AC95-C9C127F311EC}" destId="{495EC6A5-0266-439E-8DDD-F7DF99818E63}" srcOrd="0" destOrd="0" presId="urn:microsoft.com/office/officeart/2005/8/layout/hierarchy1"/>
    <dgm:cxn modelId="{18D3B8E1-5237-4D72-BDAE-5E1C3E43EFE6}" type="presOf" srcId="{487891F3-F5F6-44B5-925F-2C9C1850EBF1}" destId="{43E5BF32-A8DC-4A99-ABA8-C69EAA7D0189}" srcOrd="0" destOrd="0" presId="urn:microsoft.com/office/officeart/2005/8/layout/hierarchy1"/>
    <dgm:cxn modelId="{A3D11E46-624C-4362-B166-1E93C30D4358}" type="presOf" srcId="{E4C24CC6-8B05-414B-8DB8-2EBF6FE0E3A7}" destId="{24CD5615-8D58-47FC-9406-F4E5B618F260}" srcOrd="0" destOrd="0" presId="urn:microsoft.com/office/officeart/2005/8/layout/hierarchy1"/>
    <dgm:cxn modelId="{7B50810D-0CD9-4114-B9AA-06065AA0A9D5}" type="presOf" srcId="{67DCAC2A-AFA0-47D8-B8D0-293420C1770C}" destId="{3DE1AA34-8C76-4B65-AB58-D61209AC2A58}" srcOrd="0" destOrd="0" presId="urn:microsoft.com/office/officeart/2005/8/layout/hierarchy1"/>
    <dgm:cxn modelId="{EAF9E53D-2594-4FA8-8528-54A3AF4C7D61}" srcId="{D767E849-7D43-4863-AD05-A6B0D521FFD9}" destId="{E6AE3FAA-3B9A-4A5D-B5DD-9BE58BA76D0B}" srcOrd="1" destOrd="0" parTransId="{67DCAC2A-AFA0-47D8-B8D0-293420C1770C}" sibTransId="{BDC2DE0E-94E8-4193-8AA7-646D6120D5CE}"/>
    <dgm:cxn modelId="{E3C4BA42-D0DA-4563-B62D-D26C6100253E}" type="presOf" srcId="{F16880FF-A4CC-4034-B5E2-640FA49D31A2}" destId="{D1B79C42-5F1B-4C61-A576-5A10B798A316}" srcOrd="0" destOrd="0" presId="urn:microsoft.com/office/officeart/2005/8/layout/hierarchy1"/>
    <dgm:cxn modelId="{ECB52AAC-BDD7-493F-9C1F-DBA45F9A3E43}" srcId="{D767E849-7D43-4863-AD05-A6B0D521FFD9}" destId="{A311A544-42E6-4963-803E-BDE7E3CFA747}" srcOrd="0" destOrd="0" parTransId="{7118D0A9-1542-43E3-94AF-1B3A4FCAA4A7}" sibTransId="{78A05CF6-1197-4DA6-918C-1D42B67B6F6C}"/>
    <dgm:cxn modelId="{F75CCCE3-93AD-4608-BB4A-40EE543D578C}" type="presOf" srcId="{D767E849-7D43-4863-AD05-A6B0D521FFD9}" destId="{B79E8E54-E831-43B7-8C03-342E13993B26}" srcOrd="0" destOrd="0" presId="urn:microsoft.com/office/officeart/2005/8/layout/hierarchy1"/>
    <dgm:cxn modelId="{CCCA7DFA-B66F-4C17-A457-0EEAD70EDAE7}" type="presOf" srcId="{A311A544-42E6-4963-803E-BDE7E3CFA747}" destId="{7E12F834-D60A-476F-890E-D13048F7E4A6}" srcOrd="0" destOrd="0" presId="urn:microsoft.com/office/officeart/2005/8/layout/hierarchy1"/>
    <dgm:cxn modelId="{E2B6C4B2-A808-4BC8-9740-06C3E5FEC409}" type="presOf" srcId="{F6B86848-677E-4B1D-BB9E-E514FC8523B2}" destId="{B83EE1BB-7540-4ECA-A0BC-4DE9B1A44571}" srcOrd="0" destOrd="0" presId="urn:microsoft.com/office/officeart/2005/8/layout/hierarchy1"/>
    <dgm:cxn modelId="{2B7E451D-8A15-44F4-ADE1-028FB0D3786E}" type="presOf" srcId="{83453EE1-AB65-4ACB-ACEB-18AE61D1BC5B}" destId="{0372614C-E0AF-492B-A950-782754CCB740}" srcOrd="0" destOrd="0" presId="urn:microsoft.com/office/officeart/2005/8/layout/hierarchy1"/>
    <dgm:cxn modelId="{51F6F917-C59C-446E-83CA-A13B6D1C3E85}" type="presOf" srcId="{8AB4EE49-C1F1-4385-8522-B613E7581875}" destId="{75A96C53-A65F-4016-A5E5-3C4AB21EBD8A}" srcOrd="0" destOrd="0" presId="urn:microsoft.com/office/officeart/2005/8/layout/hierarchy1"/>
    <dgm:cxn modelId="{9DF8105E-314F-4E01-B613-3525E27F3D07}" srcId="{83453EE1-AB65-4ACB-ACEB-18AE61D1BC5B}" destId="{D767E849-7D43-4863-AD05-A6B0D521FFD9}" srcOrd="0" destOrd="0" parTransId="{8FE4A349-8C24-432F-BA7B-F06E5E9681AD}" sibTransId="{529F064F-EA23-44E7-B2F8-E6B52A137EF7}"/>
    <dgm:cxn modelId="{8F029410-68FC-4490-B199-F9A19E9EC2D3}" srcId="{A311A544-42E6-4963-803E-BDE7E3CFA747}" destId="{8AB4EE49-C1F1-4385-8522-B613E7581875}" srcOrd="1" destOrd="0" parTransId="{F16880FF-A4CC-4034-B5E2-640FA49D31A2}" sibTransId="{E32DFF84-C2EE-48B1-B72A-DB68D2914663}"/>
    <dgm:cxn modelId="{20BC12C9-5602-4C07-A5B1-5B6499544ACA}" type="presOf" srcId="{7118D0A9-1542-43E3-94AF-1B3A4FCAA4A7}" destId="{5E00BDA8-9CAA-4238-AFB3-F2DEA52D4D18}" srcOrd="0" destOrd="0" presId="urn:microsoft.com/office/officeart/2005/8/layout/hierarchy1"/>
    <dgm:cxn modelId="{37DF8EBB-D702-474A-9430-6C0D0A9B64BA}" srcId="{A311A544-42E6-4963-803E-BDE7E3CFA747}" destId="{E4C24CC6-8B05-414B-8DB8-2EBF6FE0E3A7}" srcOrd="0" destOrd="0" parTransId="{487891F3-F5F6-44B5-925F-2C9C1850EBF1}" sibTransId="{30E5DC6A-E7B5-4E0C-97D8-4FD6D743FBE2}"/>
    <dgm:cxn modelId="{F58863B4-8700-4439-8B69-E0071DABEC65}" type="presParOf" srcId="{0372614C-E0AF-492B-A950-782754CCB740}" destId="{CF7F55E0-FD04-4D79-A5BA-A1F66ECC08F8}" srcOrd="0" destOrd="0" presId="urn:microsoft.com/office/officeart/2005/8/layout/hierarchy1"/>
    <dgm:cxn modelId="{19B58B9E-2017-4366-B0F2-437F0D42E708}" type="presParOf" srcId="{CF7F55E0-FD04-4D79-A5BA-A1F66ECC08F8}" destId="{0A9206F4-A6DF-42CF-95D6-946132374AB6}" srcOrd="0" destOrd="0" presId="urn:microsoft.com/office/officeart/2005/8/layout/hierarchy1"/>
    <dgm:cxn modelId="{A8FB196B-E93D-46CC-8CC1-C41CCFE0990B}" type="presParOf" srcId="{0A9206F4-A6DF-42CF-95D6-946132374AB6}" destId="{C77F37F2-AAAB-4706-BFEB-F0D4CCA0D63E}" srcOrd="0" destOrd="0" presId="urn:microsoft.com/office/officeart/2005/8/layout/hierarchy1"/>
    <dgm:cxn modelId="{3C530D8A-1F5D-4421-A972-5D5C13572B67}" type="presParOf" srcId="{0A9206F4-A6DF-42CF-95D6-946132374AB6}" destId="{B79E8E54-E831-43B7-8C03-342E13993B26}" srcOrd="1" destOrd="0" presId="urn:microsoft.com/office/officeart/2005/8/layout/hierarchy1"/>
    <dgm:cxn modelId="{44599F25-C8D2-4BC2-9283-44690368B9A2}" type="presParOf" srcId="{CF7F55E0-FD04-4D79-A5BA-A1F66ECC08F8}" destId="{958E3CF1-050C-4488-B675-1CEE6FEAEB6D}" srcOrd="1" destOrd="0" presId="urn:microsoft.com/office/officeart/2005/8/layout/hierarchy1"/>
    <dgm:cxn modelId="{3B9E088B-96EC-4097-922E-BD6BFD488CFD}" type="presParOf" srcId="{958E3CF1-050C-4488-B675-1CEE6FEAEB6D}" destId="{5E00BDA8-9CAA-4238-AFB3-F2DEA52D4D18}" srcOrd="0" destOrd="0" presId="urn:microsoft.com/office/officeart/2005/8/layout/hierarchy1"/>
    <dgm:cxn modelId="{EED7EF5C-EACD-4E95-B00C-BD0365A683B1}" type="presParOf" srcId="{958E3CF1-050C-4488-B675-1CEE6FEAEB6D}" destId="{D73B39B7-C3C2-4024-8A51-50002D637C1C}" srcOrd="1" destOrd="0" presId="urn:microsoft.com/office/officeart/2005/8/layout/hierarchy1"/>
    <dgm:cxn modelId="{32B4296A-B875-489F-AA5B-774829D0D768}" type="presParOf" srcId="{D73B39B7-C3C2-4024-8A51-50002D637C1C}" destId="{74939381-C7A6-4767-B4F2-C595C6247BA0}" srcOrd="0" destOrd="0" presId="urn:microsoft.com/office/officeart/2005/8/layout/hierarchy1"/>
    <dgm:cxn modelId="{C6D6C613-7553-4943-A3F4-412A14F3F407}" type="presParOf" srcId="{74939381-C7A6-4767-B4F2-C595C6247BA0}" destId="{882FD141-7C3A-4CD3-98DB-C2116CE71CCE}" srcOrd="0" destOrd="0" presId="urn:microsoft.com/office/officeart/2005/8/layout/hierarchy1"/>
    <dgm:cxn modelId="{FBB57119-83E5-458E-AF2A-F0BB5B8CA13B}" type="presParOf" srcId="{74939381-C7A6-4767-B4F2-C595C6247BA0}" destId="{7E12F834-D60A-476F-890E-D13048F7E4A6}" srcOrd="1" destOrd="0" presId="urn:microsoft.com/office/officeart/2005/8/layout/hierarchy1"/>
    <dgm:cxn modelId="{67E386F7-C4AC-4DE0-96F0-CA0C7ACE7719}" type="presParOf" srcId="{D73B39B7-C3C2-4024-8A51-50002D637C1C}" destId="{BFBF8CBF-3B46-4E72-971E-A8A8D1901806}" srcOrd="1" destOrd="0" presId="urn:microsoft.com/office/officeart/2005/8/layout/hierarchy1"/>
    <dgm:cxn modelId="{FD2FF010-8A17-487E-AD04-9DF9BAAE395D}" type="presParOf" srcId="{BFBF8CBF-3B46-4E72-971E-A8A8D1901806}" destId="{43E5BF32-A8DC-4A99-ABA8-C69EAA7D0189}" srcOrd="0" destOrd="0" presId="urn:microsoft.com/office/officeart/2005/8/layout/hierarchy1"/>
    <dgm:cxn modelId="{7D40D72C-52F0-4007-9CC7-68954F3F58C1}" type="presParOf" srcId="{BFBF8CBF-3B46-4E72-971E-A8A8D1901806}" destId="{3132FDC0-D52D-4C4A-88FD-C0E3CEDC0A4F}" srcOrd="1" destOrd="0" presId="urn:microsoft.com/office/officeart/2005/8/layout/hierarchy1"/>
    <dgm:cxn modelId="{EBD2181B-A7BD-4C31-ACA1-E1BF373632B4}" type="presParOf" srcId="{3132FDC0-D52D-4C4A-88FD-C0E3CEDC0A4F}" destId="{1FB29649-8AED-411B-81F8-CB4B9B5E2CF4}" srcOrd="0" destOrd="0" presId="urn:microsoft.com/office/officeart/2005/8/layout/hierarchy1"/>
    <dgm:cxn modelId="{40B9499D-8473-4F24-A236-F9FC23EFADA4}" type="presParOf" srcId="{1FB29649-8AED-411B-81F8-CB4B9B5E2CF4}" destId="{2464B0A7-95FD-45B7-8E13-D5EE47FBC43C}" srcOrd="0" destOrd="0" presId="urn:microsoft.com/office/officeart/2005/8/layout/hierarchy1"/>
    <dgm:cxn modelId="{4C4CE882-8313-4ED8-ADF5-D402497D6EFA}" type="presParOf" srcId="{1FB29649-8AED-411B-81F8-CB4B9B5E2CF4}" destId="{24CD5615-8D58-47FC-9406-F4E5B618F260}" srcOrd="1" destOrd="0" presId="urn:microsoft.com/office/officeart/2005/8/layout/hierarchy1"/>
    <dgm:cxn modelId="{C0D69123-10BD-4025-8E22-C3D59F9EE545}" type="presParOf" srcId="{3132FDC0-D52D-4C4A-88FD-C0E3CEDC0A4F}" destId="{B5EC12C6-0AE1-48A4-BA0A-F44E5FC9628F}" srcOrd="1" destOrd="0" presId="urn:microsoft.com/office/officeart/2005/8/layout/hierarchy1"/>
    <dgm:cxn modelId="{C5B30669-AAAE-402F-9493-869D4E0ABF82}" type="presParOf" srcId="{BFBF8CBF-3B46-4E72-971E-A8A8D1901806}" destId="{D1B79C42-5F1B-4C61-A576-5A10B798A316}" srcOrd="2" destOrd="0" presId="urn:microsoft.com/office/officeart/2005/8/layout/hierarchy1"/>
    <dgm:cxn modelId="{D1F0D918-7EA4-4612-BDFF-5D80ACB3B19B}" type="presParOf" srcId="{BFBF8CBF-3B46-4E72-971E-A8A8D1901806}" destId="{19886523-496D-470E-90A6-4FA63C481D05}" srcOrd="3" destOrd="0" presId="urn:microsoft.com/office/officeart/2005/8/layout/hierarchy1"/>
    <dgm:cxn modelId="{E1FBB1C6-D77E-4D95-9D01-FAE0477168B6}" type="presParOf" srcId="{19886523-496D-470E-90A6-4FA63C481D05}" destId="{526FCBE9-0C16-42AC-AD17-D20DBC575DB9}" srcOrd="0" destOrd="0" presId="urn:microsoft.com/office/officeart/2005/8/layout/hierarchy1"/>
    <dgm:cxn modelId="{7F91A858-61F7-4A7F-8F84-EE9B48E249EA}" type="presParOf" srcId="{526FCBE9-0C16-42AC-AD17-D20DBC575DB9}" destId="{3154E09E-36CF-4795-85DC-DAC9F125AF85}" srcOrd="0" destOrd="0" presId="urn:microsoft.com/office/officeart/2005/8/layout/hierarchy1"/>
    <dgm:cxn modelId="{15AF133B-0728-48AE-B12B-1CFC748CA49E}" type="presParOf" srcId="{526FCBE9-0C16-42AC-AD17-D20DBC575DB9}" destId="{75A96C53-A65F-4016-A5E5-3C4AB21EBD8A}" srcOrd="1" destOrd="0" presId="urn:microsoft.com/office/officeart/2005/8/layout/hierarchy1"/>
    <dgm:cxn modelId="{7D8899F6-C2A5-4E10-A10B-729F084DD83C}" type="presParOf" srcId="{19886523-496D-470E-90A6-4FA63C481D05}" destId="{B791B438-E23B-4957-83F2-80C5BB989BA5}" srcOrd="1" destOrd="0" presId="urn:microsoft.com/office/officeart/2005/8/layout/hierarchy1"/>
    <dgm:cxn modelId="{97791D2B-317A-48C4-9B5B-2B97D74E268B}" type="presParOf" srcId="{BFBF8CBF-3B46-4E72-971E-A8A8D1901806}" destId="{B83EE1BB-7540-4ECA-A0BC-4DE9B1A44571}" srcOrd="4" destOrd="0" presId="urn:microsoft.com/office/officeart/2005/8/layout/hierarchy1"/>
    <dgm:cxn modelId="{307C31B8-B8C2-4967-A15D-73E5E68759B8}" type="presParOf" srcId="{BFBF8CBF-3B46-4E72-971E-A8A8D1901806}" destId="{291E3BBD-3CD8-4D5C-9D58-6FDCFC007E2B}" srcOrd="5" destOrd="0" presId="urn:microsoft.com/office/officeart/2005/8/layout/hierarchy1"/>
    <dgm:cxn modelId="{715BD477-2877-407E-B19D-C321BC376392}" type="presParOf" srcId="{291E3BBD-3CD8-4D5C-9D58-6FDCFC007E2B}" destId="{CD9166D2-2CAB-469C-8543-688210919285}" srcOrd="0" destOrd="0" presId="urn:microsoft.com/office/officeart/2005/8/layout/hierarchy1"/>
    <dgm:cxn modelId="{A228FFD8-AC9E-4198-A25A-375AFD796EB1}" type="presParOf" srcId="{CD9166D2-2CAB-469C-8543-688210919285}" destId="{6351483F-DE02-4666-BC06-130DAC39309F}" srcOrd="0" destOrd="0" presId="urn:microsoft.com/office/officeart/2005/8/layout/hierarchy1"/>
    <dgm:cxn modelId="{C3D6796C-AD33-4B71-AEA1-51053FB9138D}" type="presParOf" srcId="{CD9166D2-2CAB-469C-8543-688210919285}" destId="{495EC6A5-0266-439E-8DDD-F7DF99818E63}" srcOrd="1" destOrd="0" presId="urn:microsoft.com/office/officeart/2005/8/layout/hierarchy1"/>
    <dgm:cxn modelId="{86541A1B-6583-444E-953B-F50D3D6F44D1}" type="presParOf" srcId="{291E3BBD-3CD8-4D5C-9D58-6FDCFC007E2B}" destId="{2E9E4F36-845B-44F6-AC48-BC17E7DFBE06}" srcOrd="1" destOrd="0" presId="urn:microsoft.com/office/officeart/2005/8/layout/hierarchy1"/>
    <dgm:cxn modelId="{5FDBE49D-2760-4F25-8ECE-EFAF95726C72}" type="presParOf" srcId="{958E3CF1-050C-4488-B675-1CEE6FEAEB6D}" destId="{3DE1AA34-8C76-4B65-AB58-D61209AC2A58}" srcOrd="2" destOrd="0" presId="urn:microsoft.com/office/officeart/2005/8/layout/hierarchy1"/>
    <dgm:cxn modelId="{0D7098DD-AA66-4110-8CA9-415812840923}" type="presParOf" srcId="{958E3CF1-050C-4488-B675-1CEE6FEAEB6D}" destId="{5EB4C0FC-4F3D-4E34-9C81-FB65B7A2E96E}" srcOrd="3" destOrd="0" presId="urn:microsoft.com/office/officeart/2005/8/layout/hierarchy1"/>
    <dgm:cxn modelId="{50613D88-B8ED-4B2F-B1AB-42562F7678D0}" type="presParOf" srcId="{5EB4C0FC-4F3D-4E34-9C81-FB65B7A2E96E}" destId="{E4D77656-C3D9-40FF-BFA1-6E401BC58D22}" srcOrd="0" destOrd="0" presId="urn:microsoft.com/office/officeart/2005/8/layout/hierarchy1"/>
    <dgm:cxn modelId="{2ACC5060-99B4-405C-AFE7-DBEBA156F249}" type="presParOf" srcId="{E4D77656-C3D9-40FF-BFA1-6E401BC58D22}" destId="{1849F802-3619-47F1-BF31-C2EA666C80EC}" srcOrd="0" destOrd="0" presId="urn:microsoft.com/office/officeart/2005/8/layout/hierarchy1"/>
    <dgm:cxn modelId="{FD5DC542-8B43-4155-B205-09AFAE34B374}" type="presParOf" srcId="{E4D77656-C3D9-40FF-BFA1-6E401BC58D22}" destId="{834F7675-5CF6-4D21-808E-C90FA6D6DEA8}" srcOrd="1" destOrd="0" presId="urn:microsoft.com/office/officeart/2005/8/layout/hierarchy1"/>
    <dgm:cxn modelId="{909142B7-6191-4717-8824-EA5FDF272DF2}" type="presParOf" srcId="{5EB4C0FC-4F3D-4E34-9C81-FB65B7A2E96E}" destId="{65509977-1795-4319-9FE8-F5FD78738D4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0E0F7C-C4B7-42E1-A996-3A728E43AC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545A0ACF-7ED5-4007-A1CC-A08393547079}">
      <dgm:prSet/>
      <dgm:spPr/>
      <dgm:t>
        <a:bodyPr/>
        <a:lstStyle/>
        <a:p>
          <a:pPr marR="0" algn="ctr" rtl="0"/>
          <a:r>
            <a:rPr lang="cs-CZ" baseline="0" dirty="0" smtClean="0">
              <a:latin typeface="Calibri"/>
            </a:rPr>
            <a:t>VĚCNÁ PRÁVA</a:t>
          </a:r>
          <a:endParaRPr lang="cs-CZ" dirty="0" smtClean="0"/>
        </a:p>
      </dgm:t>
    </dgm:pt>
    <dgm:pt modelId="{2063C662-2894-4F8D-A0C4-34EB17597526}" type="parTrans" cxnId="{46FC2BC1-EB01-405E-8C86-04DBEBCBD46D}">
      <dgm:prSet/>
      <dgm:spPr/>
      <dgm:t>
        <a:bodyPr/>
        <a:lstStyle/>
        <a:p>
          <a:endParaRPr lang="cs-CZ"/>
        </a:p>
      </dgm:t>
    </dgm:pt>
    <dgm:pt modelId="{75754361-766B-4A6D-AA85-5FCD77A18627}" type="sibTrans" cxnId="{46FC2BC1-EB01-405E-8C86-04DBEBCBD46D}">
      <dgm:prSet/>
      <dgm:spPr/>
      <dgm:t>
        <a:bodyPr/>
        <a:lstStyle/>
        <a:p>
          <a:endParaRPr lang="cs-CZ"/>
        </a:p>
      </dgm:t>
    </dgm:pt>
    <dgm:pt modelId="{5130CF58-F5EB-4532-A2DD-4845A77A357C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K VLASTNÍ VĚCI</a:t>
          </a:r>
          <a:endParaRPr lang="cs-CZ" smtClean="0"/>
        </a:p>
      </dgm:t>
    </dgm:pt>
    <dgm:pt modelId="{BA76F0FD-2AD4-475B-AE68-4FA2DBF12215}" type="parTrans" cxnId="{D9971159-C510-4B87-94BF-71D79FC5BADF}">
      <dgm:prSet/>
      <dgm:spPr/>
      <dgm:t>
        <a:bodyPr/>
        <a:lstStyle/>
        <a:p>
          <a:endParaRPr lang="cs-CZ"/>
        </a:p>
      </dgm:t>
    </dgm:pt>
    <dgm:pt modelId="{AC4DABA9-F2C3-4770-A9D6-75A87C569896}" type="sibTrans" cxnId="{D9971159-C510-4B87-94BF-71D79FC5BADF}">
      <dgm:prSet/>
      <dgm:spPr/>
      <dgm:t>
        <a:bodyPr/>
        <a:lstStyle/>
        <a:p>
          <a:endParaRPr lang="cs-CZ"/>
        </a:p>
      </dgm:t>
    </dgm:pt>
    <dgm:pt modelId="{83E12509-A42B-4CC2-BD6E-2694558646EC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K CIZÍ VĚCI (OMEZENÁ)</a:t>
          </a:r>
          <a:endParaRPr lang="cs-CZ" smtClean="0"/>
        </a:p>
      </dgm:t>
    </dgm:pt>
    <dgm:pt modelId="{6D66F4E5-7176-476D-BB74-9417184C6346}" type="parTrans" cxnId="{D982EE83-94DF-44AE-8281-B436FD962873}">
      <dgm:prSet/>
      <dgm:spPr/>
      <dgm:t>
        <a:bodyPr/>
        <a:lstStyle/>
        <a:p>
          <a:endParaRPr lang="cs-CZ"/>
        </a:p>
      </dgm:t>
    </dgm:pt>
    <dgm:pt modelId="{FB3056E4-6387-47EA-B2FA-85FC3190A2FC}" type="sibTrans" cxnId="{D982EE83-94DF-44AE-8281-B436FD962873}">
      <dgm:prSet/>
      <dgm:spPr/>
      <dgm:t>
        <a:bodyPr/>
        <a:lstStyle/>
        <a:p>
          <a:endParaRPr lang="cs-CZ"/>
        </a:p>
      </dgm:t>
    </dgm:pt>
    <dgm:pt modelId="{71CB28F4-0409-46BB-ACC2-BCF7CEE25696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PRÁVA ZAJIŠŤOVACÍ</a:t>
          </a:r>
          <a:endParaRPr lang="cs-CZ" smtClean="0"/>
        </a:p>
      </dgm:t>
    </dgm:pt>
    <dgm:pt modelId="{6C7BA6F6-47EA-4C6A-B7A6-CCB485E1EB78}" type="parTrans" cxnId="{98FF9D1F-0B79-47F0-BD17-5549FE598FBD}">
      <dgm:prSet/>
      <dgm:spPr/>
      <dgm:t>
        <a:bodyPr/>
        <a:lstStyle/>
        <a:p>
          <a:endParaRPr lang="cs-CZ"/>
        </a:p>
      </dgm:t>
    </dgm:pt>
    <dgm:pt modelId="{B3039D20-4BE3-4AFB-A3E1-00B2462F6320}" type="sibTrans" cxnId="{98FF9D1F-0B79-47F0-BD17-5549FE598FBD}">
      <dgm:prSet/>
      <dgm:spPr/>
      <dgm:t>
        <a:bodyPr/>
        <a:lstStyle/>
        <a:p>
          <a:endParaRPr lang="cs-CZ"/>
        </a:p>
      </dgm:t>
    </dgm:pt>
    <dgm:pt modelId="{06002C87-3BC9-4710-92E3-BB53016D31F2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PRÁVA UŽÍVACÍ A POŽÍVCÍ</a:t>
          </a:r>
          <a:endParaRPr lang="cs-CZ" smtClean="0"/>
        </a:p>
      </dgm:t>
    </dgm:pt>
    <dgm:pt modelId="{C5A582CD-BD6D-4AC3-A1CF-4169F3247574}" type="parTrans" cxnId="{8635C081-496B-4C03-AFAD-BBF93A2F9E87}">
      <dgm:prSet/>
      <dgm:spPr/>
      <dgm:t>
        <a:bodyPr/>
        <a:lstStyle/>
        <a:p>
          <a:endParaRPr lang="cs-CZ"/>
        </a:p>
      </dgm:t>
    </dgm:pt>
    <dgm:pt modelId="{1FC1B603-A349-4373-8601-AEB99C5099FE}" type="sibTrans" cxnId="{8635C081-496B-4C03-AFAD-BBF93A2F9E87}">
      <dgm:prSet/>
      <dgm:spPr/>
      <dgm:t>
        <a:bodyPr/>
        <a:lstStyle/>
        <a:p>
          <a:endParaRPr lang="cs-CZ"/>
        </a:p>
      </dgm:t>
    </dgm:pt>
    <dgm:pt modelId="{669BF565-9F02-4BE2-B178-BF789E4E70BE}">
      <dgm:prSet/>
      <dgm:spPr/>
      <dgm:t>
        <a:bodyPr/>
        <a:lstStyle/>
        <a:p>
          <a:pPr marR="0" algn="ctr" rtl="0"/>
          <a:r>
            <a:rPr lang="cs-CZ" baseline="0" smtClean="0">
              <a:solidFill>
                <a:srgbClr val="FF0000"/>
              </a:solidFill>
              <a:latin typeface="Calibri"/>
            </a:rPr>
            <a:t>K NEMOVITÝM VĚCEM</a:t>
          </a:r>
        </a:p>
      </dgm:t>
    </dgm:pt>
    <dgm:pt modelId="{FB84C86B-29EB-4C38-BD0B-A33216D91A30}" type="parTrans" cxnId="{16215D25-EBCD-47C7-BA63-87D63C806295}">
      <dgm:prSet/>
      <dgm:spPr/>
      <dgm:t>
        <a:bodyPr/>
        <a:lstStyle/>
        <a:p>
          <a:endParaRPr lang="cs-CZ"/>
        </a:p>
      </dgm:t>
    </dgm:pt>
    <dgm:pt modelId="{D6826C24-AE5E-4F1F-B065-39A52ADDB4C6}" type="sibTrans" cxnId="{16215D25-EBCD-47C7-BA63-87D63C806295}">
      <dgm:prSet/>
      <dgm:spPr/>
      <dgm:t>
        <a:bodyPr/>
        <a:lstStyle/>
        <a:p>
          <a:endParaRPr lang="cs-CZ"/>
        </a:p>
      </dgm:t>
    </dgm:pt>
    <dgm:pt modelId="{DAD570B3-2B4D-4971-857C-5202FC30C478}">
      <dgm:prSet/>
      <dgm:spPr/>
      <dgm:t>
        <a:bodyPr/>
        <a:lstStyle/>
        <a:p>
          <a:pPr marR="0" algn="ctr" rtl="0"/>
          <a:r>
            <a:rPr lang="cs-CZ" baseline="0" smtClean="0">
              <a:solidFill>
                <a:srgbClr val="FF0000"/>
              </a:solidFill>
              <a:latin typeface="Calibri"/>
            </a:rPr>
            <a:t>K MOVITÝM VĚCEM</a:t>
          </a:r>
          <a:endParaRPr lang="cs-CZ" smtClean="0"/>
        </a:p>
      </dgm:t>
    </dgm:pt>
    <dgm:pt modelId="{125FE809-5047-418A-B333-382C7C0619AD}" type="parTrans" cxnId="{B94B8D71-B046-4EBB-9CCE-34C6A312D276}">
      <dgm:prSet/>
      <dgm:spPr/>
      <dgm:t>
        <a:bodyPr/>
        <a:lstStyle/>
        <a:p>
          <a:endParaRPr lang="cs-CZ"/>
        </a:p>
      </dgm:t>
    </dgm:pt>
    <dgm:pt modelId="{BB56C832-16B3-4035-9093-5A9BFBDAA928}" type="sibTrans" cxnId="{B94B8D71-B046-4EBB-9CCE-34C6A312D276}">
      <dgm:prSet/>
      <dgm:spPr/>
      <dgm:t>
        <a:bodyPr/>
        <a:lstStyle/>
        <a:p>
          <a:endParaRPr lang="cs-CZ"/>
        </a:p>
      </dgm:t>
    </dgm:pt>
    <dgm:pt modelId="{20D57355-4650-416A-A2D9-859FB812491D}" type="pres">
      <dgm:prSet presAssocID="{530E0F7C-C4B7-42E1-A996-3A728E43AC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C78550D-E8EC-4ACD-A0DE-ADB5D5A0B7B5}" type="pres">
      <dgm:prSet presAssocID="{545A0ACF-7ED5-4007-A1CC-A08393547079}" presName="hierRoot1" presStyleCnt="0">
        <dgm:presLayoutVars>
          <dgm:hierBranch/>
        </dgm:presLayoutVars>
      </dgm:prSet>
      <dgm:spPr/>
    </dgm:pt>
    <dgm:pt modelId="{12DDC8F3-0B8A-4264-9934-26AF25431DD7}" type="pres">
      <dgm:prSet presAssocID="{545A0ACF-7ED5-4007-A1CC-A08393547079}" presName="rootComposite1" presStyleCnt="0"/>
      <dgm:spPr/>
    </dgm:pt>
    <dgm:pt modelId="{972BC126-FCEA-402D-BE1B-929E22B90A64}" type="pres">
      <dgm:prSet presAssocID="{545A0ACF-7ED5-4007-A1CC-A0839354707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B61EA1D-08A0-48EE-B4CF-C36C98717BE0}" type="pres">
      <dgm:prSet presAssocID="{545A0ACF-7ED5-4007-A1CC-A08393547079}" presName="rootConnector1" presStyleLbl="node1" presStyleIdx="0" presStyleCnt="0"/>
      <dgm:spPr/>
      <dgm:t>
        <a:bodyPr/>
        <a:lstStyle/>
        <a:p>
          <a:endParaRPr lang="cs-CZ"/>
        </a:p>
      </dgm:t>
    </dgm:pt>
    <dgm:pt modelId="{FD0AF39A-9A70-4C05-B65C-66E9EC933560}" type="pres">
      <dgm:prSet presAssocID="{545A0ACF-7ED5-4007-A1CC-A08393547079}" presName="hierChild2" presStyleCnt="0"/>
      <dgm:spPr/>
    </dgm:pt>
    <dgm:pt modelId="{994FDB07-6A02-4886-9502-6A2AF7CD92CC}" type="pres">
      <dgm:prSet presAssocID="{BA76F0FD-2AD4-475B-AE68-4FA2DBF12215}" presName="Name35" presStyleLbl="parChTrans1D2" presStyleIdx="0" presStyleCnt="4"/>
      <dgm:spPr/>
      <dgm:t>
        <a:bodyPr/>
        <a:lstStyle/>
        <a:p>
          <a:endParaRPr lang="cs-CZ"/>
        </a:p>
      </dgm:t>
    </dgm:pt>
    <dgm:pt modelId="{E1C72A64-705D-4C36-8AEB-306980FFF000}" type="pres">
      <dgm:prSet presAssocID="{5130CF58-F5EB-4532-A2DD-4845A77A357C}" presName="hierRoot2" presStyleCnt="0">
        <dgm:presLayoutVars>
          <dgm:hierBranch/>
        </dgm:presLayoutVars>
      </dgm:prSet>
      <dgm:spPr/>
    </dgm:pt>
    <dgm:pt modelId="{0DD748B1-317B-4287-B66A-849623464101}" type="pres">
      <dgm:prSet presAssocID="{5130CF58-F5EB-4532-A2DD-4845A77A357C}" presName="rootComposite" presStyleCnt="0"/>
      <dgm:spPr/>
    </dgm:pt>
    <dgm:pt modelId="{6EC6F6C7-9254-4029-8E74-095F54BE0B3A}" type="pres">
      <dgm:prSet presAssocID="{5130CF58-F5EB-4532-A2DD-4845A77A357C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E966A77-88B9-41EB-A1F6-E3D50428F081}" type="pres">
      <dgm:prSet presAssocID="{5130CF58-F5EB-4532-A2DD-4845A77A357C}" presName="rootConnector" presStyleLbl="node2" presStyleIdx="0" presStyleCnt="4"/>
      <dgm:spPr/>
      <dgm:t>
        <a:bodyPr/>
        <a:lstStyle/>
        <a:p>
          <a:endParaRPr lang="cs-CZ"/>
        </a:p>
      </dgm:t>
    </dgm:pt>
    <dgm:pt modelId="{151D8DB1-5006-4E16-BA6E-82C89AB4047A}" type="pres">
      <dgm:prSet presAssocID="{5130CF58-F5EB-4532-A2DD-4845A77A357C}" presName="hierChild4" presStyleCnt="0"/>
      <dgm:spPr/>
    </dgm:pt>
    <dgm:pt modelId="{406D0D20-3AE9-4CB5-BBE2-385B65570838}" type="pres">
      <dgm:prSet presAssocID="{5130CF58-F5EB-4532-A2DD-4845A77A357C}" presName="hierChild5" presStyleCnt="0"/>
      <dgm:spPr/>
    </dgm:pt>
    <dgm:pt modelId="{FDFA1803-4CC0-4441-BF26-1C1FB1D12896}" type="pres">
      <dgm:prSet presAssocID="{6D66F4E5-7176-476D-BB74-9417184C6346}" presName="Name35" presStyleLbl="parChTrans1D2" presStyleIdx="1" presStyleCnt="4"/>
      <dgm:spPr/>
      <dgm:t>
        <a:bodyPr/>
        <a:lstStyle/>
        <a:p>
          <a:endParaRPr lang="cs-CZ"/>
        </a:p>
      </dgm:t>
    </dgm:pt>
    <dgm:pt modelId="{BD710C6D-4782-42AF-BEAF-32D41AE681D7}" type="pres">
      <dgm:prSet presAssocID="{83E12509-A42B-4CC2-BD6E-2694558646EC}" presName="hierRoot2" presStyleCnt="0">
        <dgm:presLayoutVars>
          <dgm:hierBranch/>
        </dgm:presLayoutVars>
      </dgm:prSet>
      <dgm:spPr/>
    </dgm:pt>
    <dgm:pt modelId="{8283CBEA-CDF4-4D5A-983D-BA4997324551}" type="pres">
      <dgm:prSet presAssocID="{83E12509-A42B-4CC2-BD6E-2694558646EC}" presName="rootComposite" presStyleCnt="0"/>
      <dgm:spPr/>
    </dgm:pt>
    <dgm:pt modelId="{602CDBFA-EED1-48DB-A868-BC420019B596}" type="pres">
      <dgm:prSet presAssocID="{83E12509-A42B-4CC2-BD6E-2694558646EC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A9B1F20-5DF2-44BC-A142-C0B00EC3F916}" type="pres">
      <dgm:prSet presAssocID="{83E12509-A42B-4CC2-BD6E-2694558646EC}" presName="rootConnector" presStyleLbl="node2" presStyleIdx="1" presStyleCnt="4"/>
      <dgm:spPr/>
      <dgm:t>
        <a:bodyPr/>
        <a:lstStyle/>
        <a:p>
          <a:endParaRPr lang="cs-CZ"/>
        </a:p>
      </dgm:t>
    </dgm:pt>
    <dgm:pt modelId="{B791B289-B38F-4D60-9F03-98714C8671C9}" type="pres">
      <dgm:prSet presAssocID="{83E12509-A42B-4CC2-BD6E-2694558646EC}" presName="hierChild4" presStyleCnt="0"/>
      <dgm:spPr/>
    </dgm:pt>
    <dgm:pt modelId="{72021011-51FD-4075-BEA5-B7F4FB497DBF}" type="pres">
      <dgm:prSet presAssocID="{6C7BA6F6-47EA-4C6A-B7A6-CCB485E1EB78}" presName="Name35" presStyleLbl="parChTrans1D3" presStyleIdx="0" presStyleCnt="2"/>
      <dgm:spPr/>
      <dgm:t>
        <a:bodyPr/>
        <a:lstStyle/>
        <a:p>
          <a:endParaRPr lang="cs-CZ"/>
        </a:p>
      </dgm:t>
    </dgm:pt>
    <dgm:pt modelId="{8CD453AA-D590-4D69-ADF4-D0F4B082E4AB}" type="pres">
      <dgm:prSet presAssocID="{71CB28F4-0409-46BB-ACC2-BCF7CEE25696}" presName="hierRoot2" presStyleCnt="0">
        <dgm:presLayoutVars>
          <dgm:hierBranch val="r"/>
        </dgm:presLayoutVars>
      </dgm:prSet>
      <dgm:spPr/>
    </dgm:pt>
    <dgm:pt modelId="{E7A8A781-5201-4D26-B3E8-C963337F32A5}" type="pres">
      <dgm:prSet presAssocID="{71CB28F4-0409-46BB-ACC2-BCF7CEE25696}" presName="rootComposite" presStyleCnt="0"/>
      <dgm:spPr/>
    </dgm:pt>
    <dgm:pt modelId="{39758EDA-E7AF-4773-831A-1A7BB01C985B}" type="pres">
      <dgm:prSet presAssocID="{71CB28F4-0409-46BB-ACC2-BCF7CEE2569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0980BC2-BF20-4AB7-A0D0-A8F2E59E3313}" type="pres">
      <dgm:prSet presAssocID="{71CB28F4-0409-46BB-ACC2-BCF7CEE25696}" presName="rootConnector" presStyleLbl="node3" presStyleIdx="0" presStyleCnt="2"/>
      <dgm:spPr/>
      <dgm:t>
        <a:bodyPr/>
        <a:lstStyle/>
        <a:p>
          <a:endParaRPr lang="cs-CZ"/>
        </a:p>
      </dgm:t>
    </dgm:pt>
    <dgm:pt modelId="{F7B9D505-8307-4164-89C9-B45E02C0DF25}" type="pres">
      <dgm:prSet presAssocID="{71CB28F4-0409-46BB-ACC2-BCF7CEE25696}" presName="hierChild4" presStyleCnt="0"/>
      <dgm:spPr/>
    </dgm:pt>
    <dgm:pt modelId="{99C2DF6A-96F5-430C-8348-62E53B6B8DE1}" type="pres">
      <dgm:prSet presAssocID="{71CB28F4-0409-46BB-ACC2-BCF7CEE25696}" presName="hierChild5" presStyleCnt="0"/>
      <dgm:spPr/>
    </dgm:pt>
    <dgm:pt modelId="{3C096EEF-99E4-43CD-A23E-54C5E06E40A8}" type="pres">
      <dgm:prSet presAssocID="{C5A582CD-BD6D-4AC3-A1CF-4169F3247574}" presName="Name35" presStyleLbl="parChTrans1D3" presStyleIdx="1" presStyleCnt="2"/>
      <dgm:spPr/>
      <dgm:t>
        <a:bodyPr/>
        <a:lstStyle/>
        <a:p>
          <a:endParaRPr lang="cs-CZ"/>
        </a:p>
      </dgm:t>
    </dgm:pt>
    <dgm:pt modelId="{4CE8597C-8A36-46F9-8483-2A453B00D271}" type="pres">
      <dgm:prSet presAssocID="{06002C87-3BC9-4710-92E3-BB53016D31F2}" presName="hierRoot2" presStyleCnt="0">
        <dgm:presLayoutVars>
          <dgm:hierBranch val="r"/>
        </dgm:presLayoutVars>
      </dgm:prSet>
      <dgm:spPr/>
    </dgm:pt>
    <dgm:pt modelId="{1245B035-A462-4A91-BCF7-EDAEC8ABB7AE}" type="pres">
      <dgm:prSet presAssocID="{06002C87-3BC9-4710-92E3-BB53016D31F2}" presName="rootComposite" presStyleCnt="0"/>
      <dgm:spPr/>
    </dgm:pt>
    <dgm:pt modelId="{75392C3C-8CD8-42C0-9657-88889CD567D6}" type="pres">
      <dgm:prSet presAssocID="{06002C87-3BC9-4710-92E3-BB53016D31F2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BDE0248-9CDB-4D7A-B721-E9BFB14795DC}" type="pres">
      <dgm:prSet presAssocID="{06002C87-3BC9-4710-92E3-BB53016D31F2}" presName="rootConnector" presStyleLbl="node3" presStyleIdx="1" presStyleCnt="2"/>
      <dgm:spPr/>
      <dgm:t>
        <a:bodyPr/>
        <a:lstStyle/>
        <a:p>
          <a:endParaRPr lang="cs-CZ"/>
        </a:p>
      </dgm:t>
    </dgm:pt>
    <dgm:pt modelId="{C7AF1C45-45A6-4357-8AC3-273102996DC4}" type="pres">
      <dgm:prSet presAssocID="{06002C87-3BC9-4710-92E3-BB53016D31F2}" presName="hierChild4" presStyleCnt="0"/>
      <dgm:spPr/>
    </dgm:pt>
    <dgm:pt modelId="{8057AACE-9C1B-4729-9633-504785D47348}" type="pres">
      <dgm:prSet presAssocID="{06002C87-3BC9-4710-92E3-BB53016D31F2}" presName="hierChild5" presStyleCnt="0"/>
      <dgm:spPr/>
    </dgm:pt>
    <dgm:pt modelId="{D0648F7D-CCBE-4FDC-B702-AE6FABA1E4EC}" type="pres">
      <dgm:prSet presAssocID="{83E12509-A42B-4CC2-BD6E-2694558646EC}" presName="hierChild5" presStyleCnt="0"/>
      <dgm:spPr/>
    </dgm:pt>
    <dgm:pt modelId="{7EFF9290-B948-462D-8FBD-06EC4E7E201D}" type="pres">
      <dgm:prSet presAssocID="{FB84C86B-29EB-4C38-BD0B-A33216D91A30}" presName="Name35" presStyleLbl="parChTrans1D2" presStyleIdx="2" presStyleCnt="4"/>
      <dgm:spPr/>
      <dgm:t>
        <a:bodyPr/>
        <a:lstStyle/>
        <a:p>
          <a:endParaRPr lang="cs-CZ"/>
        </a:p>
      </dgm:t>
    </dgm:pt>
    <dgm:pt modelId="{8D64F8F9-D4F5-46DE-BBF0-4AF14376A735}" type="pres">
      <dgm:prSet presAssocID="{669BF565-9F02-4BE2-B178-BF789E4E70BE}" presName="hierRoot2" presStyleCnt="0">
        <dgm:presLayoutVars>
          <dgm:hierBranch/>
        </dgm:presLayoutVars>
      </dgm:prSet>
      <dgm:spPr/>
    </dgm:pt>
    <dgm:pt modelId="{924F5119-4CB3-4865-B9AF-5BF9D1BCCF1E}" type="pres">
      <dgm:prSet presAssocID="{669BF565-9F02-4BE2-B178-BF789E4E70BE}" presName="rootComposite" presStyleCnt="0"/>
      <dgm:spPr/>
    </dgm:pt>
    <dgm:pt modelId="{2B496126-69E6-402D-AE3F-21E3B1EFF9EF}" type="pres">
      <dgm:prSet presAssocID="{669BF565-9F02-4BE2-B178-BF789E4E70BE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47A4CB8-A59E-41D5-859A-3360F1F6A704}" type="pres">
      <dgm:prSet presAssocID="{669BF565-9F02-4BE2-B178-BF789E4E70BE}" presName="rootConnector" presStyleLbl="node2" presStyleIdx="2" presStyleCnt="4"/>
      <dgm:spPr/>
      <dgm:t>
        <a:bodyPr/>
        <a:lstStyle/>
        <a:p>
          <a:endParaRPr lang="cs-CZ"/>
        </a:p>
      </dgm:t>
    </dgm:pt>
    <dgm:pt modelId="{64E4EA6D-1F20-4887-9E7D-263C85E9B8A3}" type="pres">
      <dgm:prSet presAssocID="{669BF565-9F02-4BE2-B178-BF789E4E70BE}" presName="hierChild4" presStyleCnt="0"/>
      <dgm:spPr/>
    </dgm:pt>
    <dgm:pt modelId="{01790E82-6896-473A-B23A-BE09EB9A6A79}" type="pres">
      <dgm:prSet presAssocID="{669BF565-9F02-4BE2-B178-BF789E4E70BE}" presName="hierChild5" presStyleCnt="0"/>
      <dgm:spPr/>
    </dgm:pt>
    <dgm:pt modelId="{301535C0-6DBC-4A97-A093-CC8946A03025}" type="pres">
      <dgm:prSet presAssocID="{125FE809-5047-418A-B333-382C7C0619AD}" presName="Name35" presStyleLbl="parChTrans1D2" presStyleIdx="3" presStyleCnt="4"/>
      <dgm:spPr/>
      <dgm:t>
        <a:bodyPr/>
        <a:lstStyle/>
        <a:p>
          <a:endParaRPr lang="cs-CZ"/>
        </a:p>
      </dgm:t>
    </dgm:pt>
    <dgm:pt modelId="{30F15426-A701-4752-A038-9DBFC7025AA1}" type="pres">
      <dgm:prSet presAssocID="{DAD570B3-2B4D-4971-857C-5202FC30C478}" presName="hierRoot2" presStyleCnt="0">
        <dgm:presLayoutVars>
          <dgm:hierBranch/>
        </dgm:presLayoutVars>
      </dgm:prSet>
      <dgm:spPr/>
    </dgm:pt>
    <dgm:pt modelId="{E31AE3C1-CED0-4F6F-B2D4-036B8E3C80C2}" type="pres">
      <dgm:prSet presAssocID="{DAD570B3-2B4D-4971-857C-5202FC30C478}" presName="rootComposite" presStyleCnt="0"/>
      <dgm:spPr/>
    </dgm:pt>
    <dgm:pt modelId="{2AB5CBDC-6945-40A3-9F3C-415404F26DBB}" type="pres">
      <dgm:prSet presAssocID="{DAD570B3-2B4D-4971-857C-5202FC30C478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3218F3E-F718-40F4-8508-1F7CC273F96F}" type="pres">
      <dgm:prSet presAssocID="{DAD570B3-2B4D-4971-857C-5202FC30C478}" presName="rootConnector" presStyleLbl="node2" presStyleIdx="3" presStyleCnt="4"/>
      <dgm:spPr/>
      <dgm:t>
        <a:bodyPr/>
        <a:lstStyle/>
        <a:p>
          <a:endParaRPr lang="cs-CZ"/>
        </a:p>
      </dgm:t>
    </dgm:pt>
    <dgm:pt modelId="{C8B406C5-2266-42C2-BCC2-A9D8F33166FE}" type="pres">
      <dgm:prSet presAssocID="{DAD570B3-2B4D-4971-857C-5202FC30C478}" presName="hierChild4" presStyleCnt="0"/>
      <dgm:spPr/>
    </dgm:pt>
    <dgm:pt modelId="{5139C87C-A433-49EA-AAD4-6AC12300DEF2}" type="pres">
      <dgm:prSet presAssocID="{DAD570B3-2B4D-4971-857C-5202FC30C478}" presName="hierChild5" presStyleCnt="0"/>
      <dgm:spPr/>
    </dgm:pt>
    <dgm:pt modelId="{535443BD-3607-4AE9-94FE-1324599F6513}" type="pres">
      <dgm:prSet presAssocID="{545A0ACF-7ED5-4007-A1CC-A08393547079}" presName="hierChild3" presStyleCnt="0"/>
      <dgm:spPr/>
    </dgm:pt>
  </dgm:ptLst>
  <dgm:cxnLst>
    <dgm:cxn modelId="{D982EE83-94DF-44AE-8281-B436FD962873}" srcId="{545A0ACF-7ED5-4007-A1CC-A08393547079}" destId="{83E12509-A42B-4CC2-BD6E-2694558646EC}" srcOrd="1" destOrd="0" parTransId="{6D66F4E5-7176-476D-BB74-9417184C6346}" sibTransId="{FB3056E4-6387-47EA-B2FA-85FC3190A2FC}"/>
    <dgm:cxn modelId="{14216C2E-EFAF-4795-8049-BE3DAADE52D7}" type="presOf" srcId="{669BF565-9F02-4BE2-B178-BF789E4E70BE}" destId="{2B496126-69E6-402D-AE3F-21E3B1EFF9EF}" srcOrd="0" destOrd="0" presId="urn:microsoft.com/office/officeart/2005/8/layout/orgChart1"/>
    <dgm:cxn modelId="{D9971159-C510-4B87-94BF-71D79FC5BADF}" srcId="{545A0ACF-7ED5-4007-A1CC-A08393547079}" destId="{5130CF58-F5EB-4532-A2DD-4845A77A357C}" srcOrd="0" destOrd="0" parTransId="{BA76F0FD-2AD4-475B-AE68-4FA2DBF12215}" sibTransId="{AC4DABA9-F2C3-4770-A9D6-75A87C569896}"/>
    <dgm:cxn modelId="{AE12DDDE-3D74-4A9B-B29A-2CB200602978}" type="presOf" srcId="{71CB28F4-0409-46BB-ACC2-BCF7CEE25696}" destId="{80980BC2-BF20-4AB7-A0D0-A8F2E59E3313}" srcOrd="1" destOrd="0" presId="urn:microsoft.com/office/officeart/2005/8/layout/orgChart1"/>
    <dgm:cxn modelId="{23E83DDE-4DA5-4C10-BA35-1E2933BFB3A9}" type="presOf" srcId="{C5A582CD-BD6D-4AC3-A1CF-4169F3247574}" destId="{3C096EEF-99E4-43CD-A23E-54C5E06E40A8}" srcOrd="0" destOrd="0" presId="urn:microsoft.com/office/officeart/2005/8/layout/orgChart1"/>
    <dgm:cxn modelId="{EFB8A9EB-63F5-4545-B9E6-355099C6F1DC}" type="presOf" srcId="{545A0ACF-7ED5-4007-A1CC-A08393547079}" destId="{972BC126-FCEA-402D-BE1B-929E22B90A64}" srcOrd="0" destOrd="0" presId="urn:microsoft.com/office/officeart/2005/8/layout/orgChart1"/>
    <dgm:cxn modelId="{37CF862D-F197-48B6-AA24-EDC81DCC83B6}" type="presOf" srcId="{BA76F0FD-2AD4-475B-AE68-4FA2DBF12215}" destId="{994FDB07-6A02-4886-9502-6A2AF7CD92CC}" srcOrd="0" destOrd="0" presId="urn:microsoft.com/office/officeart/2005/8/layout/orgChart1"/>
    <dgm:cxn modelId="{EA24906C-D4C6-43CB-8CC9-5E2B6509D357}" type="presOf" srcId="{FB84C86B-29EB-4C38-BD0B-A33216D91A30}" destId="{7EFF9290-B948-462D-8FBD-06EC4E7E201D}" srcOrd="0" destOrd="0" presId="urn:microsoft.com/office/officeart/2005/8/layout/orgChart1"/>
    <dgm:cxn modelId="{98FF9D1F-0B79-47F0-BD17-5549FE598FBD}" srcId="{83E12509-A42B-4CC2-BD6E-2694558646EC}" destId="{71CB28F4-0409-46BB-ACC2-BCF7CEE25696}" srcOrd="0" destOrd="0" parTransId="{6C7BA6F6-47EA-4C6A-B7A6-CCB485E1EB78}" sibTransId="{B3039D20-4BE3-4AFB-A3E1-00B2462F6320}"/>
    <dgm:cxn modelId="{F601C5FF-8929-4FA3-A255-287E1CA399DC}" type="presOf" srcId="{5130CF58-F5EB-4532-A2DD-4845A77A357C}" destId="{6EC6F6C7-9254-4029-8E74-095F54BE0B3A}" srcOrd="0" destOrd="0" presId="urn:microsoft.com/office/officeart/2005/8/layout/orgChart1"/>
    <dgm:cxn modelId="{27647DB5-45CB-4A82-8A40-92F3B87E6EA7}" type="presOf" srcId="{530E0F7C-C4B7-42E1-A996-3A728E43ACDF}" destId="{20D57355-4650-416A-A2D9-859FB812491D}" srcOrd="0" destOrd="0" presId="urn:microsoft.com/office/officeart/2005/8/layout/orgChart1"/>
    <dgm:cxn modelId="{8635C081-496B-4C03-AFAD-BBF93A2F9E87}" srcId="{83E12509-A42B-4CC2-BD6E-2694558646EC}" destId="{06002C87-3BC9-4710-92E3-BB53016D31F2}" srcOrd="1" destOrd="0" parTransId="{C5A582CD-BD6D-4AC3-A1CF-4169F3247574}" sibTransId="{1FC1B603-A349-4373-8601-AEB99C5099FE}"/>
    <dgm:cxn modelId="{C64DB037-01B3-482A-BAEE-89E5EB30F7F6}" type="presOf" srcId="{71CB28F4-0409-46BB-ACC2-BCF7CEE25696}" destId="{39758EDA-E7AF-4773-831A-1A7BB01C985B}" srcOrd="0" destOrd="0" presId="urn:microsoft.com/office/officeart/2005/8/layout/orgChart1"/>
    <dgm:cxn modelId="{87D8F8B5-56D0-45F9-B225-DDDC7FBCF750}" type="presOf" srcId="{83E12509-A42B-4CC2-BD6E-2694558646EC}" destId="{602CDBFA-EED1-48DB-A868-BC420019B596}" srcOrd="0" destOrd="0" presId="urn:microsoft.com/office/officeart/2005/8/layout/orgChart1"/>
    <dgm:cxn modelId="{12BB3C4D-221E-48A5-92E6-7A97B49BA314}" type="presOf" srcId="{669BF565-9F02-4BE2-B178-BF789E4E70BE}" destId="{F47A4CB8-A59E-41D5-859A-3360F1F6A704}" srcOrd="1" destOrd="0" presId="urn:microsoft.com/office/officeart/2005/8/layout/orgChart1"/>
    <dgm:cxn modelId="{7A73E11B-EABA-46F3-9EFF-ACA74039A8CB}" type="presOf" srcId="{6C7BA6F6-47EA-4C6A-B7A6-CCB485E1EB78}" destId="{72021011-51FD-4075-BEA5-B7F4FB497DBF}" srcOrd="0" destOrd="0" presId="urn:microsoft.com/office/officeart/2005/8/layout/orgChart1"/>
    <dgm:cxn modelId="{F563F96F-4406-48CB-8F46-8CFDD8530803}" type="presOf" srcId="{06002C87-3BC9-4710-92E3-BB53016D31F2}" destId="{6BDE0248-9CDB-4D7A-B721-E9BFB14795DC}" srcOrd="1" destOrd="0" presId="urn:microsoft.com/office/officeart/2005/8/layout/orgChart1"/>
    <dgm:cxn modelId="{D6502B63-2E29-4731-8257-A605B3EBC659}" type="presOf" srcId="{125FE809-5047-418A-B333-382C7C0619AD}" destId="{301535C0-6DBC-4A97-A093-CC8946A03025}" srcOrd="0" destOrd="0" presId="urn:microsoft.com/office/officeart/2005/8/layout/orgChart1"/>
    <dgm:cxn modelId="{628F9533-9FB0-4FA9-988F-FEDAC510A864}" type="presOf" srcId="{6D66F4E5-7176-476D-BB74-9417184C6346}" destId="{FDFA1803-4CC0-4441-BF26-1C1FB1D12896}" srcOrd="0" destOrd="0" presId="urn:microsoft.com/office/officeart/2005/8/layout/orgChart1"/>
    <dgm:cxn modelId="{3412C737-09AA-4CF2-BDD0-146C3299244F}" type="presOf" srcId="{5130CF58-F5EB-4532-A2DD-4845A77A357C}" destId="{3E966A77-88B9-41EB-A1F6-E3D50428F081}" srcOrd="1" destOrd="0" presId="urn:microsoft.com/office/officeart/2005/8/layout/orgChart1"/>
    <dgm:cxn modelId="{7CED3129-0573-425D-A3FD-65D21F1CF715}" type="presOf" srcId="{DAD570B3-2B4D-4971-857C-5202FC30C478}" destId="{2AB5CBDC-6945-40A3-9F3C-415404F26DBB}" srcOrd="0" destOrd="0" presId="urn:microsoft.com/office/officeart/2005/8/layout/orgChart1"/>
    <dgm:cxn modelId="{64CD35F6-4EDA-4BCF-9E4D-3E87F131855E}" type="presOf" srcId="{545A0ACF-7ED5-4007-A1CC-A08393547079}" destId="{9B61EA1D-08A0-48EE-B4CF-C36C98717BE0}" srcOrd="1" destOrd="0" presId="urn:microsoft.com/office/officeart/2005/8/layout/orgChart1"/>
    <dgm:cxn modelId="{F03812CC-8487-411A-84A9-11783F9B7B6A}" type="presOf" srcId="{DAD570B3-2B4D-4971-857C-5202FC30C478}" destId="{13218F3E-F718-40F4-8508-1F7CC273F96F}" srcOrd="1" destOrd="0" presId="urn:microsoft.com/office/officeart/2005/8/layout/orgChart1"/>
    <dgm:cxn modelId="{50D46B67-9D09-430C-A53E-ED48C036C62D}" type="presOf" srcId="{06002C87-3BC9-4710-92E3-BB53016D31F2}" destId="{75392C3C-8CD8-42C0-9657-88889CD567D6}" srcOrd="0" destOrd="0" presId="urn:microsoft.com/office/officeart/2005/8/layout/orgChart1"/>
    <dgm:cxn modelId="{B94B8D71-B046-4EBB-9CCE-34C6A312D276}" srcId="{545A0ACF-7ED5-4007-A1CC-A08393547079}" destId="{DAD570B3-2B4D-4971-857C-5202FC30C478}" srcOrd="3" destOrd="0" parTransId="{125FE809-5047-418A-B333-382C7C0619AD}" sibTransId="{BB56C832-16B3-4035-9093-5A9BFBDAA928}"/>
    <dgm:cxn modelId="{16215D25-EBCD-47C7-BA63-87D63C806295}" srcId="{545A0ACF-7ED5-4007-A1CC-A08393547079}" destId="{669BF565-9F02-4BE2-B178-BF789E4E70BE}" srcOrd="2" destOrd="0" parTransId="{FB84C86B-29EB-4C38-BD0B-A33216D91A30}" sibTransId="{D6826C24-AE5E-4F1F-B065-39A52ADDB4C6}"/>
    <dgm:cxn modelId="{46FC2BC1-EB01-405E-8C86-04DBEBCBD46D}" srcId="{530E0F7C-C4B7-42E1-A996-3A728E43ACDF}" destId="{545A0ACF-7ED5-4007-A1CC-A08393547079}" srcOrd="0" destOrd="0" parTransId="{2063C662-2894-4F8D-A0C4-34EB17597526}" sibTransId="{75754361-766B-4A6D-AA85-5FCD77A18627}"/>
    <dgm:cxn modelId="{EF576F56-DF1A-4434-97F6-83E7A9AD6CFE}" type="presOf" srcId="{83E12509-A42B-4CC2-BD6E-2694558646EC}" destId="{EA9B1F20-5DF2-44BC-A142-C0B00EC3F916}" srcOrd="1" destOrd="0" presId="urn:microsoft.com/office/officeart/2005/8/layout/orgChart1"/>
    <dgm:cxn modelId="{17DCA2B4-A294-4CD7-B9E5-E9DDA07B2F82}" type="presParOf" srcId="{20D57355-4650-416A-A2D9-859FB812491D}" destId="{5C78550D-E8EC-4ACD-A0DE-ADB5D5A0B7B5}" srcOrd="0" destOrd="0" presId="urn:microsoft.com/office/officeart/2005/8/layout/orgChart1"/>
    <dgm:cxn modelId="{9815D03D-D6DE-41C6-9FCD-B3D13980935E}" type="presParOf" srcId="{5C78550D-E8EC-4ACD-A0DE-ADB5D5A0B7B5}" destId="{12DDC8F3-0B8A-4264-9934-26AF25431DD7}" srcOrd="0" destOrd="0" presId="urn:microsoft.com/office/officeart/2005/8/layout/orgChart1"/>
    <dgm:cxn modelId="{0C765CCB-0A8D-4704-BB94-D4CB5B468404}" type="presParOf" srcId="{12DDC8F3-0B8A-4264-9934-26AF25431DD7}" destId="{972BC126-FCEA-402D-BE1B-929E22B90A64}" srcOrd="0" destOrd="0" presId="urn:microsoft.com/office/officeart/2005/8/layout/orgChart1"/>
    <dgm:cxn modelId="{26F8DAD6-AB9E-48A8-B4B4-B8013A01938A}" type="presParOf" srcId="{12DDC8F3-0B8A-4264-9934-26AF25431DD7}" destId="{9B61EA1D-08A0-48EE-B4CF-C36C98717BE0}" srcOrd="1" destOrd="0" presId="urn:microsoft.com/office/officeart/2005/8/layout/orgChart1"/>
    <dgm:cxn modelId="{49CF64BD-10CC-4868-B838-95D8A93D3526}" type="presParOf" srcId="{5C78550D-E8EC-4ACD-A0DE-ADB5D5A0B7B5}" destId="{FD0AF39A-9A70-4C05-B65C-66E9EC933560}" srcOrd="1" destOrd="0" presId="urn:microsoft.com/office/officeart/2005/8/layout/orgChart1"/>
    <dgm:cxn modelId="{3D2B12F6-709B-49FF-A247-69A7FB83C7EE}" type="presParOf" srcId="{FD0AF39A-9A70-4C05-B65C-66E9EC933560}" destId="{994FDB07-6A02-4886-9502-6A2AF7CD92CC}" srcOrd="0" destOrd="0" presId="urn:microsoft.com/office/officeart/2005/8/layout/orgChart1"/>
    <dgm:cxn modelId="{5D52C0AA-5234-4070-BC74-3B82C73598AA}" type="presParOf" srcId="{FD0AF39A-9A70-4C05-B65C-66E9EC933560}" destId="{E1C72A64-705D-4C36-8AEB-306980FFF000}" srcOrd="1" destOrd="0" presId="urn:microsoft.com/office/officeart/2005/8/layout/orgChart1"/>
    <dgm:cxn modelId="{B7548FB4-5973-4E34-AC0C-AE0153815A32}" type="presParOf" srcId="{E1C72A64-705D-4C36-8AEB-306980FFF000}" destId="{0DD748B1-317B-4287-B66A-849623464101}" srcOrd="0" destOrd="0" presId="urn:microsoft.com/office/officeart/2005/8/layout/orgChart1"/>
    <dgm:cxn modelId="{0D14B1CE-D0CE-4AD9-8E27-8BC16D0CF2EF}" type="presParOf" srcId="{0DD748B1-317B-4287-B66A-849623464101}" destId="{6EC6F6C7-9254-4029-8E74-095F54BE0B3A}" srcOrd="0" destOrd="0" presId="urn:microsoft.com/office/officeart/2005/8/layout/orgChart1"/>
    <dgm:cxn modelId="{80267BB5-DEB6-4542-A36B-A375ED879E96}" type="presParOf" srcId="{0DD748B1-317B-4287-B66A-849623464101}" destId="{3E966A77-88B9-41EB-A1F6-E3D50428F081}" srcOrd="1" destOrd="0" presId="urn:microsoft.com/office/officeart/2005/8/layout/orgChart1"/>
    <dgm:cxn modelId="{3033FBD7-0F1A-4133-AD9C-DD5DA649BAD9}" type="presParOf" srcId="{E1C72A64-705D-4C36-8AEB-306980FFF000}" destId="{151D8DB1-5006-4E16-BA6E-82C89AB4047A}" srcOrd="1" destOrd="0" presId="urn:microsoft.com/office/officeart/2005/8/layout/orgChart1"/>
    <dgm:cxn modelId="{02A47645-30B6-4C4A-A4CE-AD334C096FF1}" type="presParOf" srcId="{E1C72A64-705D-4C36-8AEB-306980FFF000}" destId="{406D0D20-3AE9-4CB5-BBE2-385B65570838}" srcOrd="2" destOrd="0" presId="urn:microsoft.com/office/officeart/2005/8/layout/orgChart1"/>
    <dgm:cxn modelId="{F15861B2-7A27-4250-AE00-76C6C95F953B}" type="presParOf" srcId="{FD0AF39A-9A70-4C05-B65C-66E9EC933560}" destId="{FDFA1803-4CC0-4441-BF26-1C1FB1D12896}" srcOrd="2" destOrd="0" presId="urn:microsoft.com/office/officeart/2005/8/layout/orgChart1"/>
    <dgm:cxn modelId="{1899D482-5577-4E6F-80DF-AFD4042BFAE1}" type="presParOf" srcId="{FD0AF39A-9A70-4C05-B65C-66E9EC933560}" destId="{BD710C6D-4782-42AF-BEAF-32D41AE681D7}" srcOrd="3" destOrd="0" presId="urn:microsoft.com/office/officeart/2005/8/layout/orgChart1"/>
    <dgm:cxn modelId="{53090FA7-A1AB-4A01-B501-A8555451FCD6}" type="presParOf" srcId="{BD710C6D-4782-42AF-BEAF-32D41AE681D7}" destId="{8283CBEA-CDF4-4D5A-983D-BA4997324551}" srcOrd="0" destOrd="0" presId="urn:microsoft.com/office/officeart/2005/8/layout/orgChart1"/>
    <dgm:cxn modelId="{BF607864-ECDC-4258-8C1F-000624219B4F}" type="presParOf" srcId="{8283CBEA-CDF4-4D5A-983D-BA4997324551}" destId="{602CDBFA-EED1-48DB-A868-BC420019B596}" srcOrd="0" destOrd="0" presId="urn:microsoft.com/office/officeart/2005/8/layout/orgChart1"/>
    <dgm:cxn modelId="{8CC65C57-7D5D-45CE-BB82-EA70EEA9CC5B}" type="presParOf" srcId="{8283CBEA-CDF4-4D5A-983D-BA4997324551}" destId="{EA9B1F20-5DF2-44BC-A142-C0B00EC3F916}" srcOrd="1" destOrd="0" presId="urn:microsoft.com/office/officeart/2005/8/layout/orgChart1"/>
    <dgm:cxn modelId="{82AF471F-C318-4228-A032-F295D66450B3}" type="presParOf" srcId="{BD710C6D-4782-42AF-BEAF-32D41AE681D7}" destId="{B791B289-B38F-4D60-9F03-98714C8671C9}" srcOrd="1" destOrd="0" presId="urn:microsoft.com/office/officeart/2005/8/layout/orgChart1"/>
    <dgm:cxn modelId="{CB2EE864-4D65-4738-8841-CC60E3F37418}" type="presParOf" srcId="{B791B289-B38F-4D60-9F03-98714C8671C9}" destId="{72021011-51FD-4075-BEA5-B7F4FB497DBF}" srcOrd="0" destOrd="0" presId="urn:microsoft.com/office/officeart/2005/8/layout/orgChart1"/>
    <dgm:cxn modelId="{F60B6B62-C9BC-4FC6-A890-C0AEAFCAF439}" type="presParOf" srcId="{B791B289-B38F-4D60-9F03-98714C8671C9}" destId="{8CD453AA-D590-4D69-ADF4-D0F4B082E4AB}" srcOrd="1" destOrd="0" presId="urn:microsoft.com/office/officeart/2005/8/layout/orgChart1"/>
    <dgm:cxn modelId="{68FDE830-BDB6-4EAA-8B49-F14EE094E3B7}" type="presParOf" srcId="{8CD453AA-D590-4D69-ADF4-D0F4B082E4AB}" destId="{E7A8A781-5201-4D26-B3E8-C963337F32A5}" srcOrd="0" destOrd="0" presId="urn:microsoft.com/office/officeart/2005/8/layout/orgChart1"/>
    <dgm:cxn modelId="{DCE07F86-6F8D-427A-BA9A-9A9BAD2AE3EB}" type="presParOf" srcId="{E7A8A781-5201-4D26-B3E8-C963337F32A5}" destId="{39758EDA-E7AF-4773-831A-1A7BB01C985B}" srcOrd="0" destOrd="0" presId="urn:microsoft.com/office/officeart/2005/8/layout/orgChart1"/>
    <dgm:cxn modelId="{76D1F93E-638E-4DBE-895A-04B6CAEF67C4}" type="presParOf" srcId="{E7A8A781-5201-4D26-B3E8-C963337F32A5}" destId="{80980BC2-BF20-4AB7-A0D0-A8F2E59E3313}" srcOrd="1" destOrd="0" presId="urn:microsoft.com/office/officeart/2005/8/layout/orgChart1"/>
    <dgm:cxn modelId="{0EE36796-5E42-433A-915B-AC333C757095}" type="presParOf" srcId="{8CD453AA-D590-4D69-ADF4-D0F4B082E4AB}" destId="{F7B9D505-8307-4164-89C9-B45E02C0DF25}" srcOrd="1" destOrd="0" presId="urn:microsoft.com/office/officeart/2005/8/layout/orgChart1"/>
    <dgm:cxn modelId="{02667A44-DA0B-46F5-ADE4-7CAE6CB541DF}" type="presParOf" srcId="{8CD453AA-D590-4D69-ADF4-D0F4B082E4AB}" destId="{99C2DF6A-96F5-430C-8348-62E53B6B8DE1}" srcOrd="2" destOrd="0" presId="urn:microsoft.com/office/officeart/2005/8/layout/orgChart1"/>
    <dgm:cxn modelId="{F6841018-EFC4-4FC5-B5D4-C43ECD1F6FD5}" type="presParOf" srcId="{B791B289-B38F-4D60-9F03-98714C8671C9}" destId="{3C096EEF-99E4-43CD-A23E-54C5E06E40A8}" srcOrd="2" destOrd="0" presId="urn:microsoft.com/office/officeart/2005/8/layout/orgChart1"/>
    <dgm:cxn modelId="{0506AB6C-71A3-46F6-A67E-92144A05A0CF}" type="presParOf" srcId="{B791B289-B38F-4D60-9F03-98714C8671C9}" destId="{4CE8597C-8A36-46F9-8483-2A453B00D271}" srcOrd="3" destOrd="0" presId="urn:microsoft.com/office/officeart/2005/8/layout/orgChart1"/>
    <dgm:cxn modelId="{EB8B6BA1-FBD3-4245-A7A4-60792E89DCDF}" type="presParOf" srcId="{4CE8597C-8A36-46F9-8483-2A453B00D271}" destId="{1245B035-A462-4A91-BCF7-EDAEC8ABB7AE}" srcOrd="0" destOrd="0" presId="urn:microsoft.com/office/officeart/2005/8/layout/orgChart1"/>
    <dgm:cxn modelId="{5003CD5A-78EF-4EA7-AD56-127BF447E7EE}" type="presParOf" srcId="{1245B035-A462-4A91-BCF7-EDAEC8ABB7AE}" destId="{75392C3C-8CD8-42C0-9657-88889CD567D6}" srcOrd="0" destOrd="0" presId="urn:microsoft.com/office/officeart/2005/8/layout/orgChart1"/>
    <dgm:cxn modelId="{A7CD9FCF-2A3F-4FD4-AB4E-484EBB06FC17}" type="presParOf" srcId="{1245B035-A462-4A91-BCF7-EDAEC8ABB7AE}" destId="{6BDE0248-9CDB-4D7A-B721-E9BFB14795DC}" srcOrd="1" destOrd="0" presId="urn:microsoft.com/office/officeart/2005/8/layout/orgChart1"/>
    <dgm:cxn modelId="{220186E7-21B5-4C2A-9AB5-17643F3D6CD3}" type="presParOf" srcId="{4CE8597C-8A36-46F9-8483-2A453B00D271}" destId="{C7AF1C45-45A6-4357-8AC3-273102996DC4}" srcOrd="1" destOrd="0" presId="urn:microsoft.com/office/officeart/2005/8/layout/orgChart1"/>
    <dgm:cxn modelId="{DB5CC4CF-3F1D-46D4-BD1A-44EB2365150C}" type="presParOf" srcId="{4CE8597C-8A36-46F9-8483-2A453B00D271}" destId="{8057AACE-9C1B-4729-9633-504785D47348}" srcOrd="2" destOrd="0" presId="urn:microsoft.com/office/officeart/2005/8/layout/orgChart1"/>
    <dgm:cxn modelId="{8FCD2F76-05E2-4ACC-9ED9-0B3A164F0FB8}" type="presParOf" srcId="{BD710C6D-4782-42AF-BEAF-32D41AE681D7}" destId="{D0648F7D-CCBE-4FDC-B702-AE6FABA1E4EC}" srcOrd="2" destOrd="0" presId="urn:microsoft.com/office/officeart/2005/8/layout/orgChart1"/>
    <dgm:cxn modelId="{518138AE-5995-40B4-923F-B6EDEB3AE31D}" type="presParOf" srcId="{FD0AF39A-9A70-4C05-B65C-66E9EC933560}" destId="{7EFF9290-B948-462D-8FBD-06EC4E7E201D}" srcOrd="4" destOrd="0" presId="urn:microsoft.com/office/officeart/2005/8/layout/orgChart1"/>
    <dgm:cxn modelId="{34E35B2B-5FB1-49D9-81E5-78DFA7090B54}" type="presParOf" srcId="{FD0AF39A-9A70-4C05-B65C-66E9EC933560}" destId="{8D64F8F9-D4F5-46DE-BBF0-4AF14376A735}" srcOrd="5" destOrd="0" presId="urn:microsoft.com/office/officeart/2005/8/layout/orgChart1"/>
    <dgm:cxn modelId="{7F0068CD-5C82-4C95-8464-C9E5A3E83524}" type="presParOf" srcId="{8D64F8F9-D4F5-46DE-BBF0-4AF14376A735}" destId="{924F5119-4CB3-4865-B9AF-5BF9D1BCCF1E}" srcOrd="0" destOrd="0" presId="urn:microsoft.com/office/officeart/2005/8/layout/orgChart1"/>
    <dgm:cxn modelId="{DEF8AF9E-3CAC-4ABA-97D0-41DF2E798474}" type="presParOf" srcId="{924F5119-4CB3-4865-B9AF-5BF9D1BCCF1E}" destId="{2B496126-69E6-402D-AE3F-21E3B1EFF9EF}" srcOrd="0" destOrd="0" presId="urn:microsoft.com/office/officeart/2005/8/layout/orgChart1"/>
    <dgm:cxn modelId="{6A672400-8915-4279-84D0-757830C947E8}" type="presParOf" srcId="{924F5119-4CB3-4865-B9AF-5BF9D1BCCF1E}" destId="{F47A4CB8-A59E-41D5-859A-3360F1F6A704}" srcOrd="1" destOrd="0" presId="urn:microsoft.com/office/officeart/2005/8/layout/orgChart1"/>
    <dgm:cxn modelId="{8088DB2A-E389-4A59-8712-EC2C5EF675C1}" type="presParOf" srcId="{8D64F8F9-D4F5-46DE-BBF0-4AF14376A735}" destId="{64E4EA6D-1F20-4887-9E7D-263C85E9B8A3}" srcOrd="1" destOrd="0" presId="urn:microsoft.com/office/officeart/2005/8/layout/orgChart1"/>
    <dgm:cxn modelId="{55FD89A9-4626-44AC-8B44-EEEA52F218DA}" type="presParOf" srcId="{8D64F8F9-D4F5-46DE-BBF0-4AF14376A735}" destId="{01790E82-6896-473A-B23A-BE09EB9A6A79}" srcOrd="2" destOrd="0" presId="urn:microsoft.com/office/officeart/2005/8/layout/orgChart1"/>
    <dgm:cxn modelId="{6B5636DB-50F7-417F-8934-C4FEF807FC9B}" type="presParOf" srcId="{FD0AF39A-9A70-4C05-B65C-66E9EC933560}" destId="{301535C0-6DBC-4A97-A093-CC8946A03025}" srcOrd="6" destOrd="0" presId="urn:microsoft.com/office/officeart/2005/8/layout/orgChart1"/>
    <dgm:cxn modelId="{77CE41A1-CC6A-4863-B38D-2C9A536BD2FE}" type="presParOf" srcId="{FD0AF39A-9A70-4C05-B65C-66E9EC933560}" destId="{30F15426-A701-4752-A038-9DBFC7025AA1}" srcOrd="7" destOrd="0" presId="urn:microsoft.com/office/officeart/2005/8/layout/orgChart1"/>
    <dgm:cxn modelId="{BE61D229-DCFE-47C7-85D4-548D33D8EBB0}" type="presParOf" srcId="{30F15426-A701-4752-A038-9DBFC7025AA1}" destId="{E31AE3C1-CED0-4F6F-B2D4-036B8E3C80C2}" srcOrd="0" destOrd="0" presId="urn:microsoft.com/office/officeart/2005/8/layout/orgChart1"/>
    <dgm:cxn modelId="{E635342B-E50A-4629-B9FE-FE7DD48CFAAC}" type="presParOf" srcId="{E31AE3C1-CED0-4F6F-B2D4-036B8E3C80C2}" destId="{2AB5CBDC-6945-40A3-9F3C-415404F26DBB}" srcOrd="0" destOrd="0" presId="urn:microsoft.com/office/officeart/2005/8/layout/orgChart1"/>
    <dgm:cxn modelId="{3769FA72-D81E-4033-A635-07310E00A2A8}" type="presParOf" srcId="{E31AE3C1-CED0-4F6F-B2D4-036B8E3C80C2}" destId="{13218F3E-F718-40F4-8508-1F7CC273F96F}" srcOrd="1" destOrd="0" presId="urn:microsoft.com/office/officeart/2005/8/layout/orgChart1"/>
    <dgm:cxn modelId="{99F83FA4-683D-49B3-B59F-8C4A79A64021}" type="presParOf" srcId="{30F15426-A701-4752-A038-9DBFC7025AA1}" destId="{C8B406C5-2266-42C2-BCC2-A9D8F33166FE}" srcOrd="1" destOrd="0" presId="urn:microsoft.com/office/officeart/2005/8/layout/orgChart1"/>
    <dgm:cxn modelId="{2FEA94D1-DBD1-478E-9F18-237247C6D909}" type="presParOf" srcId="{30F15426-A701-4752-A038-9DBFC7025AA1}" destId="{5139C87C-A433-49EA-AAD4-6AC12300DEF2}" srcOrd="2" destOrd="0" presId="urn:microsoft.com/office/officeart/2005/8/layout/orgChart1"/>
    <dgm:cxn modelId="{B28E1EB6-CA23-470B-8D3C-1169701C2221}" type="presParOf" srcId="{5C78550D-E8EC-4ACD-A0DE-ADB5D5A0B7B5}" destId="{535443BD-3607-4AE9-94FE-1324599F651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E1AA34-8C76-4B65-AB58-D61209AC2A58}">
      <dsp:nvSpPr>
        <dsp:cNvPr id="0" name=""/>
        <dsp:cNvSpPr/>
      </dsp:nvSpPr>
      <dsp:spPr>
        <a:xfrm>
          <a:off x="3053928" y="618056"/>
          <a:ext cx="1603227" cy="503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3203"/>
              </a:lnTo>
              <a:lnTo>
                <a:pt x="1603227" y="413203"/>
              </a:lnTo>
              <a:lnTo>
                <a:pt x="1603227" y="5031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EE1BB-7540-4ECA-A0BC-4DE9B1A44571}">
      <dsp:nvSpPr>
        <dsp:cNvPr id="0" name=""/>
        <dsp:cNvSpPr/>
      </dsp:nvSpPr>
      <dsp:spPr>
        <a:xfrm>
          <a:off x="2460405" y="1517243"/>
          <a:ext cx="1187046" cy="282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490"/>
              </a:lnTo>
              <a:lnTo>
                <a:pt x="1187046" y="192490"/>
              </a:lnTo>
              <a:lnTo>
                <a:pt x="1187046" y="2824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B79C42-5F1B-4C61-A576-5A10B798A316}">
      <dsp:nvSpPr>
        <dsp:cNvPr id="0" name=""/>
        <dsp:cNvSpPr/>
      </dsp:nvSpPr>
      <dsp:spPr>
        <a:xfrm>
          <a:off x="2414685" y="1517243"/>
          <a:ext cx="91440" cy="282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24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E5BF32-A8DC-4A99-ABA8-C69EAA7D0189}">
      <dsp:nvSpPr>
        <dsp:cNvPr id="0" name=""/>
        <dsp:cNvSpPr/>
      </dsp:nvSpPr>
      <dsp:spPr>
        <a:xfrm>
          <a:off x="1273358" y="1517243"/>
          <a:ext cx="1187046" cy="282463"/>
        </a:xfrm>
        <a:custGeom>
          <a:avLst/>
          <a:gdLst/>
          <a:ahLst/>
          <a:cxnLst/>
          <a:rect l="0" t="0" r="0" b="0"/>
          <a:pathLst>
            <a:path>
              <a:moveTo>
                <a:pt x="1187046" y="0"/>
              </a:moveTo>
              <a:lnTo>
                <a:pt x="1187046" y="192490"/>
              </a:lnTo>
              <a:lnTo>
                <a:pt x="0" y="192490"/>
              </a:lnTo>
              <a:lnTo>
                <a:pt x="0" y="2824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0BDA8-9CAA-4238-AFB3-F2DEA52D4D18}">
      <dsp:nvSpPr>
        <dsp:cNvPr id="0" name=""/>
        <dsp:cNvSpPr/>
      </dsp:nvSpPr>
      <dsp:spPr>
        <a:xfrm>
          <a:off x="2460405" y="618056"/>
          <a:ext cx="593523" cy="282463"/>
        </a:xfrm>
        <a:custGeom>
          <a:avLst/>
          <a:gdLst/>
          <a:ahLst/>
          <a:cxnLst/>
          <a:rect l="0" t="0" r="0" b="0"/>
          <a:pathLst>
            <a:path>
              <a:moveTo>
                <a:pt x="593523" y="0"/>
              </a:moveTo>
              <a:lnTo>
                <a:pt x="593523" y="192490"/>
              </a:lnTo>
              <a:lnTo>
                <a:pt x="0" y="192490"/>
              </a:lnTo>
              <a:lnTo>
                <a:pt x="0" y="2824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7F37F2-AAAB-4706-BFEB-F0D4CCA0D63E}">
      <dsp:nvSpPr>
        <dsp:cNvPr id="0" name=""/>
        <dsp:cNvSpPr/>
      </dsp:nvSpPr>
      <dsp:spPr>
        <a:xfrm>
          <a:off x="2568318" y="1331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9E8E54-E831-43B7-8C03-342E13993B26}">
      <dsp:nvSpPr>
        <dsp:cNvPr id="0" name=""/>
        <dsp:cNvSpPr/>
      </dsp:nvSpPr>
      <dsp:spPr>
        <a:xfrm>
          <a:off x="2676231" y="103849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Soukromé právo</a:t>
          </a:r>
        </a:p>
      </dsp:txBody>
      <dsp:txXfrm>
        <a:off x="2694294" y="121912"/>
        <a:ext cx="935093" cy="580598"/>
      </dsp:txXfrm>
    </dsp:sp>
    <dsp:sp modelId="{882FD141-7C3A-4CD3-98DB-C2116CE71CCE}">
      <dsp:nvSpPr>
        <dsp:cNvPr id="0" name=""/>
        <dsp:cNvSpPr/>
      </dsp:nvSpPr>
      <dsp:spPr>
        <a:xfrm>
          <a:off x="965090" y="900519"/>
          <a:ext cx="2990628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12F834-D60A-476F-890E-D13048F7E4A6}">
      <dsp:nvSpPr>
        <dsp:cNvPr id="0" name=""/>
        <dsp:cNvSpPr/>
      </dsp:nvSpPr>
      <dsp:spPr>
        <a:xfrm>
          <a:off x="1073004" y="1003037"/>
          <a:ext cx="2990628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/>
            <a:t>Obecné právo soukromé / občanské právo (subsidiární užití norem OP)</a:t>
          </a:r>
        </a:p>
      </dsp:txBody>
      <dsp:txXfrm>
        <a:off x="1091067" y="1021100"/>
        <a:ext cx="2954502" cy="580598"/>
      </dsp:txXfrm>
    </dsp:sp>
    <dsp:sp modelId="{2464B0A7-95FD-45B7-8E13-D5EE47FBC43C}">
      <dsp:nvSpPr>
        <dsp:cNvPr id="0" name=""/>
        <dsp:cNvSpPr/>
      </dsp:nvSpPr>
      <dsp:spPr>
        <a:xfrm>
          <a:off x="787748" y="1799707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CD5615-8D58-47FC-9406-F4E5B618F260}">
      <dsp:nvSpPr>
        <dsp:cNvPr id="0" name=""/>
        <dsp:cNvSpPr/>
      </dsp:nvSpPr>
      <dsp:spPr>
        <a:xfrm>
          <a:off x="895662" y="1902224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Obchodní právo</a:t>
          </a:r>
        </a:p>
      </dsp:txBody>
      <dsp:txXfrm>
        <a:off x="913725" y="1920287"/>
        <a:ext cx="935093" cy="580598"/>
      </dsp:txXfrm>
    </dsp:sp>
    <dsp:sp modelId="{3154E09E-36CF-4795-85DC-DAC9F125AF85}">
      <dsp:nvSpPr>
        <dsp:cNvPr id="0" name=""/>
        <dsp:cNvSpPr/>
      </dsp:nvSpPr>
      <dsp:spPr>
        <a:xfrm>
          <a:off x="1974795" y="1799707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A96C53-A65F-4016-A5E5-3C4AB21EBD8A}">
      <dsp:nvSpPr>
        <dsp:cNvPr id="0" name=""/>
        <dsp:cNvSpPr/>
      </dsp:nvSpPr>
      <dsp:spPr>
        <a:xfrm>
          <a:off x="2082708" y="1902224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Pracovní právo</a:t>
          </a:r>
        </a:p>
      </dsp:txBody>
      <dsp:txXfrm>
        <a:off x="2100771" y="1920287"/>
        <a:ext cx="935093" cy="580598"/>
      </dsp:txXfrm>
    </dsp:sp>
    <dsp:sp modelId="{6351483F-DE02-4666-BC06-130DAC39309F}">
      <dsp:nvSpPr>
        <dsp:cNvPr id="0" name=""/>
        <dsp:cNvSpPr/>
      </dsp:nvSpPr>
      <dsp:spPr>
        <a:xfrm>
          <a:off x="3161841" y="1799707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5EC6A5-0266-439E-8DDD-F7DF99818E63}">
      <dsp:nvSpPr>
        <dsp:cNvPr id="0" name=""/>
        <dsp:cNvSpPr/>
      </dsp:nvSpPr>
      <dsp:spPr>
        <a:xfrm>
          <a:off x="3269754" y="1902224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Rodinné právo</a:t>
          </a:r>
        </a:p>
      </dsp:txBody>
      <dsp:txXfrm>
        <a:off x="3287817" y="1920287"/>
        <a:ext cx="935093" cy="580598"/>
      </dsp:txXfrm>
    </dsp:sp>
    <dsp:sp modelId="{1849F802-3619-47F1-BF31-C2EA666C80EC}">
      <dsp:nvSpPr>
        <dsp:cNvPr id="0" name=""/>
        <dsp:cNvSpPr/>
      </dsp:nvSpPr>
      <dsp:spPr>
        <a:xfrm>
          <a:off x="4171546" y="1121232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4F7675-5CF6-4D21-808E-C90FA6D6DEA8}">
      <dsp:nvSpPr>
        <dsp:cNvPr id="0" name=""/>
        <dsp:cNvSpPr/>
      </dsp:nvSpPr>
      <dsp:spPr>
        <a:xfrm>
          <a:off x="4279459" y="1223750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Mezinárodní právo soukromé</a:t>
          </a:r>
        </a:p>
      </dsp:txBody>
      <dsp:txXfrm>
        <a:off x="4297522" y="1241813"/>
        <a:ext cx="935093" cy="5805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1535C0-6DBC-4A97-A093-CC8946A03025}">
      <dsp:nvSpPr>
        <dsp:cNvPr id="0" name=""/>
        <dsp:cNvSpPr/>
      </dsp:nvSpPr>
      <dsp:spPr>
        <a:xfrm>
          <a:off x="2878502" y="600145"/>
          <a:ext cx="2177930" cy="25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95"/>
              </a:lnTo>
              <a:lnTo>
                <a:pt x="2177930" y="125995"/>
              </a:lnTo>
              <a:lnTo>
                <a:pt x="2177930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FF9290-B948-462D-8FBD-06EC4E7E201D}">
      <dsp:nvSpPr>
        <dsp:cNvPr id="0" name=""/>
        <dsp:cNvSpPr/>
      </dsp:nvSpPr>
      <dsp:spPr>
        <a:xfrm>
          <a:off x="2878502" y="600145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95"/>
              </a:lnTo>
              <a:lnTo>
                <a:pt x="725976" y="125995"/>
              </a:lnTo>
              <a:lnTo>
                <a:pt x="725976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096EEF-99E4-43CD-A23E-54C5E06E40A8}">
      <dsp:nvSpPr>
        <dsp:cNvPr id="0" name=""/>
        <dsp:cNvSpPr/>
      </dsp:nvSpPr>
      <dsp:spPr>
        <a:xfrm>
          <a:off x="2152526" y="1452118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95"/>
              </a:lnTo>
              <a:lnTo>
                <a:pt x="725976" y="125995"/>
              </a:lnTo>
              <a:lnTo>
                <a:pt x="725976" y="2519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21011-51FD-4075-BEA5-B7F4FB497DBF}">
      <dsp:nvSpPr>
        <dsp:cNvPr id="0" name=""/>
        <dsp:cNvSpPr/>
      </dsp:nvSpPr>
      <dsp:spPr>
        <a:xfrm>
          <a:off x="1426549" y="1452118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725976" y="0"/>
              </a:moveTo>
              <a:lnTo>
                <a:pt x="725976" y="125995"/>
              </a:lnTo>
              <a:lnTo>
                <a:pt x="0" y="125995"/>
              </a:lnTo>
              <a:lnTo>
                <a:pt x="0" y="2519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FA1803-4CC0-4441-BF26-1C1FB1D12896}">
      <dsp:nvSpPr>
        <dsp:cNvPr id="0" name=""/>
        <dsp:cNvSpPr/>
      </dsp:nvSpPr>
      <dsp:spPr>
        <a:xfrm>
          <a:off x="2152526" y="600145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725976" y="0"/>
              </a:moveTo>
              <a:lnTo>
                <a:pt x="725976" y="125995"/>
              </a:lnTo>
              <a:lnTo>
                <a:pt x="0" y="125995"/>
              </a:lnTo>
              <a:lnTo>
                <a:pt x="0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4FDB07-6A02-4886-9502-6A2AF7CD92CC}">
      <dsp:nvSpPr>
        <dsp:cNvPr id="0" name=""/>
        <dsp:cNvSpPr/>
      </dsp:nvSpPr>
      <dsp:spPr>
        <a:xfrm>
          <a:off x="700572" y="600145"/>
          <a:ext cx="2177930" cy="251991"/>
        </a:xfrm>
        <a:custGeom>
          <a:avLst/>
          <a:gdLst/>
          <a:ahLst/>
          <a:cxnLst/>
          <a:rect l="0" t="0" r="0" b="0"/>
          <a:pathLst>
            <a:path>
              <a:moveTo>
                <a:pt x="2177930" y="0"/>
              </a:moveTo>
              <a:lnTo>
                <a:pt x="2177930" y="125995"/>
              </a:lnTo>
              <a:lnTo>
                <a:pt x="0" y="125995"/>
              </a:lnTo>
              <a:lnTo>
                <a:pt x="0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2BC126-FCEA-402D-BE1B-929E22B90A64}">
      <dsp:nvSpPr>
        <dsp:cNvPr id="0" name=""/>
        <dsp:cNvSpPr/>
      </dsp:nvSpPr>
      <dsp:spPr>
        <a:xfrm>
          <a:off x="2278522" y="164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dirty="0" smtClean="0">
              <a:latin typeface="Calibri"/>
            </a:rPr>
            <a:t>VĚCNÁ PRÁVA</a:t>
          </a:r>
          <a:endParaRPr lang="cs-CZ" sz="1500" kern="1200" dirty="0" smtClean="0"/>
        </a:p>
      </dsp:txBody>
      <dsp:txXfrm>
        <a:off x="2278522" y="164"/>
        <a:ext cx="1199961" cy="599980"/>
      </dsp:txXfrm>
    </dsp:sp>
    <dsp:sp modelId="{6EC6F6C7-9254-4029-8E74-095F54BE0B3A}">
      <dsp:nvSpPr>
        <dsp:cNvPr id="0" name=""/>
        <dsp:cNvSpPr/>
      </dsp:nvSpPr>
      <dsp:spPr>
        <a:xfrm>
          <a:off x="100591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latin typeface="Calibri"/>
            </a:rPr>
            <a:t>K VLASTNÍ VĚCI</a:t>
          </a:r>
          <a:endParaRPr lang="cs-CZ" sz="1500" kern="1200" smtClean="0"/>
        </a:p>
      </dsp:txBody>
      <dsp:txXfrm>
        <a:off x="100591" y="852137"/>
        <a:ext cx="1199961" cy="599980"/>
      </dsp:txXfrm>
    </dsp:sp>
    <dsp:sp modelId="{602CDBFA-EED1-48DB-A868-BC420019B596}">
      <dsp:nvSpPr>
        <dsp:cNvPr id="0" name=""/>
        <dsp:cNvSpPr/>
      </dsp:nvSpPr>
      <dsp:spPr>
        <a:xfrm>
          <a:off x="1552545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latin typeface="Calibri"/>
            </a:rPr>
            <a:t>K CIZÍ VĚCI (OMEZENÁ)</a:t>
          </a:r>
          <a:endParaRPr lang="cs-CZ" sz="1500" kern="1200" smtClean="0"/>
        </a:p>
      </dsp:txBody>
      <dsp:txXfrm>
        <a:off x="1552545" y="852137"/>
        <a:ext cx="1199961" cy="599980"/>
      </dsp:txXfrm>
    </dsp:sp>
    <dsp:sp modelId="{39758EDA-E7AF-4773-831A-1A7BB01C985B}">
      <dsp:nvSpPr>
        <dsp:cNvPr id="0" name=""/>
        <dsp:cNvSpPr/>
      </dsp:nvSpPr>
      <dsp:spPr>
        <a:xfrm>
          <a:off x="826568" y="1704110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latin typeface="Calibri"/>
            </a:rPr>
            <a:t>PRÁVA ZAJIŠŤOVACÍ</a:t>
          </a:r>
          <a:endParaRPr lang="cs-CZ" sz="1500" kern="1200" smtClean="0"/>
        </a:p>
      </dsp:txBody>
      <dsp:txXfrm>
        <a:off x="826568" y="1704110"/>
        <a:ext cx="1199961" cy="599980"/>
      </dsp:txXfrm>
    </dsp:sp>
    <dsp:sp modelId="{75392C3C-8CD8-42C0-9657-88889CD567D6}">
      <dsp:nvSpPr>
        <dsp:cNvPr id="0" name=""/>
        <dsp:cNvSpPr/>
      </dsp:nvSpPr>
      <dsp:spPr>
        <a:xfrm>
          <a:off x="2278522" y="1704110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latin typeface="Calibri"/>
            </a:rPr>
            <a:t>PRÁVA UŽÍVACÍ A POŽÍVCÍ</a:t>
          </a:r>
          <a:endParaRPr lang="cs-CZ" sz="1500" kern="1200" smtClean="0"/>
        </a:p>
      </dsp:txBody>
      <dsp:txXfrm>
        <a:off x="2278522" y="1704110"/>
        <a:ext cx="1199961" cy="599980"/>
      </dsp:txXfrm>
    </dsp:sp>
    <dsp:sp modelId="{2B496126-69E6-402D-AE3F-21E3B1EFF9EF}">
      <dsp:nvSpPr>
        <dsp:cNvPr id="0" name=""/>
        <dsp:cNvSpPr/>
      </dsp:nvSpPr>
      <dsp:spPr>
        <a:xfrm>
          <a:off x="3004498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solidFill>
                <a:srgbClr val="FF0000"/>
              </a:solidFill>
              <a:latin typeface="Calibri"/>
            </a:rPr>
            <a:t>K NEMOVITÝM VĚCEM</a:t>
          </a:r>
        </a:p>
      </dsp:txBody>
      <dsp:txXfrm>
        <a:off x="3004498" y="852137"/>
        <a:ext cx="1199961" cy="599980"/>
      </dsp:txXfrm>
    </dsp:sp>
    <dsp:sp modelId="{2AB5CBDC-6945-40A3-9F3C-415404F26DBB}">
      <dsp:nvSpPr>
        <dsp:cNvPr id="0" name=""/>
        <dsp:cNvSpPr/>
      </dsp:nvSpPr>
      <dsp:spPr>
        <a:xfrm>
          <a:off x="4456452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solidFill>
                <a:srgbClr val="FF0000"/>
              </a:solidFill>
              <a:latin typeface="Calibri"/>
            </a:rPr>
            <a:t>K MOVITÝM VĚCEM</a:t>
          </a:r>
          <a:endParaRPr lang="cs-CZ" sz="1500" kern="1200" smtClean="0"/>
        </a:p>
      </dsp:txBody>
      <dsp:txXfrm>
        <a:off x="4456452" y="852137"/>
        <a:ext cx="1199961" cy="599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18. 9. 2022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8152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45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46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0669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581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842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AE5D-09E9-4E5A-A48E-1076F1AAC24F}" type="datetime1">
              <a:rPr lang="cs-CZ" smtClean="0"/>
              <a:t>18. 9. 2022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5AD3-145C-4E72-8F3D-FAAAF7340513}" type="datetime1">
              <a:rPr lang="cs-CZ" smtClean="0"/>
              <a:t>18. 9. 2022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C34A-9E73-4324-B211-F78A168DE1F8}" type="datetime1">
              <a:rPr lang="cs-CZ" smtClean="0"/>
              <a:t>18. 9. 2022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9EFB-BD61-4B9D-A262-83109A3915B8}" type="datetime1">
              <a:rPr lang="cs-CZ" smtClean="0"/>
              <a:t>18. 9. 2022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AF11-AA1D-439A-98F3-78DEBD1DFB0A}" type="datetime1">
              <a:rPr lang="cs-CZ" smtClean="0"/>
              <a:t>18. 9. 2022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528A-DC66-4329-A77B-0F8CC9503857}" type="datetime1">
              <a:rPr lang="cs-CZ" smtClean="0"/>
              <a:t>18. 9. 2022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328B-3B40-48C2-8B43-EE5365018716}" type="datetime1">
              <a:rPr lang="cs-CZ" smtClean="0"/>
              <a:t>18. 9. 2022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F413-31F3-4A90-A745-84C7FD7DDB62}" type="datetime1">
              <a:rPr lang="cs-CZ" smtClean="0"/>
              <a:t>18. 9. 2022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72FF-D958-4F20-8441-B8496BEF4030}" type="datetime1">
              <a:rPr lang="cs-CZ" smtClean="0"/>
              <a:t>18. 9. 2022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9ECB-BFEC-4E0A-927E-BAE2495E9E61}" type="datetime1">
              <a:rPr lang="cs-CZ" smtClean="0"/>
              <a:t>18. 9. 2022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7A1B-C463-4892-A9AF-06EAD78B16F0}" type="datetime1">
              <a:rPr lang="cs-CZ" smtClean="0"/>
              <a:t>18. 9. 2022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39E1D-ABFD-43F6-B3A3-B78293D679D9}" type="datetime1">
              <a:rPr lang="cs-CZ" smtClean="0"/>
              <a:t>18. 9. 2022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BLOK II. Základy trestní odpovědnosti, základy občanského práva-osoby, věcná práva, dědění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(</a:t>
            </a:r>
            <a:r>
              <a:rPr lang="cs-CZ" sz="3600" b="1" dirty="0" smtClean="0"/>
              <a:t>12. 11. 2022)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b="1" u="sng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Subjektivní stránka</a:t>
            </a:r>
            <a:endParaRPr lang="cs-CZ" sz="2000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cs-CZ" sz="2000" dirty="0"/>
          </a:p>
          <a:p>
            <a:pPr lvl="0" algn="just"/>
            <a:r>
              <a:rPr lang="cs-CZ" sz="2000" dirty="0" smtClean="0"/>
              <a:t>je </a:t>
            </a:r>
            <a:r>
              <a:rPr lang="cs-CZ" sz="2000" dirty="0"/>
              <a:t>u </a:t>
            </a:r>
            <a:r>
              <a:rPr lang="cs-CZ" sz="2000" dirty="0" smtClean="0"/>
              <a:t>každého trestného činu představována </a:t>
            </a:r>
            <a:r>
              <a:rPr lang="cs-CZ" sz="2000" dirty="0"/>
              <a:t>zejména zaviněním, vyjadřujícím vnitřní psychický vztah subjektu k předmětnému protiprávnímu jednání a jeho následku.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Právní úprava </a:t>
            </a:r>
            <a:r>
              <a:rPr lang="cs-CZ" sz="2000" dirty="0" smtClean="0"/>
              <a:t>trestných činů </a:t>
            </a:r>
            <a:r>
              <a:rPr lang="cs-CZ" sz="2000" dirty="0"/>
              <a:t>je koncipována na principu </a:t>
            </a:r>
            <a:r>
              <a:rPr lang="cs-CZ" sz="2000" b="1" dirty="0"/>
              <a:t>zavinění</a:t>
            </a:r>
            <a:r>
              <a:rPr lang="cs-CZ" sz="2000" dirty="0"/>
              <a:t>, přičemž k naplnění skutkových </a:t>
            </a:r>
            <a:r>
              <a:rPr lang="cs-CZ" sz="2000" dirty="0" smtClean="0"/>
              <a:t>podstat trestných činů je třeba úmyslného zavinění, nestanoví-li trestní zákon výslovně, že postačuje zavinění z nedbalosti (§ 13 odst. 2 TZ)</a:t>
            </a:r>
            <a:endParaRPr lang="cs-CZ" sz="2000" dirty="0"/>
          </a:p>
          <a:p>
            <a:pPr lvl="0" algn="just"/>
            <a:endParaRPr lang="cs-CZ" sz="2000" dirty="0"/>
          </a:p>
          <a:p>
            <a:pPr algn="just"/>
            <a:r>
              <a:rPr lang="cs-CZ" sz="2000" b="1" dirty="0"/>
              <a:t>Úmysl přímý</a:t>
            </a:r>
            <a:r>
              <a:rPr lang="cs-CZ" sz="2000" dirty="0"/>
              <a:t> » pachatel </a:t>
            </a:r>
            <a:r>
              <a:rPr lang="cs-CZ" sz="2000" b="1" dirty="0"/>
              <a:t>chtěl</a:t>
            </a:r>
            <a:r>
              <a:rPr lang="cs-CZ" sz="2000" dirty="0"/>
              <a:t> svým jednáním </a:t>
            </a:r>
            <a:r>
              <a:rPr lang="cs-CZ" sz="2000" b="1" dirty="0"/>
              <a:t>porušit</a:t>
            </a:r>
            <a:r>
              <a:rPr lang="cs-CZ" sz="2000" dirty="0"/>
              <a:t> nebo </a:t>
            </a:r>
            <a:r>
              <a:rPr lang="cs-CZ" sz="2000" b="1" dirty="0"/>
              <a:t>ohrozit</a:t>
            </a:r>
            <a:r>
              <a:rPr lang="cs-CZ" sz="2000" dirty="0"/>
              <a:t> zájem chráněný zákonem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b="1" dirty="0"/>
              <a:t>Úmysl nepřímý</a:t>
            </a:r>
            <a:r>
              <a:rPr lang="cs-CZ" sz="2000" dirty="0"/>
              <a:t> » pachatel </a:t>
            </a:r>
            <a:r>
              <a:rPr lang="cs-CZ" sz="2000" b="1" dirty="0"/>
              <a:t>věděl, že </a:t>
            </a:r>
            <a:r>
              <a:rPr lang="cs-CZ" sz="2000" dirty="0"/>
              <a:t>svým jednáním </a:t>
            </a:r>
            <a:r>
              <a:rPr lang="cs-CZ" sz="2000" b="1" dirty="0"/>
              <a:t>může ohrozit </a:t>
            </a:r>
            <a:r>
              <a:rPr lang="cs-CZ" sz="2000" dirty="0"/>
              <a:t>zájem chráněný zákonem, a pro případ, že jej poruší nebo ohrozí, </a:t>
            </a:r>
            <a:r>
              <a:rPr lang="cs-CZ" sz="2000" b="1" dirty="0"/>
              <a:t>byl s tím srozuměn</a:t>
            </a:r>
            <a:r>
              <a:rPr lang="cs-CZ" sz="2000" dirty="0"/>
              <a:t>.</a:t>
            </a:r>
            <a:endParaRPr lang="cs-CZ" sz="2000" b="1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79433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b="1" u="sng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Subjektivní stránka</a:t>
            </a:r>
            <a:endParaRPr lang="cs-CZ" sz="2000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cs-CZ" sz="2000" dirty="0"/>
          </a:p>
          <a:p>
            <a:pPr lvl="0" algn="just"/>
            <a:endParaRPr lang="cs-CZ" dirty="0"/>
          </a:p>
          <a:p>
            <a:pPr algn="just"/>
            <a:r>
              <a:rPr lang="cs-CZ" sz="2000" b="1" dirty="0"/>
              <a:t>Nedbalost vědomá </a:t>
            </a:r>
            <a:r>
              <a:rPr lang="cs-CZ" sz="2000" dirty="0"/>
              <a:t>» pachatel </a:t>
            </a:r>
            <a:r>
              <a:rPr lang="cs-CZ" sz="2000" b="1" dirty="0"/>
              <a:t>věděl</a:t>
            </a:r>
            <a:r>
              <a:rPr lang="cs-CZ" sz="2000" dirty="0"/>
              <a:t>, že svým jednáním může způsobit určité následky, ale bez přiměřených důvodů </a:t>
            </a:r>
            <a:r>
              <a:rPr lang="cs-CZ" sz="2000" b="1" dirty="0"/>
              <a:t>spoléhal</a:t>
            </a:r>
            <a:r>
              <a:rPr lang="cs-CZ" sz="2000" dirty="0"/>
              <a:t> na to, že je nezpůsobí.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Nedbalost </a:t>
            </a:r>
            <a:r>
              <a:rPr lang="cs-CZ" sz="2000" b="1" dirty="0"/>
              <a:t>nevědomá </a:t>
            </a:r>
            <a:r>
              <a:rPr lang="cs-CZ" sz="2000" dirty="0"/>
              <a:t>» pachatel </a:t>
            </a:r>
            <a:r>
              <a:rPr lang="cs-CZ" sz="2000" b="1" dirty="0"/>
              <a:t>nevěděl</a:t>
            </a:r>
            <a:r>
              <a:rPr lang="cs-CZ" sz="2000" dirty="0"/>
              <a:t>, že svým jednáním může způsobit škodlivé následky, ač vzhledem k okolnostem a svým osobním poměrům to </a:t>
            </a:r>
            <a:r>
              <a:rPr lang="cs-CZ" sz="2000" b="1" dirty="0"/>
              <a:t>vědět měl a mohl</a:t>
            </a:r>
            <a:r>
              <a:rPr lang="cs-CZ" sz="2000" dirty="0" smtClean="0"/>
              <a:t>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1400" b="1" i="1" dirty="0" smtClean="0"/>
              <a:t>Hrubá nedbalost – přístup pachatele k náležité opatrnosti svědčí o zřejmé bezohlednosti pachatele k zájmům chráněným trestním zákonem.</a:t>
            </a:r>
          </a:p>
          <a:p>
            <a:pPr lvl="0" algn="just"/>
            <a:endParaRPr lang="cs-CZ" sz="1400" b="1" i="1" dirty="0"/>
          </a:p>
          <a:p>
            <a:pPr lvl="0" algn="just"/>
            <a:r>
              <a:rPr lang="cs-CZ" sz="1400" b="1" i="1" dirty="0" smtClean="0"/>
              <a:t>Srozumění – smíření pachatele s tím, že způsobem stanoveným v trestním zákoně může porušit nebo ohrozit zájem chráněný tímto zákonem</a:t>
            </a:r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28378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dirty="0"/>
              <a:t>= okolnosti, které tu jsou v době spáchání trestného činu a které způsobují, že čin není trestným, protože </a:t>
            </a:r>
            <a:r>
              <a:rPr lang="cs-CZ" sz="2000" b="1" dirty="0"/>
              <a:t>není protiprávní</a:t>
            </a:r>
            <a:endParaRPr lang="cs-CZ" sz="2000" dirty="0"/>
          </a:p>
          <a:p>
            <a:pPr lvl="0" algn="just"/>
            <a:endParaRPr lang="cs-CZ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krajní nouze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nutná obrana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s</a:t>
            </a:r>
            <a:r>
              <a:rPr lang="cs-CZ" b="1" dirty="0" smtClean="0"/>
              <a:t>volení poškozeného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p</a:t>
            </a:r>
            <a:r>
              <a:rPr lang="cs-CZ" b="1" dirty="0" smtClean="0"/>
              <a:t>řípustné riziko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o</a:t>
            </a:r>
            <a:r>
              <a:rPr lang="cs-CZ" b="1" dirty="0" smtClean="0"/>
              <a:t>právněné užití zbraně</a:t>
            </a:r>
          </a:p>
          <a:p>
            <a:pPr lvl="0" algn="just"/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040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i="1" dirty="0" smtClean="0"/>
          </a:p>
          <a:p>
            <a:pPr algn="just"/>
            <a:r>
              <a:rPr lang="cs-CZ" u="sng" dirty="0"/>
              <a:t>Krajní nouze</a:t>
            </a:r>
            <a:endParaRPr lang="cs-CZ" dirty="0"/>
          </a:p>
          <a:p>
            <a:pPr lvl="0" algn="just"/>
            <a:r>
              <a:rPr lang="cs-CZ" dirty="0"/>
              <a:t>jednomu zájmu chráněnému trestním zákonem hrozí porucha, která může být odvrácena jen poruchou druhého zájmu</a:t>
            </a:r>
          </a:p>
          <a:p>
            <a:pPr lvl="0" algn="just"/>
            <a:r>
              <a:rPr lang="cs-CZ" dirty="0"/>
              <a:t>k činu je oprávněn každý, i ten, jehož zájmy ohroženy nejsou (pomoc v nouzi</a:t>
            </a:r>
            <a:r>
              <a:rPr lang="cs-CZ" dirty="0" smtClean="0"/>
              <a:t>)</a:t>
            </a:r>
          </a:p>
          <a:p>
            <a:pPr lvl="0" algn="just"/>
            <a:endParaRPr lang="cs-CZ" dirty="0"/>
          </a:p>
          <a:p>
            <a:pPr algn="just"/>
            <a:r>
              <a:rPr lang="cs-CZ" u="sng" dirty="0"/>
              <a:t>Odvrácení nebezpečí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hrozící zájmu chráněného trestním zákonem =útok na objekt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nebezpečí hrozí přímo = vývoj událostí směřuje rychle k poruše, nebo sice nepokračuje, ale jsou splněny všechny podmínky pro to, aby porucha nastala a splnění zbývajících  je věcí náhody, která se může kdykoli a s velkou pravděpodobností stát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nebezpečí není možno odvrátit jinak (subsidiarita) = zraněného může odvést řidič, který není podnapilý, rozbití okénka namísto vstupních dveří chaty, preference útěku před útokem, pokud je možný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nutno posoudit, zda nebezpečí bylo možno odvrátit ještě před porušením zájmu chráněného trestním zákonem, kterému nebezpečí hrozilo</a:t>
            </a:r>
            <a:endParaRPr lang="cs-CZ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ten, komu hrozí, je není povinen snášet (voják, plavčík, hasič) = podmínku je však nutno vykládat vždy s ohledem na konkrétní podmínky (velitel horské služby neposkytne záchranu bez patřičné výbavy)</a:t>
            </a:r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42404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b="1" u="sng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princip proporcionality = nesmí být způsoben následek stejně závažný nebo závažnější než ten, který hrozil, tzn. </a:t>
            </a:r>
            <a:r>
              <a:rPr lang="cs-CZ" b="1" dirty="0"/>
              <a:t>nelze připustit záchranu jednoho zájmu chráněného trestním zákonem obětováním rovnocenného zájmu</a:t>
            </a:r>
            <a:endParaRPr lang="cs-CZ" dirty="0"/>
          </a:p>
          <a:p>
            <a:pPr algn="just"/>
            <a:r>
              <a:rPr lang="cs-CZ" b="1" u="sng" dirty="0"/>
              <a:t>Exces z krajní </a:t>
            </a:r>
            <a:r>
              <a:rPr lang="cs-CZ" b="1" u="sng" dirty="0" smtClean="0"/>
              <a:t>nouze</a:t>
            </a:r>
          </a:p>
          <a:p>
            <a:pPr algn="just"/>
            <a:endParaRPr lang="cs-CZ" b="1" u="sng" dirty="0"/>
          </a:p>
          <a:p>
            <a:pPr lvl="0" algn="just"/>
            <a:r>
              <a:rPr lang="cs-CZ" b="1" dirty="0"/>
              <a:t>Intenzivní exces </a:t>
            </a:r>
            <a:r>
              <a:rPr lang="cs-CZ" dirty="0"/>
              <a:t>– způsobený následek je stejně závažný nebo závažnější než ten, který </a:t>
            </a:r>
            <a:r>
              <a:rPr lang="cs-CZ" dirty="0" smtClean="0"/>
              <a:t>hrozil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dirty="0"/>
              <a:t>Extenzivní exces </a:t>
            </a:r>
            <a:r>
              <a:rPr lang="cs-CZ" dirty="0"/>
              <a:t>– jednání nebylo provedeno v době, kdy nebezpečí bezprostředně hrozilo (předtím nebo potom)</a:t>
            </a:r>
          </a:p>
          <a:p>
            <a:pPr lvl="0" algn="just"/>
            <a:r>
              <a:rPr lang="cs-CZ" dirty="0"/>
              <a:t>nebezpečí bylo možno odvrátit jinak</a:t>
            </a:r>
          </a:p>
          <a:p>
            <a:pPr lvl="0" algn="just"/>
            <a:r>
              <a:rPr lang="cs-CZ" dirty="0"/>
              <a:t>byla tu povinnost nebezpečí snášet</a:t>
            </a:r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57014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u="sng" dirty="0"/>
              <a:t>Nutná obrana</a:t>
            </a:r>
          </a:p>
          <a:p>
            <a:pPr lvl="0" algn="just"/>
            <a:endParaRPr lang="cs-CZ" sz="2000" b="1" u="sng" dirty="0"/>
          </a:p>
          <a:p>
            <a:pPr lvl="0" algn="just"/>
            <a:r>
              <a:rPr lang="cs-CZ" sz="2000" b="1" dirty="0"/>
              <a:t>Nutná obrana</a:t>
            </a:r>
            <a:r>
              <a:rPr lang="cs-CZ" sz="2000" dirty="0"/>
              <a:t> je takové jednání, kterým je odvracen přímo hrozící nebo trvající útok na zákonem chráněný zájem</a:t>
            </a:r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/>
              <a:t>Může být </a:t>
            </a:r>
            <a:r>
              <a:rPr lang="cs-CZ" sz="2000" b="1" u="sng" dirty="0"/>
              <a:t>intenzivnější</a:t>
            </a:r>
            <a:r>
              <a:rPr lang="cs-CZ" sz="2000" b="1" dirty="0"/>
              <a:t> než útok, neboť je nutná k jeho odvrácení.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Vybočení (exces) z nutné obrany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Exces intenzivní = obrana je zjevně nepřiměřená způsobu útoku (střelba po osobě, která se nachází na pozemku, aniž by zde byly okolnosti svědčící o bezprostředně hrozící agresi, po kapesním zloději aj.)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Exces extenzivní= nebyla současná s přímo hrozícím nebo trvajícím útokem (pokračování po odvrácení útoku – z obránce se stává útočník; předčasná obrana)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67640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u="sng" dirty="0" smtClean="0"/>
              <a:t>Svolení poškozeného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dirty="0" smtClean="0"/>
              <a:t>je-li dáno </a:t>
            </a:r>
            <a:r>
              <a:rPr lang="cs-CZ" sz="2000" b="1" dirty="0" smtClean="0"/>
              <a:t>před jednáním </a:t>
            </a:r>
            <a:r>
              <a:rPr lang="cs-CZ" sz="2000" dirty="0" smtClean="0"/>
              <a:t>či </a:t>
            </a:r>
            <a:r>
              <a:rPr lang="cs-CZ" sz="2000" b="1" dirty="0" smtClean="0"/>
              <a:t>současně s jednáním </a:t>
            </a:r>
            <a:r>
              <a:rPr lang="cs-CZ" sz="2000" dirty="0" smtClean="0"/>
              <a:t>osoby čin páchající jinak trestný, </a:t>
            </a:r>
            <a:r>
              <a:rPr lang="cs-CZ" sz="2000" b="1" dirty="0" smtClean="0"/>
              <a:t>po jednání </a:t>
            </a:r>
            <a:r>
              <a:rPr lang="cs-CZ" sz="2000" dirty="0" smtClean="0"/>
              <a:t>pouze za předpokladu, že mohl pachatel důvodně předpokládat, že svolení by bylo dáno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osoba dávající svolení jej může dát toliko ve věcech, o nichž může </a:t>
            </a:r>
            <a:r>
              <a:rPr lang="cs-CZ" sz="2000" b="1" dirty="0" smtClean="0"/>
              <a:t>bez omezení oprávněně rozhodovat</a:t>
            </a:r>
            <a:r>
              <a:rPr lang="cs-CZ" sz="2000" dirty="0" smtClean="0"/>
              <a:t> </a:t>
            </a:r>
            <a:r>
              <a:rPr lang="cs-CZ" sz="2000" i="1" dirty="0" smtClean="0"/>
              <a:t>(můžeš vyhodit celý obývací pokoj – jsou tam pouze věci osoby dávající souhlas)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vyjma svolení k lékařským zákrokům, jež jsou na základě poznatků lékařské vědy v souladu s právním řádem, nelze dát souhlas s ublížením na zdraví nebo usmrcením </a:t>
            </a:r>
            <a:r>
              <a:rPr lang="cs-CZ" sz="2000" i="1" dirty="0" smtClean="0"/>
              <a:t>( x státy, kde je povolena </a:t>
            </a:r>
            <a:r>
              <a:rPr lang="cs-CZ" sz="2000" i="1" dirty="0" err="1" smtClean="0"/>
              <a:t>eutanasie</a:t>
            </a:r>
            <a:r>
              <a:rPr lang="cs-CZ" sz="2000" i="1" dirty="0" smtClean="0"/>
              <a:t>) </a:t>
            </a:r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47154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i="1" dirty="0" smtClean="0"/>
          </a:p>
          <a:p>
            <a:pPr lvl="0" algn="just"/>
            <a:r>
              <a:rPr lang="cs-CZ" sz="2000" b="1" u="sng" dirty="0" smtClean="0"/>
              <a:t>Přípustné riziko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i="1" dirty="0" smtClean="0"/>
              <a:t>„bez rizika není možný pokrok“</a:t>
            </a:r>
          </a:p>
          <a:p>
            <a:pPr lvl="0" algn="just"/>
            <a:endParaRPr lang="cs-CZ" sz="2000" i="1" dirty="0" smtClean="0"/>
          </a:p>
          <a:p>
            <a:pPr lvl="0" algn="just"/>
            <a:r>
              <a:rPr lang="cs-CZ" sz="2000" dirty="0" smtClean="0"/>
              <a:t>výkon společensky prospěšné činnosti, jíž je ohrožen nebo porušen zájem chráněný trestným zákonem, nelze – li společensky prospěšného výsledku dosáhnout jinak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není přípustným rizikem</a:t>
            </a:r>
            <a:r>
              <a:rPr lang="cs-CZ" sz="2000" dirty="0" smtClean="0"/>
              <a:t>, když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činnost ohrozí život nebo zdraví člověka, aniž by jím byl dán souhlas v souladu se zákonem (experimentální lékařský zákrok, k němuž osoba nedala souhlas)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výsledek činnosti neodpovídá míře rizika (riziko vyšší než přínos)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činnost je v rozporu s právními předpisy, veřejným pořádkem, zásadami lidskosti, příčí se dobrým mravům</a:t>
            </a:r>
          </a:p>
          <a:p>
            <a:pPr lvl="0" algn="just"/>
            <a:endParaRPr lang="cs-CZ" sz="14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63361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55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u="sng" dirty="0" smtClean="0"/>
              <a:t>Oprávněné užití zbraně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dirty="0" smtClean="0"/>
              <a:t>Použití zbraně v mezích stanovené zvláštními předpisy, typicky se jedná o zákonné použití zbraně ozbrojenými a bezpečnostními sbory (policie, vojenská policie) nebo obecní policií, která je však toliko orgánem obce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Ukázka zákonného textu (§ 56 odst. 1 zákona č. 273/2008 Sb., o policii České republiky)</a:t>
            </a:r>
          </a:p>
          <a:p>
            <a:pPr lvl="0" algn="just"/>
            <a:r>
              <a:rPr lang="cs-CZ" sz="900" b="1" i="1" dirty="0" smtClean="0"/>
              <a:t>Policista je oprávněn použít zbraň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a) v nutné obraně nebo v krajní nouzi,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b) jestliže se nebezpečný pachatel, proti němuž zakročuje, na jeho výzvu nevzdá nebo se zdráhá opustit svůj úkryt,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c) aby zamezil útěku nebezpečného pachatele, jehož nemůže jiným způsobem zadržet,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d) nelze-li jinak překonat aktivní odpor směřující ke zmaření jeho závažného zákroku,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e) aby odvrátil násilný útok, který ohrožuje střežený nebo chráněný objekt anebo prostor,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f) nelze-li jinak zadržet dopravní prostředek, jehož řidič bezohlednou jízdou vážně ohrožuje život nebo zdraví osob a na opětovnou výzvu nebo znamení dané podle jiného právního předpisu10) nezastaví,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g) jestliže osoba, proti níž byl použit donucovací prostředek hrozba namířenou střelnou zbraní nebo varovný výstřel, neuposlechne příkazu policisty směřujícího k zajištění bezpečnosti jeho vlastní nebo jiné osoby, nebo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h) ke zneškodnění zvířete ohrožujícího život nebo zdraví osoby.</a:t>
            </a:r>
          </a:p>
          <a:p>
            <a:pPr lvl="0" algn="just"/>
            <a:endParaRPr lang="cs-CZ" sz="900" b="1" u="sng" dirty="0" smtClean="0"/>
          </a:p>
          <a:p>
            <a:pPr lvl="0" algn="just"/>
            <a:endParaRPr lang="cs-CZ" sz="900" b="1" dirty="0"/>
          </a:p>
        </p:txBody>
      </p:sp>
    </p:spTree>
    <p:extLst>
      <p:ext uri="{BB962C8B-B14F-4D97-AF65-F5344CB8AC3E}">
        <p14:creationId xmlns:p14="http://schemas.microsoft.com/office/powerpoint/2010/main" val="7044197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občanské právo-základy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/>
              <a:t>p</a:t>
            </a:r>
            <a:r>
              <a:rPr lang="cs-CZ" sz="2000" b="1" dirty="0" smtClean="0"/>
              <a:t>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89/2012 Sb., občanský zákoník</a:t>
            </a:r>
            <a:endParaRPr lang="cs-CZ" sz="2000" dirty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Soukromé právo</a:t>
            </a:r>
          </a:p>
          <a:p>
            <a:pPr algn="just"/>
            <a:r>
              <a:rPr lang="cs-CZ" sz="2000" dirty="0" smtClean="0"/>
              <a:t>-užíván synonymicky jako právo občanské, ale jde o širší pojem</a:t>
            </a:r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8391604"/>
              </p:ext>
            </p:extLst>
          </p:nvPr>
        </p:nvGraphicFramePr>
        <p:xfrm>
          <a:off x="1485900" y="3212975"/>
          <a:ext cx="6038428" cy="2520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Trestní odpovědnost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/>
              <a:t>p</a:t>
            </a:r>
            <a:r>
              <a:rPr lang="cs-CZ" sz="2000" b="1" dirty="0" smtClean="0"/>
              <a:t>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40/2009 Sb., trestní zákoník</a:t>
            </a:r>
          </a:p>
          <a:p>
            <a:pPr algn="just"/>
            <a:endParaRPr lang="cs-CZ" dirty="0"/>
          </a:p>
          <a:p>
            <a:pPr algn="just"/>
            <a:r>
              <a:rPr lang="cs-CZ" sz="2000" dirty="0" smtClean="0"/>
              <a:t>přichází v úvahu tehdy, když dojde k narušení společenských vztahů chráněných trestním právem. Vznik odpovědnosti je představován vznikem povinnosti strpět a nést sankci za spáchaný trestný čin.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Základem trestně právní odpovědnosti je protiprávní jednání pachatele, za které lze uložit trestní sankci (trest, ochranné opatření, jejich kombinaci).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 smtClean="0"/>
              <a:t>Trestný čin (§ 13 TZ)</a:t>
            </a:r>
          </a:p>
          <a:p>
            <a:pPr algn="just"/>
            <a:r>
              <a:rPr lang="cs-CZ" sz="2000" dirty="0" smtClean="0"/>
              <a:t>-protiprávní čin, který zákon označuje za trestný a který vykazuje znaky uvedené v takovém zákoně</a:t>
            </a:r>
          </a:p>
          <a:p>
            <a:pPr algn="just"/>
            <a:r>
              <a:rPr lang="cs-CZ" sz="2000" dirty="0" smtClean="0"/>
              <a:t>-</a:t>
            </a:r>
            <a:r>
              <a:rPr lang="cs-CZ" sz="2000" b="1" dirty="0" smtClean="0"/>
              <a:t>formální pojetí trestného činu</a:t>
            </a:r>
          </a:p>
          <a:p>
            <a:pPr algn="just"/>
            <a:r>
              <a:rPr lang="cs-CZ" sz="2000" b="1" dirty="0"/>
              <a:t>-korektiv společenské </a:t>
            </a:r>
            <a:r>
              <a:rPr lang="cs-CZ" sz="2000" b="1" dirty="0" smtClean="0"/>
              <a:t>škodlivosti (§ 12 odst. 2 TZ)</a:t>
            </a:r>
            <a:endParaRPr lang="cs-CZ" sz="2000" b="1" dirty="0"/>
          </a:p>
          <a:p>
            <a:pPr algn="just"/>
            <a:r>
              <a:rPr lang="cs-CZ" sz="2000" b="1" dirty="0"/>
              <a:t>-zásada subsidiarity trestní </a:t>
            </a:r>
            <a:r>
              <a:rPr lang="cs-CZ" sz="2000" b="1" dirty="0" smtClean="0"/>
              <a:t>represe (§ 12 odst. 2 TZ)</a:t>
            </a:r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8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8925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občanské právo-základy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000" b="1" dirty="0" smtClean="0"/>
              <a:t>Systematika občanského zákoníku</a:t>
            </a:r>
          </a:p>
          <a:p>
            <a:pPr algn="just"/>
            <a:endParaRPr lang="cs-CZ" sz="2000" b="1" dirty="0"/>
          </a:p>
          <a:p>
            <a:r>
              <a:rPr lang="cs-CZ" sz="2000" b="1" dirty="0"/>
              <a:t>Systematika </a:t>
            </a:r>
            <a:r>
              <a:rPr lang="cs-CZ" sz="2000" b="1" dirty="0" smtClean="0"/>
              <a:t>OZ</a:t>
            </a:r>
            <a:r>
              <a:rPr lang="cs-CZ" sz="2000" dirty="0" smtClean="0"/>
              <a:t> </a:t>
            </a:r>
            <a:r>
              <a:rPr lang="cs-CZ" sz="2000" dirty="0"/>
              <a:t>vychází z ABGB 1811 a z občanského zákoníku československého z roku 1938:</a:t>
            </a:r>
          </a:p>
          <a:p>
            <a:pPr lvl="0" algn="just"/>
            <a:r>
              <a:rPr lang="cs-CZ" sz="2000" dirty="0"/>
              <a:t>Část první – OBECNÁ ČÁST § 1 – 654</a:t>
            </a:r>
          </a:p>
          <a:p>
            <a:pPr lvl="0" algn="just"/>
            <a:r>
              <a:rPr lang="cs-CZ" sz="2000" dirty="0"/>
              <a:t>Část druhá – RODINNÉ PRÁVO § 655 – 975</a:t>
            </a:r>
          </a:p>
          <a:p>
            <a:pPr lvl="0" algn="just"/>
            <a:r>
              <a:rPr lang="cs-CZ" sz="2000" dirty="0"/>
              <a:t>Část třetí – ABSOLUTNÍ MAJETKOVÁ PRÁVA § 976 – 1720</a:t>
            </a:r>
          </a:p>
          <a:p>
            <a:pPr lvl="0" algn="just"/>
            <a:r>
              <a:rPr lang="cs-CZ" sz="2000" dirty="0"/>
              <a:t>Část čtvrtá – RELATIVNÍ MAJETKOVÁ PRÁVA § 1721 – 3014</a:t>
            </a:r>
          </a:p>
          <a:p>
            <a:pPr lvl="0" algn="just"/>
            <a:r>
              <a:rPr lang="cs-CZ" sz="2000" dirty="0"/>
              <a:t>Část pátá – USTANOVENÍ SPOLEČNÁ, PŘECHODNÁ A ZÁVĚREČNÁ § 3015 – </a:t>
            </a:r>
            <a:r>
              <a:rPr lang="cs-CZ" sz="2000" dirty="0" smtClean="0"/>
              <a:t>3081</a:t>
            </a:r>
          </a:p>
          <a:p>
            <a:pPr lvl="0" algn="just"/>
            <a:r>
              <a:rPr lang="cs-CZ" sz="2000" b="1" dirty="0" smtClean="0"/>
              <a:t>Subjekty občanského práva </a:t>
            </a:r>
            <a:r>
              <a:rPr lang="cs-CZ" sz="2000" dirty="0" smtClean="0"/>
              <a:t>= osoby; nositelé práv a povinností</a:t>
            </a:r>
          </a:p>
          <a:p>
            <a:pPr lvl="0" algn="just"/>
            <a:r>
              <a:rPr lang="cs-CZ" sz="2000" dirty="0" smtClean="0"/>
              <a:t>osoby fyzické a osoby právnické</a:t>
            </a:r>
          </a:p>
          <a:p>
            <a:pPr lvl="0" algn="just"/>
            <a:r>
              <a:rPr lang="cs-CZ" sz="2000" b="1" dirty="0" smtClean="0"/>
              <a:t>Právní osobnost </a:t>
            </a:r>
            <a:r>
              <a:rPr lang="cs-CZ" sz="2000" dirty="0" smtClean="0"/>
              <a:t>(§ 15 OZ) </a:t>
            </a:r>
            <a:r>
              <a:rPr lang="cs-CZ" sz="2000" i="1" dirty="0"/>
              <a:t>p</a:t>
            </a:r>
            <a:r>
              <a:rPr lang="cs-CZ" sz="2000" i="1" dirty="0" smtClean="0"/>
              <a:t>rávní </a:t>
            </a:r>
            <a:r>
              <a:rPr lang="cs-CZ" sz="2000" i="1" dirty="0"/>
              <a:t>osobnost je způsobilost mít v mezích právního řádu práva a </a:t>
            </a:r>
            <a:r>
              <a:rPr lang="cs-CZ" sz="2000" i="1" dirty="0" smtClean="0"/>
              <a:t>povinnosti</a:t>
            </a:r>
          </a:p>
          <a:p>
            <a:pPr algn="just"/>
            <a:r>
              <a:rPr lang="cs-CZ" sz="2000" b="1" dirty="0" smtClean="0"/>
              <a:t>Svéprávnost </a:t>
            </a:r>
            <a:r>
              <a:rPr lang="cs-CZ" sz="2000" dirty="0" smtClean="0"/>
              <a:t>(§ 16  OZ) </a:t>
            </a:r>
            <a:r>
              <a:rPr lang="cs-CZ" sz="2000" i="1" dirty="0"/>
              <a:t>„Svéprávnost je způsobilost nabývat pro sebe vlastním právním jednáním práva a zavazovat se k povinnostem (právně jednat).“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sz="20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715658"/>
            <a:ext cx="84249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občanské právo-základy</a:t>
            </a:r>
          </a:p>
          <a:p>
            <a:endParaRPr lang="cs-CZ" sz="2400" b="1" dirty="0" smtClean="0"/>
          </a:p>
          <a:p>
            <a:r>
              <a:rPr lang="cs-CZ" sz="2000" b="1" dirty="0" smtClean="0"/>
              <a:t>Fyzické osoby</a:t>
            </a:r>
          </a:p>
          <a:p>
            <a:pPr algn="just"/>
            <a:r>
              <a:rPr lang="cs-CZ" sz="2000" dirty="0"/>
              <a:t>člověk </a:t>
            </a:r>
            <a:r>
              <a:rPr lang="cs-CZ" sz="2000" dirty="0" smtClean="0"/>
              <a:t>má právní </a:t>
            </a:r>
            <a:r>
              <a:rPr lang="cs-CZ" sz="2000" dirty="0"/>
              <a:t>osobnost </a:t>
            </a:r>
            <a:r>
              <a:rPr lang="cs-CZ" sz="2000" dirty="0" smtClean="0"/>
              <a:t>(do 31. 12. 2013 právní </a:t>
            </a:r>
            <a:r>
              <a:rPr lang="cs-CZ" sz="2000" dirty="0"/>
              <a:t>subjektivitu) od narození až do </a:t>
            </a:r>
            <a:r>
              <a:rPr lang="cs-CZ" sz="2000" dirty="0" smtClean="0"/>
              <a:t>smrti je plně </a:t>
            </a:r>
            <a:r>
              <a:rPr lang="cs-CZ" sz="2000" dirty="0"/>
              <a:t>svéprávným </a:t>
            </a:r>
            <a:r>
              <a:rPr lang="cs-CZ" sz="2000" dirty="0" smtClean="0"/>
              <a:t>(do 31. 12. 2013 způsobilým </a:t>
            </a:r>
            <a:r>
              <a:rPr lang="cs-CZ" sz="2000" dirty="0"/>
              <a:t>k právním úkonům) </a:t>
            </a:r>
            <a:r>
              <a:rPr lang="cs-CZ" sz="2000" b="1" dirty="0" smtClean="0"/>
              <a:t>zletilostí</a:t>
            </a:r>
            <a:r>
              <a:rPr lang="cs-CZ" sz="2000" dirty="0"/>
              <a:t>, tj. dovršením věku 18 let</a:t>
            </a:r>
          </a:p>
          <a:p>
            <a:pPr algn="just"/>
            <a:endParaRPr lang="cs-CZ" sz="2000" dirty="0" smtClean="0"/>
          </a:p>
          <a:p>
            <a:pPr lvl="0"/>
            <a:r>
              <a:rPr lang="cs-CZ" b="1" u="sng" cap="all" dirty="0"/>
              <a:t>narození</a:t>
            </a:r>
            <a:r>
              <a:rPr lang="cs-CZ" cap="all" dirty="0"/>
              <a:t> </a:t>
            </a:r>
            <a:endParaRPr lang="cs-CZ" sz="2800" dirty="0"/>
          </a:p>
          <a:p>
            <a:pPr lvl="0" algn="just"/>
            <a:r>
              <a:rPr lang="cs-CZ" b="1" dirty="0" err="1" smtClean="0"/>
              <a:t>nasciturus</a:t>
            </a:r>
            <a:r>
              <a:rPr lang="cs-CZ" b="1" dirty="0" smtClean="0"/>
              <a:t> </a:t>
            </a:r>
          </a:p>
          <a:p>
            <a:pPr lvl="0" algn="just"/>
            <a:r>
              <a:rPr lang="cs-CZ" dirty="0" smtClean="0"/>
              <a:t>za </a:t>
            </a:r>
            <a:r>
              <a:rPr lang="cs-CZ" dirty="0"/>
              <a:t>splnění podmínek (</a:t>
            </a:r>
            <a:r>
              <a:rPr lang="cs-CZ" b="1" dirty="0"/>
              <a:t>je to v souladu s jeho zájmy, byl prokazatelně počat a narodí se </a:t>
            </a:r>
            <a:r>
              <a:rPr lang="cs-CZ" b="1" dirty="0" smtClean="0"/>
              <a:t>živý)</a:t>
            </a:r>
            <a:r>
              <a:rPr lang="cs-CZ" dirty="0" smtClean="0"/>
              <a:t> se  na něj hledí jako </a:t>
            </a:r>
            <a:r>
              <a:rPr lang="cs-CZ" dirty="0"/>
              <a:t>na již narozeného (§ 25</a:t>
            </a:r>
            <a:r>
              <a:rPr lang="cs-CZ" dirty="0" smtClean="0"/>
              <a:t>) v</a:t>
            </a:r>
            <a:r>
              <a:rPr lang="cs-CZ" dirty="0"/>
              <a:t> pochybnostech je stanovena vyvratitelná domněnka, že se dítě narodilo </a:t>
            </a:r>
            <a:r>
              <a:rPr lang="cs-CZ" dirty="0" smtClean="0"/>
              <a:t>živé, nenarodí-li </a:t>
            </a:r>
            <a:r>
              <a:rPr lang="cs-CZ" dirty="0"/>
              <a:t>se však živé, hledí se na něho jakoby nikdy </a:t>
            </a:r>
            <a:r>
              <a:rPr lang="cs-CZ" dirty="0" smtClean="0"/>
              <a:t>nebylo</a:t>
            </a:r>
          </a:p>
          <a:p>
            <a:pPr lvl="0" algn="just"/>
            <a:r>
              <a:rPr lang="cs-CZ" sz="2000" b="1" u="sng" dirty="0" smtClean="0"/>
              <a:t>SMRT</a:t>
            </a:r>
            <a:endParaRPr lang="cs-CZ" sz="2000" b="1" u="sng" dirty="0"/>
          </a:p>
          <a:p>
            <a:pPr algn="just"/>
            <a:r>
              <a:rPr lang="cs-CZ" dirty="0" smtClean="0"/>
              <a:t>myslí se nevratná mozková smrt</a:t>
            </a:r>
          </a:p>
          <a:p>
            <a:pPr algn="just"/>
            <a:r>
              <a:rPr lang="cs-CZ" dirty="0" smtClean="0"/>
              <a:t>Smrt </a:t>
            </a:r>
            <a:r>
              <a:rPr lang="cs-CZ" dirty="0"/>
              <a:t>se určuje buď </a:t>
            </a:r>
            <a:r>
              <a:rPr lang="cs-CZ" b="1" dirty="0"/>
              <a:t>důkazem smrti </a:t>
            </a:r>
            <a:r>
              <a:rPr lang="cs-CZ" dirty="0"/>
              <a:t>nebo </a:t>
            </a:r>
            <a:r>
              <a:rPr lang="cs-CZ" b="1" dirty="0"/>
              <a:t>prohlášením za mrtvého </a:t>
            </a:r>
            <a:r>
              <a:rPr lang="cs-CZ" dirty="0"/>
              <a:t>(buď dle § 26/2 nebo dle domněnky smrti § 71 a násl</a:t>
            </a:r>
            <a:r>
              <a:rPr lang="cs-CZ" dirty="0" smtClean="0"/>
              <a:t>.)</a:t>
            </a:r>
            <a:endParaRPr lang="cs-CZ" altLang="cs-CZ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občanské právo-základy</a:t>
            </a:r>
            <a:endParaRPr lang="cs-CZ" sz="2400" b="1" dirty="0"/>
          </a:p>
          <a:p>
            <a:r>
              <a:rPr lang="cs-CZ" sz="2000" b="1" u="sng" dirty="0" smtClean="0"/>
              <a:t>Důkaz smrti</a:t>
            </a:r>
          </a:p>
          <a:p>
            <a:r>
              <a:rPr lang="cs-CZ" dirty="0" smtClean="0"/>
              <a:t>smrt </a:t>
            </a:r>
            <a:r>
              <a:rPr lang="cs-CZ" dirty="0"/>
              <a:t>člověka se prokazuje </a:t>
            </a:r>
            <a:r>
              <a:rPr lang="cs-CZ" b="1" dirty="0"/>
              <a:t>veřejnou listinou</a:t>
            </a:r>
            <a:r>
              <a:rPr lang="cs-CZ" dirty="0"/>
              <a:t> </a:t>
            </a:r>
            <a:r>
              <a:rPr lang="cs-CZ" b="1" dirty="0"/>
              <a:t>po prohlédnutí těla mrtvého</a:t>
            </a:r>
            <a:r>
              <a:rPr lang="cs-CZ" dirty="0"/>
              <a:t> stanoveným způsobem (tj. úmrtním listem</a:t>
            </a:r>
            <a:r>
              <a:rPr lang="cs-CZ" dirty="0" smtClean="0"/>
              <a:t>)</a:t>
            </a:r>
            <a:endParaRPr lang="cs-CZ" sz="2800" dirty="0" smtClean="0"/>
          </a:p>
          <a:p>
            <a:endParaRPr lang="cs-CZ" dirty="0" smtClean="0"/>
          </a:p>
          <a:p>
            <a:r>
              <a:rPr lang="cs-CZ" dirty="0" smtClean="0"/>
              <a:t>nelze-li </a:t>
            </a:r>
            <a:r>
              <a:rPr lang="cs-CZ" dirty="0"/>
              <a:t>tělo takto prohlédnout, prohlásí </a:t>
            </a:r>
            <a:r>
              <a:rPr lang="cs-CZ" b="1" dirty="0"/>
              <a:t>soud</a:t>
            </a:r>
            <a:r>
              <a:rPr lang="cs-CZ" dirty="0"/>
              <a:t> člověka za mrtvého </a:t>
            </a:r>
            <a:r>
              <a:rPr lang="cs-CZ" u="sng" dirty="0" smtClean="0"/>
              <a:t>i </a:t>
            </a:r>
            <a:r>
              <a:rPr lang="cs-CZ" u="sng" dirty="0"/>
              <a:t>bez návrhu</a:t>
            </a:r>
            <a:r>
              <a:rPr lang="cs-CZ" dirty="0"/>
              <a:t>, pokud byl člověk obětí takové události, že se jeho smrt </a:t>
            </a:r>
            <a:r>
              <a:rPr lang="cs-CZ" b="1" dirty="0"/>
              <a:t>vzhledem k okolnostem jeví jako jistá</a:t>
            </a:r>
            <a:r>
              <a:rPr lang="cs-CZ" dirty="0"/>
              <a:t> + soud v rozhodnutí určí den, který platí za den </a:t>
            </a:r>
            <a:r>
              <a:rPr lang="cs-CZ" dirty="0" smtClean="0"/>
              <a:t>smrti.</a:t>
            </a:r>
          </a:p>
          <a:p>
            <a:endParaRPr lang="cs-CZ" dirty="0" smtClean="0"/>
          </a:p>
          <a:p>
            <a:r>
              <a:rPr lang="cs-CZ" i="1" u="sng" dirty="0" err="1" smtClean="0"/>
              <a:t>Př</a:t>
            </a:r>
            <a:r>
              <a:rPr lang="cs-CZ" i="1" u="sng" dirty="0"/>
              <a:t>:</a:t>
            </a:r>
            <a:r>
              <a:rPr lang="cs-CZ" i="1" dirty="0"/>
              <a:t> Při letecké havárii se letadlo zřítí do moře. Prokáže-li se, že letadlem cestovala určitá osoba, přichází v úvahu důkaz </a:t>
            </a:r>
            <a:r>
              <a:rPr lang="cs-CZ" i="1" dirty="0" smtClean="0"/>
              <a:t>smrti</a:t>
            </a:r>
          </a:p>
          <a:p>
            <a:endParaRPr lang="cs-CZ" i="1" dirty="0"/>
          </a:p>
          <a:p>
            <a:r>
              <a:rPr lang="cs-CZ" sz="2000" b="1" u="sng" dirty="0" smtClean="0"/>
              <a:t>Domněnka smrti</a:t>
            </a:r>
          </a:p>
          <a:p>
            <a:r>
              <a:rPr lang="cs-CZ" b="1" dirty="0" smtClean="0"/>
              <a:t>soud </a:t>
            </a:r>
            <a:r>
              <a:rPr lang="cs-CZ" dirty="0"/>
              <a:t>prohlásí za mrtvého člověka, </a:t>
            </a:r>
            <a:r>
              <a:rPr lang="cs-CZ" b="1" dirty="0"/>
              <a:t>o němž lze mít důvodně za to, že zemřel</a:t>
            </a:r>
            <a:r>
              <a:rPr lang="cs-CZ" dirty="0"/>
              <a:t>, a určí den, který se pokládá za den jeho smrti, </a:t>
            </a:r>
            <a:r>
              <a:rPr lang="cs-CZ" u="sng" dirty="0"/>
              <a:t>na návrh osoby</a:t>
            </a:r>
            <a:r>
              <a:rPr lang="cs-CZ" dirty="0"/>
              <a:t>, která na tom má právní </a:t>
            </a:r>
            <a:r>
              <a:rPr lang="cs-CZ" dirty="0" smtClean="0"/>
              <a:t>zájem</a:t>
            </a:r>
          </a:p>
          <a:p>
            <a:endParaRPr lang="cs-CZ" sz="2800" dirty="0"/>
          </a:p>
          <a:p>
            <a:r>
              <a:rPr lang="cs-CZ" i="1" u="sng" dirty="0" smtClean="0"/>
              <a:t>Př</a:t>
            </a:r>
            <a:r>
              <a:rPr lang="cs-CZ" i="1" dirty="0" smtClean="0"/>
              <a:t>. </a:t>
            </a:r>
            <a:r>
              <a:rPr lang="cs-CZ" i="1" dirty="0"/>
              <a:t>Účastník </a:t>
            </a:r>
            <a:r>
              <a:rPr lang="cs-CZ" i="1" dirty="0" smtClean="0"/>
              <a:t>individuální cesty do Afghánistánu byl </a:t>
            </a:r>
            <a:r>
              <a:rPr lang="cs-CZ" i="1" dirty="0"/>
              <a:t>unesen teroristy a od únosu o něm není žádná zpráva. Pak může být po uplynutí stanovené doby (zpravidla sedmi let) prohlášen za mrtvého, navrhne-li to soudu např. jeho </a:t>
            </a:r>
            <a:r>
              <a:rPr lang="cs-CZ" i="1" dirty="0" smtClean="0"/>
              <a:t>manželka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22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právo-základy 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dirty="0" smtClean="0"/>
              <a:t>prohlášení </a:t>
            </a:r>
            <a:r>
              <a:rPr lang="cs-CZ" dirty="0"/>
              <a:t>za mrtvého, nevylučuje důkaz, že zemřel dříve nebo později, anebo že je ještě </a:t>
            </a:r>
            <a:r>
              <a:rPr lang="cs-CZ" dirty="0" smtClean="0"/>
              <a:t>naživu, zjistí-li </a:t>
            </a:r>
            <a:r>
              <a:rPr lang="cs-CZ" dirty="0"/>
              <a:t>se, že je naživu, k prohlášení za mrtvého se nepřihlíží; </a:t>
            </a:r>
            <a:r>
              <a:rPr lang="cs-CZ" b="1" dirty="0"/>
              <a:t>manželství nebo registrované partnerství se však </a:t>
            </a:r>
            <a:r>
              <a:rPr lang="cs-CZ" b="1" dirty="0" smtClean="0"/>
              <a:t>neobnovuje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dirty="0" smtClean="0"/>
              <a:t>5 </a:t>
            </a:r>
            <a:r>
              <a:rPr lang="cs-CZ" b="1" dirty="0"/>
              <a:t>let</a:t>
            </a:r>
            <a:r>
              <a:rPr lang="cs-CZ" dirty="0"/>
              <a:t> od konce roku, v němž došlo k prohlášení za nezvěstného – u člověka, který byl prohlášen za </a:t>
            </a:r>
            <a:r>
              <a:rPr lang="cs-CZ" dirty="0" smtClean="0"/>
              <a:t>nezvěstného</a:t>
            </a:r>
          </a:p>
          <a:p>
            <a:pPr lvl="0" algn="just"/>
            <a:r>
              <a:rPr lang="cs-CZ" b="1" dirty="0" smtClean="0"/>
              <a:t>7 </a:t>
            </a:r>
            <a:r>
              <a:rPr lang="cs-CZ" b="1" dirty="0"/>
              <a:t>let</a:t>
            </a:r>
            <a:r>
              <a:rPr lang="cs-CZ" dirty="0"/>
              <a:t> od konce roku, v němž se objevila zpráva, z níž lze usuzovat, že je ještě na živu – u člověka, který nebyl prohlášen za nezvěstného, ale není o něm známo, kde se zdržuje ani nepodal o sobě </a:t>
            </a:r>
            <a:r>
              <a:rPr lang="cs-CZ" dirty="0" smtClean="0"/>
              <a:t>zprávu</a:t>
            </a:r>
          </a:p>
          <a:p>
            <a:pPr lvl="0" algn="just"/>
            <a:r>
              <a:rPr lang="cs-CZ" b="1" dirty="0" smtClean="0"/>
              <a:t>3 </a:t>
            </a:r>
            <a:r>
              <a:rPr lang="cs-CZ" b="1" dirty="0"/>
              <a:t>roky</a:t>
            </a:r>
            <a:r>
              <a:rPr lang="cs-CZ" dirty="0"/>
              <a:t> od konce roku, v němž se o něm objevila poslední zpráva- u člověka, který se stal nezvěstný v důsledku události, při níž byl v ohrožení života větší počet </a:t>
            </a:r>
            <a:r>
              <a:rPr lang="cs-CZ" dirty="0" smtClean="0"/>
              <a:t>osob</a:t>
            </a:r>
          </a:p>
          <a:p>
            <a:pPr lvl="0" algn="just"/>
            <a:r>
              <a:rPr lang="cs-CZ" dirty="0" smtClean="0"/>
              <a:t>ti</a:t>
            </a:r>
            <a:r>
              <a:rPr lang="cs-CZ" dirty="0"/>
              <a:t>, kdo se stali nezvěstnými jako nezletilí – lze prohlásit až uplynutím </a:t>
            </a:r>
            <a:r>
              <a:rPr lang="cs-CZ" b="1" dirty="0"/>
              <a:t>25 let od jejich narození</a:t>
            </a:r>
            <a:endParaRPr lang="cs-CZ" sz="2800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právo-základy za přestupky</a:t>
            </a:r>
          </a:p>
          <a:p>
            <a:pPr algn="just"/>
            <a:endParaRPr lang="cs-CZ" sz="2000" b="1" u="sng" dirty="0" smtClean="0"/>
          </a:p>
          <a:p>
            <a:pPr lvl="1"/>
            <a:r>
              <a:rPr lang="cs-CZ" b="1" u="sng" dirty="0"/>
              <a:t>domněnka současné smrti</a:t>
            </a:r>
            <a:endParaRPr lang="cs-CZ" sz="2800" dirty="0"/>
          </a:p>
          <a:p>
            <a:pPr lvl="2"/>
            <a:r>
              <a:rPr lang="cs-CZ" dirty="0"/>
              <a:t>závisí-li právní následek na skutečnosti, že určitý člověk přežil jiného člověka, a není-li jisto, který z nich zemřel jako první, má se za to, že všichni zemřeli současně</a:t>
            </a:r>
            <a:endParaRPr lang="cs-CZ" sz="2800" dirty="0"/>
          </a:p>
          <a:p>
            <a:pPr lvl="1"/>
            <a:r>
              <a:rPr lang="cs-CZ" b="1" u="sng" dirty="0"/>
              <a:t>domněnka místa úmrtí</a:t>
            </a:r>
            <a:endParaRPr lang="cs-CZ" sz="2800" dirty="0"/>
          </a:p>
          <a:p>
            <a:pPr lvl="2"/>
            <a:r>
              <a:rPr lang="cs-CZ" dirty="0"/>
              <a:t>není-li známo, kde člověk zemřel, má se za to, že se tak stalo tam, kde bylo nalezeno jeho tělo</a:t>
            </a:r>
            <a:endParaRPr lang="cs-CZ" sz="2800" dirty="0"/>
          </a:p>
          <a:p>
            <a:pPr lvl="2"/>
            <a:r>
              <a:rPr lang="cs-CZ" dirty="0"/>
              <a:t>za místo, kde zemřel člověk prohlášený za mrtvého, platí to, kde naposledy pobýval živý</a:t>
            </a:r>
            <a:endParaRPr lang="cs-CZ" sz="2800" dirty="0"/>
          </a:p>
          <a:p>
            <a:r>
              <a:rPr lang="cs-CZ" dirty="0"/>
              <a:t> </a:t>
            </a:r>
            <a:endParaRPr lang="cs-CZ" sz="2800" dirty="0"/>
          </a:p>
          <a:p>
            <a:r>
              <a:rPr lang="cs-CZ" dirty="0"/>
              <a:t>Rozdíl mezi </a:t>
            </a:r>
            <a:r>
              <a:rPr lang="cs-CZ" b="1" u="sng" dirty="0"/>
              <a:t>důkazem smrti</a:t>
            </a:r>
            <a:r>
              <a:rPr lang="cs-CZ" dirty="0"/>
              <a:t>  - soud určí den, který nepřežil,  a </a:t>
            </a:r>
            <a:r>
              <a:rPr lang="cs-CZ" b="1" u="sng" dirty="0"/>
              <a:t>domněnkou smrti</a:t>
            </a:r>
            <a:r>
              <a:rPr lang="cs-CZ" dirty="0"/>
              <a:t> – soud určí den, kdy se </a:t>
            </a:r>
            <a:r>
              <a:rPr lang="cs-CZ" b="1" dirty="0"/>
              <a:t>má za to</a:t>
            </a:r>
            <a:r>
              <a:rPr lang="cs-CZ" dirty="0"/>
              <a:t>, že jej </a:t>
            </a:r>
            <a:r>
              <a:rPr lang="cs-CZ" dirty="0" smtClean="0"/>
              <a:t>nepřežil</a:t>
            </a:r>
            <a:r>
              <a:rPr lang="cs-CZ" dirty="0"/>
              <a:t>.</a:t>
            </a:r>
            <a:endParaRPr lang="cs-CZ" sz="2800" dirty="0"/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/>
            <a:endParaRPr lang="cs-CZ" b="1" u="sng" cap="all" dirty="0" smtClean="0"/>
          </a:p>
          <a:p>
            <a:pPr lvl="0" algn="just"/>
            <a:r>
              <a:rPr lang="cs-CZ" b="1" u="sng" cap="all" dirty="0" smtClean="0"/>
              <a:t>nezvěstnost </a:t>
            </a:r>
            <a:endParaRPr lang="cs-CZ" sz="2800" dirty="0"/>
          </a:p>
          <a:p>
            <a:pPr lvl="0" algn="just"/>
            <a:r>
              <a:rPr lang="cs-CZ" dirty="0"/>
              <a:t>Nezvěstnost je zvláštním statusovým stavem – viz § 66-70 </a:t>
            </a:r>
            <a:r>
              <a:rPr lang="cs-CZ" dirty="0" smtClean="0"/>
              <a:t>OZ</a:t>
            </a:r>
            <a:endParaRPr lang="cs-CZ" sz="2800" dirty="0"/>
          </a:p>
          <a:p>
            <a:pPr lvl="0" algn="just"/>
            <a:r>
              <a:rPr lang="cs-CZ" dirty="0"/>
              <a:t>soud může prohlásit za nezvěstného </a:t>
            </a:r>
            <a:r>
              <a:rPr lang="cs-CZ" b="1" dirty="0"/>
              <a:t>svéprávného</a:t>
            </a:r>
            <a:r>
              <a:rPr lang="cs-CZ" dirty="0"/>
              <a:t> člověka, který opustil své bydliště, nepodal o sobě zprávu a není o něm známo, kde se </a:t>
            </a:r>
            <a:r>
              <a:rPr lang="cs-CZ" dirty="0" smtClean="0"/>
              <a:t>zdržuje</a:t>
            </a:r>
            <a:endParaRPr lang="cs-CZ" sz="2800" dirty="0"/>
          </a:p>
          <a:p>
            <a:pPr lvl="0" algn="just"/>
            <a:r>
              <a:rPr lang="cs-CZ" u="sng" dirty="0" smtClean="0"/>
              <a:t>pouze </a:t>
            </a:r>
            <a:r>
              <a:rPr lang="cs-CZ" b="1" u="sng" dirty="0"/>
              <a:t>na návrh osoby</a:t>
            </a:r>
            <a:r>
              <a:rPr lang="cs-CZ" b="1" dirty="0"/>
              <a:t>, která na tom má právní</a:t>
            </a:r>
            <a:r>
              <a:rPr lang="cs-CZ" dirty="0"/>
              <a:t> zájem – zejména manžela, spoluvlastníka, zaměstnavatele, korporace, na níž má tento člověk </a:t>
            </a:r>
            <a:r>
              <a:rPr lang="cs-CZ" dirty="0" smtClean="0"/>
              <a:t>účast</a:t>
            </a:r>
          </a:p>
          <a:p>
            <a:pPr lvl="0" algn="just"/>
            <a:r>
              <a:rPr lang="cs-CZ" dirty="0" smtClean="0"/>
              <a:t>pozbytí </a:t>
            </a:r>
            <a:r>
              <a:rPr lang="cs-CZ" dirty="0"/>
              <a:t>účinků prohlášení za nezvěstného: jeho návratem, jmenováním správce jmění, dnem, který platí za den smrti (§ 68 </a:t>
            </a:r>
            <a:r>
              <a:rPr lang="cs-CZ" dirty="0" smtClean="0"/>
              <a:t>OZ)</a:t>
            </a:r>
          </a:p>
          <a:p>
            <a:pPr lvl="0"/>
            <a:r>
              <a:rPr lang="cs-CZ" b="1" u="sng" cap="all" dirty="0"/>
              <a:t>Změna pohlaví § 29 </a:t>
            </a:r>
            <a:r>
              <a:rPr lang="cs-CZ" b="1" u="sng" cap="all" dirty="0" smtClean="0"/>
              <a:t>OZ</a:t>
            </a:r>
            <a:endParaRPr lang="cs-CZ" dirty="0"/>
          </a:p>
          <a:p>
            <a:pPr algn="just"/>
            <a:r>
              <a:rPr lang="cs-CZ" dirty="0"/>
              <a:t>Kodex obsahuje výslovnou úpravu institutu změny pohlaví člověka, která nastává chirurgickým zákrokem při současném znemožnění reprodukční funkce a přeměně pohlavních orgánů. NOZ považuje změnu pohlaví za zásah do osobnosti – změna je tedy možná v důsledku lékařského zákroku, zapisuje se do matriční knihy.</a:t>
            </a:r>
          </a:p>
          <a:p>
            <a:pPr algn="just"/>
            <a:r>
              <a:rPr lang="cs-CZ" dirty="0"/>
              <a:t>Stanoví, že změna pohlaví nemá vliv na osobní stav člověka, ani na jeho osobní a majetkové poměry. Manželství nebo registrované partnerství však změnou pohlaví zaniká. </a:t>
            </a:r>
            <a:endParaRPr lang="cs-CZ" dirty="0" smtClean="0"/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právo-základy)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b="1" u="sng" cap="all" dirty="0" smtClean="0"/>
              <a:t>Svéprávnost</a:t>
            </a:r>
            <a:r>
              <a:rPr lang="cs-CZ" b="1" dirty="0" smtClean="0"/>
              <a:t> </a:t>
            </a:r>
            <a:r>
              <a:rPr lang="cs-CZ" b="1" dirty="0"/>
              <a:t>(dříve způsobilost k právním úkonům)</a:t>
            </a:r>
            <a:endParaRPr lang="cs-CZ" sz="3200" b="1" dirty="0"/>
          </a:p>
          <a:p>
            <a:pPr lvl="0" algn="just"/>
            <a:r>
              <a:rPr lang="cs-CZ" b="1" dirty="0"/>
              <a:t>je způsobilost nabývat pro sebe vlastním právním jednáním práva a zavazovat se k povinnostem (způsobilost právně jednat)</a:t>
            </a:r>
            <a:endParaRPr lang="cs-CZ" sz="2800" dirty="0"/>
          </a:p>
          <a:p>
            <a:pPr lvl="0" algn="just"/>
            <a:r>
              <a:rPr lang="cs-CZ" b="1" dirty="0"/>
              <a:t>plně svéprávným se člověk stává </a:t>
            </a:r>
            <a:r>
              <a:rPr lang="cs-CZ" dirty="0"/>
              <a:t>zletilostí </a:t>
            </a:r>
            <a:endParaRPr lang="cs-CZ" sz="2800" dirty="0"/>
          </a:p>
          <a:p>
            <a:pPr lvl="0" algn="just"/>
            <a:r>
              <a:rPr lang="cs-CZ" dirty="0"/>
              <a:t>zletilost se nabývá dovršením 18 let</a:t>
            </a:r>
            <a:endParaRPr lang="cs-CZ" sz="2800" dirty="0"/>
          </a:p>
          <a:p>
            <a:pPr lvl="0" algn="just"/>
            <a:r>
              <a:rPr lang="cs-CZ" b="1" dirty="0"/>
              <a:t>před dosažením zletilosti se plné svéprávnosti nabývá: </a:t>
            </a:r>
            <a:endParaRPr lang="cs-CZ" sz="2800" dirty="0"/>
          </a:p>
          <a:p>
            <a:pPr lvl="1" algn="just">
              <a:buFont typeface="Wingdings" pitchFamily="2" charset="2"/>
              <a:buChar char="q"/>
            </a:pPr>
            <a:r>
              <a:rPr lang="cs-CZ" dirty="0"/>
              <a:t>uzavřením manželství – </a:t>
            </a:r>
            <a:r>
              <a:rPr lang="cs-CZ" b="1" dirty="0"/>
              <a:t>svéprávnost nabytá uzavřením manželství se neztrácí ani zánikem manželství, ani prohlášením manželství za neplatné</a:t>
            </a:r>
            <a:r>
              <a:rPr lang="cs-CZ" dirty="0"/>
              <a:t>.</a:t>
            </a:r>
            <a:endParaRPr lang="cs-CZ" sz="2800" dirty="0"/>
          </a:p>
          <a:p>
            <a:pPr lvl="1" algn="just">
              <a:buFont typeface="Wingdings" pitchFamily="2" charset="2"/>
              <a:buChar char="q"/>
            </a:pPr>
            <a:r>
              <a:rPr lang="cs-CZ" dirty="0"/>
              <a:t>přiznáním svéprávnosti/zletilosti soudem (emancipace</a:t>
            </a:r>
            <a:r>
              <a:rPr lang="cs-CZ" dirty="0" smtClean="0"/>
              <a:t>)</a:t>
            </a:r>
          </a:p>
          <a:p>
            <a:pPr lvl="0" algn="just"/>
            <a:r>
              <a:rPr lang="cs-CZ" b="1" u="sng" cap="all" dirty="0" smtClean="0"/>
              <a:t>Nezletilí</a:t>
            </a:r>
          </a:p>
          <a:p>
            <a:pPr lvl="0" algn="just"/>
            <a:r>
              <a:rPr lang="cs-CZ" b="1" dirty="0" smtClean="0"/>
              <a:t>platí </a:t>
            </a:r>
            <a:r>
              <a:rPr lang="cs-CZ" b="1" dirty="0"/>
              <a:t>vyvratitelná domněnka: </a:t>
            </a:r>
            <a:r>
              <a:rPr lang="cs-CZ" dirty="0"/>
              <a:t>,,</a:t>
            </a:r>
            <a:r>
              <a:rPr lang="cs-CZ" b="1" dirty="0"/>
              <a:t>Má se za to</a:t>
            </a:r>
            <a:r>
              <a:rPr lang="cs-CZ" dirty="0"/>
              <a:t>, že každý nezletilý, který nenabyl plné svéprávnosti, je způsobilý k právním jednáním co do povahy přiměřeným rozumové a volní vyspělosti nezletilých jeho věku“</a:t>
            </a:r>
            <a:r>
              <a:rPr lang="cs-CZ" i="1" dirty="0"/>
              <a:t> </a:t>
            </a:r>
            <a:endParaRPr lang="cs-CZ" i="1" dirty="0" smtClean="0"/>
          </a:p>
          <a:p>
            <a:pPr lvl="0" algn="just"/>
            <a:r>
              <a:rPr lang="cs-CZ" i="1" dirty="0" smtClean="0"/>
              <a:t>POSTUPNÉ </a:t>
            </a:r>
            <a:r>
              <a:rPr lang="cs-CZ" i="1" dirty="0"/>
              <a:t>NABÝVÁNÍ OD ÚPLNÉ NEZPŮSOBILOSTI AŽ PO PLNOU ZPŮSOBILOST (zásada: člověk je spíše způsobilý k právním úkonům než naopak)</a:t>
            </a:r>
            <a:endParaRPr lang="cs-CZ" sz="2800" dirty="0"/>
          </a:p>
          <a:p>
            <a:pPr algn="just"/>
            <a:r>
              <a:rPr lang="cs-CZ" i="1" u="sng" dirty="0"/>
              <a:t>Př.</a:t>
            </a:r>
            <a:r>
              <a:rPr lang="cs-CZ" b="1" i="1" dirty="0"/>
              <a:t> </a:t>
            </a:r>
            <a:r>
              <a:rPr lang="cs-CZ" i="1" dirty="0"/>
              <a:t>Když dítě má 10 let, ale je rozumově vyspělé na 3 roky – nebude vázán – to platí i za současného stavu. Naopak pokud 10letý chlapec je prokazatelně rozumově vyspělý na 15 – dřívější úprava to neumožňovala, naopak dle nové bude takovéto jednání platné</a:t>
            </a:r>
            <a:endParaRPr lang="cs-CZ" sz="5400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endParaRPr lang="cs-CZ" sz="2400" b="1" i="1" dirty="0"/>
          </a:p>
          <a:p>
            <a:pPr lvl="0" algn="just"/>
            <a:r>
              <a:rPr lang="cs-CZ" i="1" dirty="0" smtClean="0"/>
              <a:t>ROZUMOVÁ </a:t>
            </a:r>
            <a:r>
              <a:rPr lang="cs-CZ" i="1" dirty="0"/>
              <a:t>VYSPĚLOST: SCHOPNOST POSOUDIT NÁSLEDKY VÉHO JEDNÁNÍ (uvědomit si veškeré – i negativní - </a:t>
            </a:r>
            <a:r>
              <a:rPr lang="cs-CZ" i="1" dirty="0" smtClean="0"/>
              <a:t>důsledky)</a:t>
            </a:r>
          </a:p>
          <a:p>
            <a:pPr lvl="0" algn="just"/>
            <a:r>
              <a:rPr lang="cs-CZ" i="1" dirty="0" smtClean="0"/>
              <a:t>VOLNÍ </a:t>
            </a:r>
            <a:r>
              <a:rPr lang="cs-CZ" i="1" dirty="0"/>
              <a:t>VYSPĚLOST: SCHOPNOST SVÉ JEDNÁNÍ OVLÁDNOUT (tj. jednat adekvátně </a:t>
            </a:r>
            <a:r>
              <a:rPr lang="cs-CZ" i="1" dirty="0" smtClean="0"/>
              <a:t>situaci)</a:t>
            </a:r>
          </a:p>
          <a:p>
            <a:pPr lvl="0" algn="just"/>
            <a:r>
              <a:rPr lang="cs-CZ" b="1" i="1" dirty="0" smtClean="0"/>
              <a:t>NUTNO </a:t>
            </a:r>
            <a:r>
              <a:rPr lang="cs-CZ" b="1" i="1" dirty="0"/>
              <a:t>POSUZOVAT </a:t>
            </a:r>
            <a:r>
              <a:rPr lang="cs-CZ" b="1" i="1" dirty="0" smtClean="0"/>
              <a:t>OBJEKTIVNĚ </a:t>
            </a:r>
            <a:r>
              <a:rPr lang="cs-CZ" i="1" dirty="0"/>
              <a:t>-  PRŮMĚRNÝ NEZLETILEC URČITÉHO VĚKU </a:t>
            </a:r>
            <a:endParaRPr lang="cs-CZ" i="1" dirty="0" smtClean="0"/>
          </a:p>
          <a:p>
            <a:pPr lvl="1"/>
            <a:r>
              <a:rPr lang="cs-CZ" dirty="0" smtClean="0"/>
              <a:t>pro </a:t>
            </a:r>
            <a:r>
              <a:rPr lang="cs-CZ" dirty="0"/>
              <a:t>posuzování rozumové a volní vyspělosti k právnímu jednání </a:t>
            </a:r>
            <a:r>
              <a:rPr lang="cs-CZ" dirty="0" smtClean="0"/>
              <a:t>se </a:t>
            </a:r>
            <a:r>
              <a:rPr lang="cs-CZ" dirty="0"/>
              <a:t>využívá</a:t>
            </a:r>
            <a:r>
              <a:rPr lang="cs-CZ" dirty="0" smtClean="0"/>
              <a:t>:</a:t>
            </a:r>
          </a:p>
          <a:p>
            <a:pPr lvl="1"/>
            <a:r>
              <a:rPr lang="cs-CZ" i="1" dirty="0" smtClean="0"/>
              <a:t>typ </a:t>
            </a:r>
            <a:r>
              <a:rPr lang="cs-CZ" i="1" dirty="0"/>
              <a:t>právního </a:t>
            </a:r>
            <a:r>
              <a:rPr lang="cs-CZ" i="1" dirty="0" smtClean="0"/>
              <a:t>jednání </a:t>
            </a:r>
            <a:r>
              <a:rPr lang="cs-CZ" i="1" dirty="0"/>
              <a:t>– zda bezformální a ihned plněno </a:t>
            </a:r>
            <a:endParaRPr lang="cs-CZ" sz="2800" dirty="0"/>
          </a:p>
          <a:p>
            <a:pPr lvl="1"/>
            <a:r>
              <a:rPr lang="cs-CZ" i="1" dirty="0"/>
              <a:t>druh nabyté věci a její hodnotu</a:t>
            </a:r>
            <a:endParaRPr lang="cs-CZ" sz="2800" dirty="0"/>
          </a:p>
          <a:p>
            <a:pPr lvl="1"/>
            <a:r>
              <a:rPr lang="cs-CZ" i="1" dirty="0"/>
              <a:t>společenské důsledky jejího nabytí (zda nenarušují sociální či majetkový status nezletilce</a:t>
            </a:r>
            <a:r>
              <a:rPr lang="cs-CZ" i="1" dirty="0" smtClean="0"/>
              <a:t>)</a:t>
            </a:r>
          </a:p>
          <a:p>
            <a:pPr lvl="1"/>
            <a:endParaRPr lang="cs-CZ" sz="2800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50805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sz="2000" b="1" u="sng" dirty="0"/>
              <a:t>souhlas zákonného zástupce</a:t>
            </a:r>
            <a:endParaRPr lang="cs-CZ" sz="2000" dirty="0"/>
          </a:p>
          <a:p>
            <a:pPr lvl="0" algn="just"/>
            <a:r>
              <a:rPr lang="cs-CZ" sz="2000" b="1" dirty="0"/>
              <a:t>souhlasí-li</a:t>
            </a:r>
            <a:r>
              <a:rPr lang="cs-CZ" sz="2000" dirty="0"/>
              <a:t> zákonný zástupce, aby nezletilý, který nenabyl plné svéprávnosti, něco učinil – </a:t>
            </a:r>
            <a:r>
              <a:rPr lang="cs-CZ" sz="2000" b="1" dirty="0"/>
              <a:t>jednotlivý čin</a:t>
            </a:r>
            <a:r>
              <a:rPr lang="cs-CZ" sz="2000" dirty="0"/>
              <a:t> nebo </a:t>
            </a:r>
            <a:r>
              <a:rPr lang="cs-CZ" sz="2000" b="1" dirty="0"/>
              <a:t>komplex jednání</a:t>
            </a:r>
            <a:r>
              <a:rPr lang="cs-CZ" sz="2000" dirty="0"/>
              <a:t> – tento komplex musí být vždy vztažený k určitému účelu, je nezletilý schopen v </a:t>
            </a:r>
            <a:r>
              <a:rPr lang="cs-CZ" sz="2000" b="1" dirty="0"/>
              <a:t>mezích souhlasu sám právně jednat,</a:t>
            </a:r>
            <a:r>
              <a:rPr lang="cs-CZ" sz="2000" dirty="0"/>
              <a:t> pokud to není zákonem zvlášť zakázáno</a:t>
            </a:r>
          </a:p>
          <a:p>
            <a:pPr lvl="0" algn="just"/>
            <a:r>
              <a:rPr lang="cs-CZ" sz="2000" b="1" dirty="0"/>
              <a:t>náročnost a rozsah</a:t>
            </a:r>
            <a:r>
              <a:rPr lang="cs-CZ" sz="2000" dirty="0"/>
              <a:t> jednání nezletilého </a:t>
            </a:r>
            <a:r>
              <a:rPr lang="cs-CZ" sz="2000" b="1" dirty="0"/>
              <a:t>nesmí vybočovat z mezí zvyklostí společenského života</a:t>
            </a:r>
            <a:endParaRPr lang="cs-CZ" sz="2000" dirty="0"/>
          </a:p>
          <a:p>
            <a:pPr lvl="0" algn="just"/>
            <a:r>
              <a:rPr lang="cs-CZ" sz="2000" dirty="0"/>
              <a:t>souhlas může být následně omezen i vzat zpět</a:t>
            </a:r>
          </a:p>
          <a:p>
            <a:pPr lvl="0" algn="just"/>
            <a:r>
              <a:rPr lang="cs-CZ" sz="2000" i="1" u="sng" dirty="0"/>
              <a:t>Př.</a:t>
            </a:r>
            <a:r>
              <a:rPr lang="cs-CZ" sz="2000" i="1" dirty="0"/>
              <a:t>: Matka přivede do obchodu s elektronikou dvanáctiletého syna, dá mu svoji platební kartu a řekne: „Ať si koupí, co chce,“ a odejde ke kadeřníkovi. Syn si vybere mobilní telefon za 25 000 Kč a zaplatí jej. Nebude již možné namítat neplatnost smlouvy z toho důvodu, že nezletilý neměl souhlas ke koupi určité věci nebo že chyběl souhlas jeho otce.</a:t>
            </a:r>
            <a:endParaRPr lang="cs-CZ" sz="20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496829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endParaRPr lang="cs-CZ" b="1" dirty="0" smtClean="0"/>
          </a:p>
          <a:p>
            <a:pPr lvl="0" algn="just"/>
            <a:r>
              <a:rPr lang="cs-CZ" b="1" u="sng" dirty="0"/>
              <a:t>souhlas zákonného zástupce k provozování obchodního závodu</a:t>
            </a:r>
            <a:endParaRPr lang="cs-CZ" dirty="0"/>
          </a:p>
          <a:p>
            <a:pPr lvl="0" algn="just"/>
            <a:r>
              <a:rPr lang="cs-CZ" dirty="0"/>
              <a:t>udělí-li zákonný zástupce nezletilého, který nenabyl plné svéprávnosti, </a:t>
            </a:r>
            <a:r>
              <a:rPr lang="cs-CZ" b="1" dirty="0"/>
              <a:t>souhlas k samostatnému provozování obchodního závodu nebo k jiné obdobné výdělečné činnosti,</a:t>
            </a:r>
            <a:r>
              <a:rPr lang="cs-CZ" dirty="0"/>
              <a:t> stává se nezletilý způsobilý k jednáním, jež jsou s touto činností spojena</a:t>
            </a:r>
          </a:p>
          <a:p>
            <a:pPr lvl="0" algn="just"/>
            <a:r>
              <a:rPr lang="cs-CZ" dirty="0"/>
              <a:t>vhledem k závažnosti tohoto opatření pro nezletilé se k platnosti souhlasu se vyžaduje </a:t>
            </a:r>
            <a:r>
              <a:rPr lang="cs-CZ" b="1" dirty="0"/>
              <a:t>přivolení soudu</a:t>
            </a:r>
            <a:r>
              <a:rPr lang="cs-CZ" dirty="0"/>
              <a:t> – to nahrazuje podmínku určitého věku, pokud je stanovena pro výkon určité výdělečné činnosti</a:t>
            </a:r>
          </a:p>
          <a:p>
            <a:pPr lvl="0" algn="just"/>
            <a:r>
              <a:rPr lang="cs-CZ" dirty="0"/>
              <a:t>souhlas může zákonný zástupce </a:t>
            </a:r>
            <a:r>
              <a:rPr lang="cs-CZ" b="1" dirty="0"/>
              <a:t>odvolat jen s přivolením soudu</a:t>
            </a:r>
            <a:endParaRPr lang="cs-CZ" dirty="0"/>
          </a:p>
          <a:p>
            <a:pPr lvl="0" algn="just"/>
            <a:r>
              <a:rPr lang="cs-CZ" b="1" u="sng" dirty="0"/>
              <a:t>Pracovně právní ustanovení</a:t>
            </a:r>
            <a:endParaRPr lang="cs-CZ" dirty="0"/>
          </a:p>
          <a:p>
            <a:pPr lvl="0" algn="just"/>
            <a:r>
              <a:rPr lang="cs-CZ" dirty="0"/>
              <a:t>závislá </a:t>
            </a:r>
            <a:r>
              <a:rPr lang="cs-CZ" b="1" dirty="0"/>
              <a:t>práce nezletilých mladších než 15 let</a:t>
            </a:r>
            <a:r>
              <a:rPr lang="cs-CZ" dirty="0"/>
              <a:t> nebo </a:t>
            </a:r>
            <a:r>
              <a:rPr lang="cs-CZ" b="1" dirty="0"/>
              <a:t>nezletilých, kteří neukončili povinnou školní docházku</a:t>
            </a:r>
            <a:r>
              <a:rPr lang="cs-CZ" dirty="0"/>
              <a:t>, je </a:t>
            </a:r>
            <a:r>
              <a:rPr lang="cs-CZ" b="1" dirty="0"/>
              <a:t>zakázána</a:t>
            </a:r>
            <a:r>
              <a:rPr lang="cs-CZ" dirty="0"/>
              <a:t> – tito nezletilí mohou vykonávat jen uměleckou, kulturní, reklamní nebo sportovní činnost za podmínek stanovených jiným právním předpisem.</a:t>
            </a:r>
          </a:p>
          <a:p>
            <a:pPr lvl="0" algn="just"/>
            <a:r>
              <a:rPr lang="cs-CZ" dirty="0"/>
              <a:t>nezletilý, který </a:t>
            </a:r>
            <a:r>
              <a:rPr lang="cs-CZ" b="1" dirty="0"/>
              <a:t>dovršil 15 let</a:t>
            </a:r>
            <a:r>
              <a:rPr lang="cs-CZ" dirty="0"/>
              <a:t> a </a:t>
            </a:r>
            <a:r>
              <a:rPr lang="cs-CZ" b="1" dirty="0" smtClean="0"/>
              <a:t>nebo ukončil </a:t>
            </a:r>
            <a:r>
              <a:rPr lang="cs-CZ" b="1" dirty="0"/>
              <a:t>povinnou školní docházku</a:t>
            </a:r>
            <a:r>
              <a:rPr lang="cs-CZ" dirty="0"/>
              <a:t>, se může zavázat k výkonu závislé práce podle jiného právního předpisu</a:t>
            </a:r>
          </a:p>
          <a:p>
            <a:pPr lvl="0" algn="just"/>
            <a:r>
              <a:rPr lang="cs-CZ" b="1" dirty="0" smtClean="0"/>
              <a:t>nezletilý</a:t>
            </a:r>
            <a:r>
              <a:rPr lang="cs-CZ" b="1" dirty="0"/>
              <a:t>, který nedovršil věk 16 let</a:t>
            </a:r>
            <a:r>
              <a:rPr lang="cs-CZ" dirty="0"/>
              <a:t>, může sám uzavřít pracovní smlouvu, avšak jeho </a:t>
            </a:r>
            <a:r>
              <a:rPr lang="cs-CZ" b="1" dirty="0"/>
              <a:t>zákonný zástupce může zasáhnout a rozvázat pracovní poměr či smlouvu o výkonu práce</a:t>
            </a:r>
            <a:r>
              <a:rPr lang="cs-CZ" dirty="0"/>
              <a:t>, zvolil si nezletilý takové zaměstnání, které je na újmu jeho vzdělání, vývoji nebo </a:t>
            </a:r>
            <a:r>
              <a:rPr lang="cs-CZ" dirty="0" smtClean="0"/>
              <a:t>zdraví</a:t>
            </a:r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Trestní </a:t>
            </a:r>
            <a:r>
              <a:rPr lang="cs-CZ" sz="2400" b="1" dirty="0" smtClean="0"/>
              <a:t>odpovědnost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000" dirty="0"/>
              <a:t>k</a:t>
            </a:r>
            <a:r>
              <a:rPr lang="cs-CZ" sz="2000" dirty="0" smtClean="0"/>
              <a:t>ategorizace trestných činů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přečin</a:t>
            </a:r>
            <a:r>
              <a:rPr lang="cs-CZ" sz="2000" dirty="0" smtClean="0"/>
              <a:t> – všechny nedbalostní trestné činy a ty úmyslné trestné činy, za něž zákon stanoví trest odnětí svobody s horní hranicí trestní sazby do 5 let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z</a:t>
            </a:r>
            <a:r>
              <a:rPr lang="cs-CZ" sz="2000" b="1" dirty="0" smtClean="0"/>
              <a:t>ločin</a:t>
            </a:r>
            <a:r>
              <a:rPr lang="cs-CZ" sz="2000" dirty="0" smtClean="0"/>
              <a:t> – všechny trestné činy, které nejsou přečiny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zvlášť závažný zločin </a:t>
            </a:r>
            <a:r>
              <a:rPr lang="cs-CZ" sz="2000" dirty="0" smtClean="0"/>
              <a:t>– trestný čin, za něž trestní zákon stanoví trest odnětí svobody s horní hranicí trestní sazby nejméně 10 let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5020100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  <a:endParaRPr lang="cs-CZ" sz="2000" b="1" dirty="0" smtClean="0"/>
          </a:p>
          <a:p>
            <a:pPr lvl="0"/>
            <a:r>
              <a:rPr lang="cs-CZ" sz="2000" b="1" dirty="0" smtClean="0"/>
              <a:t>Právnické osoby</a:t>
            </a:r>
            <a:endParaRPr lang="cs-CZ" b="1" dirty="0"/>
          </a:p>
          <a:p>
            <a:r>
              <a:rPr lang="cs-CZ" dirty="0"/>
              <a:t>§ 20 odst. 1: „Právnická osoba je </a:t>
            </a:r>
            <a:r>
              <a:rPr lang="cs-CZ" u="sng" dirty="0"/>
              <a:t>organizovaný útvar</a:t>
            </a:r>
            <a:r>
              <a:rPr lang="cs-CZ" dirty="0"/>
              <a:t>, o kterém zákon </a:t>
            </a:r>
            <a:r>
              <a:rPr lang="cs-CZ" u="sng" dirty="0"/>
              <a:t>stanoví</a:t>
            </a:r>
            <a:r>
              <a:rPr lang="cs-CZ" dirty="0"/>
              <a:t>, že má právní osobnost, nebo jehož osobnost zákon </a:t>
            </a:r>
            <a:r>
              <a:rPr lang="cs-CZ" u="sng" dirty="0"/>
              <a:t>uzná</a:t>
            </a:r>
            <a:r>
              <a:rPr lang="cs-CZ" dirty="0"/>
              <a:t>“.</a:t>
            </a:r>
          </a:p>
          <a:p>
            <a:pPr lvl="0"/>
            <a:endParaRPr lang="cs-CZ" dirty="0" smtClean="0"/>
          </a:p>
          <a:p>
            <a:pPr lvl="0"/>
            <a:r>
              <a:rPr lang="cs-CZ" b="1" dirty="0"/>
              <a:t>postup vzniku: </a:t>
            </a:r>
            <a:r>
              <a:rPr lang="cs-CZ" dirty="0"/>
              <a:t>ustavení → vznik</a:t>
            </a:r>
          </a:p>
          <a:p>
            <a:pPr lvl="0"/>
            <a:r>
              <a:rPr lang="cs-CZ" b="1" dirty="0"/>
              <a:t>ustavení: </a:t>
            </a:r>
            <a:r>
              <a:rPr lang="cs-CZ" dirty="0"/>
              <a:t>zakladatelské právní jednání</a:t>
            </a:r>
            <a:r>
              <a:rPr lang="cs-CZ" b="1" dirty="0"/>
              <a:t> – </a:t>
            </a:r>
            <a:r>
              <a:rPr lang="cs-CZ" dirty="0"/>
              <a:t>přijetí stanov nebo jiné smlouvy (více osob), zakladatelská listina (když to připustí zákon – 1 osoba), zákon, jiný způsob</a:t>
            </a:r>
          </a:p>
          <a:p>
            <a:pPr lvl="0"/>
            <a:r>
              <a:rPr lang="cs-CZ" b="1" dirty="0"/>
              <a:t>vznik: </a:t>
            </a:r>
            <a:r>
              <a:rPr lang="cs-CZ" b="1" i="1" dirty="0"/>
              <a:t>registrační princip </a:t>
            </a:r>
            <a:r>
              <a:rPr lang="cs-CZ" dirty="0"/>
              <a:t>– vznik dnem registrace (§ 126 – výjimky), po vzniku se nelze domáhat, že PO nevznikla, lze prohlásit za neplatnou (vstup do likvidace, důvody v § 129</a:t>
            </a:r>
            <a:r>
              <a:rPr lang="cs-CZ" dirty="0" smtClean="0"/>
              <a:t>)</a:t>
            </a:r>
          </a:p>
          <a:p>
            <a:r>
              <a:rPr lang="cs-CZ" b="1" dirty="0"/>
              <a:t>Zrušení PO může nastat:</a:t>
            </a:r>
          </a:p>
          <a:p>
            <a:pPr lvl="0"/>
            <a:r>
              <a:rPr lang="cs-CZ" dirty="0"/>
              <a:t>právním jednáním (rozhodnutím příslušného orgánu PO</a:t>
            </a:r>
            <a:r>
              <a:rPr lang="cs-CZ" dirty="0" smtClean="0"/>
              <a:t>), uplynutím doby, rozhodnutím </a:t>
            </a:r>
            <a:r>
              <a:rPr lang="cs-CZ" dirty="0"/>
              <a:t>orgánu veřejné moci (viz § 172</a:t>
            </a:r>
            <a:r>
              <a:rPr lang="cs-CZ" dirty="0" smtClean="0"/>
              <a:t>), dosažením účelu, z</a:t>
            </a:r>
            <a:r>
              <a:rPr lang="cs-CZ" dirty="0"/>
              <a:t> dalších důvodů stanovených zákonem (§ 168)</a:t>
            </a:r>
          </a:p>
          <a:p>
            <a:r>
              <a:rPr lang="cs-CZ" dirty="0"/>
              <a:t>Zrušení může být: </a:t>
            </a:r>
          </a:p>
          <a:p>
            <a:pPr lvl="0"/>
            <a:r>
              <a:rPr lang="cs-CZ" b="1" dirty="0"/>
              <a:t>s likvidací</a:t>
            </a:r>
            <a:r>
              <a:rPr lang="cs-CZ" dirty="0"/>
              <a:t>, zaniká-li PO bez právního nástupce</a:t>
            </a:r>
          </a:p>
          <a:p>
            <a:pPr lvl="0"/>
            <a:r>
              <a:rPr lang="cs-CZ" b="1" dirty="0"/>
              <a:t>bez likvidace</a:t>
            </a:r>
            <a:r>
              <a:rPr lang="cs-CZ" dirty="0"/>
              <a:t>, nabývá-li celé jmění zrušované PO právní nástupce (např. při přeměně) </a:t>
            </a:r>
          </a:p>
          <a:p>
            <a:r>
              <a:rPr lang="cs-CZ" b="1" dirty="0"/>
              <a:t>Zánik PO nastává</a:t>
            </a:r>
          </a:p>
          <a:p>
            <a:pPr lvl="0"/>
            <a:r>
              <a:rPr lang="cs-CZ" dirty="0"/>
              <a:t>u PO zapsaných do VR dnem výmazu z VR (§ 185)</a:t>
            </a:r>
          </a:p>
          <a:p>
            <a:pPr lvl="0"/>
            <a:r>
              <a:rPr lang="cs-CZ" dirty="0"/>
              <a:t>u PO nepodléhajících zápisu skončením likvidace (§ 186)</a:t>
            </a:r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Právnické osoby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= právní osobnost a způsobilost právně jednat vznikají v jednom okamžiku – vznikem a končí zánikem</a:t>
            </a:r>
          </a:p>
          <a:p>
            <a:pPr lvl="0" algn="just"/>
            <a:r>
              <a:rPr lang="cs-CZ" sz="2000" b="1" dirty="0" smtClean="0"/>
              <a:t>= způsobilost právně jednat se přičítá osobě, která je za právnickou osobu oprávněna jednat</a:t>
            </a:r>
          </a:p>
          <a:p>
            <a:pPr lvl="0" algn="just"/>
            <a:endParaRPr lang="cs-CZ" sz="2000" b="1" dirty="0"/>
          </a:p>
          <a:p>
            <a:r>
              <a:rPr lang="cs-CZ" b="1" i="1" u="sng" dirty="0"/>
              <a:t>Úprava v zákoně č. 89/2012 Sb.</a:t>
            </a:r>
            <a:endParaRPr lang="cs-CZ" dirty="0"/>
          </a:p>
          <a:p>
            <a:r>
              <a:rPr lang="cs-CZ" dirty="0"/>
              <a:t>		    </a:t>
            </a:r>
            <a:r>
              <a:rPr lang="cs-CZ" dirty="0" smtClean="0"/>
              <a:t>                                                    obchodní </a:t>
            </a:r>
            <a:r>
              <a:rPr lang="cs-CZ" dirty="0"/>
              <a:t>společnosti</a:t>
            </a:r>
          </a:p>
          <a:p>
            <a:r>
              <a:rPr lang="cs-CZ" b="1" dirty="0"/>
              <a:t>	</a:t>
            </a:r>
            <a:r>
              <a:rPr lang="cs-CZ" b="1" dirty="0" smtClean="0"/>
              <a:t>Obchodní </a:t>
            </a:r>
            <a:r>
              <a:rPr lang="cs-CZ" b="1" dirty="0"/>
              <a:t>korporace        </a:t>
            </a:r>
            <a:endParaRPr lang="cs-CZ" dirty="0"/>
          </a:p>
          <a:p>
            <a:r>
              <a:rPr lang="cs-CZ" b="1" dirty="0"/>
              <a:t>Korporace:	</a:t>
            </a:r>
            <a:r>
              <a:rPr lang="cs-CZ" dirty="0"/>
              <a:t>(dříve: </a:t>
            </a:r>
            <a:r>
              <a:rPr lang="cs-CZ" dirty="0" err="1"/>
              <a:t>ObchZ</a:t>
            </a:r>
            <a:r>
              <a:rPr lang="cs-CZ" dirty="0"/>
              <a:t>., nyní: ZOK)</a:t>
            </a:r>
            <a:r>
              <a:rPr lang="cs-CZ" b="1" dirty="0"/>
              <a:t>	    </a:t>
            </a:r>
            <a:r>
              <a:rPr lang="cs-CZ" dirty="0"/>
              <a:t>družstva</a:t>
            </a:r>
          </a:p>
          <a:p>
            <a:r>
              <a:rPr lang="cs-CZ" b="1" dirty="0"/>
              <a:t>	</a:t>
            </a:r>
            <a:endParaRPr lang="cs-CZ" dirty="0"/>
          </a:p>
          <a:p>
            <a:r>
              <a:rPr lang="cs-CZ" b="1" dirty="0"/>
              <a:t>	Spolky </a:t>
            </a:r>
            <a:r>
              <a:rPr lang="cs-CZ" dirty="0"/>
              <a:t>(dříve: z. o sdružování občanů, nyní: OZ)</a:t>
            </a:r>
          </a:p>
          <a:p>
            <a:r>
              <a:rPr lang="cs-CZ" b="1" dirty="0"/>
              <a:t>	</a:t>
            </a:r>
            <a:endParaRPr lang="cs-CZ" b="1" dirty="0" smtClean="0"/>
          </a:p>
          <a:p>
            <a:r>
              <a:rPr lang="cs-CZ" b="1" dirty="0"/>
              <a:t> </a:t>
            </a:r>
            <a:r>
              <a:rPr lang="cs-CZ" b="1" dirty="0" smtClean="0"/>
              <a:t>                Nadace</a:t>
            </a:r>
            <a:endParaRPr lang="cs-CZ" dirty="0"/>
          </a:p>
          <a:p>
            <a:r>
              <a:rPr lang="cs-CZ" b="1" dirty="0"/>
              <a:t>Fundace: </a:t>
            </a:r>
            <a:endParaRPr lang="cs-CZ" dirty="0"/>
          </a:p>
          <a:p>
            <a:r>
              <a:rPr lang="cs-CZ" b="1" dirty="0"/>
              <a:t>	</a:t>
            </a:r>
            <a:r>
              <a:rPr lang="cs-CZ" b="1" dirty="0" smtClean="0"/>
              <a:t>Nadační </a:t>
            </a:r>
            <a:r>
              <a:rPr lang="cs-CZ" b="1" dirty="0"/>
              <a:t>fondy</a:t>
            </a:r>
            <a:endParaRPr lang="cs-CZ" dirty="0"/>
          </a:p>
          <a:p>
            <a:pPr lvl="0" algn="just"/>
            <a:endParaRPr lang="cs-CZ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občanské právo-věcná práva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/>
              <a:t>p</a:t>
            </a:r>
            <a:r>
              <a:rPr lang="cs-CZ" sz="2000" b="1" dirty="0" smtClean="0"/>
              <a:t>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89/2012 Sb., občanský zákoník</a:t>
            </a:r>
          </a:p>
          <a:p>
            <a:pPr algn="just"/>
            <a:r>
              <a:rPr lang="cs-CZ" sz="2000" dirty="0" smtClean="0"/>
              <a:t>Část II. § 979 - 1474</a:t>
            </a:r>
            <a:endParaRPr lang="cs-CZ" sz="2000" dirty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věcná práva</a:t>
            </a:r>
          </a:p>
          <a:p>
            <a:pPr algn="just"/>
            <a:r>
              <a:rPr lang="cs-CZ" sz="2000" b="1" dirty="0" smtClean="0"/>
              <a:t>-absolutní</a:t>
            </a:r>
            <a:r>
              <a:rPr lang="cs-CZ" sz="2000" dirty="0" smtClean="0"/>
              <a:t> – působí proti všem „</a:t>
            </a:r>
            <a:r>
              <a:rPr lang="cs-CZ" sz="2000" dirty="0" err="1" smtClean="0"/>
              <a:t>erga</a:t>
            </a:r>
            <a:r>
              <a:rPr lang="cs-CZ" sz="2000" dirty="0" smtClean="0"/>
              <a:t> </a:t>
            </a:r>
            <a:r>
              <a:rPr lang="cs-CZ" sz="2000" dirty="0" err="1" smtClean="0"/>
              <a:t>omnes</a:t>
            </a:r>
            <a:r>
              <a:rPr lang="cs-CZ" sz="2000" dirty="0" smtClean="0"/>
              <a:t>“ </a:t>
            </a:r>
          </a:p>
          <a:p>
            <a:pPr algn="ctr"/>
            <a:r>
              <a:rPr lang="cs-CZ" sz="2000" dirty="0" smtClean="0"/>
              <a:t>X</a:t>
            </a:r>
          </a:p>
          <a:p>
            <a:r>
              <a:rPr lang="cs-CZ" sz="2000" b="1" dirty="0" smtClean="0"/>
              <a:t>práva závazková</a:t>
            </a:r>
          </a:p>
          <a:p>
            <a:pPr algn="just"/>
            <a:r>
              <a:rPr lang="cs-CZ" sz="2000" b="1" dirty="0" smtClean="0"/>
              <a:t>-relativní </a:t>
            </a:r>
            <a:r>
              <a:rPr lang="cs-CZ" sz="2000" dirty="0" smtClean="0"/>
              <a:t>– působí mezi stranami„</a:t>
            </a:r>
            <a:r>
              <a:rPr lang="cs-CZ" sz="2000" dirty="0" err="1" smtClean="0"/>
              <a:t>inter</a:t>
            </a:r>
            <a:r>
              <a:rPr lang="cs-CZ" sz="2000" dirty="0" smtClean="0"/>
              <a:t> partes“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130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občanské právo-věcná práva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u="sng" dirty="0" smtClean="0"/>
              <a:t>obsah jednotlivých věcných práv</a:t>
            </a:r>
          </a:p>
          <a:p>
            <a:r>
              <a:rPr lang="cs-CZ" sz="2400" b="1" dirty="0" smtClean="0"/>
              <a:t>držba</a:t>
            </a:r>
            <a:r>
              <a:rPr lang="cs-CZ" sz="2400" dirty="0" smtClean="0"/>
              <a:t>: právo vlastnické a jiná majetková práva, která připouštějí</a:t>
            </a:r>
            <a:r>
              <a:rPr lang="cs-CZ" sz="2400" b="1" dirty="0" smtClean="0"/>
              <a:t> </a:t>
            </a:r>
            <a:r>
              <a:rPr lang="cs-CZ" sz="2400" dirty="0" smtClean="0"/>
              <a:t>trvalý nebo opakovaný výkon</a:t>
            </a:r>
          </a:p>
          <a:p>
            <a:r>
              <a:rPr lang="cs-CZ" sz="2400" b="1" dirty="0" smtClean="0"/>
              <a:t>vlastnické právo</a:t>
            </a:r>
            <a:r>
              <a:rPr lang="cs-CZ" sz="2400" dirty="0" smtClean="0"/>
              <a:t>: všechny věci</a:t>
            </a:r>
          </a:p>
          <a:p>
            <a:r>
              <a:rPr lang="cs-CZ" sz="2400" b="1" dirty="0" smtClean="0"/>
              <a:t>právo stavby</a:t>
            </a:r>
            <a:r>
              <a:rPr lang="cs-CZ" sz="2400" dirty="0" smtClean="0"/>
              <a:t>: jen pozemek</a:t>
            </a:r>
          </a:p>
          <a:p>
            <a:r>
              <a:rPr lang="cs-CZ" sz="2400" b="1" dirty="0" smtClean="0"/>
              <a:t>věcná břemena</a:t>
            </a:r>
            <a:r>
              <a:rPr lang="cs-CZ" sz="2400" dirty="0" smtClean="0"/>
              <a:t>: </a:t>
            </a:r>
            <a:r>
              <a:rPr lang="cs-CZ" sz="2400" i="1" dirty="0" smtClean="0"/>
              <a:t>služebnosti </a:t>
            </a:r>
            <a:r>
              <a:rPr lang="cs-CZ" sz="2400" dirty="0" smtClean="0"/>
              <a:t>(věci obecně), </a:t>
            </a:r>
            <a:r>
              <a:rPr lang="cs-CZ" sz="2400" i="1" dirty="0" smtClean="0"/>
              <a:t>reálná břemena </a:t>
            </a:r>
            <a:r>
              <a:rPr lang="cs-CZ" sz="2400" dirty="0" smtClean="0"/>
              <a:t>(věci</a:t>
            </a:r>
            <a:r>
              <a:rPr lang="cs-CZ" sz="2400" b="1" dirty="0" smtClean="0"/>
              <a:t> </a:t>
            </a:r>
            <a:r>
              <a:rPr lang="cs-CZ" sz="2400" dirty="0" smtClean="0"/>
              <a:t>evidované ve veřejném seznamu)</a:t>
            </a:r>
          </a:p>
          <a:p>
            <a:r>
              <a:rPr lang="cs-CZ" sz="2400" b="1" dirty="0" smtClean="0"/>
              <a:t>zadržovací právo</a:t>
            </a:r>
            <a:r>
              <a:rPr lang="cs-CZ" sz="2400" dirty="0" smtClean="0"/>
              <a:t>: movité věci</a:t>
            </a:r>
          </a:p>
          <a:p>
            <a:pPr algn="just"/>
            <a:endParaRPr lang="cs-CZ" sz="2400" b="1" dirty="0" smtClean="0"/>
          </a:p>
          <a:p>
            <a:pPr algn="just"/>
            <a:endParaRPr lang="cs-CZ" sz="2400" b="1" dirty="0" smtClean="0"/>
          </a:p>
          <a:p>
            <a:pPr algn="just"/>
            <a:endParaRPr lang="cs-CZ" sz="2400" b="1" dirty="0"/>
          </a:p>
          <a:p>
            <a:pPr lvl="0" algn="just"/>
            <a:endParaRPr lang="cs-CZ" sz="2000" dirty="0" smtClean="0"/>
          </a:p>
          <a:p>
            <a:pPr lvl="0" algn="just"/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sz="20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  <p:graphicFrame>
        <p:nvGraphicFramePr>
          <p:cNvPr id="4" name="Organizační diagram 17"/>
          <p:cNvGraphicFramePr/>
          <p:nvPr/>
        </p:nvGraphicFramePr>
        <p:xfrm>
          <a:off x="1691680" y="4005064"/>
          <a:ext cx="5757006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903898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715658"/>
            <a:ext cx="842493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občanské právo-věcná práva</a:t>
            </a:r>
          </a:p>
          <a:p>
            <a:pPr algn="just"/>
            <a:endParaRPr lang="cs-CZ" altLang="cs-CZ" sz="1000" dirty="0" smtClean="0"/>
          </a:p>
          <a:p>
            <a:pPr algn="just"/>
            <a:r>
              <a:rPr lang="cs-CZ" altLang="cs-CZ" sz="1600" b="1" dirty="0" smtClean="0"/>
              <a:t>Věci podle občanského zákoníku</a:t>
            </a:r>
          </a:p>
          <a:p>
            <a:pPr algn="just"/>
            <a:endParaRPr lang="cs-CZ" sz="1600" b="1" dirty="0" smtClean="0"/>
          </a:p>
          <a:p>
            <a:pPr algn="just"/>
            <a:r>
              <a:rPr lang="cs-CZ" b="1" dirty="0" smtClean="0"/>
              <a:t>ROZDĚLENÍ VĚCÍ</a:t>
            </a:r>
            <a:endParaRPr lang="cs-CZ" sz="2800" b="1" dirty="0" smtClean="0"/>
          </a:p>
          <a:p>
            <a:pPr algn="just"/>
            <a:r>
              <a:rPr lang="cs-CZ" b="1" dirty="0" smtClean="0"/>
              <a:t>hmotné a nehmotné</a:t>
            </a:r>
            <a:r>
              <a:rPr lang="cs-CZ" dirty="0" smtClean="0"/>
              <a:t> § 496</a:t>
            </a:r>
            <a:endParaRPr lang="cs-CZ" sz="2800" dirty="0" smtClean="0"/>
          </a:p>
          <a:p>
            <a:pPr lvl="0" algn="just"/>
            <a:r>
              <a:rPr lang="cs-CZ" b="1" dirty="0" smtClean="0"/>
              <a:t>hmotná věc</a:t>
            </a:r>
            <a:r>
              <a:rPr lang="cs-CZ" dirty="0" smtClean="0"/>
              <a:t> je </a:t>
            </a:r>
            <a:r>
              <a:rPr lang="cs-CZ" b="1" dirty="0" smtClean="0"/>
              <a:t>ovladatelná část vnějšího světa, která má povahu samostatného předmětu</a:t>
            </a:r>
          </a:p>
          <a:p>
            <a:pPr lvl="0" algn="just"/>
            <a:r>
              <a:rPr lang="cs-CZ" dirty="0" smtClean="0"/>
              <a:t>režim hmotných věcí se přiměřeně použije i na ovladatelné přírodní síly, které však nejsou hmotnou věcí (§ 497)</a:t>
            </a:r>
          </a:p>
          <a:p>
            <a:pPr lvl="0" algn="just"/>
            <a:endParaRPr lang="cs-CZ" sz="2800" dirty="0" smtClean="0"/>
          </a:p>
          <a:p>
            <a:pPr lvl="0" algn="just"/>
            <a:r>
              <a:rPr lang="cs-CZ" b="1" dirty="0" smtClean="0"/>
              <a:t>nehmotná věc</a:t>
            </a:r>
            <a:r>
              <a:rPr lang="cs-CZ" dirty="0" smtClean="0"/>
              <a:t> je </a:t>
            </a:r>
            <a:r>
              <a:rPr lang="cs-CZ" b="1" dirty="0" smtClean="0"/>
              <a:t>právo, jehož povaha to připouští a jiná věc bez hmotné podstaty</a:t>
            </a:r>
          </a:p>
          <a:p>
            <a:pPr lvl="0" algn="just"/>
            <a:r>
              <a:rPr lang="cs-CZ" dirty="0" smtClean="0"/>
              <a:t>(pohledávka, oprávnění odpovídající služebnosti, služebnost, software, zaknihovaný CP, receptury, ochranné známky, obchodní tajemství)</a:t>
            </a:r>
          </a:p>
          <a:p>
            <a:pPr lvl="0" algn="just"/>
            <a:endParaRPr lang="cs-CZ" dirty="0" smtClean="0"/>
          </a:p>
          <a:p>
            <a:pPr lvl="0" algn="just"/>
            <a:r>
              <a:rPr lang="cs-CZ" dirty="0" smtClean="0"/>
              <a:t>některá práva se mohou chovat jako věci, jiné nikoliv – např. právo uzavřít manželství, právo na soukromí a osobnostní práva nemohou být věcí, zatímco práva majetková ano (typicky právo stavby)</a:t>
            </a:r>
            <a:endParaRPr lang="cs-CZ" sz="2800" dirty="0" smtClean="0"/>
          </a:p>
          <a:p>
            <a:pPr algn="just"/>
            <a:endParaRPr lang="cs-CZ" altLang="cs-CZ" sz="1600" b="1" dirty="0" smtClean="0"/>
          </a:p>
          <a:p>
            <a:pPr algn="just"/>
            <a:endParaRPr lang="cs-CZ" altLang="cs-CZ" sz="1600" b="1" dirty="0" smtClean="0"/>
          </a:p>
          <a:p>
            <a:pPr algn="just"/>
            <a:endParaRPr lang="cs-CZ" altLang="cs-CZ" sz="1600" b="1" dirty="0" smtClean="0"/>
          </a:p>
          <a:p>
            <a:pPr algn="just"/>
            <a:endParaRPr lang="cs-CZ" altLang="cs-CZ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373344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občanské právo-věcná práva</a:t>
            </a:r>
          </a:p>
          <a:p>
            <a:pPr lvl="0"/>
            <a:r>
              <a:rPr lang="cs-CZ" b="1" dirty="0" smtClean="0"/>
              <a:t>nemovité </a:t>
            </a:r>
            <a:r>
              <a:rPr lang="cs-CZ" dirty="0" smtClean="0"/>
              <a:t>– </a:t>
            </a:r>
            <a:r>
              <a:rPr lang="cs-CZ" dirty="0" err="1" smtClean="0"/>
              <a:t>nemovité</a:t>
            </a:r>
            <a:r>
              <a:rPr lang="cs-CZ" dirty="0" smtClean="0"/>
              <a:t> věci nelze přemístit bez zhoršení jejich podstaty, nově jsou nemovitými věcmi i některá práva, dle § 498 jsou nemovitými věcmi:</a:t>
            </a:r>
            <a:endParaRPr lang="cs-CZ" sz="2800" dirty="0" smtClean="0"/>
          </a:p>
          <a:p>
            <a:pPr lvl="0"/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pozemky a podzemní stavby se samostatným účelovým určením, jakož i věcná práva k nim</a:t>
            </a:r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práva, která za nemovité věci prohlásí zákon (např. právo stavby –</a:t>
            </a:r>
            <a:r>
              <a:rPr lang="en-US" i="1" dirty="0" smtClean="0"/>
              <a:t>„</a:t>
            </a:r>
            <a:r>
              <a:rPr lang="cs-CZ" i="1" dirty="0" smtClean="0"/>
              <a:t>Právo stavby a jiná věcná práva jsou nemovitou věcí.“</a:t>
            </a:r>
            <a:r>
              <a:rPr lang="cs-CZ" dirty="0" smtClean="0"/>
              <a:t>)</a:t>
            </a:r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stanoví-li jiný právní předpis, že určitá věc není součástí pozemku, a nelze-li takovou věc přenést z místa na místo bez porušení její podstaty, je i tato věc nemovitá</a:t>
            </a:r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jiná (zvláštní) součást objektivní reality, kterou za nemovitou věc označí </a:t>
            </a:r>
            <a:r>
              <a:rPr lang="cs-CZ" dirty="0" err="1" smtClean="0"/>
              <a:t>zákonjde</a:t>
            </a:r>
            <a:r>
              <a:rPr lang="cs-CZ" dirty="0" smtClean="0"/>
              <a:t> zejména o </a:t>
            </a:r>
            <a:r>
              <a:rPr lang="cs-CZ" b="1" dirty="0" smtClean="0"/>
              <a:t>jednotku</a:t>
            </a:r>
            <a:r>
              <a:rPr lang="cs-CZ" dirty="0" smtClean="0"/>
              <a:t> podle § 1159, která je věcí nemovitou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stavba spojená se zemí pevným základem, která není podle práva účinného ke dni 31. 12. 2013 součástí pozemku, na němž je zřízena, a je ke dni 1. 1. 2014 ve vlastnictví osoby odlišné od vlastníka pozemku, se v tento den nestává součástí pozemku a je nemovitou věci</a:t>
            </a:r>
            <a:endParaRPr lang="cs-CZ" sz="2800" dirty="0" smtClean="0"/>
          </a:p>
          <a:p>
            <a:r>
              <a:rPr lang="cs-CZ" dirty="0" smtClean="0"/>
              <a:t> </a:t>
            </a:r>
            <a:endParaRPr lang="cs-CZ" sz="2800" dirty="0" smtClean="0"/>
          </a:p>
          <a:p>
            <a:pPr lvl="0"/>
            <a:r>
              <a:rPr lang="cs-CZ" b="1" dirty="0" smtClean="0"/>
              <a:t>movité</a:t>
            </a:r>
            <a:r>
              <a:rPr lang="cs-CZ" dirty="0" smtClean="0"/>
              <a:t> - všechny ostatní věci, ať je jejich podstata hmotná nebo nehmotná</a:t>
            </a:r>
            <a:r>
              <a:rPr lang="cs-CZ" b="1" dirty="0" smtClean="0"/>
              <a:t> </a:t>
            </a:r>
            <a:endParaRPr lang="cs-CZ" sz="2800" dirty="0" smtClean="0"/>
          </a:p>
          <a:p>
            <a:endParaRPr lang="cs-CZ" sz="2400" b="1" dirty="0" smtClean="0"/>
          </a:p>
          <a:p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81395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823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právo-věcná práva </a:t>
            </a:r>
          </a:p>
          <a:p>
            <a:pPr lvl="0" algn="just"/>
            <a:r>
              <a:rPr lang="cs-CZ" sz="2000" b="1" dirty="0" smtClean="0"/>
              <a:t>Zvíře</a:t>
            </a:r>
          </a:p>
          <a:p>
            <a:pPr lvl="0" algn="just"/>
            <a:endParaRPr lang="cs-CZ" sz="2000" b="1" dirty="0" smtClean="0"/>
          </a:p>
          <a:p>
            <a:pPr algn="just"/>
            <a:r>
              <a:rPr lang="cs-CZ" dirty="0" smtClean="0"/>
              <a:t>zvířeti, jakožto živému tvorovi nadanému smysly, se přičítá zvláštní význam a hodnota (např. náklady převyšující cenu zvířete vynaložené na péči o zdraví zvířete nejsou považovány za neúčelné § 2970 OZ) </a:t>
            </a:r>
          </a:p>
          <a:p>
            <a:endParaRPr lang="cs-CZ" sz="2000" dirty="0" smtClean="0"/>
          </a:p>
          <a:p>
            <a:pPr algn="just"/>
            <a:r>
              <a:rPr lang="cs-CZ" sz="2000" dirty="0" smtClean="0"/>
              <a:t>živé zvíře tedy není věcí v právním smyslu, ale mrtvé zvíře už ano</a:t>
            </a:r>
          </a:p>
          <a:p>
            <a:pPr algn="just"/>
            <a:r>
              <a:rPr lang="cs-CZ" sz="2000" dirty="0" smtClean="0"/>
              <a:t>od člověka se odlišuje tím, že je sice také nadáno smysly, ale není nadáno rozumem (§ 19), nepřísluší mu tak přirozená práva</a:t>
            </a:r>
          </a:p>
          <a:p>
            <a:r>
              <a:rPr lang="cs-CZ" sz="2000" dirty="0" smtClean="0"/>
              <a:t>ustanovení o věcech se na živé zvíře použije jen obdobně a pouze v rozsahu, ve kterém to neodporuje povaze zvířete</a:t>
            </a:r>
          </a:p>
          <a:p>
            <a:pPr algn="just"/>
            <a:r>
              <a:rPr lang="cs-CZ" sz="2000" dirty="0" smtClean="0"/>
              <a:t>soukromé právo považuje za zvířata nejen obratlovce, ale i bezobratlé, jsou-li schopni cítit bolest nebo stres (např. včely) – oproti veřejnoprávnímu hledisku, kde se za zvíře považuje jen obratlovec (zákon 246/1992 na ochranu zvířat)</a:t>
            </a:r>
          </a:p>
          <a:p>
            <a:pPr algn="just"/>
            <a:r>
              <a:rPr lang="cs-CZ" sz="2000" dirty="0" smtClean="0"/>
              <a:t>úprava se zabývá také vystupováním zvířat ve vlastnických vztazích a ve vztahu k pánovi, tento vztah je chráněn a je přihlíženo k emoční vazbě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800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72490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b="1" dirty="0" smtClean="0"/>
              <a:t>SOUČÁST VĚCI (§ 505)</a:t>
            </a:r>
            <a:endParaRPr lang="cs-CZ" sz="2800" b="1" dirty="0" smtClean="0"/>
          </a:p>
          <a:p>
            <a:r>
              <a:rPr lang="cs-CZ" b="1" dirty="0" smtClean="0"/>
              <a:t>= vše, co k ní podle její povahy náleží a co nemůže být od věci odděleno, aniž se tím věc znehodnotí u věcí movitých i nemovitých </a:t>
            </a:r>
          </a:p>
          <a:p>
            <a:endParaRPr lang="cs-CZ" b="1" dirty="0" smtClean="0"/>
          </a:p>
          <a:p>
            <a:r>
              <a:rPr lang="cs-CZ" b="1" dirty="0" smtClean="0"/>
              <a:t>např. auto a motor, prsten a kámen, sluchátko a telefon</a:t>
            </a:r>
          </a:p>
          <a:p>
            <a:endParaRPr lang="cs-CZ" b="1" dirty="0" smtClean="0"/>
          </a:p>
          <a:p>
            <a:pPr algn="just"/>
            <a:r>
              <a:rPr lang="cs-CZ" i="1" dirty="0" smtClean="0"/>
              <a:t>Znehodnocením věci se rozumí nejen její zničení či poškození, ale také její funkční znehodnocení – tedy stav, kdy je věc odňata svému hospodářskému nebo společenskému účelu</a:t>
            </a:r>
          </a:p>
          <a:p>
            <a:pPr algn="just"/>
            <a:endParaRPr lang="cs-CZ" i="1" dirty="0" smtClean="0"/>
          </a:p>
          <a:p>
            <a:r>
              <a:rPr lang="cs-CZ" b="1" dirty="0" smtClean="0"/>
              <a:t>součást pozemku § 506</a:t>
            </a:r>
            <a:endParaRPr lang="cs-CZ" dirty="0" smtClean="0"/>
          </a:p>
          <a:p>
            <a:pPr algn="just"/>
            <a:r>
              <a:rPr lang="cs-CZ" dirty="0" smtClean="0"/>
              <a:t>Součástí pozemku je prostor nad povrchem i pod povrchem, stavby zřízené na pozemku a jiná zařízení, s výjimkou staveb dočasných, včetně toho, co je zapuštěno v pozemku nebo upevněno ve zdech. Není-li podzemní stavba nemovitou věcí, je součástí pozemku, i když zasahuje pod jiný pozemek.</a:t>
            </a:r>
          </a:p>
          <a:p>
            <a:pPr algn="just"/>
            <a:endParaRPr lang="cs-CZ" i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sz="2800" dirty="0" smtClean="0"/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51070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9294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b="1" dirty="0" smtClean="0"/>
              <a:t>PŘÍSLUŠENSTVÍ VĚCI (§ 510)</a:t>
            </a:r>
          </a:p>
          <a:p>
            <a:r>
              <a:rPr lang="cs-CZ" dirty="0" smtClean="0"/>
              <a:t>příslušenství věci je vedlejší věc vlastníka věci hlavní, je-li účelem vedlejší věci, aby se jí trvale užívalo s věcí hlavní v rámci jejich hospodářského určení (trezor a klíč, auto a nářadí, TV a ovladač), oproti součásti věci však jde o dvě samostatné věci</a:t>
            </a:r>
          </a:p>
          <a:p>
            <a:endParaRPr lang="cs-CZ" dirty="0" smtClean="0"/>
          </a:p>
          <a:p>
            <a:r>
              <a:rPr lang="cs-CZ" b="1" dirty="0" smtClean="0"/>
              <a:t>určené individuálně (jednotlivě) a genericky (druhově)</a:t>
            </a:r>
            <a:endParaRPr lang="cs-CZ" dirty="0" smtClean="0"/>
          </a:p>
          <a:p>
            <a:pPr algn="just"/>
            <a:r>
              <a:rPr lang="cs-CZ" sz="1600" b="1" dirty="0" smtClean="0"/>
              <a:t>individuálně určené</a:t>
            </a:r>
            <a:r>
              <a:rPr lang="cs-CZ" sz="1600" dirty="0" smtClean="0"/>
              <a:t> - charakterizovány určitými individuálními znaky, vlastnostmi, které nejsou typické pro jiné věci téhož druhu, rozeznatelné od jiných (originál obrazu, pozemek – parcelní číslo a katastrální území, bankovka označená sériovým číslem)</a:t>
            </a:r>
          </a:p>
          <a:p>
            <a:pPr algn="just"/>
            <a:r>
              <a:rPr lang="cs-CZ" sz="1600" b="1" dirty="0" smtClean="0"/>
              <a:t>genericky určené</a:t>
            </a:r>
            <a:r>
              <a:rPr lang="cs-CZ" sz="1600" dirty="0" smtClean="0"/>
              <a:t> - nejsou charakterizovány žádnými zvláštními znaky, vlastnostmi (pšenice, písek, voda) (vymezeny podle počtu, míry, váhy)</a:t>
            </a:r>
          </a:p>
          <a:p>
            <a:pPr algn="just"/>
            <a:r>
              <a:rPr lang="cs-CZ" sz="1600" dirty="0" smtClean="0"/>
              <a:t>rozhodující je vůle stran a povaha právního jednání (např. peníze mohou být jak individuálně – historická bankovka, tak i genericky určené – zákonné platidlo)</a:t>
            </a:r>
          </a:p>
          <a:p>
            <a:pPr algn="just"/>
            <a:r>
              <a:rPr lang="cs-CZ" sz="1600" dirty="0" smtClean="0"/>
              <a:t>(dle některých teorií nelze hovořit o genericky určených věcech – jedná se totiž o vymezení předmětu závazku, nikoli o věc)</a:t>
            </a:r>
          </a:p>
          <a:p>
            <a:pPr algn="just"/>
            <a:r>
              <a:rPr lang="cs-CZ" sz="1600" dirty="0" smtClean="0"/>
              <a:t>význam dělení: různé druhy právních jednání (nájem – věc individuálně určená, po skončení vztahu právo na vrácení stejné věci X zápůjčka – zastupitelné – půjčím 100 Kč, dostanu zpět 5x20 Kč), rozdílný okamžik vzniku některých práv, vliv zániku těchto věcí na trvání povinnosti plnit (druhově určené věci nezanikají – shoří mi 10 kg pšenice, vrátím jiných 10 kilo)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pPr lvl="0" algn="just"/>
            <a:endParaRPr lang="cs-CZ" sz="2400" b="1" dirty="0" smtClean="0"/>
          </a:p>
          <a:p>
            <a:pPr lvl="0" algn="just"/>
            <a:endParaRPr lang="cs-CZ" sz="2400" b="1" dirty="0" smtClean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75415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400" b="1" dirty="0" smtClean="0"/>
          </a:p>
          <a:p>
            <a:pPr algn="just"/>
            <a:r>
              <a:rPr lang="cs-CZ" sz="2400" b="1" u="sng" dirty="0" smtClean="0"/>
              <a:t>Držitel</a:t>
            </a:r>
            <a:r>
              <a:rPr lang="cs-CZ" sz="2400" u="sng" dirty="0" smtClean="0"/>
              <a:t> </a:t>
            </a:r>
            <a:endParaRPr lang="cs-CZ" sz="2400" dirty="0" smtClean="0"/>
          </a:p>
          <a:p>
            <a:pPr algn="just"/>
            <a:r>
              <a:rPr lang="cs-CZ" sz="2400" dirty="0" smtClean="0"/>
              <a:t>ten, kdo vykonává právo pro sebe (§ 987) </a:t>
            </a:r>
          </a:p>
          <a:p>
            <a:pPr algn="just"/>
            <a:r>
              <a:rPr lang="cs-CZ" sz="2400" dirty="0" smtClean="0"/>
              <a:t> </a:t>
            </a:r>
          </a:p>
          <a:p>
            <a:pPr algn="just"/>
            <a:r>
              <a:rPr lang="cs-CZ" sz="2400" dirty="0" smtClean="0"/>
              <a:t>Má-li se jednat o držbu, musí majetkové právo</a:t>
            </a:r>
          </a:p>
          <a:p>
            <a:pPr lvl="0" algn="just"/>
            <a:r>
              <a:rPr lang="cs-CZ" sz="2400" b="1" dirty="0" smtClean="0"/>
              <a:t>být převoditelné na jiného, a</a:t>
            </a:r>
            <a:endParaRPr lang="cs-CZ" sz="2400" dirty="0" smtClean="0"/>
          </a:p>
          <a:p>
            <a:pPr lvl="0" algn="just"/>
            <a:r>
              <a:rPr lang="cs-CZ" sz="2400" b="1" dirty="0" smtClean="0"/>
              <a:t>připouštět trvalý nebo opětovný, resp. opakovaný výkon</a:t>
            </a:r>
            <a:endParaRPr lang="cs-CZ" sz="2400" dirty="0" smtClean="0"/>
          </a:p>
          <a:p>
            <a:pPr algn="just"/>
            <a:r>
              <a:rPr lang="cs-CZ" sz="2400" b="1" dirty="0" smtClean="0"/>
              <a:t> </a:t>
            </a:r>
            <a:endParaRPr lang="cs-CZ" sz="2400" dirty="0" smtClean="0"/>
          </a:p>
          <a:p>
            <a:pPr algn="just"/>
            <a:r>
              <a:rPr lang="cs-CZ" sz="2400" b="1" u="sng" dirty="0" smtClean="0"/>
              <a:t>Pojmové znaky držby</a:t>
            </a:r>
            <a:endParaRPr lang="cs-CZ" sz="2400" dirty="0" smtClean="0"/>
          </a:p>
          <a:p>
            <a:pPr lvl="0" algn="just"/>
            <a:r>
              <a:rPr lang="cs-CZ" sz="2400" b="1" dirty="0" smtClean="0"/>
              <a:t>faktická možnost vykonávat právo</a:t>
            </a:r>
            <a:r>
              <a:rPr lang="cs-CZ" sz="2400" dirty="0" smtClean="0"/>
              <a:t> (</a:t>
            </a:r>
            <a:r>
              <a:rPr lang="cs-CZ" sz="2400" i="1" dirty="0" smtClean="0"/>
              <a:t>corpus </a:t>
            </a:r>
            <a:r>
              <a:rPr lang="cs-CZ" sz="2400" i="1" dirty="0" err="1" smtClean="0"/>
              <a:t>possessionis</a:t>
            </a:r>
            <a:r>
              <a:rPr lang="cs-CZ" sz="2400" dirty="0" smtClean="0"/>
              <a:t>)</a:t>
            </a:r>
          </a:p>
          <a:p>
            <a:pPr lvl="0" algn="just"/>
            <a:r>
              <a:rPr lang="cs-CZ" sz="2400" b="1" dirty="0" smtClean="0"/>
              <a:t>úmysl vykonávat právo pro sebe</a:t>
            </a:r>
            <a:r>
              <a:rPr lang="cs-CZ" sz="2400" dirty="0" smtClean="0"/>
              <a:t> (</a:t>
            </a:r>
            <a:r>
              <a:rPr lang="cs-CZ" sz="2400" i="1" dirty="0" err="1" smtClean="0"/>
              <a:t>animus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possidendi</a:t>
            </a:r>
            <a:r>
              <a:rPr lang="cs-CZ" sz="2400" dirty="0" smtClean="0"/>
              <a:t>)</a:t>
            </a:r>
          </a:p>
          <a:p>
            <a:pPr lvl="0" algn="just"/>
            <a:endParaRPr lang="cs-CZ" sz="2400" b="1" dirty="0" smtClean="0"/>
          </a:p>
          <a:p>
            <a:pPr lvl="0" algn="just"/>
            <a:endParaRPr lang="cs-CZ" sz="2400" b="1" i="1" dirty="0"/>
          </a:p>
          <a:p>
            <a:pPr lvl="1"/>
            <a:endParaRPr lang="cs-CZ" sz="2800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87979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endParaRPr lang="cs-CZ" sz="2400" dirty="0" smtClean="0"/>
          </a:p>
          <a:p>
            <a:pPr algn="just"/>
            <a:r>
              <a:rPr lang="cs-CZ" sz="2000" dirty="0" smtClean="0"/>
              <a:t>= předpoklady trestní odpovědnosti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u="sng" dirty="0"/>
              <a:t>Objektivní předpoklady</a:t>
            </a:r>
            <a:r>
              <a:rPr lang="cs-CZ" sz="2000" dirty="0"/>
              <a:t>:</a:t>
            </a:r>
          </a:p>
          <a:p>
            <a:pPr algn="just"/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protiprávnost jednání</a:t>
            </a:r>
            <a:r>
              <a:rPr lang="cs-CZ" sz="2000" dirty="0"/>
              <a:t>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škodlivé následky </a:t>
            </a:r>
            <a:r>
              <a:rPr lang="cs-CZ" sz="2000" dirty="0"/>
              <a:t>protiprávního jednání,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příčinný vztah </a:t>
            </a:r>
            <a:r>
              <a:rPr lang="cs-CZ" sz="2000" dirty="0"/>
              <a:t>mezi protiprávním jednáním a škodlivým následkem.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u="sng" dirty="0"/>
              <a:t>Subjektivním předpokladem</a:t>
            </a:r>
            <a:r>
              <a:rPr lang="cs-CZ" sz="2000" dirty="0"/>
              <a:t> </a:t>
            </a:r>
            <a:r>
              <a:rPr lang="cs-CZ" sz="2000" dirty="0" smtClean="0"/>
              <a:t>trestní </a:t>
            </a:r>
            <a:r>
              <a:rPr lang="cs-CZ" sz="2000" dirty="0"/>
              <a:t>odpovědnosti je pak zpravidla </a:t>
            </a:r>
            <a:r>
              <a:rPr lang="cs-CZ" sz="2000" b="1" dirty="0"/>
              <a:t>zavinění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endParaRPr lang="cs-CZ" altLang="cs-CZ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56674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400" b="1" dirty="0" smtClean="0"/>
          </a:p>
          <a:p>
            <a:r>
              <a:rPr lang="cs-CZ" b="1" dirty="0" smtClean="0"/>
              <a:t>DRUHY DRŽBY</a:t>
            </a:r>
          </a:p>
          <a:p>
            <a:endParaRPr lang="cs-CZ" dirty="0" smtClean="0"/>
          </a:p>
          <a:p>
            <a:r>
              <a:rPr lang="cs-CZ" b="1" dirty="0" smtClean="0"/>
              <a:t>řádná držba (§ 991): </a:t>
            </a:r>
            <a:r>
              <a:rPr lang="cs-CZ" dirty="0" smtClean="0"/>
              <a:t>taková, která se zakládá na platném právním titulu. Kdo se ujme držby bezprostředně, aniž tím ruší cizí držbu, nebo kdo se ujme držby z vůle předchozího držitele nebo na základě výroku orgánu veřejné moci, je řádným držitelem</a:t>
            </a:r>
          </a:p>
          <a:p>
            <a:endParaRPr lang="cs-CZ" dirty="0" smtClean="0"/>
          </a:p>
          <a:p>
            <a:r>
              <a:rPr lang="cs-CZ" b="1" dirty="0" smtClean="0"/>
              <a:t>poctivá držba (§ 992): </a:t>
            </a:r>
            <a:r>
              <a:rPr lang="cs-CZ" dirty="0" smtClean="0"/>
              <a:t>kdo má z přesvědčivého důvodu za to, že mu náleží právo, které vykonává, je poctivý držitel. Nepoctivě drží ten, kdo ví nebo komu musí být z okolností zjevné, že vykonává právo, které mu nenáleží</a:t>
            </a:r>
            <a:r>
              <a:rPr lang="cs-CZ" b="1" dirty="0" smtClean="0"/>
              <a:t> </a:t>
            </a:r>
          </a:p>
          <a:p>
            <a:endParaRPr lang="cs-CZ" dirty="0" smtClean="0"/>
          </a:p>
          <a:p>
            <a:r>
              <a:rPr lang="cs-CZ" b="1" dirty="0" smtClean="0"/>
              <a:t>pravá držba (§ 993): </a:t>
            </a:r>
            <a:r>
              <a:rPr lang="cs-CZ" dirty="0" smtClean="0"/>
              <a:t>neprokáže-li se, že se někdo vetřel v držbu svémocně, nebo že se v ni vloudil potajmu nebo lstí, anebo že někdo usiluje proměnit v trvalé právo to, co mu bylo povoleno jen výprosou, jde o pravou držbu</a:t>
            </a:r>
          </a:p>
          <a:p>
            <a:r>
              <a:rPr lang="cs-CZ" dirty="0" smtClean="0"/>
              <a:t>domněnka, která splňuje všechny tři uvedené kvality, je označována za kvalifikovanou,  tudíž právem chráněnou – kvalifikovaná držba může vést k vydržení</a:t>
            </a:r>
          </a:p>
          <a:p>
            <a:r>
              <a:rPr lang="cs-CZ" dirty="0" smtClean="0"/>
              <a:t>kvalifikovanost držby se předpokládá: </a:t>
            </a:r>
            <a:r>
              <a:rPr lang="cs-CZ" u="sng" dirty="0" smtClean="0"/>
              <a:t>má se za to, že držba je řádná, poctivá a pravá (§ 994</a:t>
            </a:r>
            <a:r>
              <a:rPr lang="cs-CZ" b="1" u="sng" dirty="0" smtClean="0"/>
              <a:t>) </a:t>
            </a:r>
            <a:endParaRPr lang="cs-CZ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481353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b="1" dirty="0" smtClean="0"/>
          </a:p>
          <a:p>
            <a:pPr lvl="0" algn="just"/>
            <a:r>
              <a:rPr lang="cs-CZ" sz="2000" b="1" dirty="0" smtClean="0"/>
              <a:t>Vlastnictví</a:t>
            </a:r>
            <a:endParaRPr lang="cs-CZ" dirty="0" smtClean="0"/>
          </a:p>
          <a:p>
            <a:r>
              <a:rPr lang="cs-CZ" b="1" dirty="0" smtClean="0"/>
              <a:t>§ 1011 NOZ</a:t>
            </a:r>
          </a:p>
          <a:p>
            <a:r>
              <a:rPr lang="cs-CZ" b="1" dirty="0" smtClean="0"/>
              <a:t>Vše, co někomu patří, všechny jeho věci hmotné i nehmotné, je jeho vlastnictvím.</a:t>
            </a:r>
          </a:p>
          <a:p>
            <a:endParaRPr lang="cs-CZ" dirty="0" smtClean="0"/>
          </a:p>
          <a:p>
            <a:pPr algn="just"/>
            <a:r>
              <a:rPr lang="cs-CZ" sz="1400" dirty="0" smtClean="0"/>
              <a:t> </a:t>
            </a:r>
            <a:r>
              <a:rPr lang="cs-CZ" sz="1400" b="1" dirty="0" smtClean="0"/>
              <a:t>Nezávislost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Vlastník nakládá s předmětem svého VP volně, přímo svou mocí, která je nezávislá na moci jiného, omezeno zákonem a subjektivními právy ostatních</a:t>
            </a:r>
          </a:p>
          <a:p>
            <a:pPr lvl="0" algn="just"/>
            <a:r>
              <a:rPr lang="cs-CZ" sz="1400" b="1" dirty="0" smtClean="0"/>
              <a:t>Jednotnost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Sepětí pozitivní a negativní stránky VP (pozitivní: vlastník může s věcí zpravidla nakládat jakýmkoliv způsobem podle libosti, negativní: zabránit každému, aby jeho věc zneužíval </a:t>
            </a:r>
            <a:r>
              <a:rPr lang="cs-CZ" sz="1400" dirty="0" err="1" smtClean="0"/>
              <a:t>nb</a:t>
            </a:r>
            <a:r>
              <a:rPr lang="cs-CZ" sz="1400" dirty="0" smtClean="0"/>
              <a:t> na ni jinak působil (</a:t>
            </a:r>
            <a:r>
              <a:rPr lang="cs-CZ" sz="1400" dirty="0" err="1" smtClean="0"/>
              <a:t>ius</a:t>
            </a:r>
            <a:r>
              <a:rPr lang="cs-CZ" sz="1400" dirty="0" smtClean="0"/>
              <a:t> </a:t>
            </a:r>
            <a:r>
              <a:rPr lang="cs-CZ" sz="1400" dirty="0" err="1" smtClean="0"/>
              <a:t>exclusionis</a:t>
            </a:r>
            <a:r>
              <a:rPr lang="cs-CZ" sz="1400" dirty="0" smtClean="0"/>
              <a:t>)</a:t>
            </a:r>
          </a:p>
          <a:p>
            <a:pPr lvl="0" algn="just"/>
            <a:r>
              <a:rPr lang="cs-CZ" sz="1400" b="1" dirty="0" smtClean="0"/>
              <a:t>Úplnost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Zdůrazněním, že vlastník může se svou věcí nakládat libovolně (může na ni působit nebo nepůsobit) a jiné z působení vyloučit</a:t>
            </a:r>
          </a:p>
          <a:p>
            <a:pPr lvl="1" algn="just"/>
            <a:r>
              <a:rPr lang="cs-CZ" sz="1400" dirty="0" smtClean="0"/>
              <a:t>Tím je vymezen obsah VP (nikoliv tedy neúplným výčtem vlastníkových oprávnění dle § 123 SOZ (držet, požívat, užívat atd.)</a:t>
            </a:r>
          </a:p>
          <a:p>
            <a:pPr lvl="0" algn="just"/>
            <a:r>
              <a:rPr lang="cs-CZ" sz="1400" b="1" dirty="0" smtClean="0"/>
              <a:t>Elasticita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pomine-li právní důvod omezení, obnoví se bez dalšího vlastníkovo oprávnění v původním rozsahu</a:t>
            </a:r>
          </a:p>
          <a:p>
            <a:pPr lvl="0" algn="just"/>
            <a:r>
              <a:rPr lang="cs-CZ" sz="1400" b="1" dirty="0" smtClean="0"/>
              <a:t>Trvalost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K zániku může dojít pouze z některého zákonem daného důvodu, právo nezaniká, pokud vlastník pozbude některých svých oprávnění</a:t>
            </a:r>
          </a:p>
          <a:p>
            <a:endParaRPr lang="cs-CZ" dirty="0" smtClean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599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ŽALOBY NA OCHRANU VLASTNICKÉHO PRÁVA</a:t>
            </a:r>
            <a:endParaRPr lang="cs-CZ" sz="2000" dirty="0" smtClean="0"/>
          </a:p>
          <a:p>
            <a:r>
              <a:rPr lang="cs-CZ" sz="2000" dirty="0" smtClean="0"/>
              <a:t> </a:t>
            </a:r>
          </a:p>
          <a:p>
            <a:pPr lvl="0"/>
            <a:r>
              <a:rPr lang="cs-CZ" sz="2000" b="1" dirty="0" smtClean="0"/>
              <a:t>žaloba na vydání věci (</a:t>
            </a:r>
            <a:r>
              <a:rPr lang="cs-CZ" sz="2000" b="1" dirty="0" err="1" smtClean="0"/>
              <a:t>Actio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rei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vindicatio</a:t>
            </a:r>
            <a:r>
              <a:rPr lang="cs-CZ" sz="2000" b="1" dirty="0" smtClean="0"/>
              <a:t> ) (§1040, 1041)</a:t>
            </a:r>
            <a:endParaRPr lang="cs-CZ" sz="2000" dirty="0" smtClean="0"/>
          </a:p>
          <a:p>
            <a:r>
              <a:rPr lang="cs-CZ" sz="2000" dirty="0" smtClean="0"/>
              <a:t>nutná individualizace věci</a:t>
            </a:r>
          </a:p>
          <a:p>
            <a:r>
              <a:rPr lang="cs-CZ" sz="2000" dirty="0" smtClean="0"/>
              <a:t>nelze-li individualizovat a věc byla smíšena s jinými věcmi téhož druhu (zejména peníze, CP na doručitele), lze se dožadovat vydání, pouze pokud lze vlastnického práva seznat a rovněž nedostatek dobré víry druhé osoby (např. bankovky konkrétního výrobního čísla, pokud jen víme, že jsme měli bankovky v hodnotě 10.000,- Kč, nelze indikovat)</a:t>
            </a:r>
          </a:p>
          <a:p>
            <a:r>
              <a:rPr lang="cs-CZ" sz="2000" dirty="0" smtClean="0"/>
              <a:t> </a:t>
            </a:r>
          </a:p>
          <a:p>
            <a:pPr lvl="0"/>
            <a:r>
              <a:rPr lang="cs-CZ" sz="2000" b="1" dirty="0" smtClean="0"/>
              <a:t>žaloba zápůrčí, </a:t>
            </a:r>
            <a:r>
              <a:rPr lang="cs-CZ" sz="2000" b="1" dirty="0" err="1" smtClean="0"/>
              <a:t>negatorní</a:t>
            </a:r>
            <a:r>
              <a:rPr lang="cs-CZ" sz="2000" b="1" dirty="0" smtClean="0"/>
              <a:t> (</a:t>
            </a:r>
            <a:r>
              <a:rPr lang="cs-CZ" sz="2000" b="1" dirty="0" err="1" smtClean="0"/>
              <a:t>actio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negatoria</a:t>
            </a:r>
            <a:r>
              <a:rPr lang="cs-CZ" sz="2000" b="1" dirty="0" smtClean="0"/>
              <a:t>) (§1042)</a:t>
            </a:r>
          </a:p>
          <a:p>
            <a:pPr lvl="0"/>
            <a:r>
              <a:rPr lang="cs-CZ" sz="2000" dirty="0" smtClean="0"/>
              <a:t>žalobce požaduje zdržení se určitého chování, např. nerušit souseda imisemi</a:t>
            </a:r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488355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03252"/>
            <a:ext cx="813690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Dědění</a:t>
            </a:r>
            <a:r>
              <a:rPr lang="cs-CZ" sz="2400" dirty="0" smtClean="0"/>
              <a:t> </a:t>
            </a:r>
          </a:p>
          <a:p>
            <a:pPr algn="just"/>
            <a:r>
              <a:rPr lang="cs-CZ" sz="2000" b="1" dirty="0" smtClean="0"/>
              <a:t>právní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89/2012 Sb., občanský zákoník</a:t>
            </a:r>
            <a:endParaRPr lang="cs-CZ" sz="2000" dirty="0"/>
          </a:p>
          <a:p>
            <a:pPr algn="just"/>
            <a:r>
              <a:rPr lang="cs-CZ" sz="2000" b="1" dirty="0" smtClean="0"/>
              <a:t>Dědictví</a:t>
            </a:r>
          </a:p>
          <a:p>
            <a:pPr algn="just"/>
            <a:r>
              <a:rPr lang="cs-CZ" sz="2000" dirty="0"/>
              <a:t>je právem na pozůstalost nebo na poměrný díl z ní (§1475 </a:t>
            </a:r>
            <a:r>
              <a:rPr lang="cs-CZ" sz="2000" dirty="0" smtClean="0"/>
              <a:t>OZ)</a:t>
            </a:r>
          </a:p>
          <a:p>
            <a:pPr algn="just"/>
            <a:endParaRPr lang="cs-CZ" sz="2000" dirty="0" smtClean="0"/>
          </a:p>
          <a:p>
            <a:pPr lvl="0" algn="just"/>
            <a:r>
              <a:rPr lang="cs-CZ" sz="2000" b="1" dirty="0"/>
              <a:t>Pozůstalost</a:t>
            </a:r>
            <a:r>
              <a:rPr lang="cs-CZ" sz="2000" dirty="0"/>
              <a:t> je pojata jako </a:t>
            </a:r>
            <a:r>
              <a:rPr lang="cs-CZ" sz="2000" u="sng" dirty="0"/>
              <a:t>jmění zůstavitele k okamžiku zůstavitelovy smrti</a:t>
            </a:r>
            <a:r>
              <a:rPr lang="cs-CZ" sz="2000" dirty="0"/>
              <a:t>, resp. jako ta jeho část, která je způsobilá přejít na dědice jako na právního nástupce, zatímco </a:t>
            </a:r>
            <a:r>
              <a:rPr lang="cs-CZ" sz="2000" b="1" dirty="0"/>
              <a:t>dědictví</a:t>
            </a:r>
            <a:r>
              <a:rPr lang="cs-CZ" sz="2000" dirty="0"/>
              <a:t> je </a:t>
            </a:r>
            <a:r>
              <a:rPr lang="cs-CZ" sz="2000" u="sng" dirty="0"/>
              <a:t>to z pozůstalosti, co skutečně připadá jako jmění osobě, která je dědicem</a:t>
            </a:r>
            <a:r>
              <a:rPr lang="cs-CZ" sz="2000" dirty="0" smtClean="0"/>
              <a:t>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dirty="0" smtClean="0"/>
              <a:t>Předpoklady dědění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Smrt zůstavitele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Existence pozůstalosti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Dědická způsobilost – způsobilý dědic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Dědický titul</a:t>
            </a:r>
          </a:p>
          <a:p>
            <a:pPr lvl="0"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091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44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Dědění-předpoklady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400" b="1" u="sng" dirty="0" smtClean="0"/>
              <a:t>Smrt zůstavitele (viz přednáška osoby)</a:t>
            </a:r>
          </a:p>
          <a:p>
            <a:pPr algn="just"/>
            <a:r>
              <a:rPr lang="cs-CZ" sz="2400" b="1" u="sng" dirty="0" smtClean="0"/>
              <a:t>Existence pozůstalosti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z</a:t>
            </a:r>
            <a:r>
              <a:rPr lang="cs-CZ" sz="2400" dirty="0" smtClean="0"/>
              <a:t>ůstavitel </a:t>
            </a:r>
            <a:r>
              <a:rPr lang="cs-CZ" sz="2400" dirty="0"/>
              <a:t>musí zanechat nějaký majetek, aby bylo co dědit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p</a:t>
            </a:r>
            <a:r>
              <a:rPr lang="cs-CZ" sz="2400" dirty="0" smtClean="0"/>
              <a:t>okud </a:t>
            </a:r>
            <a:r>
              <a:rPr lang="cs-CZ" sz="2400" dirty="0"/>
              <a:t>po sobě zůstavitel zanechá majetek nepatrné hodnoty, tak soud dědické řízení z moci úřední zastaví (§ 153 zák. o zvláštních řízeních soudních, „ZŘS“)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d</a:t>
            </a:r>
            <a:r>
              <a:rPr lang="cs-CZ" sz="2400" dirty="0" smtClean="0"/>
              <a:t>o </a:t>
            </a:r>
            <a:r>
              <a:rPr lang="cs-CZ" sz="2400" dirty="0"/>
              <a:t>dědictví spadají jak aktiva, tak i pasiva zůstavitele. </a:t>
            </a:r>
            <a:r>
              <a:rPr lang="cs-CZ" sz="2400" dirty="0" smtClean="0"/>
              <a:t>Jedná se o univerzální nástupnictví a </a:t>
            </a:r>
            <a:r>
              <a:rPr lang="cs-CZ" sz="2400" dirty="0"/>
              <a:t>není možné, aby dědic aktiva z dědictví přijal a pasiva odmítl.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p</a:t>
            </a:r>
            <a:r>
              <a:rPr lang="cs-CZ" sz="2400" dirty="0" smtClean="0"/>
              <a:t>ozůstalost </a:t>
            </a:r>
            <a:r>
              <a:rPr lang="cs-CZ" sz="2400" dirty="0"/>
              <a:t>tvoří veškeré jmění zůstavitele v okamžiku jeho smrti, které je způsobilé přejít na právního nástupce (hodnoty, které jsou ocenitelné a mohou být předmětem </a:t>
            </a:r>
            <a:r>
              <a:rPr lang="cs-CZ" sz="2400" dirty="0" smtClean="0"/>
              <a:t>prodeje)</a:t>
            </a:r>
            <a:endParaRPr lang="cs-CZ" sz="2400" b="1" dirty="0" smtClean="0"/>
          </a:p>
          <a:p>
            <a:pPr lvl="0" algn="just"/>
            <a:endParaRPr lang="cs-CZ" sz="2000" dirty="0" smtClean="0"/>
          </a:p>
          <a:p>
            <a:pPr lvl="0" algn="just"/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sz="20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564967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715658"/>
            <a:ext cx="8424936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Dědění-předpoklady</a:t>
            </a:r>
          </a:p>
          <a:p>
            <a:endParaRPr lang="cs-CZ" sz="2400" b="1" dirty="0"/>
          </a:p>
          <a:p>
            <a:pPr algn="just"/>
            <a:r>
              <a:rPr lang="cs-CZ" sz="2400" b="1" dirty="0" smtClean="0"/>
              <a:t>Dědická způsobilost</a:t>
            </a:r>
            <a:r>
              <a:rPr lang="cs-CZ" sz="2400" dirty="0" smtClean="0"/>
              <a:t> = způsobilým dědicem může být fyzická osoba, právnická osoba i stát</a:t>
            </a:r>
          </a:p>
          <a:p>
            <a:pPr lvl="0" algn="just"/>
            <a:r>
              <a:rPr lang="cs-CZ" sz="2400" b="1" dirty="0" smtClean="0"/>
              <a:t>FO</a:t>
            </a:r>
            <a:r>
              <a:rPr lang="cs-CZ" sz="2400" dirty="0" smtClean="0"/>
              <a:t> -</a:t>
            </a:r>
            <a:r>
              <a:rPr lang="cs-CZ" sz="2400" dirty="0"/>
              <a:t>z</a:t>
            </a:r>
            <a:r>
              <a:rPr lang="cs-CZ" sz="2400" dirty="0" smtClean="0"/>
              <a:t>působilost </a:t>
            </a:r>
            <a:r>
              <a:rPr lang="cs-CZ" sz="2400" dirty="0"/>
              <a:t>stát se dědicem vzniká obecně narozením člověka. Na počaté dítě se hledí jako již na narozené, pokud to vyhovuje jeho zájmům (§ 25 </a:t>
            </a:r>
            <a:r>
              <a:rPr lang="cs-CZ" sz="2400" dirty="0" smtClean="0"/>
              <a:t>OZ</a:t>
            </a:r>
            <a:r>
              <a:rPr lang="cs-CZ" sz="2400" dirty="0"/>
              <a:t>). Nenarodí-li se živé, hledí se na něj, jako by nikdy nebylo. Způsobilost stát se dědicem zaniká u fyzické osoby její smrtí</a:t>
            </a:r>
            <a:r>
              <a:rPr lang="cs-CZ" sz="2400" dirty="0" smtClean="0"/>
              <a:t>.</a:t>
            </a:r>
          </a:p>
          <a:p>
            <a:pPr lvl="0" algn="just"/>
            <a:r>
              <a:rPr lang="cs-CZ" sz="2400" b="1" dirty="0" smtClean="0"/>
              <a:t>PO</a:t>
            </a:r>
            <a:r>
              <a:rPr lang="cs-CZ" sz="2400" dirty="0" smtClean="0"/>
              <a:t>- i ta, která má teprve vzniknout, vznikne-li do 1 roku od smrti zůstavitele</a:t>
            </a:r>
          </a:p>
          <a:p>
            <a:pPr algn="just"/>
            <a:r>
              <a:rPr lang="cs-CZ" sz="2400" b="1" dirty="0" smtClean="0"/>
              <a:t>STÁT-</a:t>
            </a:r>
            <a:r>
              <a:rPr lang="cs-CZ" sz="2400" dirty="0"/>
              <a:t>povolal-li jej zůstavitel závětí, nepořídil-li zůstavitel žádné platné pořízení pro případ </a:t>
            </a:r>
            <a:r>
              <a:rPr lang="cs-CZ" sz="2400" dirty="0" smtClean="0"/>
              <a:t>smrti ve prospěch jiného dědice a </a:t>
            </a:r>
            <a:r>
              <a:rPr lang="cs-CZ" sz="2400" dirty="0"/>
              <a:t>není-li žádných zákonných </a:t>
            </a:r>
            <a:r>
              <a:rPr lang="cs-CZ" sz="2400" dirty="0" smtClean="0"/>
              <a:t>dědiců</a:t>
            </a:r>
            <a:endParaRPr lang="cs-CZ" sz="2400" dirty="0"/>
          </a:p>
          <a:p>
            <a:pPr lvl="0" algn="just"/>
            <a:endParaRPr lang="cs-CZ" sz="2400" b="1" dirty="0" smtClean="0"/>
          </a:p>
          <a:p>
            <a:pPr lvl="0" algn="just"/>
            <a:endParaRPr lang="cs-CZ" sz="2400" dirty="0"/>
          </a:p>
          <a:p>
            <a:pPr algn="just"/>
            <a:endParaRPr lang="cs-CZ" sz="2400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243620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Dědění</a:t>
            </a:r>
          </a:p>
          <a:p>
            <a:r>
              <a:rPr lang="cs-CZ" sz="2000" b="1" u="sng" dirty="0" smtClean="0"/>
              <a:t>Dědická nezpůsobilost</a:t>
            </a:r>
          </a:p>
          <a:p>
            <a:pPr lvl="0"/>
            <a:r>
              <a:rPr lang="cs-CZ" sz="2000" dirty="0"/>
              <a:t>pouze </a:t>
            </a:r>
            <a:r>
              <a:rPr lang="cs-CZ" sz="2000" dirty="0" smtClean="0"/>
              <a:t>FO</a:t>
            </a:r>
            <a:endParaRPr lang="cs-CZ" sz="2000" dirty="0"/>
          </a:p>
          <a:p>
            <a:pPr lvl="0" algn="just"/>
            <a:r>
              <a:rPr lang="cs-CZ" sz="2000" dirty="0"/>
              <a:t>z dědického práva je vyloučen ten, kdo se dopustil činu </a:t>
            </a:r>
            <a:r>
              <a:rPr lang="cs-CZ" sz="2000" u="sng" dirty="0"/>
              <a:t>povahy úmyslného TČ</a:t>
            </a:r>
            <a:r>
              <a:rPr lang="cs-CZ" sz="2000" dirty="0"/>
              <a:t> proti </a:t>
            </a:r>
            <a:r>
              <a:rPr lang="cs-CZ" sz="2000" u="sng" dirty="0"/>
              <a:t>zůstaviteli, jeho předku, potomku nebo manželu</a:t>
            </a:r>
            <a:r>
              <a:rPr lang="cs-CZ" sz="2000" dirty="0"/>
              <a:t> nebo </a:t>
            </a:r>
            <a:r>
              <a:rPr lang="cs-CZ" sz="2000" u="sng" dirty="0"/>
              <a:t>zavrženíhodného činu proti zůstavitelově poslední vůli</a:t>
            </a:r>
            <a:r>
              <a:rPr lang="cs-CZ" sz="2000" dirty="0"/>
              <a:t>, zejména tím, že zůstavitele k projevu poslední vůle donutil nebo lstivě svedl, projev poslední vůle zůstaviteli překazil nebo jeho poslední pořízení zatajil, zfalšoval, podvrhl nebo úmyslně zničil, ledaže mu zůstavitel tento čin výslovně prominul </a:t>
            </a:r>
            <a:r>
              <a:rPr lang="cs-CZ" sz="2000" i="1" dirty="0"/>
              <a:t>(§ 1481</a:t>
            </a:r>
            <a:r>
              <a:rPr lang="cs-CZ" sz="2000" i="1" dirty="0" smtClean="0"/>
              <a:t>)</a:t>
            </a:r>
            <a:r>
              <a:rPr lang="cs-CZ" sz="2000" dirty="0" smtClean="0"/>
              <a:t> </a:t>
            </a:r>
            <a:r>
              <a:rPr lang="cs-CZ" sz="2000" dirty="0"/>
              <a:t>– odpouštění musí být výslovně </a:t>
            </a:r>
            <a:r>
              <a:rPr lang="cs-CZ" sz="2000" dirty="0" smtClean="0"/>
              <a:t>projeveno,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probíhá-li </a:t>
            </a:r>
            <a:r>
              <a:rPr lang="cs-CZ" dirty="0"/>
              <a:t>v den zůstavitelovy smrti </a:t>
            </a:r>
            <a:r>
              <a:rPr lang="cs-CZ" u="sng" dirty="0"/>
              <a:t>řízení o rozvod manželství</a:t>
            </a:r>
            <a:r>
              <a:rPr lang="cs-CZ" dirty="0"/>
              <a:t> zahájené na </a:t>
            </a:r>
            <a:r>
              <a:rPr lang="cs-CZ" u="sng" dirty="0"/>
              <a:t>zůstavitelův návrh</a:t>
            </a:r>
            <a:r>
              <a:rPr lang="cs-CZ" dirty="0"/>
              <a:t> podaný v důsledku toho, že se manžel vůči zůstaviteli dopustil činu naplňujícího </a:t>
            </a:r>
            <a:r>
              <a:rPr lang="cs-CZ" u="sng" dirty="0"/>
              <a:t>znaky domácího násilí</a:t>
            </a:r>
            <a:r>
              <a:rPr lang="cs-CZ" dirty="0"/>
              <a:t>, je zůstavitelův manžel vyloučen z dědického práva jako </a:t>
            </a:r>
            <a:r>
              <a:rPr lang="cs-CZ" u="sng" dirty="0"/>
              <a:t>zákonný dědic</a:t>
            </a:r>
            <a:r>
              <a:rPr lang="cs-CZ" dirty="0"/>
              <a:t> </a:t>
            </a:r>
            <a:r>
              <a:rPr lang="cs-CZ" i="1" dirty="0"/>
              <a:t>(§ 1482 odst. </a:t>
            </a:r>
            <a:r>
              <a:rPr lang="cs-CZ" i="1" dirty="0" smtClean="0"/>
              <a:t>1)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endParaRPr lang="cs-CZ" i="1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byl-li </a:t>
            </a:r>
            <a:r>
              <a:rPr lang="cs-CZ" dirty="0"/>
              <a:t>rodič </a:t>
            </a:r>
            <a:r>
              <a:rPr lang="cs-CZ" u="sng" dirty="0"/>
              <a:t>zbaven rodičovské odpovědnosti</a:t>
            </a:r>
            <a:r>
              <a:rPr lang="cs-CZ" dirty="0"/>
              <a:t> proto, že ji či její výkon zneužíval nebo že výkon rodičovské odpovědnosti z vlastní viny závažným způsobem zanedbával, je vyloučen z dědického práva po dítěti podle zákonné dědické posloupnosti </a:t>
            </a:r>
            <a:r>
              <a:rPr lang="cs-CZ" i="1" dirty="0"/>
              <a:t>(§ 1482 odst. 2)</a:t>
            </a:r>
            <a:endParaRPr lang="cs-CZ" sz="2800" dirty="0"/>
          </a:p>
          <a:p>
            <a:pPr lvl="0" algn="just"/>
            <a:endParaRPr lang="cs-CZ" sz="2000" b="1" u="sng" dirty="0" smtClean="0"/>
          </a:p>
          <a:p>
            <a:endParaRPr lang="cs-CZ" sz="2000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67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71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 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b="1" dirty="0"/>
              <a:t>v</a:t>
            </a:r>
            <a:r>
              <a:rPr lang="cs-CZ" b="1" dirty="0" smtClean="0"/>
              <a:t>ydědění</a:t>
            </a:r>
            <a:r>
              <a:rPr lang="cs-CZ" dirty="0" smtClean="0"/>
              <a:t> – zatímco dědická nezpůsobilost postihuje jakéhokoli dědice, pokud jde o fyzickou osobu, vydědění postihuje nepominutelného dědice, kterému náleží povinný díl, a tím je potomek </a:t>
            </a:r>
          </a:p>
          <a:p>
            <a:pPr lvl="0" algn="just"/>
            <a:endParaRPr lang="cs-CZ" sz="1600" dirty="0" smtClean="0"/>
          </a:p>
          <a:p>
            <a:pPr lvl="0" algn="just"/>
            <a:r>
              <a:rPr lang="cs-CZ" sz="1600" b="1" dirty="0"/>
              <a:t>d</a:t>
            </a:r>
            <a:r>
              <a:rPr lang="cs-CZ" sz="1600" b="1" dirty="0" smtClean="0"/>
              <a:t>ůvody vydědění</a:t>
            </a:r>
          </a:p>
          <a:p>
            <a:pPr lvl="0" algn="just"/>
            <a:endParaRPr lang="cs-CZ" sz="16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neposkytl </a:t>
            </a:r>
            <a:r>
              <a:rPr lang="cs-CZ" dirty="0" smtClean="0"/>
              <a:t>zůstaviteli potřebnou </a:t>
            </a:r>
            <a:r>
              <a:rPr lang="cs-CZ" dirty="0"/>
              <a:t>pomoc v nouzi 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o </a:t>
            </a:r>
            <a:r>
              <a:rPr lang="cs-CZ" dirty="0"/>
              <a:t>zůstavitele neprojevuje opravdový zájem, jaký by projevovat měl (většina </a:t>
            </a:r>
            <a:r>
              <a:rPr lang="cs-CZ" dirty="0" err="1"/>
              <a:t>vyděďujících</a:t>
            </a:r>
            <a:r>
              <a:rPr lang="cs-CZ" dirty="0"/>
              <a:t> listin </a:t>
            </a:r>
            <a:r>
              <a:rPr lang="cs-CZ" dirty="0" smtClean="0"/>
              <a:t>napadnuta </a:t>
            </a:r>
            <a:r>
              <a:rPr lang="cs-CZ" dirty="0"/>
              <a:t>tvrzením, že šlo o odcizení přirozené, úspěšně)</a:t>
            </a:r>
            <a:endParaRPr lang="cs-CZ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byl odsouzen za TČ svědčící o jeho „zvrhlé </a:t>
            </a:r>
            <a:r>
              <a:rPr lang="cs-CZ" dirty="0" smtClean="0"/>
              <a:t>povaze“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vede </a:t>
            </a:r>
            <a:r>
              <a:rPr lang="cs-CZ" dirty="0"/>
              <a:t>trvale nezřízený život – další neurčitý termín s prostorem pro subjektivismus (z judikatury alkoholismus, gamblerství</a:t>
            </a:r>
            <a:r>
              <a:rPr lang="cs-CZ" dirty="0" smtClean="0"/>
              <a:t>..)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m</a:t>
            </a:r>
            <a:r>
              <a:rPr lang="cs-CZ" sz="2000" b="1" dirty="0" smtClean="0"/>
              <a:t>arnotratný dědic </a:t>
            </a:r>
            <a:r>
              <a:rPr lang="cs-CZ" sz="2000" dirty="0" smtClean="0"/>
              <a:t>za současné podmínky, že současně je jeho díl zůstaven jeho potomkům</a:t>
            </a:r>
            <a:endParaRPr lang="cs-CZ" sz="2000" dirty="0"/>
          </a:p>
          <a:p>
            <a:pPr lvl="0" algn="just"/>
            <a:endParaRPr lang="cs-CZ" sz="1600" b="1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19467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  <a:endParaRPr lang="cs-CZ" sz="2000" b="1" u="sng" dirty="0" smtClean="0"/>
          </a:p>
          <a:p>
            <a:pPr algn="just"/>
            <a:endParaRPr lang="cs-CZ" sz="2000" b="1" u="sng" dirty="0" smtClean="0"/>
          </a:p>
          <a:p>
            <a:r>
              <a:rPr lang="cs-CZ" sz="2000" b="1" i="1" dirty="0"/>
              <a:t>Odmítnutí </a:t>
            </a:r>
            <a:r>
              <a:rPr lang="cs-CZ" sz="2000" b="1" i="1" dirty="0" smtClean="0"/>
              <a:t>dědictví</a:t>
            </a:r>
            <a:endParaRPr lang="cs-CZ" sz="2000" b="1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Způsobilý </a:t>
            </a:r>
            <a:r>
              <a:rPr lang="cs-CZ" sz="2000" dirty="0"/>
              <a:t>dědic má v rámci své autonomie vůle právo po smrti zůstavitele dědictví odmítnout.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Vyžaduje </a:t>
            </a:r>
            <a:r>
              <a:rPr lang="cs-CZ" sz="2000" dirty="0"/>
              <a:t>se výslovné prohlášení vůči soudu ve lhůtě do jednoho měsíce ode dne, kdy soud dědice vyrozuměl o jeho dědickém právu a jeho právu dědictví odmítnout i o následcích odmítnutí (§ 1487 </a:t>
            </a:r>
            <a:r>
              <a:rPr lang="cs-CZ" sz="2000" dirty="0" smtClean="0"/>
              <a:t>OZ</a:t>
            </a:r>
            <a:r>
              <a:rPr lang="cs-CZ" sz="2000" dirty="0"/>
              <a:t>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Právo odmítnou v případě smrti dědice přechází ve lhůtě k odmítnutí na jeho </a:t>
            </a:r>
            <a:r>
              <a:rPr lang="cs-CZ" sz="2000" dirty="0" smtClean="0"/>
              <a:t>dědice.</a:t>
            </a:r>
            <a:endParaRPr lang="cs-CZ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Odmítnutí s výhradou, podmínkou, je neplatné.</a:t>
            </a:r>
          </a:p>
          <a:p>
            <a:pPr algn="just"/>
            <a:endParaRPr lang="cs-CZ" sz="2000" b="1" u="sng" dirty="0" smtClean="0"/>
          </a:p>
          <a:p>
            <a:r>
              <a:rPr lang="cs-CZ" sz="2000" b="1" i="1" dirty="0"/>
              <a:t>Vzdání se dědictví</a:t>
            </a:r>
            <a:endParaRPr lang="cs-CZ" sz="2000" b="1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Dědic, který neodmítl, se může dědictví v dědickém řízení vzdát ve prospěch jiného dědice  </a:t>
            </a:r>
            <a:r>
              <a:rPr lang="cs-CZ" sz="2000" dirty="0" smtClean="0"/>
              <a:t>(dědictví </a:t>
            </a:r>
            <a:r>
              <a:rPr lang="cs-CZ" sz="2000" dirty="0"/>
              <a:t>nelze odmítnout ve prospěch jiné konkrétní osoby)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Lze se vzdát v jakémkoli </a:t>
            </a:r>
            <a:r>
              <a:rPr lang="cs-CZ" sz="2000" dirty="0" smtClean="0"/>
              <a:t>rozsahu.</a:t>
            </a:r>
            <a:endParaRPr lang="cs-CZ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Podmíněno souhlasem druhé </a:t>
            </a:r>
            <a:r>
              <a:rPr lang="cs-CZ" sz="2000" dirty="0" smtClean="0"/>
              <a:t>strany.</a:t>
            </a:r>
            <a:endParaRPr lang="cs-CZ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Změna se nesmí dotknout práv třetích </a:t>
            </a:r>
            <a:r>
              <a:rPr lang="cs-CZ" sz="2000" dirty="0" smtClean="0"/>
              <a:t>osob.</a:t>
            </a:r>
            <a:endParaRPr lang="cs-CZ" sz="2000" dirty="0"/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42830940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endParaRPr lang="cs-CZ" sz="2400" b="1" dirty="0" smtClean="0"/>
          </a:p>
          <a:p>
            <a:r>
              <a:rPr lang="cs-CZ" sz="2400" b="1" i="1" dirty="0"/>
              <a:t>Zřeknutí se dědického práva  (</a:t>
            </a:r>
            <a:r>
              <a:rPr lang="cs-CZ" sz="2400" b="1" dirty="0"/>
              <a:t>§ 1484 </a:t>
            </a:r>
            <a:r>
              <a:rPr lang="cs-CZ" sz="2400" b="1" dirty="0" err="1"/>
              <a:t>an</a:t>
            </a:r>
            <a:r>
              <a:rPr lang="cs-CZ" sz="2400" b="1" dirty="0"/>
              <a:t>.)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Předpokládaný </a:t>
            </a:r>
            <a:r>
              <a:rPr lang="cs-CZ" sz="2400" dirty="0"/>
              <a:t>dědic se ještě za života zůstavitele smluvně zřekne svého práva stát se </a:t>
            </a:r>
            <a:r>
              <a:rPr lang="cs-CZ" sz="2400" dirty="0" smtClean="0"/>
              <a:t>dědicem.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Nepominutelný dědic se zříká i svého práva na povinný </a:t>
            </a:r>
            <a:r>
              <a:rPr lang="cs-CZ" sz="2400" dirty="0" smtClean="0"/>
              <a:t>díl.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Rozsah zřeknutí </a:t>
            </a:r>
            <a:r>
              <a:rPr lang="cs-CZ" sz="2400" dirty="0" smtClean="0"/>
              <a:t>dispozitivní.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Smlouva může být úplatná i </a:t>
            </a:r>
            <a:r>
              <a:rPr lang="cs-CZ" sz="2400" dirty="0" smtClean="0"/>
              <a:t>bezúplatná.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Nenabude-li ten, v jehož prospěch se presumptivní dědic zřekl, platí, že nabude presumptivní dědic (dispozitivní</a:t>
            </a:r>
            <a:r>
              <a:rPr lang="cs-CZ" sz="2400" dirty="0" smtClean="0"/>
              <a:t>).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Může být alternativní řešení následně žádoucího započtení na dědický podíl (presumptivní dědic již za  života zůstavitele něco obdržel</a:t>
            </a:r>
            <a:r>
              <a:rPr lang="cs-CZ" sz="2400" dirty="0" smtClean="0"/>
              <a:t>).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Forma smlouvy  - veřejná listina, zrušení prostá písemná</a:t>
            </a:r>
          </a:p>
          <a:p>
            <a:pPr lvl="0" algn="just"/>
            <a:endParaRPr lang="cs-CZ" sz="2400" b="1" dirty="0" smtClean="0"/>
          </a:p>
          <a:p>
            <a:pPr lvl="0"/>
            <a:endParaRPr lang="cs-CZ" b="1" u="sng" cap="all" dirty="0" smtClean="0"/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65202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7586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pPr algn="just"/>
            <a:endParaRPr lang="cs-CZ" sz="2000" b="1" dirty="0"/>
          </a:p>
          <a:p>
            <a:pPr lvl="0" algn="just">
              <a:spcAft>
                <a:spcPts val="600"/>
              </a:spcAft>
            </a:pPr>
            <a:r>
              <a:rPr lang="cs-CZ" sz="2000" dirty="0"/>
              <a:t>Mezi </a:t>
            </a:r>
            <a:r>
              <a:rPr lang="cs-CZ" sz="2000" b="1" dirty="0"/>
              <a:t>zákonnými znaky </a:t>
            </a:r>
            <a:r>
              <a:rPr lang="cs-CZ" sz="2000" b="1" dirty="0" smtClean="0"/>
              <a:t>trestných činů </a:t>
            </a:r>
            <a:r>
              <a:rPr lang="cs-CZ" sz="2000" dirty="0"/>
              <a:t>můžeme rozlišovat: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obecné znaky </a:t>
            </a:r>
            <a:r>
              <a:rPr lang="cs-CZ" sz="2000" b="1" dirty="0" smtClean="0"/>
              <a:t>trestných činů</a:t>
            </a:r>
            <a:r>
              <a:rPr lang="cs-CZ" sz="2000" dirty="0" smtClean="0"/>
              <a:t>, </a:t>
            </a:r>
            <a:r>
              <a:rPr lang="cs-CZ" sz="2000" dirty="0"/>
              <a:t>které jsou společné pro všechny </a:t>
            </a:r>
            <a:r>
              <a:rPr lang="cs-CZ" sz="2000" dirty="0" smtClean="0"/>
              <a:t>trestné činy </a:t>
            </a:r>
            <a:r>
              <a:rPr lang="cs-CZ" sz="2000" dirty="0"/>
              <a:t>bez rozdílu,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zákonné znaky skutkové podstaty</a:t>
            </a:r>
            <a:r>
              <a:rPr lang="cs-CZ" sz="2000" dirty="0"/>
              <a:t>, které slouží k individualizaci vždy konkrétního </a:t>
            </a:r>
            <a:r>
              <a:rPr lang="cs-CZ" sz="2000" dirty="0" smtClean="0"/>
              <a:t>trestného činu.</a:t>
            </a:r>
            <a:endParaRPr lang="cs-CZ" sz="2000" dirty="0"/>
          </a:p>
          <a:p>
            <a:pPr lvl="0" algn="just"/>
            <a:endParaRPr lang="cs-CZ" sz="2000" dirty="0"/>
          </a:p>
          <a:p>
            <a:pPr lvl="0" algn="just">
              <a:spcAft>
                <a:spcPts val="600"/>
              </a:spcAft>
            </a:pPr>
            <a:r>
              <a:rPr lang="cs-CZ" sz="2000" dirty="0"/>
              <a:t>K </a:t>
            </a:r>
            <a:r>
              <a:rPr lang="cs-CZ" sz="2000" b="1" dirty="0"/>
              <a:t>obecným zákonným znakům </a:t>
            </a:r>
            <a:r>
              <a:rPr lang="cs-CZ" sz="2000" dirty="0"/>
              <a:t>přestupků patří, že jde o jednání: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protiprávní,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společenská škodlivost</a:t>
            </a:r>
          </a:p>
          <a:p>
            <a:pPr algn="just"/>
            <a:endParaRPr lang="cs-CZ" sz="2000" dirty="0"/>
          </a:p>
          <a:p>
            <a:pPr algn="just">
              <a:spcAft>
                <a:spcPts val="600"/>
              </a:spcAft>
            </a:pPr>
            <a:r>
              <a:rPr lang="cs-CZ" sz="2000" dirty="0"/>
              <a:t>Ke </a:t>
            </a:r>
            <a:r>
              <a:rPr lang="cs-CZ" sz="2000" b="1" dirty="0"/>
              <a:t>znakům, které charakterizují jednotlivé skutkové podstaty</a:t>
            </a:r>
            <a:r>
              <a:rPr lang="cs-CZ" sz="2000" dirty="0"/>
              <a:t> </a:t>
            </a:r>
            <a:r>
              <a:rPr lang="cs-CZ" sz="2000" dirty="0" smtClean="0"/>
              <a:t>trestných činů </a:t>
            </a:r>
            <a:r>
              <a:rPr lang="cs-CZ" sz="2000" dirty="0"/>
              <a:t>patří jejich: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objekt,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objektivní stránka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subjekt,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subjektivní stránka.</a:t>
            </a:r>
          </a:p>
          <a:p>
            <a:endParaRPr lang="cs-CZ" sz="2400" b="1" dirty="0" smtClean="0"/>
          </a:p>
          <a:p>
            <a:endParaRPr lang="cs-CZ" sz="2400" b="1" dirty="0"/>
          </a:p>
          <a:p>
            <a:endParaRPr lang="cs-CZ" sz="2400" b="1" dirty="0"/>
          </a:p>
          <a:p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9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i="1" dirty="0"/>
              <a:t>Závěť</a:t>
            </a:r>
            <a:r>
              <a:rPr lang="cs-CZ" sz="2000" dirty="0"/>
              <a:t> – projev vůle zůstavitele, má přednost před děděním ze </a:t>
            </a:r>
            <a:r>
              <a:rPr lang="cs-CZ" sz="2000" dirty="0" smtClean="0"/>
              <a:t>zákona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i="1" dirty="0"/>
              <a:t>Zákon</a:t>
            </a:r>
            <a:r>
              <a:rPr lang="cs-CZ" sz="2000" dirty="0"/>
              <a:t> – pokud neexistuje závěť, nebo pokud nedopadá ustanovení závěti na všechen zůstavitelův </a:t>
            </a:r>
            <a:r>
              <a:rPr lang="cs-CZ" sz="2000" dirty="0" smtClean="0"/>
              <a:t>majetek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i="1" dirty="0"/>
              <a:t>Dědická smlouva</a:t>
            </a:r>
            <a:r>
              <a:rPr lang="cs-CZ" sz="2000" b="1" dirty="0"/>
              <a:t> </a:t>
            </a:r>
            <a:r>
              <a:rPr lang="cs-CZ" sz="2000" dirty="0"/>
              <a:t>– novinka, posiluje zůstavitelovu volnost při rozhodování o jeho majetku pro případ smrti, nejsilnější dědický </a:t>
            </a:r>
            <a:r>
              <a:rPr lang="cs-CZ" sz="2000" dirty="0" smtClean="0"/>
              <a:t>titul, forma </a:t>
            </a:r>
            <a:r>
              <a:rPr lang="cs-CZ" sz="2000" dirty="0"/>
              <a:t>veřejné listiny </a:t>
            </a:r>
            <a:r>
              <a:rPr lang="cs-CZ" sz="2000" dirty="0" smtClean="0"/>
              <a:t>(jinak </a:t>
            </a:r>
            <a:r>
              <a:rPr lang="cs-CZ" sz="2000" dirty="0"/>
              <a:t>se posoudí jako závěť), nelze pořídit o celé pozůstalosti ( ¼ musí zůstat volná – lze předat závětí stejné osobě</a:t>
            </a:r>
            <a:r>
              <a:rPr lang="cs-CZ" sz="2000" dirty="0" smtClean="0"/>
              <a:t>)</a:t>
            </a:r>
          </a:p>
          <a:p>
            <a:pPr lvl="0" algn="just"/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cs-CZ" sz="2000" dirty="0"/>
              <a:t>Důvody dědění mohou působit i vedle sebe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cs-CZ" sz="2000" dirty="0"/>
              <a:t>Stejný dědic může být povolán na základě smlouvy, závěti i ze </a:t>
            </a:r>
            <a:r>
              <a:rPr lang="cs-CZ" sz="2000" dirty="0" smtClean="0"/>
              <a:t>zákona.</a:t>
            </a:r>
            <a:endParaRPr lang="cs-CZ" sz="2000" dirty="0"/>
          </a:p>
          <a:p>
            <a:pPr lvl="0" algn="just"/>
            <a:endParaRPr lang="cs-CZ" sz="2000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57098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  <a:endParaRPr lang="cs-CZ" sz="2400" b="1" dirty="0"/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sz="2000" b="1" dirty="0" smtClean="0"/>
              <a:t>Závěť</a:t>
            </a:r>
            <a:endParaRPr lang="cs-CZ" sz="2000" dirty="0" smtClean="0"/>
          </a:p>
          <a:p>
            <a:pPr algn="just"/>
            <a:r>
              <a:rPr lang="cs-CZ" sz="2000" dirty="0"/>
              <a:t>Závěť je odvolatelný projev vůle, kterým zůstavitel pro případ své smrti osobně zůstavuje jedné či více osobám alespoň podíl na pozůstalosti, případně i odkaz (§ </a:t>
            </a:r>
            <a:r>
              <a:rPr lang="cs-CZ" sz="2000" dirty="0" smtClean="0"/>
              <a:t>1494 OZ)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Výklad závěti</a:t>
            </a:r>
          </a:p>
          <a:p>
            <a:pPr lvl="0" algn="just"/>
            <a:r>
              <a:rPr lang="cs-CZ" sz="2000" dirty="0"/>
              <a:t>slova použitá v závěti se vykládají podle jejich obvyklého významu, ledaže se prokáže, že si zůstavitel navykl spojovat s určitými výrazy zvláštní, sobě vlastní </a:t>
            </a:r>
            <a:r>
              <a:rPr lang="cs-CZ" sz="2000" dirty="0" smtClean="0"/>
              <a:t>smysl</a:t>
            </a:r>
          </a:p>
          <a:p>
            <a:pPr lvl="0" algn="just"/>
            <a:endParaRPr lang="cs-CZ" sz="2000" dirty="0"/>
          </a:p>
          <a:p>
            <a:pPr algn="just"/>
            <a:r>
              <a:rPr lang="cs-CZ" sz="2000" b="1" dirty="0" smtClean="0"/>
              <a:t>schopnost </a:t>
            </a:r>
            <a:r>
              <a:rPr lang="cs-CZ" sz="2000" b="1" dirty="0"/>
              <a:t>pořídit závěť</a:t>
            </a:r>
            <a:r>
              <a:rPr lang="cs-CZ" sz="2000" dirty="0"/>
              <a:t> je vázána na </a:t>
            </a:r>
            <a:r>
              <a:rPr lang="cs-CZ" sz="2000" b="1" dirty="0"/>
              <a:t>svéprávnost</a:t>
            </a:r>
            <a:r>
              <a:rPr lang="cs-CZ" sz="2000" dirty="0"/>
              <a:t> (způsobilost nabývat pro sebe vlastním právním jednáním práva a zavazovat se k povinnostem – právně jednat – obdoba způsobilosti k právním úkonům). </a:t>
            </a:r>
            <a:endParaRPr lang="cs-CZ" sz="2000" dirty="0" smtClean="0"/>
          </a:p>
          <a:p>
            <a:pPr algn="just"/>
            <a:r>
              <a:rPr lang="cs-CZ" sz="2000" dirty="0" smtClean="0"/>
              <a:t>Plná </a:t>
            </a:r>
            <a:r>
              <a:rPr lang="cs-CZ" sz="2000" dirty="0"/>
              <a:t>svéprávnost se nabývá zletilostí (18 let), popř. přiznáním svéprávnosti (emancipací), nebo uzavřením manželství.</a:t>
            </a:r>
          </a:p>
          <a:p>
            <a:pPr lvl="0" algn="just"/>
            <a:r>
              <a:rPr lang="cs-CZ" sz="2000" dirty="0"/>
              <a:t>kdo </a:t>
            </a:r>
            <a:r>
              <a:rPr lang="cs-CZ" sz="2000" b="1" u="sng" dirty="0"/>
              <a:t>dovršil 15 let</a:t>
            </a:r>
            <a:r>
              <a:rPr lang="cs-CZ" sz="2000" b="1" dirty="0"/>
              <a:t> </a:t>
            </a:r>
            <a:r>
              <a:rPr lang="cs-CZ" sz="2000" dirty="0"/>
              <a:t>a dosud nenabyl plné svéprávnosti, může pořizovat závěť bez souhlasu zák. zástupce formou veřejné listiny (§ 1526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2537731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52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sz="2000" dirty="0" smtClean="0"/>
              <a:t>kdo byl ve svéprávnosti omezen tak, že není způsobilý pořizovat, může přesto platně pořídit v jakékoli formě, pokud se uzdravil tak, že je schopen projevit vlastní vůli (§ 1587)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kdo byl ve svéprávnosti omezen, může </a:t>
            </a:r>
            <a:r>
              <a:rPr lang="cs-CZ" sz="2000" u="sng" dirty="0" smtClean="0"/>
              <a:t>v rámci omezení</a:t>
            </a:r>
            <a:r>
              <a:rPr lang="cs-CZ" sz="2000" dirty="0" smtClean="0"/>
              <a:t> pořizovat </a:t>
            </a:r>
            <a:r>
              <a:rPr lang="cs-CZ" sz="2000" u="sng" dirty="0" smtClean="0"/>
              <a:t>jen</a:t>
            </a:r>
            <a:r>
              <a:rPr lang="cs-CZ" sz="2000" dirty="0" smtClean="0"/>
              <a:t> formou veřejné listiny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 smtClean="0"/>
              <a:t>kdo byl ve svéprávnosti omezen pro závislost na alkoholu, drogách nebo hracích automatech, může v rozsahu omezení pořizovat v jakékoli formě, nejvýše však o ½ pozůstalosti, zbytek připadne zákonným dědicům (ne pokud je jediným zák. dědicem stát, pak může pořídit o celé pozůstalosti) -  § 1528/2</a:t>
            </a:r>
          </a:p>
          <a:p>
            <a:pPr lvl="0" algn="just"/>
            <a:endParaRPr lang="cs-CZ" sz="2000" dirty="0" smtClean="0"/>
          </a:p>
          <a:p>
            <a:pPr algn="just"/>
            <a:endParaRPr lang="cs-CZ" sz="2000" u="sng" dirty="0"/>
          </a:p>
          <a:p>
            <a:pPr lvl="0"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821558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53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r>
              <a:rPr lang="cs-CZ" b="1" dirty="0" smtClean="0"/>
              <a:t>Forma závěti</a:t>
            </a:r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závěti </a:t>
            </a:r>
            <a:r>
              <a:rPr lang="cs-CZ" b="1" dirty="0"/>
              <a:t>pořizované soukromě (soukromá listina</a:t>
            </a:r>
            <a:r>
              <a:rPr lang="cs-CZ" b="1" dirty="0" smtClean="0"/>
              <a:t>)</a:t>
            </a:r>
            <a:endParaRPr lang="cs-CZ" dirty="0"/>
          </a:p>
          <a:p>
            <a:pPr lvl="0" algn="just"/>
            <a:r>
              <a:rPr lang="cs-CZ" u="sng" dirty="0"/>
              <a:t>holografní</a:t>
            </a:r>
            <a:r>
              <a:rPr lang="cs-CZ" b="1" dirty="0"/>
              <a:t> </a:t>
            </a:r>
            <a:r>
              <a:rPr lang="cs-CZ" dirty="0"/>
              <a:t>– psané zůstavitelovou vlastní rukou, napsané beze svědků, celá vlastní rukou a vlastní rukou i podepsána (§ 1533</a:t>
            </a:r>
            <a:r>
              <a:rPr lang="cs-CZ" dirty="0" smtClean="0"/>
              <a:t>)</a:t>
            </a:r>
          </a:p>
          <a:p>
            <a:pPr lvl="0" algn="just"/>
            <a:endParaRPr lang="cs-CZ" dirty="0"/>
          </a:p>
          <a:p>
            <a:pPr lvl="0" algn="just"/>
            <a:r>
              <a:rPr lang="cs-CZ" u="sng" dirty="0" err="1"/>
              <a:t>alografní</a:t>
            </a:r>
            <a:r>
              <a:rPr lang="cs-CZ" dirty="0"/>
              <a:t> – (</a:t>
            </a:r>
            <a:r>
              <a:rPr lang="cs-CZ" dirty="0" err="1"/>
              <a:t>alografní</a:t>
            </a:r>
            <a:r>
              <a:rPr lang="cs-CZ" dirty="0"/>
              <a:t> obecné) jsou napsané jakkoli jen ne vlastní rukou, zůstavitel musí však vlastní rukou podepsat a před 2 svědky současně přítomnými prohlásit, že listina obsahuje jeho poslední vůli (svědci nemusí znát obsah závěti</a:t>
            </a:r>
            <a:r>
              <a:rPr lang="cs-CZ" dirty="0" smtClean="0"/>
              <a:t>)</a:t>
            </a:r>
          </a:p>
          <a:p>
            <a:pPr lvl="0" algn="just"/>
            <a:endParaRPr lang="cs-CZ" dirty="0"/>
          </a:p>
          <a:p>
            <a:pPr lvl="0" algn="just"/>
            <a:r>
              <a:rPr lang="cs-CZ" u="sng" dirty="0"/>
              <a:t>nevidomé osoby</a:t>
            </a:r>
            <a:r>
              <a:rPr lang="cs-CZ" dirty="0"/>
              <a:t> – (</a:t>
            </a:r>
            <a:r>
              <a:rPr lang="cs-CZ" dirty="0" err="1"/>
              <a:t>alografní</a:t>
            </a:r>
            <a:r>
              <a:rPr lang="cs-CZ" dirty="0"/>
              <a:t> zvláštní) 3 současně přítomní svědci, listina musí být nahlas přečtena svědkem, který závěť nepsal, zůstavitel potvrdí, že listina obsahuje jeho poslední vůli </a:t>
            </a:r>
            <a:endParaRPr lang="cs-CZ" dirty="0" smtClean="0"/>
          </a:p>
          <a:p>
            <a:pPr lvl="0" algn="just"/>
            <a:endParaRPr lang="cs-CZ" dirty="0"/>
          </a:p>
          <a:p>
            <a:pPr lvl="0" algn="just"/>
            <a:r>
              <a:rPr lang="cs-CZ" u="sng" dirty="0"/>
              <a:t>osoba se smyslovým postižením a nemůže–</a:t>
            </a:r>
            <a:r>
              <a:rPr lang="cs-CZ" u="sng" dirty="0" err="1"/>
              <a:t>li</a:t>
            </a:r>
            <a:r>
              <a:rPr lang="cs-CZ" u="sng" dirty="0"/>
              <a:t> číst nebo psát</a:t>
            </a:r>
            <a:r>
              <a:rPr lang="cs-CZ" dirty="0"/>
              <a:t> – 3 současně přítomní svědci, obsah listiny musí být tlumočen svědkem, který závěť nepsal „zvláštním způsobem dorozumívání“ = dorozumívací prostředky neslyšících a hluchoslepých osob; všichni svědci musí ovládat způsob dorozumívání, kterým je obsah listiny tlumočen; zůstavitel zvoleným způsobem potvrdí, že jde o jeho poslední vůli</a:t>
            </a:r>
          </a:p>
          <a:p>
            <a:pPr lvl="0" algn="just"/>
            <a:endParaRPr lang="cs-CZ" b="1" dirty="0" smtClean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7840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54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  <a:endParaRPr lang="cs-CZ" sz="2000" b="1" dirty="0" smtClean="0"/>
          </a:p>
          <a:p>
            <a:pPr lvl="0"/>
            <a:endParaRPr lang="cs-CZ" sz="1400" dirty="0" smtClean="0"/>
          </a:p>
          <a:p>
            <a:pPr lvl="0"/>
            <a:r>
              <a:rPr lang="cs-CZ" sz="2000" b="1" dirty="0"/>
              <a:t>závěti pořizované veřejně (veřejná listina</a:t>
            </a:r>
            <a:r>
              <a:rPr lang="cs-CZ" sz="2000" b="1" dirty="0" smtClean="0"/>
              <a:t>)</a:t>
            </a:r>
          </a:p>
          <a:p>
            <a:pPr lvl="0"/>
            <a:endParaRPr lang="cs-CZ" sz="1400" dirty="0"/>
          </a:p>
          <a:p>
            <a:pPr lvl="0" algn="just"/>
            <a:r>
              <a:rPr lang="cs-CZ" sz="2000" dirty="0"/>
              <a:t>nejen forma notářského zápisu </a:t>
            </a:r>
            <a:endParaRPr lang="cs-CZ" sz="2000" dirty="0" smtClean="0"/>
          </a:p>
          <a:p>
            <a:pPr lvl="0" algn="just"/>
            <a:r>
              <a:rPr lang="cs-CZ" sz="2000" dirty="0" smtClean="0"/>
              <a:t>kdo </a:t>
            </a:r>
            <a:r>
              <a:rPr lang="cs-CZ" sz="2000" dirty="0"/>
              <a:t>sepisuje veřejnou listinu o závěti, přesvědčí se, zda se projev poslední vůle děje s rozvahou, vážně a bez donucení</a:t>
            </a:r>
          </a:p>
          <a:p>
            <a:pPr lvl="0" algn="just"/>
            <a:r>
              <a:rPr lang="cs-CZ" sz="2000" dirty="0"/>
              <a:t>z</a:t>
            </a:r>
            <a:r>
              <a:rPr lang="cs-CZ" sz="2000" dirty="0" smtClean="0"/>
              <a:t>achycuje-li </a:t>
            </a:r>
            <a:r>
              <a:rPr lang="cs-CZ" sz="2000" dirty="0"/>
              <a:t>veřejná listina projev vůle osoby při právním jednání a je-li jednajícím podepsána, zakládá to vůči každému </a:t>
            </a:r>
            <a:r>
              <a:rPr lang="cs-CZ" sz="2000" b="1" dirty="0"/>
              <a:t>plný důkaz o takovém projevu </a:t>
            </a:r>
            <a:r>
              <a:rPr lang="cs-CZ" sz="2000" b="1" dirty="0" smtClean="0"/>
              <a:t>vůle</a:t>
            </a:r>
          </a:p>
          <a:p>
            <a:pPr lvl="0" algn="ctr"/>
            <a:r>
              <a:rPr lang="cs-CZ" sz="2000" b="1" dirty="0" smtClean="0"/>
              <a:t>X</a:t>
            </a:r>
          </a:p>
          <a:p>
            <a:pPr lvl="0" algn="ctr"/>
            <a:endParaRPr lang="cs-CZ" sz="2000" dirty="0" smtClean="0"/>
          </a:p>
          <a:p>
            <a:pPr lvl="0" algn="just"/>
            <a:r>
              <a:rPr lang="cs-CZ" sz="2000" dirty="0" smtClean="0"/>
              <a:t>pravost a platnost soukromé listiny (vlastní rukou psané závěti) musí </a:t>
            </a:r>
            <a:r>
              <a:rPr lang="cs-CZ" sz="2000" b="1" dirty="0" smtClean="0"/>
              <a:t>prokázat ten, kdo se jí dovolává</a:t>
            </a:r>
            <a:endParaRPr lang="cs-CZ" sz="2000" b="1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4347531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</a:p>
          <a:p>
            <a:pPr lvl="0"/>
            <a:r>
              <a:rPr lang="cs-CZ" b="1" u="sng" dirty="0"/>
              <a:t>dědická </a:t>
            </a:r>
            <a:r>
              <a:rPr lang="cs-CZ" b="1" u="sng" dirty="0" smtClean="0"/>
              <a:t>smlouva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dvoustranné </a:t>
            </a:r>
            <a:r>
              <a:rPr lang="cs-CZ" dirty="0"/>
              <a:t>právní jednání, kterým jedna strana (zůstavitel) povolává bezúplatně nebo za úplatu druhou stranu za dědice své pozůstalosti nebo její části a druhá strana své ustavení </a:t>
            </a:r>
            <a:r>
              <a:rPr lang="cs-CZ" dirty="0" smtClean="0"/>
              <a:t>přijímá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strany </a:t>
            </a:r>
            <a:r>
              <a:rPr lang="cs-CZ" dirty="0"/>
              <a:t>se mohou ustavit navzájem, povolat za dědice třetí </a:t>
            </a:r>
            <a:r>
              <a:rPr lang="cs-CZ" dirty="0" smtClean="0"/>
              <a:t>osobu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dědic </a:t>
            </a:r>
            <a:r>
              <a:rPr lang="cs-CZ" dirty="0"/>
              <a:t>má právo dědictví odmítnout nebo žádat soupis </a:t>
            </a:r>
            <a:r>
              <a:rPr lang="cs-CZ" dirty="0" smtClean="0"/>
              <a:t>pozůstalosti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smlouva </a:t>
            </a:r>
            <a:r>
              <a:rPr lang="cs-CZ" dirty="0"/>
              <a:t>nemůže být jednostranně změněna nebo </a:t>
            </a:r>
            <a:r>
              <a:rPr lang="cs-CZ" dirty="0" smtClean="0"/>
              <a:t>zrušena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/>
              <a:t>d</a:t>
            </a:r>
            <a:r>
              <a:rPr lang="cs-CZ" dirty="0" smtClean="0"/>
              <a:t>ědická </a:t>
            </a:r>
            <a:r>
              <a:rPr lang="cs-CZ" dirty="0"/>
              <a:t>smlouva MUSÍ být pořízena ve formě veřejné listiny (za současného stavu notářský zápis</a:t>
            </a:r>
            <a:r>
              <a:rPr lang="cs-CZ" dirty="0" smtClean="0"/>
              <a:t>)</a:t>
            </a:r>
          </a:p>
          <a:p>
            <a:pPr lvl="0" algn="just"/>
            <a:r>
              <a:rPr lang="cs-CZ" b="1" u="sng" dirty="0" smtClean="0"/>
              <a:t>odkaz (a rozdíl oproti dědictví)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dědictví </a:t>
            </a:r>
            <a:r>
              <a:rPr lang="cs-CZ" dirty="0"/>
              <a:t>reprezentuje podíl na pozůstalosti </a:t>
            </a:r>
            <a:endParaRPr lang="cs-CZ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odkazem zůstavitel pouze zůstavuje z dědictví určitou věc nebo několik věcí určitého druhu, </a:t>
            </a:r>
            <a:r>
              <a:rPr lang="cs-CZ" dirty="0" err="1"/>
              <a:t>odkazovníku</a:t>
            </a:r>
            <a:r>
              <a:rPr lang="cs-CZ" dirty="0"/>
              <a:t> nenáleží dědictví, tj. pozůstalost ani podíl na ní (§ </a:t>
            </a:r>
            <a:r>
              <a:rPr lang="cs-CZ" dirty="0" smtClean="0"/>
              <a:t>1477)</a:t>
            </a:r>
            <a:endParaRPr lang="cs-CZ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err="1"/>
              <a:t>o</a:t>
            </a:r>
            <a:r>
              <a:rPr lang="cs-CZ" dirty="0" err="1" smtClean="0"/>
              <a:t>dkazovník</a:t>
            </a:r>
            <a:r>
              <a:rPr lang="cs-CZ" dirty="0" smtClean="0"/>
              <a:t> </a:t>
            </a:r>
            <a:r>
              <a:rPr lang="cs-CZ" dirty="0"/>
              <a:t>není účastníkem dědického </a:t>
            </a:r>
            <a:r>
              <a:rPr lang="cs-CZ" dirty="0" smtClean="0"/>
              <a:t>řízení</a:t>
            </a:r>
            <a:endParaRPr lang="cs-CZ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err="1"/>
              <a:t>o</a:t>
            </a:r>
            <a:r>
              <a:rPr lang="cs-CZ" dirty="0" err="1" smtClean="0"/>
              <a:t>dkazovník</a:t>
            </a:r>
            <a:r>
              <a:rPr lang="cs-CZ" dirty="0" smtClean="0"/>
              <a:t> </a:t>
            </a:r>
            <a:r>
              <a:rPr lang="cs-CZ" dirty="0"/>
              <a:t>není odpovědný za dluhy </a:t>
            </a:r>
            <a:r>
              <a:rPr lang="cs-CZ" dirty="0" smtClean="0"/>
              <a:t>zůstavitele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o</a:t>
            </a:r>
            <a:r>
              <a:rPr lang="cs-CZ" dirty="0" smtClean="0"/>
              <a:t>dkazy </a:t>
            </a:r>
            <a:r>
              <a:rPr lang="cs-CZ" dirty="0"/>
              <a:t>připadají k tíži všem dědicům podle poměru jejich podílů, a to i tehdy, byla-li odkázána věc náležející jednomu ze spoludědiců (§ </a:t>
            </a:r>
            <a:r>
              <a:rPr lang="cs-CZ" dirty="0" smtClean="0"/>
              <a:t>1597)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každému </a:t>
            </a:r>
            <a:r>
              <a:rPr lang="cs-CZ" dirty="0"/>
              <a:t>z dědiců musí zůstat z hodnoty dědictví alespoň 1/4 odkazu nezatížená </a:t>
            </a:r>
            <a:endParaRPr lang="cs-CZ" sz="2800" dirty="0"/>
          </a:p>
          <a:p>
            <a:pPr lvl="0" algn="just"/>
            <a:endParaRPr lang="cs-CZ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455879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56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r>
              <a:rPr lang="cs-CZ" sz="2400" b="1" dirty="0" smtClean="0"/>
              <a:t>6 dědických tříd</a:t>
            </a:r>
          </a:p>
          <a:p>
            <a:pPr lvl="0" algn="just"/>
            <a:endParaRPr lang="cs-CZ" sz="2400" b="1" dirty="0" smtClean="0"/>
          </a:p>
          <a:p>
            <a:pPr lvl="0"/>
            <a:r>
              <a:rPr lang="cs-CZ" sz="2400" b="1" u="sng" dirty="0"/>
              <a:t>První třída dědiců (§ 1635)</a:t>
            </a:r>
            <a:endParaRPr lang="cs-CZ" sz="2400" dirty="0"/>
          </a:p>
          <a:p>
            <a:pPr algn="just"/>
            <a:endParaRPr lang="cs-CZ" sz="2000" i="1" dirty="0" smtClean="0"/>
          </a:p>
          <a:p>
            <a:pPr algn="just"/>
            <a:r>
              <a:rPr lang="cs-CZ" sz="2000" i="1" dirty="0" smtClean="0"/>
              <a:t>Dědí </a:t>
            </a:r>
            <a:r>
              <a:rPr lang="cs-CZ" sz="2000" i="1" dirty="0"/>
              <a:t>zůstavitelovy </a:t>
            </a:r>
            <a:r>
              <a:rPr lang="cs-CZ" sz="2000" b="1" i="1" dirty="0"/>
              <a:t>děti</a:t>
            </a:r>
            <a:r>
              <a:rPr lang="cs-CZ" sz="2000" i="1" dirty="0"/>
              <a:t> a jeho </a:t>
            </a:r>
            <a:r>
              <a:rPr lang="cs-CZ" sz="2000" b="1" i="1" dirty="0"/>
              <a:t>manžel</a:t>
            </a:r>
            <a:r>
              <a:rPr lang="cs-CZ" sz="2000" i="1" dirty="0"/>
              <a:t>, každý z nich stejným dílem.</a:t>
            </a:r>
            <a:endParaRPr lang="cs-CZ" sz="2000" dirty="0"/>
          </a:p>
          <a:p>
            <a:pPr algn="just"/>
            <a:r>
              <a:rPr lang="cs-CZ" sz="2000" i="1" dirty="0"/>
              <a:t>Nedědí-li některé dítě, nabývají jeho dědický podíl stejným dílem jeho děti; totéž platí o vzdálenějších potomcích téhož předka.</a:t>
            </a:r>
            <a:r>
              <a:rPr lang="cs-CZ" sz="2000" dirty="0"/>
              <a:t> (= </a:t>
            </a:r>
            <a:r>
              <a:rPr lang="cs-CZ" sz="2000" b="1" dirty="0"/>
              <a:t>PRÁVO neomezené REPREZENTACE</a:t>
            </a:r>
            <a:r>
              <a:rPr lang="cs-CZ" sz="2000" dirty="0" smtClean="0"/>
              <a:t>)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dirty="0"/>
              <a:t>Reprezentační právo znamená, že pokud například z důvodu </a:t>
            </a:r>
            <a:r>
              <a:rPr lang="cs-CZ" sz="2000" dirty="0" err="1"/>
              <a:t>předemření</a:t>
            </a:r>
            <a:r>
              <a:rPr lang="cs-CZ" sz="2000" dirty="0"/>
              <a:t> nebo odmítnutí dědictví některým z dětí toto dítě nedědí, nedochází k přírůstku (akrescenci) po něm uprázdněného dědického podílu k podílu jiných dědiců této skupiny, ale jeho dědický podíl přechází na jeh oděti, není-li jich další jeho potomky v sestupné linii</a:t>
            </a:r>
            <a:r>
              <a:rPr lang="cs-CZ" sz="2000" dirty="0" smtClean="0"/>
              <a:t>. </a:t>
            </a:r>
            <a:r>
              <a:rPr lang="cs-CZ" sz="2000" dirty="0"/>
              <a:t> </a:t>
            </a:r>
          </a:p>
          <a:p>
            <a:pPr lvl="0" algn="just"/>
            <a:endParaRPr lang="cs-CZ" sz="2400" b="1" dirty="0"/>
          </a:p>
          <a:p>
            <a:pPr lvl="0" algn="just"/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46631048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 smtClean="0"/>
          </a:p>
          <a:p>
            <a:pPr lvl="0"/>
            <a:r>
              <a:rPr lang="cs-CZ" sz="2400" b="1" u="sng" dirty="0"/>
              <a:t>Druhá třída dědiců</a:t>
            </a:r>
            <a:r>
              <a:rPr lang="cs-CZ" sz="2400" b="1" dirty="0"/>
              <a:t> (§ 1636)</a:t>
            </a:r>
            <a:endParaRPr lang="cs-CZ" sz="2400" dirty="0"/>
          </a:p>
          <a:p>
            <a:pPr algn="just"/>
            <a:r>
              <a:rPr lang="cs-CZ" sz="2000" i="1" dirty="0"/>
              <a:t>Nedědí-li zůstavitelovi potomci, dědí ve druhé třídě </a:t>
            </a:r>
            <a:r>
              <a:rPr lang="cs-CZ" sz="2000" b="1" i="1" dirty="0"/>
              <a:t>manžel</a:t>
            </a:r>
            <a:r>
              <a:rPr lang="cs-CZ" sz="2000" i="1" dirty="0"/>
              <a:t>, zůstavitelovi </a:t>
            </a:r>
            <a:r>
              <a:rPr lang="cs-CZ" sz="2000" b="1" i="1" dirty="0"/>
              <a:t>rodiče</a:t>
            </a:r>
            <a:r>
              <a:rPr lang="cs-CZ" sz="2000" i="1" dirty="0"/>
              <a:t> a dále </a:t>
            </a:r>
            <a:r>
              <a:rPr lang="cs-CZ" sz="2000" b="1" i="1" dirty="0"/>
              <a:t>ti, kteří žili se zůstavitelem nejméně po dobu jednoho roku před jeho smrtí ve společné domácnosti</a:t>
            </a:r>
            <a:r>
              <a:rPr lang="cs-CZ" sz="2000" i="1" dirty="0"/>
              <a:t> </a:t>
            </a:r>
            <a:r>
              <a:rPr lang="cs-CZ" sz="2000" b="1" i="1" dirty="0"/>
              <a:t>a kteří z tohoto důvodu pečovali o společnou domácnost nebo byli odkázáni výživou na zůstavitele.</a:t>
            </a:r>
            <a:endParaRPr lang="cs-CZ" sz="2000" dirty="0"/>
          </a:p>
          <a:p>
            <a:pPr algn="just"/>
            <a:endParaRPr lang="cs-CZ" sz="2000" i="1" dirty="0" smtClean="0"/>
          </a:p>
          <a:p>
            <a:pPr algn="just"/>
            <a:r>
              <a:rPr lang="cs-CZ" sz="2000" i="1" dirty="0" smtClean="0"/>
              <a:t>Dědici </a:t>
            </a:r>
            <a:r>
              <a:rPr lang="cs-CZ" sz="2000" i="1" dirty="0"/>
              <a:t>druhé třídy dědí stejným dílem, </a:t>
            </a:r>
            <a:r>
              <a:rPr lang="cs-CZ" sz="2000" i="1" u="sng" dirty="0"/>
              <a:t>manžel však vždy nejméně polovinu pozůstalosti</a:t>
            </a:r>
            <a:r>
              <a:rPr lang="cs-CZ" sz="2000" i="1" dirty="0" smtClean="0"/>
              <a:t>.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dirty="0" smtClean="0"/>
              <a:t>Osoby </a:t>
            </a:r>
            <a:r>
              <a:rPr lang="cs-CZ" sz="2000" dirty="0" err="1"/>
              <a:t>spolužíjící</a:t>
            </a:r>
            <a:r>
              <a:rPr lang="cs-CZ" sz="2000" dirty="0"/>
              <a:t> nemohou však ve druhé třídě dědit samy. </a:t>
            </a:r>
          </a:p>
          <a:p>
            <a:pPr lvl="0" algn="just"/>
            <a:r>
              <a:rPr lang="cs-CZ" sz="2000" dirty="0"/>
              <a:t>Ve druhé dědické třídě se neuplatňuje reprezentační právo.</a:t>
            </a:r>
          </a:p>
          <a:p>
            <a:pPr lvl="0" algn="just"/>
            <a:r>
              <a:rPr lang="cs-CZ" sz="2000" dirty="0"/>
              <a:t>Pokud ve druhé třídě nedědí manžel ani rodiče zůstavitele, nastupují dědicové ve třetí dědické třídě.</a:t>
            </a:r>
          </a:p>
          <a:p>
            <a:pPr lvl="0" algn="just"/>
            <a:endParaRPr lang="cs-CZ" sz="2000" b="1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6728396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u="sng" dirty="0"/>
              <a:t>Třetí třída dědiců (§ 1637)</a:t>
            </a:r>
            <a:endParaRPr lang="cs-CZ" sz="2000" dirty="0"/>
          </a:p>
          <a:p>
            <a:pPr algn="just"/>
            <a:r>
              <a:rPr lang="cs-CZ" sz="2000" i="1" dirty="0"/>
              <a:t>Nedědí-li manžel ani žádný z rodičů, dědí ve třetí třídě stejným dílem zůstavitelovi </a:t>
            </a:r>
            <a:r>
              <a:rPr lang="cs-CZ" sz="2000" b="1" i="1" dirty="0"/>
              <a:t>sourozenci</a:t>
            </a:r>
            <a:r>
              <a:rPr lang="cs-CZ" sz="2000" i="1" dirty="0"/>
              <a:t> a </a:t>
            </a:r>
            <a:r>
              <a:rPr lang="cs-CZ" sz="2000" b="1" i="1" dirty="0"/>
              <a:t>ti, kteří žili se zůstavitelem nejméně po dobu jednoho roku před jeho smrtí ve společné domácnosti</a:t>
            </a:r>
            <a:r>
              <a:rPr lang="cs-CZ" sz="2000" i="1" dirty="0"/>
              <a:t> </a:t>
            </a:r>
            <a:r>
              <a:rPr lang="cs-CZ" sz="2000" b="1" i="1" dirty="0"/>
              <a:t>a kteří z tohoto důvodu pečovali o společnou domácnost nebo byli odkázáni výživou na zůstavitele</a:t>
            </a:r>
            <a:r>
              <a:rPr lang="cs-CZ" sz="2000" b="1" i="1" dirty="0" smtClean="0"/>
              <a:t>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i="1" dirty="0"/>
              <a:t>Nedědí-li některý ze sourozenců zůstavitele, nabývají jeho dědický podíl stejným dílem jeho děti. </a:t>
            </a:r>
            <a:r>
              <a:rPr lang="cs-CZ" sz="2000" dirty="0"/>
              <a:t>(= </a:t>
            </a:r>
            <a:r>
              <a:rPr lang="cs-CZ" sz="2000" b="1" dirty="0"/>
              <a:t>PRÁVO omezené REPREZENTACE</a:t>
            </a:r>
            <a:r>
              <a:rPr lang="cs-CZ" sz="2000" dirty="0"/>
              <a:t>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U </a:t>
            </a:r>
            <a:r>
              <a:rPr lang="cs-CZ" sz="2000" dirty="0"/>
              <a:t>sourozenců se uplatní reprezentační právo, tzn. nedědí-li žádný ze sourozenců zůstavitele, nedochází k přírůstku jejich uprázdněného podílu ve prospěch osob </a:t>
            </a:r>
            <a:r>
              <a:rPr lang="cs-CZ" sz="2000" dirty="0" err="1"/>
              <a:t>spolužijících</a:t>
            </a:r>
            <a:r>
              <a:rPr lang="cs-CZ" sz="2000" dirty="0"/>
              <a:t>, ale tento podíl přechází na děti sourozenců – ty si jej rozdělí rovným dílem</a:t>
            </a:r>
          </a:p>
          <a:p>
            <a:pPr lvl="0" algn="just"/>
            <a:endParaRPr lang="cs-CZ" sz="2400" b="1" dirty="0" smtClean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2229700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59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algn="just"/>
            <a:endParaRPr lang="cs-CZ" sz="2000" dirty="0" smtClean="0"/>
          </a:p>
          <a:p>
            <a:pPr lvl="0"/>
            <a:r>
              <a:rPr lang="cs-CZ" sz="2000" b="1" u="sng" dirty="0"/>
              <a:t>Čtvrtá třída dědiců (§ 1638</a:t>
            </a:r>
            <a:r>
              <a:rPr lang="cs-CZ" sz="2000" b="1" u="sng" dirty="0" smtClean="0"/>
              <a:t>)</a:t>
            </a:r>
          </a:p>
          <a:p>
            <a:pPr lvl="0"/>
            <a:endParaRPr lang="cs-CZ" sz="2000" dirty="0"/>
          </a:p>
          <a:p>
            <a:r>
              <a:rPr lang="cs-CZ" sz="2000" i="1" dirty="0"/>
              <a:t>Nedědí-li žádný dědic ve třetí třídě, dědí ve čtvrté třídě stejným dílem </a:t>
            </a:r>
            <a:r>
              <a:rPr lang="cs-CZ" sz="2000" b="1" i="1" dirty="0"/>
              <a:t>prarodiče</a:t>
            </a:r>
            <a:r>
              <a:rPr lang="cs-CZ" sz="2000" i="1" dirty="0"/>
              <a:t> zůstavitele</a:t>
            </a:r>
            <a:r>
              <a:rPr lang="cs-CZ" sz="2000" i="1" dirty="0" smtClean="0"/>
              <a:t>.</a:t>
            </a:r>
          </a:p>
          <a:p>
            <a:endParaRPr lang="cs-CZ" sz="2000" dirty="0"/>
          </a:p>
          <a:p>
            <a:pPr lvl="0" algn="just"/>
            <a:r>
              <a:rPr lang="cs-CZ" sz="2000" dirty="0" smtClean="0"/>
              <a:t>Také </a:t>
            </a:r>
            <a:r>
              <a:rPr lang="cs-CZ" sz="2000" dirty="0"/>
              <a:t>se vychází z principu, že všichni prarodiče dědí rovným dílem, to znamená jednu čtvrtinu a případně uvolněný jeden podíl přirůstá poměrně všem ostatním.</a:t>
            </a:r>
          </a:p>
          <a:p>
            <a:pPr algn="just"/>
            <a:endParaRPr lang="cs-CZ" sz="2000" dirty="0"/>
          </a:p>
          <a:p>
            <a:r>
              <a:rPr lang="cs-CZ" sz="2000" dirty="0"/>
              <a:t> 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73355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808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  <a:endParaRPr lang="cs-CZ" sz="2000" b="1" dirty="0"/>
          </a:p>
          <a:p>
            <a:pPr>
              <a:lnSpc>
                <a:spcPct val="90000"/>
              </a:lnSpc>
            </a:pPr>
            <a:endParaRPr lang="cs-CZ" altLang="cs-CZ" sz="2000" dirty="0" smtClean="0"/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000" b="1" dirty="0" smtClean="0"/>
              <a:t>Objekt</a:t>
            </a:r>
            <a:endParaRPr lang="cs-CZ" altLang="cs-CZ" sz="2000" dirty="0"/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sz="2000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jevy a společenské vztahy, proti nimž směřuje protiprávní jednání, přičemž tyto jevy a vztahy jsou chráněny zákonem.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obecný </a:t>
            </a:r>
            <a:r>
              <a:rPr lang="cs-CZ" altLang="cs-CZ" sz="2000" dirty="0"/>
              <a:t>– obecný zájem na nepáchání trestných činů</a:t>
            </a:r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druhový – </a:t>
            </a:r>
            <a:r>
              <a:rPr lang="cs-CZ" altLang="cs-CZ" sz="2000" dirty="0"/>
              <a:t>ochrana druhově stejných společenských zájmů (názvy hlav zvláštní části trestního zákoníku), např. 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životu a zdraví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svobodě a právům na ochranu osobnosti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majetku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hospodářské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obecně nebezpečné atp</a:t>
            </a:r>
            <a:r>
              <a:rPr lang="cs-CZ" altLang="cs-CZ" sz="2000" dirty="0" smtClean="0"/>
              <a:t>.</a:t>
            </a:r>
          </a:p>
          <a:p>
            <a:pPr lvl="1"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individuální – </a:t>
            </a:r>
            <a:r>
              <a:rPr lang="cs-CZ" altLang="cs-CZ" sz="2000" dirty="0" smtClean="0"/>
              <a:t>objekt, jež chrání konkrétní ustanovení zvláštního zákona</a:t>
            </a:r>
            <a:endParaRPr lang="cs-CZ" altLang="cs-CZ" sz="2000" b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konkrétní – </a:t>
            </a:r>
            <a:r>
              <a:rPr lang="cs-CZ" altLang="cs-CZ" sz="2000" dirty="0" smtClean="0"/>
              <a:t>objekt dotčený konkrétním trestným činem konkrétního pachatele</a:t>
            </a:r>
            <a:endParaRPr lang="cs-CZ" altLang="cs-CZ" sz="2000" b="1" dirty="0" smtClean="0"/>
          </a:p>
          <a:p>
            <a:pPr algn="just">
              <a:lnSpc>
                <a:spcPct val="90000"/>
              </a:lnSpc>
            </a:pPr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5215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b="1" u="sng" dirty="0" smtClean="0"/>
              <a:t>Pátá </a:t>
            </a:r>
            <a:r>
              <a:rPr lang="cs-CZ" b="1" u="sng" dirty="0"/>
              <a:t>třída dědiců (§ 1639)</a:t>
            </a:r>
            <a:endParaRPr lang="cs-CZ" dirty="0"/>
          </a:p>
          <a:p>
            <a:pPr algn="just"/>
            <a:r>
              <a:rPr lang="cs-CZ" i="1" dirty="0"/>
              <a:t>(1) Nedědí-li žádný z dědiců čtvrté třídy, dědí v páté třídě jen </a:t>
            </a:r>
            <a:r>
              <a:rPr lang="cs-CZ" b="1" i="1" dirty="0"/>
              <a:t>prarodiče rodičů</a:t>
            </a:r>
            <a:r>
              <a:rPr lang="cs-CZ" i="1" dirty="0"/>
              <a:t> zůstavitele (tj. </a:t>
            </a:r>
            <a:r>
              <a:rPr lang="cs-CZ" b="1" i="1" dirty="0"/>
              <a:t>prababičky, pradědečci zůstavitele)</a:t>
            </a:r>
            <a:r>
              <a:rPr lang="cs-CZ" i="1" dirty="0"/>
              <a:t>. Prarodičům zůstavitelova otce připadá polovina dědictví, prarodičům zůstavitelovy matky druhá polovina. Obě dvojice prarodičů se dělí rovným dílem o polovinu, která na ně připadá.</a:t>
            </a:r>
            <a:endParaRPr lang="cs-CZ" dirty="0"/>
          </a:p>
          <a:p>
            <a:pPr algn="just"/>
            <a:r>
              <a:rPr lang="cs-CZ" i="1" dirty="0"/>
              <a:t>(2) Nedědí-li jednotlivý člen dvojice, připadne uvolněná osmina druhému členu. Nedědí-li dvojice, připadne tato čtvrtina druhé dvojici téže strany. Nedědí-li ani jedna dvojice téže strany, připadá dědictví dvojicím druhé strany ve stejném poměru, v jakém se dělí o polovinu dědictví, která jim připadá přímo</a:t>
            </a:r>
            <a:r>
              <a:rPr lang="cs-CZ" i="1" dirty="0" smtClean="0"/>
              <a:t>.</a:t>
            </a:r>
          </a:p>
          <a:p>
            <a:pPr algn="just"/>
            <a:endParaRPr lang="cs-CZ" dirty="0"/>
          </a:p>
          <a:p>
            <a:pPr lvl="0" algn="just"/>
            <a:r>
              <a:rPr lang="cs-CZ" dirty="0"/>
              <a:t>Důvod: prodlužující se věk – potřeba zajistit je ve stáří, náhlá a někdy i hromadná úmrtí mladých lidí </a:t>
            </a:r>
            <a:endParaRPr lang="cs-CZ" dirty="0" smtClean="0"/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Dědění po rodových větvích – primárně se odlišuje otcova a matčina strana</a:t>
            </a:r>
          </a:p>
          <a:p>
            <a:pPr lvl="0" algn="just"/>
            <a:endParaRPr lang="cs-CZ" sz="24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6249399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sz="2000" b="1" u="sng" dirty="0"/>
              <a:t>Šestá třída dědiců (§ 1640</a:t>
            </a:r>
            <a:r>
              <a:rPr lang="cs-CZ" sz="2000" b="1" u="sng" dirty="0" smtClean="0"/>
              <a:t>)</a:t>
            </a:r>
          </a:p>
          <a:p>
            <a:pPr lvl="0" algn="just"/>
            <a:endParaRPr lang="cs-CZ" sz="2000" dirty="0"/>
          </a:p>
          <a:p>
            <a:pPr algn="just"/>
            <a:r>
              <a:rPr lang="cs-CZ" sz="2000" i="1" dirty="0"/>
              <a:t>(1) Nedědí-li žádný z dědiců páté třídy, dědí v šesté třídě </a:t>
            </a:r>
            <a:r>
              <a:rPr lang="cs-CZ" sz="2000" b="1" i="1" dirty="0"/>
              <a:t>děti dětí sourozenců</a:t>
            </a:r>
            <a:r>
              <a:rPr lang="cs-CZ" sz="2000" i="1" dirty="0"/>
              <a:t> zůstavitele a </a:t>
            </a:r>
            <a:r>
              <a:rPr lang="cs-CZ" sz="2000" b="1" i="1" dirty="0"/>
              <a:t>děti prarodičů</a:t>
            </a:r>
            <a:r>
              <a:rPr lang="cs-CZ" sz="2000" i="1" dirty="0"/>
              <a:t> zůstavitele, každý stejným dílem. - </a:t>
            </a:r>
            <a:r>
              <a:rPr lang="cs-CZ" sz="2000" b="1" dirty="0"/>
              <a:t>praneteře a prasynovci (vnuci sourozenců zůstavitele), strýcové a tety</a:t>
            </a:r>
            <a:endParaRPr lang="cs-CZ" sz="2000" dirty="0"/>
          </a:p>
          <a:p>
            <a:pPr algn="just"/>
            <a:r>
              <a:rPr lang="cs-CZ" sz="2000" i="1" dirty="0"/>
              <a:t>(2) Nedědí-li některé z dětí prarodičů zůstavitele, dědí jeho děti. - </a:t>
            </a:r>
            <a:r>
              <a:rPr lang="cs-CZ" sz="2000" b="1" dirty="0"/>
              <a:t>bratranci a sestřenice zůstavitele </a:t>
            </a:r>
            <a:r>
              <a:rPr lang="cs-CZ" sz="2000" dirty="0"/>
              <a:t>(</a:t>
            </a:r>
            <a:r>
              <a:rPr lang="cs-CZ" sz="2000" b="1" dirty="0"/>
              <a:t>PRÁVO omezené REPREZENTACE</a:t>
            </a:r>
            <a:r>
              <a:rPr lang="cs-CZ" sz="2000" dirty="0"/>
              <a:t>)</a:t>
            </a:r>
          </a:p>
          <a:p>
            <a:pPr algn="just"/>
            <a:r>
              <a:rPr lang="cs-CZ" sz="2000" dirty="0"/>
              <a:t>- je-li někdo se zůstavitelem příbuzný z více než z jedné strany, má z každé strany dědické právo, které by mu náleželo jako příbuznému z této strany (§ 1641)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5770865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62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– ochrana dědice před dluhy</a:t>
            </a:r>
          </a:p>
          <a:p>
            <a:pPr lvl="0" algn="just"/>
            <a:endParaRPr lang="cs-CZ" sz="2000" b="1" dirty="0" smtClean="0"/>
          </a:p>
          <a:p>
            <a:r>
              <a:rPr lang="cs-CZ" sz="2000" b="1" dirty="0"/>
              <a:t>Výhrada soupisu § 1706 – 1708 a </a:t>
            </a:r>
            <a:r>
              <a:rPr lang="cs-CZ" sz="2000" b="1" dirty="0" smtClean="0"/>
              <a:t>další</a:t>
            </a:r>
          </a:p>
          <a:p>
            <a:endParaRPr lang="cs-CZ" sz="2000" dirty="0"/>
          </a:p>
          <a:p>
            <a:pPr lvl="0" algn="just"/>
            <a:r>
              <a:rPr lang="cs-CZ" sz="2000" dirty="0"/>
              <a:t>Dědic má právo vyhradit si soupis pozůstalosti, uplatní-li je do jednoho měsíce ode dne, kdy ho soud o tomto právu vyrozuměl. </a:t>
            </a:r>
            <a:r>
              <a:rPr lang="cs-CZ" sz="2000" b="1" dirty="0"/>
              <a:t>Hradit dluhy zůstavitele do výše ceny nabytého dědictví bude dědic jen tehdy, pokud uplatní výhradu soupisu</a:t>
            </a:r>
            <a:r>
              <a:rPr lang="cs-CZ" sz="2000" dirty="0"/>
              <a:t> (jinak by musel hradit </a:t>
            </a:r>
            <a:r>
              <a:rPr lang="cs-CZ" sz="2000" b="1" dirty="0"/>
              <a:t>i ze svého majetku</a:t>
            </a:r>
            <a:r>
              <a:rPr lang="cs-CZ" sz="2000" dirty="0" smtClean="0"/>
              <a:t>). </a:t>
            </a:r>
            <a:r>
              <a:rPr lang="cs-CZ" sz="2000" dirty="0"/>
              <a:t>Stejně tomu bude, jestliže soud nařídí soupis pozůstalosti v zájmu osoby pod zvláštní ochranou</a:t>
            </a:r>
            <a:r>
              <a:rPr lang="cs-CZ" sz="2000" dirty="0" smtClean="0"/>
              <a:t>.</a:t>
            </a:r>
          </a:p>
          <a:p>
            <a:pPr lvl="0" algn="just"/>
            <a:endParaRPr lang="cs-CZ" sz="2000" dirty="0"/>
          </a:p>
          <a:p>
            <a:pPr algn="just"/>
            <a:r>
              <a:rPr lang="cs-CZ" sz="2000" b="1" dirty="0"/>
              <a:t>Pokud se prokáže, že dědic úmyslně</a:t>
            </a:r>
            <a:r>
              <a:rPr lang="cs-CZ" sz="2000" dirty="0"/>
              <a:t> </a:t>
            </a:r>
            <a:r>
              <a:rPr lang="cs-CZ" sz="2000" b="1" dirty="0"/>
              <a:t>zatajil</a:t>
            </a:r>
            <a:r>
              <a:rPr lang="cs-CZ" sz="2000" dirty="0"/>
              <a:t> pozůstalostní majetek, nebo spojil části pozůstalosti s částmi svého majetku a nejde rozlišit, komu patří, ruší se od počátku účinky uplatnění výhrady soupisu (pokud k němu došlo), ledaže tomu tak bylo již před smrtí zůstavitele. (§ 1681, také další okolnosti, za nichž dojde ke zrušení účinků uplatnění výhrady soupisu).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 smtClean="0"/>
          </a:p>
          <a:p>
            <a:pPr lvl="0"/>
            <a:endParaRPr lang="cs-CZ" sz="20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0605716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–ochrana věřitele přede dluhy</a:t>
            </a:r>
          </a:p>
          <a:p>
            <a:pPr lvl="0" algn="just"/>
            <a:endParaRPr lang="cs-CZ" sz="2000" b="1" dirty="0" smtClean="0"/>
          </a:p>
          <a:p>
            <a:r>
              <a:rPr lang="cs-CZ" sz="2000" b="1" u="sng" dirty="0" smtClean="0"/>
              <a:t>Odloučení </a:t>
            </a:r>
            <a:r>
              <a:rPr lang="cs-CZ" sz="2000" b="1" u="sng" dirty="0"/>
              <a:t>pozůstalosti</a:t>
            </a:r>
            <a:r>
              <a:rPr lang="cs-CZ" sz="2000" b="1" dirty="0"/>
              <a:t> § 1709 - § </a:t>
            </a:r>
            <a:r>
              <a:rPr lang="cs-CZ" sz="2000" b="1" dirty="0" smtClean="0"/>
              <a:t>1710</a:t>
            </a:r>
          </a:p>
          <a:p>
            <a:pPr algn="just"/>
            <a:endParaRPr lang="cs-CZ" sz="2000" b="1" dirty="0"/>
          </a:p>
          <a:p>
            <a:pPr lvl="0" algn="just"/>
            <a:r>
              <a:rPr lang="cs-CZ" sz="2000" b="1" dirty="0"/>
              <a:t>Věřitel je oprávněn navrhnout</a:t>
            </a:r>
            <a:r>
              <a:rPr lang="cs-CZ" sz="2000" dirty="0"/>
              <a:t>, předtím než soud potvrdí nabytí dědictví, aby pozůstalost zůstala odloučena od jmění dědice a byla </a:t>
            </a:r>
            <a:r>
              <a:rPr lang="cs-CZ" sz="2000" b="1" dirty="0"/>
              <a:t>spravována jako oddělené jmění</a:t>
            </a:r>
            <a:r>
              <a:rPr lang="cs-CZ" sz="2000" dirty="0"/>
              <a:t>. </a:t>
            </a:r>
          </a:p>
          <a:p>
            <a:pPr lvl="0" algn="just"/>
            <a:r>
              <a:rPr lang="cs-CZ" sz="2000" b="1" dirty="0"/>
              <a:t>Důvodem</a:t>
            </a:r>
            <a:r>
              <a:rPr lang="cs-CZ" sz="2000" dirty="0"/>
              <a:t> je, aby se dědicovi věřitelé neuspokojovali z majetku, který zde zanechal zůstavitel, a to na úkor věřitelů zůstavitele. Je-li dle soudu zřejmé, že není důvod k obavám věřitele, pak návrhu nevyhoví.</a:t>
            </a:r>
          </a:p>
          <a:p>
            <a:pPr lvl="0" algn="just"/>
            <a:r>
              <a:rPr lang="cs-CZ" sz="2000" dirty="0"/>
              <a:t>Shledá-li soud návrh důvodným, bez odkladu učiní opatření zajišťující pozůstalost (rozhodne o tzv. závěře pozůstalosti, které se užije namísto soudní úschovy) a provede se soupis a ocenění pozůstalosti.</a:t>
            </a:r>
          </a:p>
          <a:p>
            <a:pPr lvl="0" algn="just"/>
            <a:r>
              <a:rPr lang="cs-CZ" sz="2000" b="1" dirty="0"/>
              <a:t>Vyhovění návrhu</a:t>
            </a:r>
            <a:r>
              <a:rPr lang="cs-CZ" sz="2000" dirty="0"/>
              <a:t> na odloučení pozůstalosti má za </a:t>
            </a:r>
            <a:r>
              <a:rPr lang="cs-CZ" sz="2000" b="1" dirty="0"/>
              <a:t>následek</a:t>
            </a:r>
            <a:r>
              <a:rPr lang="cs-CZ" sz="2000" dirty="0"/>
              <a:t>, že věřitelé, kteří si odloučení vyžádali, se z odloučené pozůstalosti uspokojí. </a:t>
            </a:r>
            <a:r>
              <a:rPr lang="cs-CZ" sz="2000" b="1" dirty="0"/>
              <a:t>Nemají </a:t>
            </a:r>
            <a:r>
              <a:rPr lang="cs-CZ" sz="2000" dirty="0"/>
              <a:t>však již nárok se uspokojit z ostatního dědicova majetku, a to ani v případě, že dědic neuplatnil výhradu soupisu.</a:t>
            </a:r>
          </a:p>
          <a:p>
            <a:pPr lvl="0" algn="just"/>
            <a:r>
              <a:rPr lang="cs-CZ" sz="2000" dirty="0"/>
              <a:t>Odloučení </a:t>
            </a:r>
            <a:r>
              <a:rPr lang="cs-CZ" sz="2000" b="1" dirty="0"/>
              <a:t>nemá dopad na ostatní dědice</a:t>
            </a:r>
            <a:r>
              <a:rPr lang="cs-CZ" sz="2000" dirty="0"/>
              <a:t>.</a:t>
            </a:r>
          </a:p>
          <a:p>
            <a:endParaRPr lang="cs-CZ" sz="20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65383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568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za přestupky</a:t>
            </a:r>
          </a:p>
          <a:p>
            <a:pPr algn="just"/>
            <a:r>
              <a:rPr lang="cs-CZ" sz="2000" b="1" dirty="0"/>
              <a:t>Znaky skutkové podstaty trestného činu</a:t>
            </a:r>
          </a:p>
          <a:p>
            <a:pPr lvl="0" algn="just"/>
            <a:endParaRPr lang="cs-CZ" sz="2400" b="1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Objektivní stránka</a:t>
            </a:r>
          </a:p>
          <a:p>
            <a:pPr lvl="0" algn="just"/>
            <a:endParaRPr lang="cs-CZ" sz="2000" b="1" dirty="0"/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protiprávní jednání jako akt volního chování, jeho škodlivý následek a tzv. </a:t>
            </a:r>
            <a:r>
              <a:rPr lang="cs-CZ" altLang="cs-CZ" sz="2000" b="1" dirty="0"/>
              <a:t>kauzální nexus </a:t>
            </a:r>
            <a:r>
              <a:rPr lang="cs-CZ" altLang="cs-CZ" sz="2000" dirty="0"/>
              <a:t>(příčinný vztah mezi jednáním a následkem).</a:t>
            </a:r>
          </a:p>
          <a:p>
            <a:pPr algn="just">
              <a:lnSpc>
                <a:spcPct val="90000"/>
              </a:lnSpc>
            </a:pPr>
            <a:endParaRPr lang="cs-CZ" altLang="cs-CZ" sz="105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/>
              <a:t>Jednání</a:t>
            </a:r>
            <a:r>
              <a:rPr lang="cs-CZ" altLang="cs-CZ" sz="2000" dirty="0"/>
              <a:t> – projev vůle pachatele trestného činu navenek aktivním </a:t>
            </a:r>
            <a:r>
              <a:rPr lang="cs-CZ" altLang="cs-CZ" sz="2000" b="1" dirty="0"/>
              <a:t>konáním </a:t>
            </a:r>
            <a:r>
              <a:rPr lang="cs-CZ" altLang="cs-CZ" sz="2000" dirty="0"/>
              <a:t>(trestné činy </a:t>
            </a:r>
            <a:r>
              <a:rPr lang="cs-CZ" altLang="cs-CZ" sz="2000" dirty="0" err="1"/>
              <a:t>komisivní</a:t>
            </a:r>
            <a:r>
              <a:rPr lang="cs-CZ" altLang="cs-CZ" sz="2000" dirty="0"/>
              <a:t>), nebo </a:t>
            </a:r>
            <a:r>
              <a:rPr lang="cs-CZ" altLang="cs-CZ" sz="2000" b="1" dirty="0"/>
              <a:t>nekonáním</a:t>
            </a:r>
            <a:r>
              <a:rPr lang="cs-CZ" altLang="cs-CZ" sz="2000" dirty="0"/>
              <a:t> (pravé omisivní trestné </a:t>
            </a:r>
            <a:r>
              <a:rPr lang="cs-CZ" altLang="cs-CZ" sz="2000" dirty="0" smtClean="0"/>
              <a:t>činy)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Dále existují trestné činy, jež spáchat </a:t>
            </a:r>
            <a:r>
              <a:rPr lang="cs-CZ" altLang="cs-CZ" sz="2000" dirty="0"/>
              <a:t>jak </a:t>
            </a:r>
            <a:r>
              <a:rPr lang="cs-CZ" altLang="cs-CZ" sz="2000" dirty="0" smtClean="0"/>
              <a:t>jednáním,  </a:t>
            </a:r>
            <a:r>
              <a:rPr lang="cs-CZ" altLang="cs-CZ" sz="2000" dirty="0"/>
              <a:t>tak </a:t>
            </a:r>
            <a:r>
              <a:rPr lang="cs-CZ" altLang="cs-CZ" sz="2000" b="1" dirty="0" smtClean="0"/>
              <a:t>i opominutím </a:t>
            </a:r>
            <a:r>
              <a:rPr lang="cs-CZ" altLang="cs-CZ" sz="2000" b="1" dirty="0"/>
              <a:t>jednání, k němuž byl pachatel povinen</a:t>
            </a:r>
            <a:r>
              <a:rPr lang="cs-CZ" altLang="cs-CZ" sz="2000" dirty="0"/>
              <a:t> (nepravé omisivní). 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b="1" dirty="0" smtClean="0"/>
              <a:t>Následek</a:t>
            </a:r>
            <a:r>
              <a:rPr lang="cs-CZ" sz="2000" dirty="0" smtClean="0"/>
              <a:t> - porušení/ohrožení zájmu chráněného trestním zákonem (trestné činy poruchové/</a:t>
            </a:r>
            <a:r>
              <a:rPr lang="cs-CZ" sz="2000" dirty="0" err="1" smtClean="0"/>
              <a:t>ohrožovací</a:t>
            </a:r>
            <a:r>
              <a:rPr lang="cs-CZ" sz="2000" dirty="0" smtClean="0"/>
              <a:t>)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 smtClean="0"/>
              <a:t>Účinek</a:t>
            </a:r>
            <a:r>
              <a:rPr lang="cs-CZ" sz="2000" dirty="0" smtClean="0"/>
              <a:t> = změna na hmotném předmětu útoku</a:t>
            </a:r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4266236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  <a:endParaRPr lang="cs-CZ" sz="2000" b="1" dirty="0"/>
          </a:p>
          <a:p>
            <a:pPr algn="just">
              <a:lnSpc>
                <a:spcPct val="90000"/>
              </a:lnSpc>
            </a:pPr>
            <a:endParaRPr lang="cs-CZ" altLang="cs-CZ" sz="10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</a:t>
            </a:r>
            <a:r>
              <a:rPr lang="cs-CZ" sz="2000" dirty="0" smtClean="0"/>
              <a:t> </a:t>
            </a:r>
          </a:p>
          <a:p>
            <a:pPr algn="just"/>
            <a:endParaRPr lang="cs-CZ" sz="1000" dirty="0"/>
          </a:p>
          <a:p>
            <a:pPr algn="just"/>
            <a:endParaRPr lang="cs-CZ" sz="1000" dirty="0" smtClean="0"/>
          </a:p>
          <a:p>
            <a:pPr algn="just"/>
            <a:r>
              <a:rPr lang="cs-CZ" sz="2000" dirty="0" smtClean="0"/>
              <a:t>tj</a:t>
            </a:r>
            <a:r>
              <a:rPr lang="cs-CZ" sz="2000" dirty="0"/>
              <a:t>. ten, kdo </a:t>
            </a:r>
            <a:r>
              <a:rPr lang="cs-CZ" sz="2000" dirty="0" smtClean="0"/>
              <a:t>trestný čin </a:t>
            </a:r>
            <a:r>
              <a:rPr lang="cs-CZ" sz="2000" dirty="0"/>
              <a:t>spáchá, obecným předpokladem postavení subjektu trestného činu je jeho způsobilost k právní odpovědnosti.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Postih za trestný čin může být uplatněn jen vůči subjektu, kterým je </a:t>
            </a:r>
            <a:r>
              <a:rPr lang="cs-CZ" sz="2000" b="1" dirty="0"/>
              <a:t>odpovědná fyzická osoba</a:t>
            </a:r>
            <a:r>
              <a:rPr lang="cs-CZ" sz="2000" dirty="0"/>
              <a:t> a </a:t>
            </a:r>
            <a:r>
              <a:rPr lang="cs-CZ" sz="2000" b="1" dirty="0"/>
              <a:t>právnická osoba</a:t>
            </a:r>
            <a:r>
              <a:rPr lang="cs-CZ" sz="2000" dirty="0"/>
              <a:t>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Odpovědnost za </a:t>
            </a:r>
            <a:r>
              <a:rPr lang="cs-CZ" sz="2000" dirty="0" smtClean="0"/>
              <a:t>trestný čin </a:t>
            </a:r>
            <a:r>
              <a:rPr lang="cs-CZ" sz="2000" dirty="0"/>
              <a:t>je podle platné právní úpravy vyloučena u osob, které spáchaly </a:t>
            </a:r>
            <a:r>
              <a:rPr lang="cs-CZ" sz="2000" dirty="0" smtClean="0"/>
              <a:t>trestný čin </a:t>
            </a:r>
            <a:r>
              <a:rPr lang="cs-CZ" sz="2000" b="1" dirty="0"/>
              <a:t>před dovršením 15 let věku</a:t>
            </a:r>
            <a:r>
              <a:rPr lang="cs-CZ" sz="2000" dirty="0"/>
              <a:t>. Za subjekt </a:t>
            </a:r>
            <a:r>
              <a:rPr lang="cs-CZ" sz="2000" dirty="0" smtClean="0"/>
              <a:t>trestného činu </a:t>
            </a:r>
            <a:r>
              <a:rPr lang="cs-CZ" sz="2000" dirty="0"/>
              <a:t>není považována ani osoba, která spáchala </a:t>
            </a:r>
            <a:r>
              <a:rPr lang="cs-CZ" sz="2000" dirty="0" smtClean="0"/>
              <a:t>trestný čin </a:t>
            </a:r>
            <a:r>
              <a:rPr lang="cs-CZ" sz="2000" b="1" dirty="0"/>
              <a:t>ve stavu nepříčetnosti</a:t>
            </a:r>
            <a:r>
              <a:rPr lang="cs-CZ" sz="2000" dirty="0"/>
              <a:t>, pokud se však do tohoto stavu nepřivedla (byť z nedbalosti) požitím alkoholu nebo užitím jiné návykové látky.</a:t>
            </a:r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08749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12280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dirty="0" smtClean="0"/>
          </a:p>
          <a:p>
            <a:pPr algn="just"/>
            <a:r>
              <a:rPr lang="cs-CZ" sz="2000" b="1" dirty="0"/>
              <a:t>Stav nepříčetnosti </a:t>
            </a:r>
            <a:r>
              <a:rPr lang="cs-CZ" sz="2000" dirty="0"/>
              <a:t>– duševní porucha v době páchání trestného činu, která osobě znemožňuje rozpoznat protiprávnost činu (absence rozumové složky) nebo ovládat své jednání (absence volní složky)</a:t>
            </a: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A </a:t>
            </a:r>
            <a:r>
              <a:rPr lang="cs-CZ" sz="1400" b="1" dirty="0">
                <a:solidFill>
                  <a:srgbClr val="FF0000"/>
                </a:solidFill>
              </a:rPr>
              <a:t>co vliv alkoholu</a:t>
            </a:r>
            <a:r>
              <a:rPr lang="cs-CZ" sz="1400" b="1" dirty="0" smtClean="0">
                <a:solidFill>
                  <a:srgbClr val="FF0000"/>
                </a:solidFill>
              </a:rPr>
              <a:t>..?</a:t>
            </a:r>
            <a:endParaRPr lang="cs-CZ" sz="2000" b="1" dirty="0">
              <a:solidFill>
                <a:srgbClr val="FF0000"/>
              </a:solidFill>
            </a:endParaRPr>
          </a:p>
          <a:p>
            <a:pPr algn="just"/>
            <a:r>
              <a:rPr lang="cs-CZ" sz="1400" dirty="0">
                <a:solidFill>
                  <a:srgbClr val="FF0000"/>
                </a:solidFill>
              </a:rPr>
              <a:t>zjišťuje se stav pachatele před aplikací návykové látky a vliv aplikace návykové látky na příčetnost pachatele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 err="1">
                <a:solidFill>
                  <a:srgbClr val="FF0000"/>
                </a:solidFill>
              </a:rPr>
              <a:t>actio</a:t>
            </a:r>
            <a:r>
              <a:rPr lang="cs-CZ" sz="1400" dirty="0">
                <a:solidFill>
                  <a:srgbClr val="FF0000"/>
                </a:solidFill>
              </a:rPr>
              <a:t> libera in causa </a:t>
            </a:r>
            <a:r>
              <a:rPr lang="cs-CZ" sz="1400" dirty="0" err="1">
                <a:solidFill>
                  <a:srgbClr val="FF0000"/>
                </a:solidFill>
              </a:rPr>
              <a:t>dolosa</a:t>
            </a:r>
            <a:r>
              <a:rPr lang="cs-CZ" sz="1400" dirty="0">
                <a:solidFill>
                  <a:srgbClr val="FF0000"/>
                </a:solidFill>
              </a:rPr>
              <a:t> (svobodné ve své příčině) = pachatel se opil na kuráž, aby spáchal trestný čin = odpovědnost podle obecných zásad za úmyslný trestný čin (§ 360/2 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 err="1">
                <a:solidFill>
                  <a:srgbClr val="FF0000"/>
                </a:solidFill>
              </a:rPr>
              <a:t>actio</a:t>
            </a:r>
            <a:r>
              <a:rPr lang="cs-CZ" sz="1400" dirty="0">
                <a:solidFill>
                  <a:srgbClr val="FF0000"/>
                </a:solidFill>
              </a:rPr>
              <a:t> libera in causa </a:t>
            </a:r>
            <a:r>
              <a:rPr lang="cs-CZ" sz="1400" dirty="0" err="1">
                <a:solidFill>
                  <a:srgbClr val="FF0000"/>
                </a:solidFill>
              </a:rPr>
              <a:t>culposa</a:t>
            </a:r>
            <a:r>
              <a:rPr lang="cs-CZ" sz="1400" dirty="0">
                <a:solidFill>
                  <a:srgbClr val="FF0000"/>
                </a:solidFill>
              </a:rPr>
              <a:t> = pachatel spáchá nedbalostní trestný čin a jeho nedbalost spočívá v užití návykové látky, v důsledku čehož se </a:t>
            </a:r>
            <a:r>
              <a:rPr lang="cs-CZ" sz="1400" u="sng" dirty="0">
                <a:solidFill>
                  <a:srgbClr val="FF0000"/>
                </a:solidFill>
              </a:rPr>
              <a:t>uvedl do stavu nepříčetnosti, ať už úmyslně či nedbalostně</a:t>
            </a:r>
            <a:r>
              <a:rPr lang="cs-CZ" sz="1400" dirty="0">
                <a:solidFill>
                  <a:srgbClr val="FF0000"/>
                </a:solidFill>
              </a:rPr>
              <a:t>, bude odpovědný podle obecných zásad za nedbalostní trestný čin (§ 360/2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FF0000"/>
                </a:solidFill>
              </a:rPr>
              <a:t>opilství (</a:t>
            </a:r>
            <a:r>
              <a:rPr lang="cs-CZ" sz="1400" dirty="0" err="1">
                <a:solidFill>
                  <a:srgbClr val="FF0000"/>
                </a:solidFill>
              </a:rPr>
              <a:t>rauchdelikt</a:t>
            </a:r>
            <a:r>
              <a:rPr lang="cs-CZ" sz="1400" dirty="0">
                <a:solidFill>
                  <a:srgbClr val="FF0000"/>
                </a:solidFill>
              </a:rPr>
              <a:t>) = spáchá v důsledku opilosti čin jinak trestný, u něhož není dáno zavinění (§ 360/1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algn="just"/>
            <a:r>
              <a:rPr lang="cs-CZ" sz="2000" dirty="0" smtClean="0"/>
              <a:t>Naše </a:t>
            </a:r>
            <a:r>
              <a:rPr lang="cs-CZ" sz="2000" dirty="0"/>
              <a:t>právní úprava nevylučuje, aby subjektem </a:t>
            </a:r>
            <a:r>
              <a:rPr lang="cs-CZ" sz="2000" dirty="0" smtClean="0"/>
              <a:t>trestného činu </a:t>
            </a:r>
            <a:r>
              <a:rPr lang="cs-CZ" sz="2000" dirty="0"/>
              <a:t>byl někdo jiný než český státní občan. Může jím být i </a:t>
            </a:r>
            <a:r>
              <a:rPr lang="cs-CZ" sz="2000" b="1" dirty="0"/>
              <a:t>cizinec </a:t>
            </a:r>
            <a:r>
              <a:rPr lang="cs-CZ" sz="2000" dirty="0"/>
              <a:t>nebo </a:t>
            </a:r>
            <a:r>
              <a:rPr lang="cs-CZ" sz="2000" b="1" dirty="0"/>
              <a:t>bezdomovec</a:t>
            </a:r>
            <a:r>
              <a:rPr lang="cs-CZ" sz="2000" dirty="0"/>
              <a:t> („kdo…“) – </a:t>
            </a:r>
            <a:r>
              <a:rPr lang="cs-CZ" sz="2000" b="1" dirty="0"/>
              <a:t>obecný </a:t>
            </a:r>
            <a:r>
              <a:rPr lang="cs-CZ" sz="2000" b="1" dirty="0" smtClean="0"/>
              <a:t>subjekt</a:t>
            </a:r>
            <a:endParaRPr lang="cs-CZ" sz="2000" dirty="0"/>
          </a:p>
          <a:p>
            <a:pPr algn="just"/>
            <a:r>
              <a:rPr lang="cs-CZ" sz="2000" b="1" dirty="0"/>
              <a:t>Konkrétní subjekt </a:t>
            </a:r>
            <a:r>
              <a:rPr lang="cs-CZ" sz="2000" dirty="0"/>
              <a:t>= je nositelem zvláštní vlastnosti (rodič)</a:t>
            </a:r>
          </a:p>
          <a:p>
            <a:pPr algn="just"/>
            <a:r>
              <a:rPr lang="cs-CZ" sz="2000" b="1" dirty="0"/>
              <a:t>Speciální subjekt </a:t>
            </a:r>
            <a:r>
              <a:rPr lang="cs-CZ" sz="2000" dirty="0"/>
              <a:t>= je nositelem zvláštní způsobilosti nebo postavení (veřejný činitel, svědek)</a:t>
            </a:r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  <a:p>
            <a:pPr lvl="0" algn="just"/>
            <a:r>
              <a:rPr lang="cs-CZ" b="1" u="sng" dirty="0" smtClean="0"/>
              <a:t>Subjektivní stránka</a:t>
            </a:r>
            <a:r>
              <a:rPr lang="cs-CZ" dirty="0" smtClean="0"/>
              <a:t> = je u každého deliktu představována zejména zaviněním, vyjadřujícím vnitřní psychický vztah subjektu k předmětnému protiprávnímu jednání a jeho následku.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 smtClean="0"/>
              <a:t>Právní úprava přestupků je koncipována na principu </a:t>
            </a:r>
            <a:r>
              <a:rPr lang="cs-CZ" b="1" dirty="0" smtClean="0"/>
              <a:t>zavinění</a:t>
            </a:r>
            <a:r>
              <a:rPr lang="cs-CZ" dirty="0" smtClean="0"/>
              <a:t>, přičemž k naplnění skutkových podstat přestupků zásadně postačí zavinění </a:t>
            </a:r>
            <a:r>
              <a:rPr lang="cs-CZ" b="1" dirty="0" smtClean="0"/>
              <a:t>z nedbalosti</a:t>
            </a:r>
            <a:r>
              <a:rPr lang="cs-CZ" dirty="0" smtClean="0"/>
              <a:t>, pokud zákon nestanoví výslovně, že u určitých jednání jde o trestný čin jen při </a:t>
            </a:r>
            <a:r>
              <a:rPr lang="cs-CZ" b="1" dirty="0" smtClean="0"/>
              <a:t>úmyslném zavinění</a:t>
            </a:r>
            <a:r>
              <a:rPr lang="cs-CZ" dirty="0" smtClean="0"/>
              <a:t>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Nedbalost vědomá </a:t>
            </a:r>
            <a:r>
              <a:rPr lang="cs-CZ" dirty="0" smtClean="0"/>
              <a:t>» pachatel </a:t>
            </a:r>
            <a:r>
              <a:rPr lang="cs-CZ" b="1" dirty="0" smtClean="0"/>
              <a:t>věděl</a:t>
            </a:r>
            <a:r>
              <a:rPr lang="cs-CZ" dirty="0" smtClean="0"/>
              <a:t>, že svým jednáním může způsobit určité následky, ale bez přiměřených důvodů </a:t>
            </a:r>
            <a:r>
              <a:rPr lang="cs-CZ" b="1" dirty="0" smtClean="0"/>
              <a:t>spoléhal</a:t>
            </a:r>
            <a:r>
              <a:rPr lang="cs-CZ" dirty="0" smtClean="0"/>
              <a:t> na to, že je nezpůsobí.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Nedbalost nevědomá </a:t>
            </a:r>
            <a:r>
              <a:rPr lang="cs-CZ" dirty="0"/>
              <a:t>» </a:t>
            </a:r>
            <a:r>
              <a:rPr lang="cs-CZ" dirty="0" smtClean="0"/>
              <a:t>pachatel </a:t>
            </a:r>
            <a:r>
              <a:rPr lang="cs-CZ" b="1" dirty="0" smtClean="0"/>
              <a:t>nevěděl</a:t>
            </a:r>
            <a:r>
              <a:rPr lang="cs-CZ" dirty="0" smtClean="0"/>
              <a:t>, že svým jednáním může způsobit škodlivé následky, ač vzhledem k okolnostem a svým osobním poměrům to </a:t>
            </a:r>
            <a:r>
              <a:rPr lang="cs-CZ" b="1" dirty="0" smtClean="0"/>
              <a:t>vědět měl a mohl</a:t>
            </a:r>
            <a:r>
              <a:rPr lang="cs-CZ" dirty="0" smtClean="0"/>
              <a:t>.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dirty="0" smtClean="0"/>
              <a:t>Úmysl přímý</a:t>
            </a:r>
            <a:r>
              <a:rPr lang="cs-CZ" dirty="0"/>
              <a:t> » </a:t>
            </a:r>
            <a:r>
              <a:rPr lang="cs-CZ" dirty="0" smtClean="0"/>
              <a:t>pachatel </a:t>
            </a:r>
            <a:r>
              <a:rPr lang="cs-CZ" b="1" dirty="0" smtClean="0"/>
              <a:t>chtěl</a:t>
            </a:r>
            <a:r>
              <a:rPr lang="cs-CZ" dirty="0" smtClean="0"/>
              <a:t> </a:t>
            </a:r>
            <a:r>
              <a:rPr lang="cs-CZ" dirty="0"/>
              <a:t>svým jednáním </a:t>
            </a:r>
            <a:r>
              <a:rPr lang="cs-CZ" b="1" dirty="0"/>
              <a:t>porušit</a:t>
            </a:r>
            <a:r>
              <a:rPr lang="cs-CZ" dirty="0"/>
              <a:t> nebo </a:t>
            </a:r>
            <a:r>
              <a:rPr lang="cs-CZ" b="1" dirty="0"/>
              <a:t>ohrozit</a:t>
            </a:r>
            <a:r>
              <a:rPr lang="cs-CZ" dirty="0"/>
              <a:t> zájem chráněný </a:t>
            </a:r>
            <a:r>
              <a:rPr lang="cs-CZ" dirty="0" smtClean="0"/>
              <a:t>zákonem.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Úmysl </a:t>
            </a:r>
            <a:r>
              <a:rPr lang="cs-CZ" b="1" dirty="0"/>
              <a:t>nepřímý</a:t>
            </a:r>
            <a:r>
              <a:rPr lang="cs-CZ" dirty="0"/>
              <a:t> » </a:t>
            </a:r>
            <a:r>
              <a:rPr lang="cs-CZ" dirty="0" smtClean="0"/>
              <a:t>pachatel </a:t>
            </a:r>
            <a:r>
              <a:rPr lang="cs-CZ" b="1" dirty="0" smtClean="0"/>
              <a:t>věděl</a:t>
            </a:r>
            <a:r>
              <a:rPr lang="cs-CZ" b="1" dirty="0"/>
              <a:t>, že </a:t>
            </a:r>
            <a:r>
              <a:rPr lang="cs-CZ" dirty="0"/>
              <a:t>svým jednáním </a:t>
            </a:r>
            <a:r>
              <a:rPr lang="cs-CZ" b="1" dirty="0"/>
              <a:t>může ohrozit </a:t>
            </a:r>
            <a:r>
              <a:rPr lang="cs-CZ" dirty="0"/>
              <a:t>zájem chráněný zákonem, a pro případ, že jej poruší nebo ohrozí, </a:t>
            </a:r>
            <a:r>
              <a:rPr lang="cs-CZ" b="1" dirty="0"/>
              <a:t>byl s tím srozuměn</a:t>
            </a:r>
            <a:r>
              <a:rPr lang="cs-CZ" dirty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4284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2497</TotalTime>
  <Words>5531</Words>
  <Application>Microsoft Office PowerPoint</Application>
  <PresentationFormat>Předvádění na obrazovce (4:3)</PresentationFormat>
  <Paragraphs>1072</Paragraphs>
  <Slides>63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64" baseType="lpstr">
      <vt:lpstr>Motiv sady Office</vt:lpstr>
      <vt:lpstr>BLOK II. Základy trestní odpovědnosti, základy občanského práva-osoby, věcná práva, dědění (12. 11. 2022)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194</cp:revision>
  <dcterms:created xsi:type="dcterms:W3CDTF">2015-09-08T17:35:18Z</dcterms:created>
  <dcterms:modified xsi:type="dcterms:W3CDTF">2022-09-18T15:21:19Z</dcterms:modified>
</cp:coreProperties>
</file>