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6" r:id="rId2"/>
    <p:sldId id="257" r:id="rId3"/>
    <p:sldId id="273" r:id="rId4"/>
    <p:sldId id="266" r:id="rId5"/>
    <p:sldId id="267" r:id="rId6"/>
    <p:sldId id="258" r:id="rId7"/>
    <p:sldId id="263" r:id="rId8"/>
    <p:sldId id="282" r:id="rId9"/>
    <p:sldId id="260" r:id="rId10"/>
    <p:sldId id="261" r:id="rId11"/>
    <p:sldId id="276" r:id="rId12"/>
    <p:sldId id="277" r:id="rId13"/>
    <p:sldId id="278" r:id="rId14"/>
    <p:sldId id="279" r:id="rId15"/>
    <p:sldId id="280" r:id="rId16"/>
    <p:sldId id="283" r:id="rId17"/>
    <p:sldId id="284" r:id="rId18"/>
    <p:sldId id="285" r:id="rId19"/>
    <p:sldId id="286" r:id="rId20"/>
    <p:sldId id="287" r:id="rId21"/>
    <p:sldId id="288" r:id="rId22"/>
    <p:sldId id="289" r:id="rId23"/>
    <p:sldId id="290"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20. 11. 2022</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a:t>
            </a:fld>
            <a:endParaRPr lang="cs-CZ"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23</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11</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16</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18</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19</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20</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22</a:t>
            </a:fld>
            <a:endParaRPr lang="cs-CZ" dirty="0"/>
          </a:p>
        </p:txBody>
      </p:sp>
    </p:spTree>
    <p:extLst>
      <p:ext uri="{BB962C8B-B14F-4D97-AF65-F5344CB8AC3E}">
        <p14:creationId xmlns:p14="http://schemas.microsoft.com/office/powerpoint/2010/main" val="4207438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288E533-D6C4-455C-B386-71B7EA1B7EBC}" type="datetime1">
              <a:rPr lang="cs-CZ" smtClean="0"/>
              <a:t>20. 11. 2022</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30BBF6B-CDF2-421C-AABB-B4EAF9005130}" type="datetime1">
              <a:rPr lang="cs-CZ" smtClean="0"/>
              <a:t>20. 11. 2022</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00D89FE-B309-40C2-8213-5D8FA508B36C}" type="datetime1">
              <a:rPr lang="cs-CZ" smtClean="0"/>
              <a:t>20. 11. 2022</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1CC170A-0E4F-49D9-B5D1-5D73E3A449E3}" type="datetime1">
              <a:rPr lang="cs-CZ" smtClean="0"/>
              <a:t>20. 11. 2022</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028D98C7-3CB0-47ED-AEB6-12AFCF58AB52}" type="datetime1">
              <a:rPr lang="cs-CZ" smtClean="0"/>
              <a:t>20. 11. 2022</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A700173-7639-4D52-B1C3-7B235ACF173F}" type="datetime1">
              <a:rPr lang="cs-CZ" smtClean="0"/>
              <a:t>20. 11. 2022</a:t>
            </a:fld>
            <a:endParaRPr lang="cs-CZ" dirty="0"/>
          </a:p>
        </p:txBody>
      </p:sp>
      <p:sp>
        <p:nvSpPr>
          <p:cNvPr id="6" name="Zástupný symbol pro zápatí 5"/>
          <p:cNvSpPr>
            <a:spLocks noGrp="1"/>
          </p:cNvSpPr>
          <p:nvPr>
            <p:ph type="ftr" sz="quarter" idx="11"/>
          </p:nvPr>
        </p:nvSpPr>
        <p:spPr/>
        <p:txBody>
          <a:bodyPr/>
          <a:lstStyle/>
          <a:p>
            <a:r>
              <a:rPr lang="fr-FR" smtClean="0"/>
              <a:t>Právo,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7D8AAE8-D234-432E-BA6A-9EB24F9902A2}" type="datetime1">
              <a:rPr lang="cs-CZ" smtClean="0"/>
              <a:t>20. 11. 2022</a:t>
            </a:fld>
            <a:endParaRPr lang="cs-CZ" dirty="0"/>
          </a:p>
        </p:txBody>
      </p:sp>
      <p:sp>
        <p:nvSpPr>
          <p:cNvPr id="8" name="Zástupný symbol pro zápatí 7"/>
          <p:cNvSpPr>
            <a:spLocks noGrp="1"/>
          </p:cNvSpPr>
          <p:nvPr>
            <p:ph type="ftr" sz="quarter" idx="11"/>
          </p:nvPr>
        </p:nvSpPr>
        <p:spPr/>
        <p:txBody>
          <a:bodyPr/>
          <a:lstStyle/>
          <a:p>
            <a:r>
              <a:rPr lang="fr-FR" smtClean="0"/>
              <a:t>Právo,  JUDr. Michal Márton,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EAAD3942-22B1-4D3D-B744-29F9FF3C5925}" type="datetime1">
              <a:rPr lang="cs-CZ" smtClean="0"/>
              <a:t>20. 11. 2022</a:t>
            </a:fld>
            <a:endParaRPr lang="cs-CZ" dirty="0"/>
          </a:p>
        </p:txBody>
      </p:sp>
      <p:sp>
        <p:nvSpPr>
          <p:cNvPr id="4" name="Zástupný symbol pro zápatí 3"/>
          <p:cNvSpPr>
            <a:spLocks noGrp="1"/>
          </p:cNvSpPr>
          <p:nvPr>
            <p:ph type="ftr" sz="quarter" idx="11"/>
          </p:nvPr>
        </p:nvSpPr>
        <p:spPr/>
        <p:txBody>
          <a:bodyPr/>
          <a:lstStyle/>
          <a:p>
            <a:r>
              <a:rPr lang="fr-FR" smtClean="0"/>
              <a:t>Právo,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F234BF6-8794-4F37-A3C2-BE253983BD16}" type="datetime1">
              <a:rPr lang="cs-CZ" smtClean="0"/>
              <a:t>20. 11. 2022</a:t>
            </a:fld>
            <a:endParaRPr lang="cs-CZ" dirty="0"/>
          </a:p>
        </p:txBody>
      </p:sp>
      <p:sp>
        <p:nvSpPr>
          <p:cNvPr id="3" name="Zástupný symbol pro zápatí 2"/>
          <p:cNvSpPr>
            <a:spLocks noGrp="1"/>
          </p:cNvSpPr>
          <p:nvPr>
            <p:ph type="ftr" sz="quarter" idx="11"/>
          </p:nvPr>
        </p:nvSpPr>
        <p:spPr/>
        <p:txBody>
          <a:bodyPr/>
          <a:lstStyle/>
          <a:p>
            <a:r>
              <a:rPr lang="fr-FR" smtClean="0"/>
              <a:t>Právo,  JUDr. Michal Márton,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F89BD19-0AE5-4F1D-B91E-AE65772C79AE}" type="datetime1">
              <a:rPr lang="cs-CZ" smtClean="0"/>
              <a:t>20. 11. 2022</a:t>
            </a:fld>
            <a:endParaRPr lang="cs-CZ" dirty="0"/>
          </a:p>
        </p:txBody>
      </p:sp>
      <p:sp>
        <p:nvSpPr>
          <p:cNvPr id="6" name="Zástupný symbol pro zápatí 5"/>
          <p:cNvSpPr>
            <a:spLocks noGrp="1"/>
          </p:cNvSpPr>
          <p:nvPr>
            <p:ph type="ftr" sz="quarter" idx="11"/>
          </p:nvPr>
        </p:nvSpPr>
        <p:spPr/>
        <p:txBody>
          <a:bodyPr/>
          <a:lstStyle/>
          <a:p>
            <a:r>
              <a:rPr lang="fr-FR" smtClean="0"/>
              <a:t>Právo,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7C3EABB-8FF5-4122-B847-0E32D32C79B5}" type="datetime1">
              <a:rPr lang="cs-CZ" smtClean="0"/>
              <a:t>20. 11. 2022</a:t>
            </a:fld>
            <a:endParaRPr lang="cs-CZ" dirty="0"/>
          </a:p>
        </p:txBody>
      </p:sp>
      <p:sp>
        <p:nvSpPr>
          <p:cNvPr id="6" name="Zástupný symbol pro zápatí 5"/>
          <p:cNvSpPr>
            <a:spLocks noGrp="1"/>
          </p:cNvSpPr>
          <p:nvPr>
            <p:ph type="ftr" sz="quarter" idx="11"/>
          </p:nvPr>
        </p:nvSpPr>
        <p:spPr/>
        <p:txBody>
          <a:bodyPr/>
          <a:lstStyle/>
          <a:p>
            <a:r>
              <a:rPr lang="fr-FR" smtClean="0"/>
              <a:t>Právo,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15E422-9E9B-4DF0-A21C-81ABF0B023E0}" type="datetime1">
              <a:rPr lang="cs-CZ" smtClean="0"/>
              <a:t>20. 11. 2022</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Právo,  JUDr. Michal Márton,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2800" b="1" dirty="0" smtClean="0"/>
              <a:t>Přednáška č. </a:t>
            </a:r>
            <a:r>
              <a:rPr lang="cs-CZ" sz="2800" b="1" smtClean="0"/>
              <a:t>2</a:t>
            </a:r>
            <a:r>
              <a:rPr lang="cs-CZ" sz="2800" b="1" dirty="0" smtClean="0"/>
              <a:t/>
            </a:r>
            <a:br>
              <a:rPr lang="cs-CZ" sz="2800" b="1" dirty="0" smtClean="0"/>
            </a:br>
            <a:r>
              <a:rPr lang="cs-CZ" sz="2800" b="1" dirty="0" smtClean="0"/>
              <a:t>Stát a jeho ústavní základy, dělba moci ve státě</a:t>
            </a:r>
            <a:endParaRPr lang="cs-CZ" sz="2800"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5" name="Obdélník 4"/>
          <p:cNvSpPr/>
          <p:nvPr/>
        </p:nvSpPr>
        <p:spPr>
          <a:xfrm>
            <a:off x="539552" y="-33486"/>
            <a:ext cx="7848872" cy="6463308"/>
          </a:xfrm>
          <a:prstGeom prst="rect">
            <a:avLst/>
          </a:prstGeom>
        </p:spPr>
        <p:txBody>
          <a:bodyPr wrap="square">
            <a:spAutoFit/>
          </a:bodyPr>
          <a:lstStyle/>
          <a:p>
            <a:endParaRPr lang="cs-CZ" sz="2400" b="1" dirty="0"/>
          </a:p>
          <a:p>
            <a:endParaRPr lang="cs-CZ" dirty="0" smtClean="0"/>
          </a:p>
          <a:p>
            <a:pPr algn="just"/>
            <a:r>
              <a:rPr lang="cs-CZ" sz="2400" b="1" dirty="0" smtClean="0"/>
              <a:t>Ústavní základy České republiky</a:t>
            </a:r>
          </a:p>
          <a:p>
            <a:pPr algn="just"/>
            <a:endParaRPr lang="cs-CZ" sz="2000" dirty="0" smtClean="0"/>
          </a:p>
          <a:p>
            <a:pPr algn="just"/>
            <a:r>
              <a:rPr lang="cs-CZ" sz="2000" dirty="0" smtClean="0"/>
              <a:t>Ústava České republiky vyjadřuje státovědou uznávané prvky moderního právního státu, které charakterizují stát jako:</a:t>
            </a:r>
          </a:p>
          <a:p>
            <a:pPr algn="just"/>
            <a:endParaRPr lang="cs-CZ" sz="2000" dirty="0"/>
          </a:p>
          <a:p>
            <a:pPr marL="342900" indent="-342900" algn="just">
              <a:buFont typeface="Arial" panose="020B0604020202020204" pitchFamily="34" charset="0"/>
              <a:buChar char="•"/>
            </a:pPr>
            <a:r>
              <a:rPr lang="cs-CZ" sz="2000" dirty="0"/>
              <a:t>ú</a:t>
            </a:r>
            <a:r>
              <a:rPr lang="cs-CZ" sz="2000" dirty="0" smtClean="0"/>
              <a:t>stavní</a:t>
            </a:r>
          </a:p>
          <a:p>
            <a:pPr marL="342900" indent="-342900" algn="just">
              <a:buFont typeface="Arial" panose="020B0604020202020204" pitchFamily="34" charset="0"/>
              <a:buChar char="•"/>
            </a:pPr>
            <a:r>
              <a:rPr lang="cs-CZ" sz="2000" dirty="0"/>
              <a:t>p</a:t>
            </a:r>
            <a:r>
              <a:rPr lang="cs-CZ" sz="2000" dirty="0" smtClean="0"/>
              <a:t>rávní</a:t>
            </a:r>
          </a:p>
          <a:p>
            <a:pPr marL="342900" indent="-342900" algn="just">
              <a:buFont typeface="Arial" panose="020B0604020202020204" pitchFamily="34" charset="0"/>
              <a:buChar char="•"/>
            </a:pPr>
            <a:r>
              <a:rPr lang="cs-CZ" sz="2000" dirty="0"/>
              <a:t>d</a:t>
            </a:r>
            <a:r>
              <a:rPr lang="cs-CZ" sz="2000" dirty="0" smtClean="0"/>
              <a:t>emokratický</a:t>
            </a:r>
          </a:p>
          <a:p>
            <a:pPr marL="342900" indent="-342900" algn="just">
              <a:buFont typeface="Arial" panose="020B0604020202020204" pitchFamily="34" charset="0"/>
              <a:buChar char="•"/>
            </a:pPr>
            <a:r>
              <a:rPr lang="cs-CZ" sz="2000" dirty="0" smtClean="0"/>
              <a:t>sociální</a:t>
            </a:r>
          </a:p>
          <a:p>
            <a:pPr algn="just"/>
            <a:endParaRPr lang="cs-CZ" sz="2000" dirty="0" smtClean="0"/>
          </a:p>
          <a:p>
            <a:pPr algn="just"/>
            <a:r>
              <a:rPr lang="cs-CZ" sz="2000" b="1" dirty="0" smtClean="0"/>
              <a:t>Čl. 2 odst. 1, 2  Ústavy: </a:t>
            </a:r>
          </a:p>
          <a:p>
            <a:pPr algn="just"/>
            <a:endParaRPr lang="cs-CZ" sz="2000" b="1" dirty="0" smtClean="0"/>
          </a:p>
          <a:p>
            <a:pPr algn="just"/>
            <a:r>
              <a:rPr lang="cs-CZ" sz="2000" b="1" dirty="0" smtClean="0"/>
              <a:t>Lid je zdrojem veškeré státní moci, vykonává ji prostřednictvím orgánů moci zákonodárné, výkonné a soudní.</a:t>
            </a:r>
          </a:p>
          <a:p>
            <a:pPr algn="just"/>
            <a:endParaRPr lang="cs-CZ" sz="2000" b="1" dirty="0"/>
          </a:p>
          <a:p>
            <a:pPr algn="just"/>
            <a:r>
              <a:rPr lang="cs-CZ" sz="2000" b="1" dirty="0" smtClean="0"/>
              <a:t>Ústavní zákon může stanovit, kdy lid vykonává státní moc přímo.</a:t>
            </a:r>
          </a:p>
          <a:p>
            <a:endParaRPr lang="cs-CZ" sz="2400" dirty="0"/>
          </a:p>
          <a:p>
            <a:endParaRPr lang="cs-CZ" sz="2400" dirty="0"/>
          </a:p>
        </p:txBody>
      </p:sp>
    </p:spTree>
    <p:extLst>
      <p:ext uri="{BB962C8B-B14F-4D97-AF65-F5344CB8AC3E}">
        <p14:creationId xmlns:p14="http://schemas.microsoft.com/office/powerpoint/2010/main" val="38155353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467544" y="548680"/>
            <a:ext cx="8280920" cy="6093976"/>
          </a:xfrm>
          <a:prstGeom prst="rect">
            <a:avLst/>
          </a:prstGeom>
          <a:noFill/>
        </p:spPr>
        <p:txBody>
          <a:bodyPr wrap="square" rtlCol="0">
            <a:spAutoFit/>
          </a:bodyPr>
          <a:lstStyle/>
          <a:p>
            <a:r>
              <a:rPr lang="cs-CZ" sz="2400" b="1" dirty="0" smtClean="0"/>
              <a:t>Dělba moci v České republice</a:t>
            </a:r>
            <a:endParaRPr lang="cs-CZ" sz="2400" b="1" dirty="0"/>
          </a:p>
          <a:p>
            <a:pPr algn="just"/>
            <a:endParaRPr lang="cs-CZ" sz="2400" b="1" dirty="0"/>
          </a:p>
          <a:p>
            <a:pPr algn="just"/>
            <a:r>
              <a:rPr lang="cs-CZ" dirty="0" smtClean="0"/>
              <a:t>Moderní právní stát, České republiky nevyjímaje, je založen na dělbě jednotlivé moci.</a:t>
            </a:r>
          </a:p>
          <a:p>
            <a:pPr algn="just"/>
            <a:endParaRPr lang="cs-CZ" dirty="0" smtClean="0"/>
          </a:p>
          <a:p>
            <a:pPr marL="285750" indent="-285750" algn="just">
              <a:buFont typeface="Arial" panose="020B0604020202020204" pitchFamily="34" charset="0"/>
              <a:buChar char="•"/>
            </a:pPr>
            <a:r>
              <a:rPr lang="cs-CZ" dirty="0" smtClean="0"/>
              <a:t>Ústava stanoví, že zdrojem veškeré moci ve státě je lid (teorie společenské smlouvy = lid se organizuje ve státě, a jeho orgánům svěřuje výkon moci)</a:t>
            </a:r>
          </a:p>
          <a:p>
            <a:pPr marL="285750" indent="-285750" algn="just">
              <a:buFont typeface="Arial" panose="020B0604020202020204" pitchFamily="34" charset="0"/>
              <a:buChar char="•"/>
            </a:pPr>
            <a:r>
              <a:rPr lang="cs-CZ" dirty="0"/>
              <a:t>s</a:t>
            </a:r>
            <a:r>
              <a:rPr lang="cs-CZ" dirty="0" smtClean="0"/>
              <a:t>amovolná vláda lidu = anarchie</a:t>
            </a:r>
            <a:endParaRPr lang="cs-CZ" dirty="0"/>
          </a:p>
          <a:p>
            <a:pPr marL="285750" indent="-285750" algn="just">
              <a:buFont typeface="Arial" panose="020B0604020202020204" pitchFamily="34" charset="0"/>
              <a:buChar char="•"/>
            </a:pPr>
            <a:endParaRPr lang="cs-CZ" dirty="0" smtClean="0"/>
          </a:p>
          <a:p>
            <a:pPr algn="just"/>
            <a:r>
              <a:rPr lang="cs-CZ" dirty="0" smtClean="0"/>
              <a:t>Základní organizace dělby moci v moderním právním státě je dělba moci na</a:t>
            </a:r>
          </a:p>
          <a:p>
            <a:pPr algn="just"/>
            <a:endParaRPr lang="cs-CZ" dirty="0"/>
          </a:p>
          <a:p>
            <a:pPr marL="285750" indent="-285750" algn="just">
              <a:buFont typeface="Arial" panose="020B0604020202020204" pitchFamily="34" charset="0"/>
              <a:buChar char="•"/>
            </a:pPr>
            <a:r>
              <a:rPr lang="cs-CZ" dirty="0" smtClean="0"/>
              <a:t>zákonodárnou (podoba zastupitelské demokracie nebo v kombinaci s demokracií přímou, naposledy čistě přímá vláda v Athénách v 6. stol př.n.l.)</a:t>
            </a:r>
          </a:p>
          <a:p>
            <a:pPr marL="285750" indent="-285750" algn="just">
              <a:buFont typeface="Arial" panose="020B0604020202020204" pitchFamily="34" charset="0"/>
              <a:buChar char="•"/>
            </a:pPr>
            <a:r>
              <a:rPr lang="cs-CZ" dirty="0"/>
              <a:t>v</a:t>
            </a:r>
            <a:r>
              <a:rPr lang="cs-CZ" dirty="0" smtClean="0"/>
              <a:t>ýkonnou</a:t>
            </a:r>
          </a:p>
          <a:p>
            <a:pPr marL="285750" indent="-285750" algn="just">
              <a:buFont typeface="Arial" panose="020B0604020202020204" pitchFamily="34" charset="0"/>
              <a:buChar char="•"/>
            </a:pPr>
            <a:r>
              <a:rPr lang="cs-CZ" dirty="0" smtClean="0"/>
              <a:t>soudní</a:t>
            </a:r>
          </a:p>
          <a:p>
            <a:pPr algn="just"/>
            <a:endParaRPr lang="cs-CZ" dirty="0"/>
          </a:p>
          <a:p>
            <a:pPr algn="just"/>
            <a:r>
              <a:rPr lang="cs-CZ" dirty="0" smtClean="0"/>
              <a:t>Orgány jednotlivých mocí v České republice:</a:t>
            </a:r>
          </a:p>
          <a:p>
            <a:pPr algn="just"/>
            <a:r>
              <a:rPr lang="cs-CZ" dirty="0" smtClean="0"/>
              <a:t>zákonodárná: Parlament České republiky (Poslanecká sněmovna, Senát)</a:t>
            </a:r>
          </a:p>
          <a:p>
            <a:pPr algn="just"/>
            <a:r>
              <a:rPr lang="cs-CZ" dirty="0" smtClean="0"/>
              <a:t>výkonná: vláda, prezident, státní zastupitelství</a:t>
            </a:r>
          </a:p>
          <a:p>
            <a:pPr algn="just"/>
            <a:r>
              <a:rPr lang="cs-CZ" dirty="0" smtClean="0"/>
              <a:t>soudní: Ústavní soud a soustava obecných soudů</a:t>
            </a:r>
          </a:p>
          <a:p>
            <a:pPr marL="285750" indent="-285750" algn="just">
              <a:buFont typeface="Arial" panose="020B0604020202020204" pitchFamily="34" charset="0"/>
              <a:buChar char="•"/>
            </a:pPr>
            <a:endParaRPr lang="cs-CZ" dirty="0"/>
          </a:p>
          <a:p>
            <a:pPr algn="just"/>
            <a:endParaRPr lang="cs-CZ" dirty="0"/>
          </a:p>
        </p:txBody>
      </p:sp>
    </p:spTree>
    <p:extLst>
      <p:ext uri="{BB962C8B-B14F-4D97-AF65-F5344CB8AC3E}">
        <p14:creationId xmlns:p14="http://schemas.microsoft.com/office/powerpoint/2010/main" val="27123957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395536" y="692696"/>
            <a:ext cx="8208912" cy="5586145"/>
          </a:xfrm>
          <a:prstGeom prst="rect">
            <a:avLst/>
          </a:prstGeom>
          <a:noFill/>
        </p:spPr>
        <p:txBody>
          <a:bodyPr wrap="square" rtlCol="0">
            <a:spAutoFit/>
          </a:bodyPr>
          <a:lstStyle/>
          <a:p>
            <a:r>
              <a:rPr lang="cs-CZ" sz="2400" b="1" dirty="0"/>
              <a:t>Dělba moci v České republice</a:t>
            </a:r>
          </a:p>
          <a:p>
            <a:endParaRPr lang="cs-CZ" b="1" dirty="0"/>
          </a:p>
          <a:p>
            <a:pPr algn="just">
              <a:spcAft>
                <a:spcPts val="600"/>
              </a:spcAft>
            </a:pPr>
            <a:r>
              <a:rPr lang="cs-CZ" sz="2000" dirty="0"/>
              <a:t>tyto jednotlivé moci jsou definovány tak, aby jedna neměla převahu nad druhou, což bývá nazýváno jako </a:t>
            </a:r>
            <a:r>
              <a:rPr lang="cs-CZ" sz="2000" b="1" dirty="0"/>
              <a:t>systém brzd a protivah</a:t>
            </a:r>
            <a:r>
              <a:rPr lang="cs-CZ" sz="2000" dirty="0"/>
              <a:t>, což nejobecněji lze vysvětlit na následujícím </a:t>
            </a:r>
            <a:r>
              <a:rPr lang="cs-CZ" sz="2000" dirty="0" smtClean="0"/>
              <a:t>nejzákladnějším schématu</a:t>
            </a:r>
            <a:r>
              <a:rPr lang="cs-CZ" sz="2000" dirty="0"/>
              <a:t>:</a:t>
            </a:r>
          </a:p>
          <a:p>
            <a:pPr marL="342900" indent="-342900" algn="just">
              <a:spcAft>
                <a:spcPts val="600"/>
              </a:spcAft>
              <a:buFont typeface="Arial" panose="020B0604020202020204" pitchFamily="34" charset="0"/>
              <a:buChar char="•"/>
            </a:pPr>
            <a:r>
              <a:rPr lang="cs-CZ" sz="2000" dirty="0" smtClean="0"/>
              <a:t>Lid jako suverén volí pravidelně své zástupce do zákonodárného sboru (Parlament České republiky skládající se ze dvou komor (Poslanecká sněmovna a Senát).</a:t>
            </a:r>
          </a:p>
          <a:p>
            <a:pPr marL="342900" indent="-342900" algn="just">
              <a:spcAft>
                <a:spcPts val="600"/>
              </a:spcAft>
              <a:buFont typeface="Arial" panose="020B0604020202020204" pitchFamily="34" charset="0"/>
              <a:buChar char="•"/>
            </a:pPr>
            <a:r>
              <a:rPr lang="cs-CZ" sz="2000" dirty="0" smtClean="0"/>
              <a:t>Parlament přijímá zákony včetně ústavních a tím nastavuje pravidla pro </a:t>
            </a:r>
            <a:r>
              <a:rPr lang="cs-CZ" sz="2000" b="1" dirty="0" smtClean="0"/>
              <a:t>ostatní moci (výkonnou a soudní)</a:t>
            </a:r>
            <a:r>
              <a:rPr lang="cs-CZ" sz="2000" dirty="0" smtClean="0"/>
              <a:t>, avšak je kontrolován při své činnosti Ústavním soudem jako orgánem kontroly ústavnosti (</a:t>
            </a:r>
            <a:r>
              <a:rPr lang="cs-CZ" sz="2000" b="1" dirty="0" smtClean="0"/>
              <a:t>soudní moc kontroluje zákonodárnou</a:t>
            </a:r>
            <a:r>
              <a:rPr lang="cs-CZ" sz="2000" dirty="0" smtClean="0"/>
              <a:t>).</a:t>
            </a:r>
          </a:p>
          <a:p>
            <a:pPr marL="342900" indent="-342900" algn="just">
              <a:spcAft>
                <a:spcPts val="600"/>
              </a:spcAft>
              <a:buFont typeface="Arial" panose="020B0604020202020204" pitchFamily="34" charset="0"/>
              <a:buChar char="•"/>
            </a:pPr>
            <a:r>
              <a:rPr lang="cs-CZ" sz="2000" dirty="0" smtClean="0"/>
              <a:t>Poslanecká sněmovna umožňuje vládnout vládě a tato je ze své činnosti parlamentu odpovědná, avšak v případě, že Poslanecká sněmovna není schopna plnit svou funkci, je oprávněn prezident jako orgán moci výkonné tuto rozpustit a zákonodárnou moc v tomto případě vykonává Senát </a:t>
            </a:r>
            <a:r>
              <a:rPr lang="cs-CZ" sz="2000" b="1" dirty="0" smtClean="0"/>
              <a:t>(moc výkonná odstraňuje nežádoucí stav moci zákonodárné).</a:t>
            </a:r>
            <a:endParaRPr lang="cs-CZ" sz="2000" b="1" dirty="0"/>
          </a:p>
        </p:txBody>
      </p:sp>
    </p:spTree>
    <p:extLst>
      <p:ext uri="{BB962C8B-B14F-4D97-AF65-F5344CB8AC3E}">
        <p14:creationId xmlns:p14="http://schemas.microsoft.com/office/powerpoint/2010/main" val="10948705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323528" y="620688"/>
            <a:ext cx="8352928" cy="7386638"/>
          </a:xfrm>
          <a:prstGeom prst="rect">
            <a:avLst/>
          </a:prstGeom>
          <a:noFill/>
        </p:spPr>
        <p:txBody>
          <a:bodyPr wrap="square" rtlCol="0">
            <a:spAutoFit/>
          </a:bodyPr>
          <a:lstStyle/>
          <a:p>
            <a:r>
              <a:rPr lang="cs-CZ" sz="2400" b="1" dirty="0" smtClean="0"/>
              <a:t>Moc zákonodárná</a:t>
            </a:r>
          </a:p>
          <a:p>
            <a:endParaRPr lang="cs-CZ" sz="2400" b="1" dirty="0"/>
          </a:p>
          <a:p>
            <a:pPr algn="just"/>
            <a:r>
              <a:rPr lang="cs-CZ" sz="2400" dirty="0" smtClean="0"/>
              <a:t>dvoukomorový parlament složený z Poslanecké sněmovny a Senátu</a:t>
            </a:r>
          </a:p>
          <a:p>
            <a:pPr marL="342900" indent="-342900" algn="just">
              <a:buFont typeface="Arial" panose="020B0604020202020204" pitchFamily="34" charset="0"/>
              <a:buChar char="•"/>
            </a:pPr>
            <a:r>
              <a:rPr lang="cs-CZ" sz="2400" dirty="0" smtClean="0"/>
              <a:t>200 poslanců volených na dobu 4 let v poměrném volebním systému</a:t>
            </a:r>
          </a:p>
          <a:p>
            <a:pPr marL="342900" indent="-342900" algn="just">
              <a:buFont typeface="Arial" panose="020B0604020202020204" pitchFamily="34" charset="0"/>
              <a:buChar char="•"/>
            </a:pPr>
            <a:r>
              <a:rPr lang="cs-CZ" sz="2400" dirty="0" smtClean="0"/>
              <a:t>81 senátorů volených na dobu 6 let, vždy po dvou letech 1/3 Senátu</a:t>
            </a:r>
          </a:p>
          <a:p>
            <a:pPr marL="342900" indent="-342900" algn="just">
              <a:buFont typeface="Arial" panose="020B0604020202020204" pitchFamily="34" charset="0"/>
              <a:buChar char="•"/>
            </a:pPr>
            <a:r>
              <a:rPr lang="cs-CZ" sz="2400" dirty="0" smtClean="0"/>
              <a:t>poslanci a senátoři k realizaci své činnosti disponují </a:t>
            </a:r>
            <a:r>
              <a:rPr lang="cs-CZ" sz="2400" b="1" dirty="0" smtClean="0"/>
              <a:t>imunitou</a:t>
            </a:r>
            <a:r>
              <a:rPr lang="cs-CZ" sz="2400" dirty="0" smtClean="0"/>
              <a:t> (čl. 27 odst. 2 Ústavy) a </a:t>
            </a:r>
            <a:r>
              <a:rPr lang="cs-CZ" sz="2400" b="1" dirty="0" smtClean="0"/>
              <a:t>částečnou procesní exempcí </a:t>
            </a:r>
            <a:r>
              <a:rPr lang="cs-CZ" sz="2400" dirty="0" smtClean="0"/>
              <a:t>(čl. 27 odst. 4 a 5 Ústavy)</a:t>
            </a:r>
          </a:p>
          <a:p>
            <a:pPr marL="342900" indent="-342900" algn="just">
              <a:buFont typeface="Arial" panose="020B0604020202020204" pitchFamily="34" charset="0"/>
              <a:buChar char="•"/>
            </a:pPr>
            <a:r>
              <a:rPr lang="cs-CZ" sz="2400" dirty="0" smtClean="0"/>
              <a:t>Obě komory jsou usnášeníschopné za přítomnosti alespoň za přítomnosti 1/3 svých členů (67 PS, 27 Senát), k přijetí usnesení </a:t>
            </a:r>
            <a:r>
              <a:rPr lang="cs-CZ" sz="2400" b="1" dirty="0" smtClean="0"/>
              <a:t>nadpoloviční většina přítomných </a:t>
            </a:r>
            <a:r>
              <a:rPr lang="cs-CZ" sz="2400" dirty="0" smtClean="0"/>
              <a:t>(34 PS, 14 Senát)</a:t>
            </a:r>
          </a:p>
          <a:p>
            <a:pPr algn="just"/>
            <a:endParaRPr lang="cs-CZ" sz="2400" dirty="0" smtClean="0"/>
          </a:p>
          <a:p>
            <a:pPr algn="just"/>
            <a:endParaRPr lang="cs-CZ" sz="2400" dirty="0" smtClean="0"/>
          </a:p>
          <a:p>
            <a:pPr algn="just"/>
            <a:endParaRPr lang="cs-CZ" sz="2400" dirty="0" smtClean="0"/>
          </a:p>
          <a:p>
            <a:pPr algn="just"/>
            <a:endParaRPr lang="cs-CZ" sz="2400" dirty="0" smtClean="0"/>
          </a:p>
          <a:p>
            <a:pPr algn="just"/>
            <a:endParaRPr lang="cs-CZ" sz="2400" dirty="0"/>
          </a:p>
          <a:p>
            <a:endParaRPr lang="cs-CZ" dirty="0"/>
          </a:p>
        </p:txBody>
      </p:sp>
    </p:spTree>
    <p:extLst>
      <p:ext uri="{BB962C8B-B14F-4D97-AF65-F5344CB8AC3E}">
        <p14:creationId xmlns:p14="http://schemas.microsoft.com/office/powerpoint/2010/main" val="39255387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255844" y="720914"/>
            <a:ext cx="8640960" cy="6494085"/>
          </a:xfrm>
          <a:prstGeom prst="rect">
            <a:avLst/>
          </a:prstGeom>
          <a:noFill/>
        </p:spPr>
        <p:txBody>
          <a:bodyPr wrap="square" rtlCol="0">
            <a:spAutoFit/>
          </a:bodyPr>
          <a:lstStyle/>
          <a:p>
            <a:r>
              <a:rPr lang="cs-CZ" sz="2400" b="1" dirty="0" smtClean="0"/>
              <a:t>Moc zákonodárná</a:t>
            </a:r>
          </a:p>
          <a:p>
            <a:endParaRPr lang="cs-CZ" b="1" dirty="0"/>
          </a:p>
          <a:p>
            <a:pPr algn="just"/>
            <a:r>
              <a:rPr lang="cs-CZ" sz="2000" u="sng" dirty="0"/>
              <a:t>k</a:t>
            </a:r>
            <a:r>
              <a:rPr lang="cs-CZ" sz="2000" u="sng" dirty="0" smtClean="0"/>
              <a:t>valifikovaná usnesení</a:t>
            </a:r>
          </a:p>
          <a:p>
            <a:pPr algn="just">
              <a:buFont typeface="Wingdings" pitchFamily="2" charset="2"/>
              <a:buChar char="q"/>
            </a:pPr>
            <a:r>
              <a:rPr lang="cs-CZ" sz="2000" b="1" dirty="0"/>
              <a:t>n</a:t>
            </a:r>
            <a:r>
              <a:rPr lang="cs-CZ" sz="2000" b="1" dirty="0" smtClean="0"/>
              <a:t>adpoloviční většina všech poslanců a všech Senátorů (PS 101, Senát 41)</a:t>
            </a:r>
          </a:p>
          <a:p>
            <a:pPr algn="just"/>
            <a:r>
              <a:rPr lang="cs-CZ" sz="2000" dirty="0"/>
              <a:t>č</a:t>
            </a:r>
            <a:r>
              <a:rPr lang="cs-CZ" sz="2000" dirty="0" smtClean="0"/>
              <a:t>l. 39 odst. 2 Ústavy (vyhlášení válečného stavu a další vojenské otázky)</a:t>
            </a:r>
          </a:p>
          <a:p>
            <a:pPr algn="just">
              <a:buFont typeface="Wingdings" pitchFamily="2" charset="2"/>
              <a:buChar char="q"/>
            </a:pPr>
            <a:r>
              <a:rPr lang="cs-CZ" sz="2000" b="1" dirty="0"/>
              <a:t>t</a:t>
            </a:r>
            <a:r>
              <a:rPr lang="cs-CZ" sz="2000" b="1" dirty="0" smtClean="0"/>
              <a:t>řípětinová většina všech poslanců a třípětinová většina přítomných senátorů (PS 120, Senát 14) </a:t>
            </a:r>
            <a:r>
              <a:rPr lang="cs-CZ" sz="2000" b="1" dirty="0" smtClean="0">
                <a:solidFill>
                  <a:srgbClr val="FF0000"/>
                </a:solidFill>
              </a:rPr>
              <a:t>značná disproporce mezi komorami</a:t>
            </a:r>
          </a:p>
          <a:p>
            <a:pPr algn="just"/>
            <a:r>
              <a:rPr lang="cs-CZ" sz="2000" dirty="0" smtClean="0"/>
              <a:t>čl. 39 odst. 3 Ústavy (ústavní zákon, ratifikace mezinárodních smluv dle čl. 10a Ústavy)</a:t>
            </a:r>
          </a:p>
          <a:p>
            <a:pPr algn="just"/>
            <a:r>
              <a:rPr lang="cs-CZ" sz="2000" dirty="0"/>
              <a:t>č</a:t>
            </a:r>
            <a:r>
              <a:rPr lang="cs-CZ" sz="2000" dirty="0" smtClean="0"/>
              <a:t>l. 65 odst. 3 Ústavy (ústavní žaloba na prezidenta republiky)</a:t>
            </a:r>
          </a:p>
          <a:p>
            <a:pPr algn="just">
              <a:buFont typeface="Wingdings" pitchFamily="2" charset="2"/>
              <a:buChar char="q"/>
            </a:pPr>
            <a:r>
              <a:rPr lang="cs-CZ" sz="2000" b="1" dirty="0" smtClean="0"/>
              <a:t>schválení Poslaneckou sněmovnou i Senátem = </a:t>
            </a:r>
            <a:r>
              <a:rPr lang="cs-CZ" sz="2000" b="1" dirty="0" smtClean="0">
                <a:solidFill>
                  <a:srgbClr val="FF0000"/>
                </a:solidFill>
              </a:rPr>
              <a:t>PS nemůže přehlasovat Senát</a:t>
            </a:r>
          </a:p>
          <a:p>
            <a:pPr algn="just"/>
            <a:r>
              <a:rPr lang="cs-CZ" sz="2000" dirty="0"/>
              <a:t>č</a:t>
            </a:r>
            <a:r>
              <a:rPr lang="cs-CZ" sz="2000" dirty="0" smtClean="0"/>
              <a:t>l. 40 Ústavy (volební zákon, zásady styku obou komor), postačí však většina přítomných jako u běžného usnesení</a:t>
            </a:r>
          </a:p>
          <a:p>
            <a:pPr algn="just">
              <a:buFont typeface="Wingdings" pitchFamily="2" charset="2"/>
              <a:buChar char="q"/>
            </a:pPr>
            <a:r>
              <a:rPr lang="cs-CZ" sz="2000" b="1" dirty="0" smtClean="0"/>
              <a:t>většina všech poslanců (101) </a:t>
            </a:r>
          </a:p>
          <a:p>
            <a:pPr algn="just"/>
            <a:r>
              <a:rPr lang="cs-CZ" sz="2000" dirty="0" smtClean="0"/>
              <a:t>čl. 47 Ústavy (poslanecká sněmovna hlasuje o zamítnutém návrhu Senátu nebo o vráceném návrhu s pozměňovacími návrhy)</a:t>
            </a:r>
            <a:r>
              <a:rPr lang="cs-CZ" sz="2000" b="1" dirty="0"/>
              <a:t> „přehlasování Senátu</a:t>
            </a:r>
            <a:r>
              <a:rPr lang="cs-CZ" sz="2000" b="1" dirty="0" smtClean="0"/>
              <a:t>“</a:t>
            </a:r>
          </a:p>
          <a:p>
            <a:pPr algn="just"/>
            <a:r>
              <a:rPr lang="cs-CZ" sz="2000" dirty="0" smtClean="0"/>
              <a:t>čl. 72 odst. 2 Ústavy vyslovení nedůvěry vládě</a:t>
            </a:r>
          </a:p>
          <a:p>
            <a:pPr algn="just"/>
            <a:r>
              <a:rPr lang="cs-CZ" sz="2000" dirty="0" smtClean="0"/>
              <a:t>čl. 50 Ústavy vrácení zákona prezidentem republiky</a:t>
            </a:r>
          </a:p>
          <a:p>
            <a:pPr algn="just"/>
            <a:endParaRPr lang="cs-CZ" dirty="0" smtClean="0"/>
          </a:p>
          <a:p>
            <a:pPr algn="just"/>
            <a:endParaRPr lang="cs-CZ" dirty="0" smtClean="0"/>
          </a:p>
          <a:p>
            <a:pPr algn="just"/>
            <a:endParaRPr lang="cs-CZ" dirty="0"/>
          </a:p>
        </p:txBody>
      </p:sp>
    </p:spTree>
    <p:extLst>
      <p:ext uri="{BB962C8B-B14F-4D97-AF65-F5344CB8AC3E}">
        <p14:creationId xmlns:p14="http://schemas.microsoft.com/office/powerpoint/2010/main" val="30666388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5" name="TextovéPole 4"/>
          <p:cNvSpPr txBox="1"/>
          <p:nvPr/>
        </p:nvSpPr>
        <p:spPr>
          <a:xfrm>
            <a:off x="395536" y="620688"/>
            <a:ext cx="8280920" cy="3754874"/>
          </a:xfrm>
          <a:prstGeom prst="rect">
            <a:avLst/>
          </a:prstGeom>
          <a:noFill/>
        </p:spPr>
        <p:txBody>
          <a:bodyPr wrap="square" rtlCol="0">
            <a:spAutoFit/>
          </a:bodyPr>
          <a:lstStyle/>
          <a:p>
            <a:r>
              <a:rPr lang="cs-CZ" sz="2400" b="1" dirty="0" smtClean="0"/>
              <a:t>Moc zákonodárná</a:t>
            </a:r>
          </a:p>
          <a:p>
            <a:pPr algn="just"/>
            <a:endParaRPr lang="cs-CZ" b="1" dirty="0"/>
          </a:p>
          <a:p>
            <a:pPr algn="just"/>
            <a:r>
              <a:rPr lang="cs-CZ" sz="2000" b="1" dirty="0" smtClean="0"/>
              <a:t>Kdo má zákonodárnou iniciativu (čl. 41 odst. 2 Ústavy)</a:t>
            </a:r>
          </a:p>
          <a:p>
            <a:pPr algn="just"/>
            <a:endParaRPr lang="cs-CZ" sz="2000" b="1" dirty="0" smtClean="0"/>
          </a:p>
          <a:p>
            <a:pPr marL="342900" indent="-342900" algn="just">
              <a:buFont typeface="Arial" panose="020B0604020202020204" pitchFamily="34" charset="0"/>
              <a:buChar char="•"/>
            </a:pPr>
            <a:r>
              <a:rPr lang="cs-CZ" sz="2000" b="1" dirty="0" smtClean="0"/>
              <a:t>poslanec</a:t>
            </a:r>
          </a:p>
          <a:p>
            <a:pPr marL="342900" indent="-342900" algn="just">
              <a:buFont typeface="Arial" panose="020B0604020202020204" pitchFamily="34" charset="0"/>
              <a:buChar char="•"/>
            </a:pPr>
            <a:r>
              <a:rPr lang="cs-CZ" sz="2000" b="1" dirty="0"/>
              <a:t>s</a:t>
            </a:r>
            <a:r>
              <a:rPr lang="cs-CZ" sz="2000" b="1" dirty="0" smtClean="0"/>
              <a:t>kupina poslanců</a:t>
            </a:r>
          </a:p>
          <a:p>
            <a:pPr marL="342900" indent="-342900" algn="just">
              <a:buFont typeface="Arial" panose="020B0604020202020204" pitchFamily="34" charset="0"/>
              <a:buChar char="•"/>
            </a:pPr>
            <a:r>
              <a:rPr lang="cs-CZ" sz="2000" b="1" dirty="0" smtClean="0"/>
              <a:t>Senát</a:t>
            </a:r>
          </a:p>
          <a:p>
            <a:pPr marL="342900" indent="-342900" algn="just">
              <a:buFont typeface="Arial" panose="020B0604020202020204" pitchFamily="34" charset="0"/>
              <a:buChar char="•"/>
            </a:pPr>
            <a:r>
              <a:rPr lang="cs-CZ" sz="2000" b="1" dirty="0" smtClean="0"/>
              <a:t>vláda</a:t>
            </a:r>
          </a:p>
          <a:p>
            <a:pPr marL="342900" indent="-342900" algn="just">
              <a:buFont typeface="Arial" panose="020B0604020202020204" pitchFamily="34" charset="0"/>
              <a:buChar char="•"/>
            </a:pPr>
            <a:r>
              <a:rPr lang="cs-CZ" sz="2000" b="1" dirty="0" smtClean="0"/>
              <a:t>zastupitelstvo vyššího územně samosprávného celku (rozuměj kraje)</a:t>
            </a:r>
            <a:endParaRPr lang="cs-CZ" sz="2000" b="1" dirty="0"/>
          </a:p>
          <a:p>
            <a:pPr algn="just"/>
            <a:endParaRPr lang="cs-CZ" sz="2000" b="1" dirty="0" smtClean="0"/>
          </a:p>
          <a:p>
            <a:pPr algn="just"/>
            <a:r>
              <a:rPr lang="cs-CZ" u="sng" dirty="0" smtClean="0"/>
              <a:t>V případě návrhu zákona o státním rozpočtu a návrhu státního závěrečného účtu pouze vláda a projednává pouze Poslanecká sněmovna.</a:t>
            </a:r>
            <a:endParaRPr lang="cs-CZ" u="sng" dirty="0"/>
          </a:p>
        </p:txBody>
      </p:sp>
    </p:spTree>
    <p:extLst>
      <p:ext uri="{BB962C8B-B14F-4D97-AF65-F5344CB8AC3E}">
        <p14:creationId xmlns:p14="http://schemas.microsoft.com/office/powerpoint/2010/main" val="5016074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539552" y="692696"/>
            <a:ext cx="8136904" cy="5016758"/>
          </a:xfrm>
          <a:prstGeom prst="rect">
            <a:avLst/>
          </a:prstGeom>
          <a:noFill/>
        </p:spPr>
        <p:txBody>
          <a:bodyPr wrap="square" rtlCol="0">
            <a:spAutoFit/>
          </a:bodyPr>
          <a:lstStyle/>
          <a:p>
            <a:r>
              <a:rPr lang="cs-CZ" sz="2400" b="1" dirty="0" smtClean="0"/>
              <a:t>Moc výkonná - prezident</a:t>
            </a:r>
          </a:p>
          <a:p>
            <a:endParaRPr lang="cs-CZ" b="1" dirty="0"/>
          </a:p>
          <a:p>
            <a:pPr marL="342900" indent="-342900">
              <a:buFont typeface="Arial" panose="020B0604020202020204" pitchFamily="34" charset="0"/>
              <a:buChar char="•"/>
            </a:pPr>
            <a:r>
              <a:rPr lang="cs-CZ" sz="2000" dirty="0"/>
              <a:t>h</a:t>
            </a:r>
            <a:r>
              <a:rPr lang="cs-CZ" sz="2000" dirty="0" smtClean="0"/>
              <a:t>lava státu volená na 5 let přímou volbou, maximálně </a:t>
            </a:r>
            <a:r>
              <a:rPr lang="cs-CZ" sz="2000" b="1" dirty="0" smtClean="0"/>
              <a:t>dvě po sobě jdoucí volební období</a:t>
            </a:r>
            <a:r>
              <a:rPr lang="cs-CZ" sz="2000" dirty="0" smtClean="0"/>
              <a:t>, ze své funkce není nikomu odpovědný</a:t>
            </a:r>
          </a:p>
          <a:p>
            <a:endParaRPr lang="cs-CZ" sz="2000" dirty="0"/>
          </a:p>
          <a:p>
            <a:pPr algn="just"/>
            <a:r>
              <a:rPr lang="cs-CZ" sz="2000" dirty="0" smtClean="0"/>
              <a:t>Neodpovědnost (čl. 65 Ústavy) = neodpovídá za přestupky a trestné činy spáchané během výkonu mandátu a ani jej nelze zadržet, odpovídá pouze za velezradu nebo hrubé porušení Ústavy, na základě ústavní žaloby k Ústavnímu soudu, kterou podává Senát se souhlasem Poslanecké sněmovny. </a:t>
            </a:r>
          </a:p>
          <a:p>
            <a:pPr algn="just"/>
            <a:r>
              <a:rPr lang="cs-CZ" sz="2000" dirty="0" smtClean="0"/>
              <a:t>Postižen může být </a:t>
            </a:r>
            <a:r>
              <a:rPr lang="cs-CZ" sz="2000" b="1" dirty="0" smtClean="0"/>
              <a:t>ztrátou úřadu na nezpůsobilosti jej znovu nabýt.</a:t>
            </a:r>
          </a:p>
          <a:p>
            <a:pPr algn="just"/>
            <a:endParaRPr lang="cs-CZ" sz="2000" b="1" dirty="0"/>
          </a:p>
          <a:p>
            <a:pPr algn="just"/>
            <a:r>
              <a:rPr lang="cs-CZ" sz="2000" b="1" dirty="0" smtClean="0"/>
              <a:t>Volba prezidenta</a:t>
            </a:r>
          </a:p>
          <a:p>
            <a:pPr algn="just"/>
            <a:endParaRPr lang="cs-CZ" sz="2000" b="1" dirty="0" smtClean="0"/>
          </a:p>
          <a:p>
            <a:pPr algn="just"/>
            <a:r>
              <a:rPr lang="cs-CZ" sz="2000" dirty="0" smtClean="0"/>
              <a:t>do roku 2008 volen oběma komorami na společné schůzi</a:t>
            </a:r>
          </a:p>
          <a:p>
            <a:pPr algn="just"/>
            <a:r>
              <a:rPr lang="cs-CZ" sz="2000" dirty="0" smtClean="0"/>
              <a:t>od roku 2013 přímá volba prezidenta (čl. 56 Ústavy)</a:t>
            </a:r>
            <a:endParaRPr lang="cs-CZ" sz="2000" dirty="0"/>
          </a:p>
          <a:p>
            <a:endParaRPr lang="cs-CZ" dirty="0"/>
          </a:p>
        </p:txBody>
      </p:sp>
    </p:spTree>
    <p:extLst>
      <p:ext uri="{BB962C8B-B14F-4D97-AF65-F5344CB8AC3E}">
        <p14:creationId xmlns:p14="http://schemas.microsoft.com/office/powerpoint/2010/main" val="35554014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836712"/>
            <a:ext cx="8229600" cy="5289451"/>
          </a:xfrm>
        </p:spPr>
        <p:txBody>
          <a:bodyPr>
            <a:normAutofit/>
          </a:bodyPr>
          <a:lstStyle/>
          <a:p>
            <a:pPr marL="0" indent="0">
              <a:buNone/>
            </a:pPr>
            <a:r>
              <a:rPr lang="cs-CZ" sz="2400" b="1" dirty="0" smtClean="0"/>
              <a:t>Moc výkonná – prezident</a:t>
            </a:r>
          </a:p>
          <a:p>
            <a:pPr marL="0" indent="0">
              <a:buNone/>
            </a:pPr>
            <a:endParaRPr lang="cs-CZ" sz="2400" b="1" dirty="0" smtClean="0"/>
          </a:p>
          <a:p>
            <a:pPr marL="0" indent="0" algn="just">
              <a:buNone/>
            </a:pPr>
            <a:r>
              <a:rPr lang="cs-CZ" sz="2000" b="1" dirty="0" smtClean="0"/>
              <a:t>Pravomoci prezidenta – výlučné (čl. 62 Ústavy) </a:t>
            </a:r>
          </a:p>
          <a:p>
            <a:pPr algn="just"/>
            <a:r>
              <a:rPr lang="cs-CZ" sz="2000" dirty="0" smtClean="0"/>
              <a:t>jmenuje a odvolává předsedu a další členy vlády a přijímá jejich demisi</a:t>
            </a:r>
          </a:p>
          <a:p>
            <a:pPr algn="just"/>
            <a:r>
              <a:rPr lang="cs-CZ" sz="2000" dirty="0" smtClean="0"/>
              <a:t>svolává zasedání Poslanecké sněmovny</a:t>
            </a:r>
          </a:p>
          <a:p>
            <a:pPr algn="just"/>
            <a:r>
              <a:rPr lang="cs-CZ" sz="2000" dirty="0"/>
              <a:t>r</a:t>
            </a:r>
            <a:r>
              <a:rPr lang="cs-CZ" sz="2000" dirty="0" smtClean="0"/>
              <a:t>ozpouští  Poslaneckou sněmovnu</a:t>
            </a:r>
          </a:p>
          <a:p>
            <a:pPr marL="0" indent="0" algn="just">
              <a:buNone/>
            </a:pPr>
            <a:r>
              <a:rPr lang="cs-CZ" sz="2000" dirty="0" smtClean="0"/>
              <a:t>a další</a:t>
            </a:r>
          </a:p>
          <a:p>
            <a:pPr marL="0" indent="0" algn="just">
              <a:buNone/>
            </a:pPr>
            <a:r>
              <a:rPr lang="cs-CZ" sz="2000" b="1" dirty="0" smtClean="0"/>
              <a:t>Pravomoci prezidenta – sdílené (čl. 63 Ústavy)</a:t>
            </a:r>
          </a:p>
          <a:p>
            <a:pPr algn="just"/>
            <a:r>
              <a:rPr lang="cs-CZ" sz="2000" dirty="0" smtClean="0"/>
              <a:t>zastupuje stát navenek</a:t>
            </a:r>
          </a:p>
          <a:p>
            <a:pPr algn="just"/>
            <a:r>
              <a:rPr lang="cs-CZ" sz="2000" dirty="0"/>
              <a:t>p</a:t>
            </a:r>
            <a:r>
              <a:rPr lang="cs-CZ" sz="2000" dirty="0" smtClean="0"/>
              <a:t>řijímá vedoucí zastupitelských misí</a:t>
            </a:r>
          </a:p>
          <a:p>
            <a:pPr algn="just"/>
            <a:r>
              <a:rPr lang="cs-CZ" sz="2000" dirty="0"/>
              <a:t>j</a:t>
            </a:r>
            <a:r>
              <a:rPr lang="cs-CZ" sz="2000" dirty="0" smtClean="0"/>
              <a:t>menuje soudce</a:t>
            </a:r>
          </a:p>
          <a:p>
            <a:pPr marL="0" indent="0" algn="just">
              <a:buNone/>
            </a:pPr>
            <a:r>
              <a:rPr lang="cs-CZ" sz="2000" dirty="0" smtClean="0"/>
              <a:t>a další </a:t>
            </a:r>
          </a:p>
          <a:p>
            <a:pPr marL="0" indent="0" algn="just">
              <a:buNone/>
            </a:pPr>
            <a:r>
              <a:rPr lang="cs-CZ" sz="2000" dirty="0" smtClean="0"/>
              <a:t>-sdílené vyžadují </a:t>
            </a:r>
            <a:r>
              <a:rPr lang="cs-CZ" sz="2000" b="1" dirty="0" smtClean="0"/>
              <a:t>spolupodpis předsedy vlády nebo jím pověřeného člena vlády</a:t>
            </a:r>
          </a:p>
          <a:p>
            <a:pPr marL="0" indent="0">
              <a:buNone/>
            </a:pPr>
            <a:endParaRPr lang="cs-CZ" sz="2400" dirty="0"/>
          </a:p>
          <a:p>
            <a:pPr marL="0" indent="0">
              <a:buNone/>
            </a:pPr>
            <a:endParaRPr lang="cs-CZ" dirty="0"/>
          </a:p>
        </p:txBody>
      </p:sp>
      <p:sp>
        <p:nvSpPr>
          <p:cNvPr id="4" name="Zástupný symbol pro zápatí 3"/>
          <p:cNvSpPr>
            <a:spLocks noGrp="1"/>
          </p:cNvSpPr>
          <p:nvPr>
            <p:ph type="ftr" sz="quarter" idx="11"/>
          </p:nvPr>
        </p:nvSpPr>
        <p:spPr/>
        <p:txBody>
          <a:bodyPr/>
          <a:lstStyle/>
          <a:p>
            <a:r>
              <a:rPr lang="fr-FR" smtClean="0"/>
              <a:t>Právo,  JUDr. Michal Márton, Ph.D.</a:t>
            </a:r>
            <a:endParaRPr lang="cs-CZ" dirty="0"/>
          </a:p>
        </p:txBody>
      </p:sp>
    </p:spTree>
    <p:extLst>
      <p:ext uri="{BB962C8B-B14F-4D97-AF65-F5344CB8AC3E}">
        <p14:creationId xmlns:p14="http://schemas.microsoft.com/office/powerpoint/2010/main" val="30952005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359532" y="605053"/>
            <a:ext cx="8424936" cy="3939540"/>
          </a:xfrm>
          <a:prstGeom prst="rect">
            <a:avLst/>
          </a:prstGeom>
          <a:noFill/>
        </p:spPr>
        <p:txBody>
          <a:bodyPr wrap="square" rtlCol="0">
            <a:spAutoFit/>
          </a:bodyPr>
          <a:lstStyle/>
          <a:p>
            <a:r>
              <a:rPr lang="cs-CZ" altLang="cs-CZ" sz="2400" b="1" dirty="0" smtClean="0"/>
              <a:t>Moc výkonná - prezident</a:t>
            </a:r>
          </a:p>
          <a:p>
            <a:endParaRPr lang="cs-CZ" altLang="cs-CZ" b="1" dirty="0"/>
          </a:p>
          <a:p>
            <a:r>
              <a:rPr lang="cs-CZ" altLang="cs-CZ" sz="2400" b="1" dirty="0" smtClean="0"/>
              <a:t>A co ty milosti…?</a:t>
            </a:r>
            <a:endParaRPr lang="cs-CZ" altLang="cs-CZ" sz="2400" dirty="0"/>
          </a:p>
          <a:p>
            <a:endParaRPr lang="cs-CZ" altLang="cs-CZ" sz="2400" b="1" dirty="0" smtClean="0"/>
          </a:p>
          <a:p>
            <a:r>
              <a:rPr lang="cs-CZ" altLang="cs-CZ" sz="2000" dirty="0" smtClean="0"/>
              <a:t>dle čl. 62 písm. g) Ústavy (v samostatné pravomoci) má právo</a:t>
            </a:r>
          </a:p>
          <a:p>
            <a:r>
              <a:rPr lang="cs-CZ" altLang="cs-CZ" sz="2000" b="1" dirty="0" err="1" smtClean="0"/>
              <a:t>agraciace</a:t>
            </a:r>
            <a:r>
              <a:rPr lang="cs-CZ" altLang="cs-CZ" sz="2000" dirty="0" smtClean="0"/>
              <a:t> – odpouštět zmírňovat tresty uložené soudem </a:t>
            </a:r>
          </a:p>
          <a:p>
            <a:r>
              <a:rPr lang="cs-CZ" altLang="cs-CZ" sz="2000" b="1" dirty="0" smtClean="0"/>
              <a:t>rehabilitace</a:t>
            </a:r>
            <a:r>
              <a:rPr lang="cs-CZ" altLang="cs-CZ" sz="2000" dirty="0" smtClean="0"/>
              <a:t> – zahlazovat odsouzení </a:t>
            </a:r>
          </a:p>
          <a:p>
            <a:endParaRPr lang="cs-CZ" altLang="cs-CZ" sz="2000" dirty="0"/>
          </a:p>
          <a:p>
            <a:r>
              <a:rPr lang="cs-CZ" altLang="cs-CZ" sz="2000" dirty="0" smtClean="0"/>
              <a:t>dle čl. 63 písm. j) a k) Ústavy (ve sdílené pravomoci) má právo</a:t>
            </a:r>
          </a:p>
          <a:p>
            <a:r>
              <a:rPr lang="cs-CZ" altLang="cs-CZ" sz="2000" b="1" dirty="0"/>
              <a:t>a</a:t>
            </a:r>
            <a:r>
              <a:rPr lang="cs-CZ" altLang="cs-CZ" sz="2000" b="1" dirty="0" smtClean="0"/>
              <a:t>bolice – </a:t>
            </a:r>
            <a:r>
              <a:rPr lang="cs-CZ" altLang="cs-CZ" sz="2000" dirty="0" smtClean="0"/>
              <a:t>nařizuje, aby se trestní stíhání nezahajovalo, a pokud bylo zahájeno, aby se v něm nepokračovalo</a:t>
            </a:r>
            <a:endParaRPr lang="cs-CZ" altLang="cs-CZ" sz="2000" b="1" dirty="0" smtClean="0"/>
          </a:p>
          <a:p>
            <a:r>
              <a:rPr lang="cs-CZ" altLang="cs-CZ" sz="2000" b="1" dirty="0" smtClean="0"/>
              <a:t>amnestie</a:t>
            </a:r>
            <a:r>
              <a:rPr lang="cs-CZ" altLang="cs-CZ" sz="2000" dirty="0" smtClean="0"/>
              <a:t> – rozsáhlejší milost</a:t>
            </a:r>
          </a:p>
        </p:txBody>
      </p:sp>
    </p:spTree>
    <p:extLst>
      <p:ext uri="{BB962C8B-B14F-4D97-AF65-F5344CB8AC3E}">
        <p14:creationId xmlns:p14="http://schemas.microsoft.com/office/powerpoint/2010/main" val="28614402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467544" y="620688"/>
            <a:ext cx="8208912" cy="6155531"/>
          </a:xfrm>
          <a:prstGeom prst="rect">
            <a:avLst/>
          </a:prstGeom>
          <a:noFill/>
        </p:spPr>
        <p:txBody>
          <a:bodyPr wrap="square" rtlCol="0">
            <a:spAutoFit/>
          </a:bodyPr>
          <a:lstStyle/>
          <a:p>
            <a:r>
              <a:rPr lang="cs-CZ" sz="2400" b="1" dirty="0" smtClean="0"/>
              <a:t>Moc výkonná - vláda</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sz="2000" dirty="0"/>
              <a:t>v</a:t>
            </a:r>
            <a:r>
              <a:rPr lang="cs-CZ" sz="2000" dirty="0" smtClean="0"/>
              <a:t>rcholným kolegiálním orgánem výkonné moci, skládá se z předsedy, místopředsedů vlády a ministrů, je odpovědna Poslanecké sněmovně </a:t>
            </a:r>
          </a:p>
          <a:p>
            <a:pPr marL="285750" indent="-285750" algn="just">
              <a:buFont typeface="Arial" panose="020B0604020202020204" pitchFamily="34" charset="0"/>
              <a:buChar char="•"/>
            </a:pPr>
            <a:r>
              <a:rPr lang="cs-CZ" sz="2000" dirty="0" smtClean="0"/>
              <a:t>k provedení zákona a v jeho mezích může vláda vydávat nařízení (§ 78 Ústavy)</a:t>
            </a:r>
          </a:p>
          <a:p>
            <a:pPr marL="285750" indent="-285750" algn="just">
              <a:buFont typeface="Arial" panose="020B0604020202020204" pitchFamily="34" charset="0"/>
              <a:buChar char="•"/>
            </a:pPr>
            <a:r>
              <a:rPr lang="cs-CZ" sz="2000" dirty="0"/>
              <a:t>m</a:t>
            </a:r>
            <a:r>
              <a:rPr lang="cs-CZ" sz="2000" dirty="0" smtClean="0"/>
              <a:t>inisterstva pak na základě zákona a v jeho mezích vydávat nařízení, jsou-li k tomu zákonem zmocněny (čl. 79 odst. 3 Ústavy)</a:t>
            </a:r>
          </a:p>
          <a:p>
            <a:pPr algn="just"/>
            <a:r>
              <a:rPr lang="cs-CZ" sz="2000" i="1" dirty="0" smtClean="0"/>
              <a:t>Jak se vláda rodí…? (aneb od voleb v říjnu 2017 do schválení důvěry v červenci 2018 literou Ústavy) </a:t>
            </a:r>
            <a:r>
              <a:rPr lang="cs-CZ" sz="2000" i="1" dirty="0" smtClean="0">
                <a:sym typeface="Wingdings" panose="05000000000000000000" pitchFamily="2" charset="2"/>
              </a:rPr>
              <a:t></a:t>
            </a:r>
            <a:endParaRPr lang="cs-CZ" sz="2000" i="1" dirty="0" smtClean="0"/>
          </a:p>
          <a:p>
            <a:pPr algn="just"/>
            <a:r>
              <a:rPr lang="cs-CZ" sz="2000" b="1" dirty="0" smtClean="0"/>
              <a:t>Čl. 68 odst. 3 Ústavy</a:t>
            </a:r>
          </a:p>
          <a:p>
            <a:pPr algn="just"/>
            <a:r>
              <a:rPr lang="cs-CZ" sz="2000" dirty="0" smtClean="0"/>
              <a:t>1. Krok – tah prezidenta</a:t>
            </a:r>
          </a:p>
          <a:p>
            <a:pPr algn="just"/>
            <a:r>
              <a:rPr lang="cs-CZ" sz="2000" dirty="0" smtClean="0"/>
              <a:t>Předsedu vlády </a:t>
            </a:r>
            <a:r>
              <a:rPr lang="cs-CZ" sz="2000" b="1" u="sng" dirty="0" smtClean="0"/>
              <a:t>jmenuje</a:t>
            </a:r>
            <a:r>
              <a:rPr lang="cs-CZ" sz="2000" dirty="0" smtClean="0"/>
              <a:t> prezident republiky a na jeho návrh </a:t>
            </a:r>
            <a:r>
              <a:rPr lang="cs-CZ" sz="2000" b="1" u="sng" dirty="0" smtClean="0"/>
              <a:t>jmenuje</a:t>
            </a:r>
            <a:r>
              <a:rPr lang="cs-CZ" sz="2000" dirty="0" smtClean="0"/>
              <a:t> ostatní členy vlády (jmenování – </a:t>
            </a:r>
            <a:r>
              <a:rPr lang="cs-CZ" sz="2000" b="1" u="sng" dirty="0" smtClean="0"/>
              <a:t>končí stávající vláda</a:t>
            </a:r>
            <a:r>
              <a:rPr lang="cs-CZ" sz="2000" dirty="0" smtClean="0"/>
              <a:t>, pověření vítěze voleb jednáním o sestavení vlády – úzus předcházející jmenování, který nemá právní následky)</a:t>
            </a:r>
          </a:p>
          <a:p>
            <a:pPr algn="just"/>
            <a:endParaRPr lang="cs-CZ" dirty="0"/>
          </a:p>
          <a:p>
            <a:pPr algn="just"/>
            <a:endParaRPr lang="cs-CZ" dirty="0"/>
          </a:p>
          <a:p>
            <a:pPr algn="just"/>
            <a:endParaRPr lang="cs-CZ" dirty="0" smtClean="0"/>
          </a:p>
          <a:p>
            <a:pPr algn="just"/>
            <a:endParaRPr lang="cs-CZ" b="1" dirty="0"/>
          </a:p>
        </p:txBody>
      </p:sp>
    </p:spTree>
    <p:extLst>
      <p:ext uri="{BB962C8B-B14F-4D97-AF65-F5344CB8AC3E}">
        <p14:creationId xmlns:p14="http://schemas.microsoft.com/office/powerpoint/2010/main" val="1324235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504987" y="692696"/>
            <a:ext cx="8136904" cy="4524315"/>
          </a:xfrm>
          <a:prstGeom prst="rect">
            <a:avLst/>
          </a:prstGeom>
          <a:noFill/>
        </p:spPr>
        <p:txBody>
          <a:bodyPr wrap="square" rtlCol="0">
            <a:spAutoFit/>
          </a:bodyPr>
          <a:lstStyle/>
          <a:p>
            <a:r>
              <a:rPr lang="cs-CZ" sz="2400" b="1" dirty="0" smtClean="0"/>
              <a:t>Stát a jeho ústavní základy</a:t>
            </a:r>
          </a:p>
          <a:p>
            <a:endParaRPr lang="cs-CZ" sz="2400" dirty="0" smtClean="0"/>
          </a:p>
          <a:p>
            <a:r>
              <a:rPr lang="cs-CZ" sz="2400" dirty="0" smtClean="0"/>
              <a:t>G. </a:t>
            </a:r>
            <a:r>
              <a:rPr lang="cs-CZ" sz="2400" dirty="0" err="1" smtClean="0"/>
              <a:t>Jellinek</a:t>
            </a:r>
            <a:r>
              <a:rPr lang="cs-CZ" sz="2400" dirty="0" smtClean="0"/>
              <a:t> – tříprvková podstata státu</a:t>
            </a:r>
            <a:endParaRPr lang="cs-CZ" sz="2400" dirty="0"/>
          </a:p>
          <a:p>
            <a:endParaRPr lang="cs-CZ" sz="2400" dirty="0"/>
          </a:p>
          <a:p>
            <a:pPr marL="342900" indent="-342900">
              <a:buFont typeface="Arial" panose="020B0604020202020204" pitchFamily="34" charset="0"/>
              <a:buChar char="•"/>
            </a:pPr>
            <a:r>
              <a:rPr lang="cs-CZ" sz="2400" dirty="0"/>
              <a:t>s</a:t>
            </a:r>
            <a:r>
              <a:rPr lang="cs-CZ" sz="2400" dirty="0" smtClean="0"/>
              <a:t>tátní území </a:t>
            </a:r>
          </a:p>
          <a:p>
            <a:pPr marL="342900" indent="-342900">
              <a:buFont typeface="Arial" panose="020B0604020202020204" pitchFamily="34" charset="0"/>
              <a:buChar char="•"/>
            </a:pPr>
            <a:r>
              <a:rPr lang="cs-CZ" sz="2400" dirty="0" smtClean="0"/>
              <a:t>obyvatelstvo</a:t>
            </a:r>
          </a:p>
          <a:p>
            <a:pPr marL="342900" indent="-342900">
              <a:buFont typeface="Arial" panose="020B0604020202020204" pitchFamily="34" charset="0"/>
              <a:buChar char="•"/>
            </a:pPr>
            <a:r>
              <a:rPr lang="cs-CZ" sz="2400" dirty="0" smtClean="0"/>
              <a:t>státní moc jakožto organizace obyvatelstva na určitém území</a:t>
            </a:r>
          </a:p>
          <a:p>
            <a:endParaRPr lang="cs-CZ" sz="2400" dirty="0" smtClean="0"/>
          </a:p>
          <a:p>
            <a:pPr algn="just"/>
            <a:r>
              <a:rPr lang="cs-CZ" sz="2400" b="1" dirty="0" smtClean="0"/>
              <a:t>Státní území </a:t>
            </a:r>
            <a:r>
              <a:rPr lang="cs-CZ" sz="2400" dirty="0" smtClean="0"/>
              <a:t>– část zemského povrchu včetně prostoru nad ním (vzdušný prostor) a pod ním (podpovrchové vodstvo, nerosty), na němž stát uplatňuje svou suverenitu</a:t>
            </a:r>
          </a:p>
          <a:p>
            <a:endParaRPr lang="cs-CZ" sz="2400" dirty="0" smtClean="0"/>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539552" y="692696"/>
            <a:ext cx="8136904" cy="5940088"/>
          </a:xfrm>
          <a:prstGeom prst="rect">
            <a:avLst/>
          </a:prstGeom>
          <a:noFill/>
        </p:spPr>
        <p:txBody>
          <a:bodyPr wrap="square" rtlCol="0">
            <a:spAutoFit/>
          </a:bodyPr>
          <a:lstStyle/>
          <a:p>
            <a:r>
              <a:rPr lang="cs-CZ" sz="2400" b="1" dirty="0" smtClean="0"/>
              <a:t>Moc výkonná - vláda</a:t>
            </a:r>
          </a:p>
          <a:p>
            <a:endParaRPr lang="cs-CZ" b="1" dirty="0"/>
          </a:p>
          <a:p>
            <a:pPr algn="just"/>
            <a:r>
              <a:rPr lang="cs-CZ" sz="2000" dirty="0" smtClean="0"/>
              <a:t>Krok 2 – na tahu vláda</a:t>
            </a:r>
          </a:p>
          <a:p>
            <a:pPr algn="just"/>
            <a:endParaRPr lang="cs-CZ" sz="2000" dirty="0"/>
          </a:p>
          <a:p>
            <a:pPr algn="just"/>
            <a:r>
              <a:rPr lang="cs-CZ" sz="2000" dirty="0"/>
              <a:t>j</a:t>
            </a:r>
            <a:r>
              <a:rPr lang="cs-CZ" sz="2000" dirty="0" smtClean="0"/>
              <a:t>menovaná vláda předstoupí do 30 dnů po svém jmenování před Poslaneckou sněmovnu a požádá ji o </a:t>
            </a:r>
            <a:r>
              <a:rPr lang="cs-CZ" sz="2000" b="1" dirty="0" smtClean="0"/>
              <a:t>vyslovení důvěry</a:t>
            </a:r>
          </a:p>
          <a:p>
            <a:pPr marL="342900" indent="-342900" algn="just">
              <a:buFont typeface="Arial" panose="020B0604020202020204" pitchFamily="34" charset="0"/>
              <a:buChar char="•"/>
            </a:pPr>
            <a:r>
              <a:rPr lang="cs-CZ" sz="2000" dirty="0" smtClean="0"/>
              <a:t>dostane (nadpoloviční většina přítomných poslanců) -  vládne</a:t>
            </a:r>
          </a:p>
          <a:p>
            <a:pPr marL="342900" indent="-342900" algn="just">
              <a:buFont typeface="Arial" panose="020B0604020202020204" pitchFamily="34" charset="0"/>
              <a:buChar char="•"/>
            </a:pPr>
            <a:r>
              <a:rPr lang="cs-CZ" sz="2000" dirty="0"/>
              <a:t>n</a:t>
            </a:r>
            <a:r>
              <a:rPr lang="cs-CZ" sz="2000" dirty="0" smtClean="0"/>
              <a:t>edostane – na tahu je opět </a:t>
            </a:r>
            <a:r>
              <a:rPr lang="cs-CZ" sz="2000" b="1" dirty="0" smtClean="0"/>
              <a:t>prezident</a:t>
            </a:r>
            <a:r>
              <a:rPr lang="cs-CZ" sz="2000" dirty="0" smtClean="0"/>
              <a:t>, a celá procedura se </a:t>
            </a:r>
            <a:r>
              <a:rPr lang="cs-CZ" sz="2000" b="1" dirty="0" smtClean="0"/>
              <a:t>opakuje</a:t>
            </a:r>
          </a:p>
          <a:p>
            <a:pPr algn="just"/>
            <a:endParaRPr lang="cs-CZ" sz="2000" dirty="0"/>
          </a:p>
          <a:p>
            <a:pPr algn="just"/>
            <a:r>
              <a:rPr lang="cs-CZ" sz="2000" dirty="0" smtClean="0"/>
              <a:t>nedostane-li ani tato vláda důvěru, jmenuje prezident ve třetím pokusu vládu </a:t>
            </a:r>
            <a:r>
              <a:rPr lang="cs-CZ" sz="2000" b="1" dirty="0" smtClean="0"/>
              <a:t>na návrh předsedy Poslanecké sněmovny</a:t>
            </a:r>
            <a:r>
              <a:rPr lang="cs-CZ" sz="2000" dirty="0" smtClean="0"/>
              <a:t>, pokud ani tato vláda nedostane důvěru</a:t>
            </a:r>
          </a:p>
          <a:p>
            <a:pPr algn="just"/>
            <a:endParaRPr lang="cs-CZ" sz="2000" dirty="0"/>
          </a:p>
          <a:p>
            <a:pPr marL="342900" indent="-342900" algn="just">
              <a:buFont typeface="Wingdings" panose="05000000000000000000" pitchFamily="2" charset="2"/>
              <a:buChar char="Ø"/>
            </a:pPr>
            <a:r>
              <a:rPr lang="cs-CZ" sz="2000" dirty="0" smtClean="0"/>
              <a:t>= nastupuje postup dle </a:t>
            </a:r>
            <a:r>
              <a:rPr lang="cs-CZ" sz="2000" b="1" dirty="0" smtClean="0"/>
              <a:t>čl. 35 odst. 1 písm. a) Ústavy</a:t>
            </a:r>
          </a:p>
          <a:p>
            <a:pPr algn="just"/>
            <a:endParaRPr lang="cs-CZ" sz="2000" dirty="0"/>
          </a:p>
          <a:p>
            <a:pPr algn="just"/>
            <a:r>
              <a:rPr lang="cs-CZ" sz="2000" dirty="0"/>
              <a:t>p</a:t>
            </a:r>
            <a:r>
              <a:rPr lang="cs-CZ" sz="2000" dirty="0" smtClean="0"/>
              <a:t>rezident </a:t>
            </a:r>
            <a:r>
              <a:rPr lang="cs-CZ" sz="2000" b="1" u="sng" dirty="0" smtClean="0"/>
              <a:t>může</a:t>
            </a:r>
            <a:r>
              <a:rPr lang="cs-CZ" sz="2000" dirty="0" smtClean="0"/>
              <a:t> rozpustit Poslaneckou sněmovnu, jestliže Poslanecká sněmovna nevyslovila důvěru nově jmenované vládě, jejíž předseda byl prezidentem republiky jmenován na návrh předsedy Poslanecké sněmovny</a:t>
            </a:r>
            <a:endParaRPr lang="cs-CZ" dirty="0"/>
          </a:p>
          <a:p>
            <a:endParaRPr lang="cs-CZ" dirty="0"/>
          </a:p>
        </p:txBody>
      </p:sp>
    </p:spTree>
    <p:extLst>
      <p:ext uri="{BB962C8B-B14F-4D97-AF65-F5344CB8AC3E}">
        <p14:creationId xmlns:p14="http://schemas.microsoft.com/office/powerpoint/2010/main" val="35554014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a:bodyPr>
          <a:lstStyle/>
          <a:p>
            <a:pPr marL="0" indent="0">
              <a:buNone/>
            </a:pPr>
            <a:r>
              <a:rPr lang="cs-CZ" sz="2400" b="1" dirty="0" smtClean="0"/>
              <a:t>Moc výkonná – vláda</a:t>
            </a:r>
          </a:p>
          <a:p>
            <a:pPr marL="0" indent="0">
              <a:buNone/>
            </a:pPr>
            <a:endParaRPr lang="cs-CZ" sz="2400" b="1" dirty="0"/>
          </a:p>
          <a:p>
            <a:pPr marL="0" indent="0">
              <a:buNone/>
            </a:pPr>
            <a:r>
              <a:rPr lang="cs-CZ" sz="2000" dirty="0" smtClean="0"/>
              <a:t>vedle důvěry vládě může poslanecká sněmovna vládě, která je jí odpovědná, vyslovit </a:t>
            </a:r>
            <a:r>
              <a:rPr lang="cs-CZ" sz="2000" b="1" u="sng" dirty="0" smtClean="0"/>
              <a:t>nedůvěru</a:t>
            </a:r>
            <a:r>
              <a:rPr lang="cs-CZ" sz="2000" dirty="0" smtClean="0"/>
              <a:t>, a to na návrh 50 poslanců, na rozdíl od důvěry, která může být vyslovena běžným usnesením, je nedůvěru možno vyslovit kvalifikovanou většinou všech poslanců (tedy nejméně 101)</a:t>
            </a:r>
          </a:p>
          <a:p>
            <a:pPr marL="0" indent="0">
              <a:buNone/>
            </a:pPr>
            <a:endParaRPr lang="cs-CZ" sz="2000" b="1" dirty="0" smtClean="0"/>
          </a:p>
          <a:p>
            <a:pPr marL="0" indent="0" algn="just">
              <a:buNone/>
            </a:pPr>
            <a:r>
              <a:rPr lang="cs-CZ" sz="2000" dirty="0" smtClean="0"/>
              <a:t>v České republice neexistuje tzv. </a:t>
            </a:r>
            <a:r>
              <a:rPr lang="cs-CZ" sz="2000" b="1" dirty="0" smtClean="0"/>
              <a:t>institut konstruktivního </a:t>
            </a:r>
            <a:r>
              <a:rPr lang="cs-CZ" sz="2000" b="1" dirty="0" err="1" smtClean="0"/>
              <a:t>vota</a:t>
            </a:r>
            <a:r>
              <a:rPr lang="cs-CZ" sz="2000" b="1" dirty="0" smtClean="0"/>
              <a:t> </a:t>
            </a:r>
            <a:r>
              <a:rPr lang="cs-CZ" sz="2000" dirty="0" smtClean="0"/>
              <a:t>nedůvěry, kde vládě může být vyslovena nedůvěra pouze za předpokladu existence většiny ustanovující novou vládu</a:t>
            </a:r>
          </a:p>
          <a:p>
            <a:pPr marL="0" indent="0" algn="just">
              <a:buNone/>
            </a:pPr>
            <a:endParaRPr lang="cs-CZ" sz="2000" dirty="0"/>
          </a:p>
          <a:p>
            <a:pPr marL="0" indent="0" algn="just">
              <a:buNone/>
            </a:pPr>
            <a:r>
              <a:rPr lang="cs-CZ" sz="2400" b="1" dirty="0" smtClean="0"/>
              <a:t>Moc výkonná – státní zastupitelství</a:t>
            </a:r>
          </a:p>
          <a:p>
            <a:pPr algn="just"/>
            <a:r>
              <a:rPr lang="cs-CZ" sz="2000" dirty="0"/>
              <a:t>č</a:t>
            </a:r>
            <a:r>
              <a:rPr lang="cs-CZ" sz="2000" dirty="0" smtClean="0"/>
              <a:t>l. 80 Ústavy – zastupuje veřejnou žalobu vůči státu</a:t>
            </a:r>
          </a:p>
          <a:p>
            <a:pPr algn="just"/>
            <a:r>
              <a:rPr lang="cs-CZ" sz="2000" dirty="0"/>
              <a:t>d</a:t>
            </a:r>
            <a:r>
              <a:rPr lang="cs-CZ" sz="2000" dirty="0" smtClean="0"/>
              <a:t>e iure moc výkonná, ale de facto blízko k moci soudní</a:t>
            </a:r>
          </a:p>
          <a:p>
            <a:pPr algn="just"/>
            <a:r>
              <a:rPr lang="cs-CZ" sz="2000" dirty="0"/>
              <a:t>d</a:t>
            </a:r>
            <a:r>
              <a:rPr lang="cs-CZ" sz="2000" dirty="0" smtClean="0"/>
              <a:t>iskutují se otázky nezávislosti státního zastupitelství</a:t>
            </a:r>
          </a:p>
          <a:p>
            <a:pPr marL="0" indent="0">
              <a:buNone/>
            </a:pPr>
            <a:endParaRPr lang="cs-CZ" sz="2000" b="1" dirty="0"/>
          </a:p>
          <a:p>
            <a:pPr marL="0" indent="0">
              <a:buNone/>
            </a:pPr>
            <a:endParaRPr lang="cs-CZ" dirty="0"/>
          </a:p>
        </p:txBody>
      </p:sp>
      <p:sp>
        <p:nvSpPr>
          <p:cNvPr id="4" name="Zástupný symbol pro zápatí 3"/>
          <p:cNvSpPr>
            <a:spLocks noGrp="1"/>
          </p:cNvSpPr>
          <p:nvPr>
            <p:ph type="ftr" sz="quarter" idx="11"/>
          </p:nvPr>
        </p:nvSpPr>
        <p:spPr/>
        <p:txBody>
          <a:bodyPr/>
          <a:lstStyle/>
          <a:p>
            <a:r>
              <a:rPr lang="fr-FR" smtClean="0"/>
              <a:t>Právo,  JUDr. Michal Márton, Ph.D.</a:t>
            </a:r>
            <a:endParaRPr lang="cs-CZ" dirty="0"/>
          </a:p>
        </p:txBody>
      </p:sp>
    </p:spTree>
    <p:extLst>
      <p:ext uri="{BB962C8B-B14F-4D97-AF65-F5344CB8AC3E}">
        <p14:creationId xmlns:p14="http://schemas.microsoft.com/office/powerpoint/2010/main" val="30952005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359532" y="620688"/>
            <a:ext cx="8424936" cy="5509200"/>
          </a:xfrm>
          <a:prstGeom prst="rect">
            <a:avLst/>
          </a:prstGeom>
          <a:noFill/>
        </p:spPr>
        <p:txBody>
          <a:bodyPr wrap="square" rtlCol="0">
            <a:spAutoFit/>
          </a:bodyPr>
          <a:lstStyle/>
          <a:p>
            <a:r>
              <a:rPr lang="cs-CZ" altLang="cs-CZ" sz="2400" b="1" dirty="0" smtClean="0"/>
              <a:t>Moc soudní – Ústavní soud</a:t>
            </a:r>
          </a:p>
          <a:p>
            <a:endParaRPr lang="cs-CZ" altLang="cs-CZ" sz="2400" b="1" dirty="0"/>
          </a:p>
          <a:p>
            <a:r>
              <a:rPr lang="cs-CZ" altLang="cs-CZ" sz="2000" b="1" dirty="0" smtClean="0"/>
              <a:t>(čl. 83-89 Ústavy)</a:t>
            </a:r>
          </a:p>
          <a:p>
            <a:pPr algn="just"/>
            <a:r>
              <a:rPr lang="cs-CZ" altLang="cs-CZ" sz="2000" dirty="0" smtClean="0"/>
              <a:t>vrcholný orgán ochrany ústavnosti skládající se z 15 soudců jmenovaných prezidentem na dobu 10 let, které jmenuje prezident republiky se souhlasem Senátu </a:t>
            </a:r>
            <a:endParaRPr lang="cs-CZ" altLang="cs-CZ" sz="2000" dirty="0"/>
          </a:p>
          <a:p>
            <a:pPr algn="just"/>
            <a:r>
              <a:rPr lang="cs-CZ" altLang="cs-CZ" sz="2000" dirty="0" smtClean="0"/>
              <a:t>často označován jako „negativní zákonodárce“</a:t>
            </a:r>
          </a:p>
          <a:p>
            <a:pPr algn="just"/>
            <a:r>
              <a:rPr lang="cs-CZ" altLang="cs-CZ" sz="2000" dirty="0" smtClean="0"/>
              <a:t>oprávnění rušit zákony a podzákonné předpisy</a:t>
            </a:r>
          </a:p>
          <a:p>
            <a:pPr algn="just"/>
            <a:r>
              <a:rPr lang="cs-CZ" altLang="cs-CZ" sz="2000" dirty="0" smtClean="0"/>
              <a:t>rozhodovat o ústavních stížnostech, je-li porušeno ústavní právo</a:t>
            </a:r>
          </a:p>
          <a:p>
            <a:pPr algn="just"/>
            <a:r>
              <a:rPr lang="cs-CZ" altLang="cs-CZ" sz="2000" dirty="0" smtClean="0"/>
              <a:t>řeší další otázky fungování státní moci (např. ústavní žaloba proti prezidentu, ve věcech voleb, mandátu poslanců aj.)</a:t>
            </a:r>
          </a:p>
          <a:p>
            <a:pPr algn="just"/>
            <a:endParaRPr lang="cs-CZ" altLang="cs-CZ" sz="2000" dirty="0"/>
          </a:p>
          <a:p>
            <a:pPr algn="just"/>
            <a:r>
              <a:rPr lang="cs-CZ" altLang="cs-CZ" sz="2400" b="1" dirty="0" smtClean="0"/>
              <a:t>Moc soudní – obecné soudy</a:t>
            </a:r>
          </a:p>
          <a:p>
            <a:pPr algn="just"/>
            <a:r>
              <a:rPr lang="cs-CZ" altLang="cs-CZ" sz="2000" b="1" dirty="0" smtClean="0"/>
              <a:t>(čl. 90 – 96)</a:t>
            </a:r>
          </a:p>
          <a:p>
            <a:pPr algn="just"/>
            <a:r>
              <a:rPr lang="cs-CZ" altLang="cs-CZ" sz="2000" dirty="0" smtClean="0"/>
              <a:t>poskytují ochranu právům (každý má právo domoci se svého práva u nezávislého soudu)</a:t>
            </a:r>
          </a:p>
          <a:p>
            <a:pPr algn="just"/>
            <a:r>
              <a:rPr lang="cs-CZ" altLang="cs-CZ" sz="2000" dirty="0"/>
              <a:t>s</a:t>
            </a:r>
            <a:r>
              <a:rPr lang="cs-CZ" altLang="cs-CZ" sz="2000" dirty="0" smtClean="0"/>
              <a:t>oustava soudů: okresní, krajské, vrchní, Nejvyšší soud a Nejvyšší správní soud</a:t>
            </a:r>
            <a:endParaRPr lang="cs-CZ" altLang="cs-CZ" sz="2000" dirty="0"/>
          </a:p>
        </p:txBody>
      </p:sp>
    </p:spTree>
    <p:extLst>
      <p:ext uri="{BB962C8B-B14F-4D97-AF65-F5344CB8AC3E}">
        <p14:creationId xmlns:p14="http://schemas.microsoft.com/office/powerpoint/2010/main" val="28614402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455573" y="620687"/>
            <a:ext cx="8208912" cy="3877985"/>
          </a:xfrm>
          <a:prstGeom prst="rect">
            <a:avLst/>
          </a:prstGeom>
          <a:noFill/>
        </p:spPr>
        <p:txBody>
          <a:bodyPr wrap="square" rtlCol="0">
            <a:spAutoFit/>
          </a:bodyPr>
          <a:lstStyle/>
          <a:p>
            <a:endParaRPr lang="cs-CZ" sz="2400" b="1" dirty="0" smtClean="0"/>
          </a:p>
          <a:p>
            <a:endParaRPr lang="cs-CZ" sz="2400" b="1" dirty="0"/>
          </a:p>
          <a:p>
            <a:endParaRPr lang="cs-CZ" sz="2400" b="1" dirty="0" smtClean="0"/>
          </a:p>
          <a:p>
            <a:endParaRPr lang="cs-CZ" sz="2400" b="1" dirty="0"/>
          </a:p>
          <a:p>
            <a:endParaRPr lang="cs-CZ" sz="2400" b="1" dirty="0" smtClean="0"/>
          </a:p>
          <a:p>
            <a:endParaRPr lang="cs-CZ" sz="2400" b="1" dirty="0"/>
          </a:p>
          <a:p>
            <a:pPr algn="ctr"/>
            <a:r>
              <a:rPr lang="cs-CZ" sz="4800" b="1" dirty="0" smtClean="0"/>
              <a:t>DĚKUJI ZA POZORNOST</a:t>
            </a:r>
            <a:endParaRPr lang="cs-CZ" sz="4800" dirty="0" smtClean="0"/>
          </a:p>
          <a:p>
            <a:pPr algn="just"/>
            <a:endParaRPr lang="cs-CZ" dirty="0"/>
          </a:p>
          <a:p>
            <a:pPr algn="just"/>
            <a:endParaRPr lang="cs-CZ" dirty="0" smtClean="0"/>
          </a:p>
          <a:p>
            <a:pPr algn="just"/>
            <a:endParaRPr lang="cs-CZ" b="1" dirty="0"/>
          </a:p>
        </p:txBody>
      </p:sp>
    </p:spTree>
    <p:extLst>
      <p:ext uri="{BB962C8B-B14F-4D97-AF65-F5344CB8AC3E}">
        <p14:creationId xmlns:p14="http://schemas.microsoft.com/office/powerpoint/2010/main" val="13242350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5" name="TextovéPole 4"/>
          <p:cNvSpPr txBox="1"/>
          <p:nvPr/>
        </p:nvSpPr>
        <p:spPr>
          <a:xfrm>
            <a:off x="251520" y="188640"/>
            <a:ext cx="8568952" cy="5755422"/>
          </a:xfrm>
          <a:prstGeom prst="rect">
            <a:avLst/>
          </a:prstGeom>
          <a:noFill/>
        </p:spPr>
        <p:txBody>
          <a:bodyPr wrap="square" rtlCol="0">
            <a:spAutoFit/>
          </a:bodyPr>
          <a:lstStyle/>
          <a:p>
            <a:r>
              <a:rPr lang="cs-CZ" sz="2400" b="1" dirty="0" smtClean="0"/>
              <a:t>Stát a jeho ústavní základy</a:t>
            </a:r>
          </a:p>
          <a:p>
            <a:pPr algn="just"/>
            <a:endParaRPr lang="cs-CZ" sz="2400" b="1" dirty="0" smtClean="0"/>
          </a:p>
          <a:p>
            <a:pPr algn="just"/>
            <a:r>
              <a:rPr lang="cs-CZ" sz="2400" b="1" dirty="0" smtClean="0"/>
              <a:t>obyvatelstvo</a:t>
            </a:r>
            <a:endParaRPr lang="cs-CZ" sz="2400" dirty="0"/>
          </a:p>
          <a:p>
            <a:pPr algn="just"/>
            <a:r>
              <a:rPr lang="cs-CZ" sz="2400" b="1" dirty="0" smtClean="0"/>
              <a:t>1) občané</a:t>
            </a:r>
          </a:p>
          <a:p>
            <a:pPr algn="just"/>
            <a:r>
              <a:rPr lang="cs-CZ" sz="2000" dirty="0" smtClean="0"/>
              <a:t>osoby, které mají formalizovaný vztah ke státu v podobě právního vztahu, který vypovídá o členství jednotlivce ve státu</a:t>
            </a:r>
          </a:p>
          <a:p>
            <a:pPr algn="just"/>
            <a:r>
              <a:rPr lang="cs-CZ" sz="2000" dirty="0"/>
              <a:t>t</a:t>
            </a:r>
            <a:r>
              <a:rPr lang="cs-CZ" sz="2000" dirty="0" smtClean="0"/>
              <a:t>ento poměr zakládá tzv. personální výsost v podobě kvalifikovaného vztahu mezi občanem a státem, ať se nachází kdekoli, </a:t>
            </a:r>
          </a:p>
          <a:p>
            <a:pPr algn="just"/>
            <a:r>
              <a:rPr lang="cs-CZ" sz="2000" dirty="0" smtClean="0"/>
              <a:t>občanská práva neztrácíte, opustíte-li území České republiky, pokud na základě vlastního rozhodnutí dobrovolně nepozbudete státní občanství</a:t>
            </a:r>
          </a:p>
          <a:p>
            <a:pPr algn="just"/>
            <a:r>
              <a:rPr lang="cs-CZ" sz="1400" b="1" dirty="0" smtClean="0"/>
              <a:t>Čl. 12 odst. 2 Ústavy</a:t>
            </a:r>
          </a:p>
          <a:p>
            <a:pPr algn="just"/>
            <a:r>
              <a:rPr lang="cs-CZ" sz="1400" b="1" dirty="0" smtClean="0"/>
              <a:t>nikdo nemůže být proti své vůli zbaven státního občanství </a:t>
            </a:r>
          </a:p>
          <a:p>
            <a:pPr algn="just"/>
            <a:r>
              <a:rPr lang="cs-CZ" sz="2000" dirty="0" smtClean="0"/>
              <a:t>Př. </a:t>
            </a:r>
            <a:endParaRPr lang="cs-CZ" sz="2000" dirty="0"/>
          </a:p>
          <a:p>
            <a:pPr marL="342900" indent="-342900" algn="just">
              <a:buFont typeface="Wingdings" panose="05000000000000000000" pitchFamily="2" charset="2"/>
              <a:buChar char="q"/>
            </a:pPr>
            <a:r>
              <a:rPr lang="cs-CZ" sz="2000" dirty="0" smtClean="0"/>
              <a:t>účast ve volbách do českých státních orgánů v zahraničí</a:t>
            </a:r>
          </a:p>
          <a:p>
            <a:pPr marL="342900" indent="-342900" algn="just">
              <a:buFont typeface="Wingdings" panose="05000000000000000000" pitchFamily="2" charset="2"/>
              <a:buChar char="q"/>
            </a:pPr>
            <a:r>
              <a:rPr lang="cs-CZ" sz="2000" dirty="0" smtClean="0"/>
              <a:t>postižitelnost podle norem českého trestního práva (ve státě, kde je pohlavní styk aprobován již od 14 let se tohoto jednání dopustí občan České republiky, avšak zde je přípustný od 15 let)</a:t>
            </a:r>
          </a:p>
          <a:p>
            <a:pPr algn="just"/>
            <a:endParaRPr lang="cs-CZ" sz="2400" dirty="0"/>
          </a:p>
        </p:txBody>
      </p:sp>
    </p:spTree>
    <p:extLst>
      <p:ext uri="{BB962C8B-B14F-4D97-AF65-F5344CB8AC3E}">
        <p14:creationId xmlns:p14="http://schemas.microsoft.com/office/powerpoint/2010/main" val="1252753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323528" y="692696"/>
            <a:ext cx="8424936" cy="6309420"/>
          </a:xfrm>
          <a:prstGeom prst="rect">
            <a:avLst/>
          </a:prstGeom>
          <a:noFill/>
        </p:spPr>
        <p:txBody>
          <a:bodyPr wrap="square" rtlCol="0">
            <a:spAutoFit/>
          </a:bodyPr>
          <a:lstStyle/>
          <a:p>
            <a:pPr>
              <a:buNone/>
            </a:pPr>
            <a:r>
              <a:rPr lang="cs-CZ" sz="2400" b="1" dirty="0" smtClean="0"/>
              <a:t>Stát a jeho ústavní základy</a:t>
            </a:r>
          </a:p>
          <a:p>
            <a:pPr>
              <a:buNone/>
            </a:pPr>
            <a:endParaRPr lang="cs-CZ" sz="2400" b="1" dirty="0" smtClean="0"/>
          </a:p>
          <a:p>
            <a:pPr algn="just">
              <a:buNone/>
            </a:pPr>
            <a:r>
              <a:rPr lang="cs-CZ" sz="2400" b="1" dirty="0" smtClean="0"/>
              <a:t>2) cizinci</a:t>
            </a:r>
            <a:r>
              <a:rPr lang="cs-CZ" sz="2400" dirty="0" smtClean="0"/>
              <a:t>- osoby, které nemají výsostná občanská práva , ale jejich vztah ke státu je rovněž formalizován, např. cestou pracovních povolení, povolení ke vstupu, udělení azylu, tranzitu</a:t>
            </a:r>
          </a:p>
          <a:p>
            <a:pPr algn="just">
              <a:buNone/>
            </a:pPr>
            <a:endParaRPr lang="cs-CZ" sz="2400" dirty="0"/>
          </a:p>
          <a:p>
            <a:pPr algn="just">
              <a:buNone/>
            </a:pPr>
            <a:r>
              <a:rPr lang="cs-CZ" sz="2400" b="1" dirty="0" smtClean="0"/>
              <a:t>3) občané Evropské unie</a:t>
            </a:r>
            <a:r>
              <a:rPr lang="cs-CZ" sz="2400" dirty="0" smtClean="0"/>
              <a:t> – specifické postavení v rámci nadnárodních smluv a od nich odvozených právních norem Evropské unie vycházejících z principu volného pohybu osob, zboží, služeb a kapitálu</a:t>
            </a:r>
          </a:p>
          <a:p>
            <a:pPr algn="just">
              <a:buNone/>
            </a:pPr>
            <a:r>
              <a:rPr lang="cs-CZ" sz="1400" b="1" dirty="0" smtClean="0"/>
              <a:t>kategorizace obyvatelstva je známa již z dob římského práva (římský občan – cizinec/obyvatel provincie – otrok)</a:t>
            </a:r>
          </a:p>
          <a:p>
            <a:pPr algn="just">
              <a:buNone/>
            </a:pPr>
            <a:endParaRPr lang="cs-CZ" sz="1400" b="1" dirty="0"/>
          </a:p>
          <a:p>
            <a:pPr algn="just">
              <a:buNone/>
            </a:pPr>
            <a:r>
              <a:rPr lang="cs-CZ" sz="2400" b="1" dirty="0" smtClean="0"/>
              <a:t>Státní moc</a:t>
            </a:r>
          </a:p>
          <a:p>
            <a:pPr algn="just">
              <a:buNone/>
            </a:pPr>
            <a:r>
              <a:rPr lang="cs-CZ" sz="2400" dirty="0" smtClean="0"/>
              <a:t>legalita – stát je vázán právem a sám sebe v tomto ohledu reguluje</a:t>
            </a:r>
          </a:p>
          <a:p>
            <a:pPr algn="just">
              <a:buNone/>
            </a:pPr>
            <a:r>
              <a:rPr lang="cs-CZ" sz="2400" dirty="0"/>
              <a:t>l</a:t>
            </a:r>
            <a:r>
              <a:rPr lang="cs-CZ" sz="2400" dirty="0" smtClean="0"/>
              <a:t>egitimita  - často též „politická“ – princip vlády většiny, princip dočasnosti vlády, princip ochrany menšin</a:t>
            </a:r>
            <a:endParaRPr lang="cs-CZ" sz="2400" dirty="0"/>
          </a:p>
          <a:p>
            <a:r>
              <a:rPr lang="cs-CZ" altLang="cs-CZ" sz="2000" b="1" u="sng" dirty="0" smtClean="0"/>
              <a:t/>
            </a:r>
            <a:br>
              <a:rPr lang="cs-CZ" altLang="cs-CZ" sz="2000" b="1" u="sng" dirty="0" smtClean="0"/>
            </a:br>
            <a:endParaRPr lang="cs-CZ" sz="2000" dirty="0"/>
          </a:p>
        </p:txBody>
      </p:sp>
    </p:spTree>
    <p:extLst>
      <p:ext uri="{BB962C8B-B14F-4D97-AF65-F5344CB8AC3E}">
        <p14:creationId xmlns:p14="http://schemas.microsoft.com/office/powerpoint/2010/main" val="13662409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395536" y="615828"/>
            <a:ext cx="8208912" cy="8556188"/>
          </a:xfrm>
          <a:prstGeom prst="rect">
            <a:avLst/>
          </a:prstGeom>
          <a:noFill/>
        </p:spPr>
        <p:txBody>
          <a:bodyPr wrap="square" rtlCol="0">
            <a:spAutoFit/>
          </a:bodyPr>
          <a:lstStyle/>
          <a:p>
            <a:pPr algn="just"/>
            <a:r>
              <a:rPr lang="cs-CZ" sz="2400" b="1" dirty="0" smtClean="0"/>
              <a:t>Stát a jeho ústavní základy</a:t>
            </a:r>
          </a:p>
          <a:p>
            <a:pPr algn="just"/>
            <a:endParaRPr lang="cs-CZ" sz="2400" b="1" dirty="0"/>
          </a:p>
          <a:p>
            <a:pPr algn="just"/>
            <a:r>
              <a:rPr lang="cs-CZ" sz="2400" b="1" dirty="0" smtClean="0"/>
              <a:t>Suverenita státu – </a:t>
            </a:r>
            <a:r>
              <a:rPr lang="cs-CZ" sz="2400" dirty="0" smtClean="0"/>
              <a:t>výsostná povaha státní moci ve vztahu k danému území</a:t>
            </a:r>
          </a:p>
          <a:p>
            <a:pPr marL="342900" indent="-342900" algn="just">
              <a:buFont typeface="Arial" panose="020B0604020202020204" pitchFamily="34" charset="0"/>
              <a:buChar char="•"/>
            </a:pPr>
            <a:r>
              <a:rPr lang="cs-CZ" sz="2400" b="1" dirty="0" smtClean="0"/>
              <a:t>nezávislost </a:t>
            </a:r>
            <a:r>
              <a:rPr lang="cs-CZ" sz="2400" dirty="0" smtClean="0"/>
              <a:t>na jiné státní moci</a:t>
            </a:r>
          </a:p>
          <a:p>
            <a:pPr marL="342900" indent="-342900" algn="just">
              <a:buFont typeface="Arial" panose="020B0604020202020204" pitchFamily="34" charset="0"/>
              <a:buChar char="•"/>
            </a:pPr>
            <a:r>
              <a:rPr lang="cs-CZ" sz="2400" b="1" dirty="0" smtClean="0"/>
              <a:t>výlučnost </a:t>
            </a:r>
            <a:r>
              <a:rPr lang="cs-CZ" sz="2400" dirty="0" smtClean="0"/>
              <a:t>představující existenci jediné státní moci </a:t>
            </a:r>
          </a:p>
          <a:p>
            <a:pPr marL="342900" indent="-342900" algn="just">
              <a:buFont typeface="Arial" panose="020B0604020202020204" pitchFamily="34" charset="0"/>
              <a:buChar char="•"/>
            </a:pPr>
            <a:r>
              <a:rPr lang="cs-CZ" sz="2400" b="1" dirty="0" smtClean="0"/>
              <a:t>neomezenost</a:t>
            </a:r>
            <a:r>
              <a:rPr lang="cs-CZ" sz="2400" dirty="0" smtClean="0"/>
              <a:t> z hlediska uplatňování státní moci</a:t>
            </a:r>
          </a:p>
          <a:p>
            <a:pPr algn="just"/>
            <a:endParaRPr lang="cs-CZ" sz="2400" dirty="0"/>
          </a:p>
          <a:p>
            <a:pPr algn="just"/>
            <a:r>
              <a:rPr lang="cs-CZ" sz="2400" dirty="0"/>
              <a:t>s</a:t>
            </a:r>
            <a:r>
              <a:rPr lang="cs-CZ" sz="2400" dirty="0" smtClean="0"/>
              <a:t>uverenita je naplněna tím, že moc není závislá na jakékoli moci vnější či vnitřní</a:t>
            </a:r>
            <a:endParaRPr lang="cs-CZ" sz="2400" dirty="0"/>
          </a:p>
          <a:p>
            <a:pPr marL="342900" indent="-342900" algn="just">
              <a:buFont typeface="Courier New" panose="02070309020205020404" pitchFamily="49" charset="0"/>
              <a:buChar char="o"/>
            </a:pPr>
            <a:r>
              <a:rPr lang="cs-CZ" sz="2400" dirty="0" smtClean="0"/>
              <a:t>absence nezávislosti = okupovaná území, závislá území (departement, kolonie, protektorát, mandátní území OSN aj.)</a:t>
            </a:r>
          </a:p>
          <a:p>
            <a:pPr marL="342900" indent="-342900" algn="just">
              <a:buFont typeface="Courier New" panose="02070309020205020404" pitchFamily="49" charset="0"/>
              <a:buChar char="o"/>
            </a:pPr>
            <a:r>
              <a:rPr lang="cs-CZ" sz="2400" dirty="0" smtClean="0"/>
              <a:t>absence výlučnosti = stát nekontroluje plně své území (Somálsko, Krym)</a:t>
            </a:r>
            <a:endParaRPr lang="cs-CZ" sz="2400" dirty="0"/>
          </a:p>
          <a:p>
            <a:pPr marL="342900" indent="-342900" algn="just">
              <a:buFont typeface="Courier New" panose="02070309020205020404" pitchFamily="49" charset="0"/>
              <a:buChar char="o"/>
            </a:pPr>
            <a:r>
              <a:rPr lang="cs-CZ" sz="2400" dirty="0"/>
              <a:t>a</a:t>
            </a:r>
            <a:r>
              <a:rPr lang="cs-CZ" sz="2400" dirty="0" smtClean="0"/>
              <a:t>bsence neomezenost = situace v rozpadajícím se státě </a:t>
            </a:r>
          </a:p>
          <a:p>
            <a:endParaRPr lang="cs-CZ" sz="2400" b="1" dirty="0"/>
          </a:p>
          <a:p>
            <a:endParaRPr lang="cs-CZ" sz="2400" b="1" dirty="0" smtClean="0"/>
          </a:p>
          <a:p>
            <a:endParaRPr lang="cs-CZ" sz="2400" b="1" dirty="0" smtClean="0"/>
          </a:p>
          <a:p>
            <a:endParaRPr lang="cs-CZ" sz="2400" b="1" dirty="0"/>
          </a:p>
          <a:p>
            <a:pPr algn="just"/>
            <a:endParaRPr lang="cs-CZ" sz="2800" dirty="0"/>
          </a:p>
          <a:p>
            <a:endParaRPr lang="cs-CZ" sz="2400" b="1" dirty="0" smtClean="0"/>
          </a:p>
          <a:p>
            <a:pPr algn="just"/>
            <a:endParaRPr lang="cs-CZ" sz="2400" b="1" dirty="0"/>
          </a:p>
          <a:p>
            <a:pPr algn="just"/>
            <a:endParaRPr lang="cs-CZ" dirty="0"/>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611560" y="836712"/>
            <a:ext cx="7920880" cy="7201972"/>
          </a:xfrm>
          <a:prstGeom prst="rect">
            <a:avLst/>
          </a:prstGeom>
          <a:noFill/>
        </p:spPr>
        <p:txBody>
          <a:bodyPr wrap="square" rtlCol="0">
            <a:spAutoFit/>
          </a:bodyPr>
          <a:lstStyle/>
          <a:p>
            <a:pPr algn="just">
              <a:buNone/>
            </a:pPr>
            <a:r>
              <a:rPr lang="cs-CZ" sz="2400" b="1" dirty="0" smtClean="0"/>
              <a:t>Ústavní základy státu</a:t>
            </a:r>
          </a:p>
          <a:p>
            <a:pPr algn="just">
              <a:buNone/>
            </a:pPr>
            <a:endParaRPr lang="cs-CZ" sz="2400" b="1" dirty="0" smtClean="0"/>
          </a:p>
          <a:p>
            <a:pPr algn="just">
              <a:buNone/>
            </a:pPr>
            <a:r>
              <a:rPr lang="cs-CZ" sz="2400" b="1" dirty="0" smtClean="0"/>
              <a:t>Ústavu </a:t>
            </a:r>
            <a:r>
              <a:rPr lang="cs-CZ" sz="2400" dirty="0" smtClean="0"/>
              <a:t>lze nejjednodušeji charakterizovat jako základní (ustavující zákon státu)</a:t>
            </a:r>
          </a:p>
          <a:p>
            <a:pPr algn="just">
              <a:buNone/>
            </a:pPr>
            <a:endParaRPr lang="cs-CZ" sz="2400" dirty="0"/>
          </a:p>
          <a:p>
            <a:pPr algn="just">
              <a:buNone/>
            </a:pPr>
            <a:r>
              <a:rPr lang="cs-CZ" sz="2400" dirty="0" smtClean="0"/>
              <a:t>jde na vnitrostátní úrovni o právní předpis nejvyšší právní síly, většina států má ústavu psanou, což v historii podmiňovaly následující faktory</a:t>
            </a:r>
          </a:p>
          <a:p>
            <a:pPr algn="just">
              <a:buNone/>
            </a:pPr>
            <a:endParaRPr lang="cs-CZ" sz="2400" dirty="0" smtClean="0"/>
          </a:p>
          <a:p>
            <a:pPr marL="342900" indent="-342900" algn="just">
              <a:buFont typeface="Arial" panose="020B0604020202020204" pitchFamily="34" charset="0"/>
              <a:buChar char="•"/>
            </a:pPr>
            <a:r>
              <a:rPr lang="cs-CZ" sz="2400" dirty="0"/>
              <a:t>m</a:t>
            </a:r>
            <a:r>
              <a:rPr lang="cs-CZ" sz="2400" dirty="0" smtClean="0"/>
              <a:t>yšlenka společenské smlouvy</a:t>
            </a:r>
          </a:p>
          <a:p>
            <a:pPr marL="342900" indent="-342900" algn="just">
              <a:buFont typeface="Arial" panose="020B0604020202020204" pitchFamily="34" charset="0"/>
              <a:buChar char="•"/>
            </a:pPr>
            <a:r>
              <a:rPr lang="cs-CZ" sz="2400" dirty="0"/>
              <a:t>s</a:t>
            </a:r>
            <a:r>
              <a:rPr lang="cs-CZ" sz="2400" dirty="0" smtClean="0"/>
              <a:t>lavnostní vyhlášení jako návaznost na středověká privilegia a výsady</a:t>
            </a:r>
          </a:p>
          <a:p>
            <a:pPr marL="342900" indent="-342900" algn="just">
              <a:buFont typeface="Arial" panose="020B0604020202020204" pitchFamily="34" charset="0"/>
              <a:buChar char="•"/>
            </a:pPr>
            <a:r>
              <a:rPr lang="cs-CZ" sz="2400" dirty="0"/>
              <a:t>t</a:t>
            </a:r>
            <a:r>
              <a:rPr lang="cs-CZ" sz="2400" dirty="0" smtClean="0"/>
              <a:t>eorie dělby moci</a:t>
            </a:r>
          </a:p>
          <a:p>
            <a:pPr marL="342900" indent="-342900" algn="just">
              <a:buFont typeface="Arial" panose="020B0604020202020204" pitchFamily="34" charset="0"/>
              <a:buChar char="•"/>
            </a:pPr>
            <a:r>
              <a:rPr lang="cs-CZ" sz="2400" dirty="0" smtClean="0"/>
              <a:t>nadřazenost psaného dokumentu nad obyčejem</a:t>
            </a:r>
          </a:p>
          <a:p>
            <a:pPr>
              <a:buNone/>
            </a:pPr>
            <a:endParaRPr lang="cs-CZ" b="1" dirty="0"/>
          </a:p>
          <a:p>
            <a:pPr>
              <a:buNone/>
            </a:pPr>
            <a:endParaRPr lang="cs-CZ" dirty="0"/>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Tree>
    <p:extLst>
      <p:ext uri="{BB962C8B-B14F-4D97-AF65-F5344CB8AC3E}">
        <p14:creationId xmlns:p14="http://schemas.microsoft.com/office/powerpoint/2010/main" val="1297358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Obdélník 3"/>
          <p:cNvSpPr/>
          <p:nvPr/>
        </p:nvSpPr>
        <p:spPr>
          <a:xfrm>
            <a:off x="611560" y="548680"/>
            <a:ext cx="8064896" cy="7109639"/>
          </a:xfrm>
          <a:prstGeom prst="rect">
            <a:avLst/>
          </a:prstGeom>
        </p:spPr>
        <p:txBody>
          <a:bodyPr wrap="square">
            <a:spAutoFit/>
          </a:bodyPr>
          <a:lstStyle/>
          <a:p>
            <a:pPr>
              <a:buNone/>
            </a:pPr>
            <a:r>
              <a:rPr lang="cs-CZ" sz="2400" b="1" dirty="0" smtClean="0"/>
              <a:t>Ústavní základy státu</a:t>
            </a:r>
          </a:p>
          <a:p>
            <a:pPr>
              <a:buNone/>
            </a:pPr>
            <a:endParaRPr lang="cs-CZ" sz="2400" b="1" dirty="0"/>
          </a:p>
          <a:p>
            <a:pPr algn="just">
              <a:buNone/>
            </a:pPr>
            <a:r>
              <a:rPr lang="cs-CZ" sz="2400" dirty="0"/>
              <a:t>m</a:t>
            </a:r>
            <a:r>
              <a:rPr lang="cs-CZ" sz="2400" dirty="0" smtClean="0"/>
              <a:t>oderní psané ústavy tak, jak je známe dnes prošly třemi vývojovými etapami</a:t>
            </a:r>
          </a:p>
          <a:p>
            <a:pPr algn="just">
              <a:buNone/>
            </a:pPr>
            <a:endParaRPr lang="cs-CZ" sz="2400" dirty="0"/>
          </a:p>
          <a:p>
            <a:pPr marL="457200" indent="-457200" algn="just">
              <a:buAutoNum type="arabicParenR"/>
            </a:pPr>
            <a:r>
              <a:rPr lang="cs-CZ" sz="2400" dirty="0" smtClean="0"/>
              <a:t>ústava jako dokument upravující organizaci moci ve státě (Ústava USA 1787, Francie 1791)</a:t>
            </a:r>
          </a:p>
          <a:p>
            <a:pPr marL="457200" indent="-457200" algn="just">
              <a:buAutoNum type="arabicParenR"/>
            </a:pPr>
            <a:r>
              <a:rPr lang="cs-CZ" sz="2400" dirty="0"/>
              <a:t>ú</a:t>
            </a:r>
            <a:r>
              <a:rPr lang="cs-CZ" sz="2400" dirty="0" smtClean="0"/>
              <a:t>stava jako dokument </a:t>
            </a:r>
            <a:r>
              <a:rPr lang="cs-CZ" sz="2400" dirty="0"/>
              <a:t>u</a:t>
            </a:r>
            <a:r>
              <a:rPr lang="cs-CZ" sz="2400" dirty="0" smtClean="0"/>
              <a:t>pravující vedle organizace moci ve státě vztah mezi občanem a státem (volební právo) = základy moderního konstitucionalismu (Ústava ČR 1921)</a:t>
            </a:r>
          </a:p>
          <a:p>
            <a:pPr marL="457200" indent="-457200" algn="just">
              <a:buAutoNum type="arabicParenR"/>
            </a:pPr>
            <a:r>
              <a:rPr lang="cs-CZ" sz="2400" dirty="0"/>
              <a:t>ú</a:t>
            </a:r>
            <a:r>
              <a:rPr lang="cs-CZ" sz="2400" dirty="0" smtClean="0"/>
              <a:t>stava upravujících záležitosti v bodě 1) a 2), k nimž přistupuje detailnější podoba vázání státní moci hodnotami a cíli, k nimž má sloužit – úprava lidských práv (v ČR nejdříve Listina základních práv a svobod = od 01. 01. 1993 součástí ústavního pořádku</a:t>
            </a:r>
          </a:p>
          <a:p>
            <a:pPr marL="457200" indent="-457200">
              <a:buAutoNum type="arabicParenR"/>
            </a:pPr>
            <a:endParaRPr lang="cs-CZ" sz="2400" dirty="0" smtClean="0"/>
          </a:p>
          <a:p>
            <a:pPr>
              <a:buNone/>
            </a:pPr>
            <a:endParaRPr lang="cs-CZ" sz="2400" dirty="0" smtClean="0"/>
          </a:p>
          <a:p>
            <a:pPr algn="just"/>
            <a:endParaRPr lang="cs-CZ" sz="2400" b="1" dirty="0"/>
          </a:p>
          <a:p>
            <a:pPr algn="just"/>
            <a:endParaRPr lang="cs-CZ" sz="2400" dirty="0"/>
          </a:p>
        </p:txBody>
      </p:sp>
    </p:spTree>
    <p:extLst>
      <p:ext uri="{BB962C8B-B14F-4D97-AF65-F5344CB8AC3E}">
        <p14:creationId xmlns:p14="http://schemas.microsoft.com/office/powerpoint/2010/main" val="2090941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323528" y="548680"/>
            <a:ext cx="8496944" cy="6524863"/>
          </a:xfrm>
          <a:prstGeom prst="rect">
            <a:avLst/>
          </a:prstGeom>
          <a:noFill/>
        </p:spPr>
        <p:txBody>
          <a:bodyPr wrap="square" rtlCol="0">
            <a:spAutoFit/>
          </a:bodyPr>
          <a:lstStyle/>
          <a:p>
            <a:pPr algn="just"/>
            <a:r>
              <a:rPr lang="cs-CZ" sz="2400" b="1" dirty="0" smtClean="0"/>
              <a:t>Ústavní základy České republiky</a:t>
            </a:r>
          </a:p>
          <a:p>
            <a:pPr algn="just"/>
            <a:endParaRPr lang="cs-CZ" sz="2400" b="1" dirty="0"/>
          </a:p>
          <a:p>
            <a:pPr algn="just"/>
            <a:r>
              <a:rPr lang="cs-CZ" sz="2000" dirty="0" smtClean="0"/>
              <a:t>Česká republika je stát s </a:t>
            </a:r>
            <a:r>
              <a:rPr lang="cs-CZ" sz="2000" b="1" dirty="0" smtClean="0"/>
              <a:t>psanou ústavou</a:t>
            </a:r>
            <a:r>
              <a:rPr lang="cs-CZ" sz="2000" dirty="0" smtClean="0"/>
              <a:t>, která je z hlediska koncepce </a:t>
            </a:r>
            <a:r>
              <a:rPr lang="cs-CZ" sz="2000" b="1" dirty="0" err="1" smtClean="0"/>
              <a:t>polylegální</a:t>
            </a:r>
            <a:r>
              <a:rPr lang="cs-CZ" sz="2000" dirty="0" smtClean="0"/>
              <a:t>.</a:t>
            </a:r>
          </a:p>
          <a:p>
            <a:pPr algn="just"/>
            <a:endParaRPr lang="cs-CZ" sz="2000" dirty="0" smtClean="0"/>
          </a:p>
          <a:p>
            <a:pPr algn="just"/>
            <a:r>
              <a:rPr lang="cs-CZ" sz="2000" dirty="0" smtClean="0"/>
              <a:t>tzn., že „ústava“ jako teoretický pojem (základní zákon státu)  je upravena ve více právních předpisech, které se nazývají </a:t>
            </a:r>
            <a:r>
              <a:rPr lang="cs-CZ" sz="2000" b="1" dirty="0" smtClean="0"/>
              <a:t>ústavním pořádkem</a:t>
            </a:r>
            <a:endParaRPr lang="cs-CZ" sz="2000" b="1" dirty="0"/>
          </a:p>
          <a:p>
            <a:pPr algn="just"/>
            <a:endParaRPr lang="cs-CZ" dirty="0" smtClean="0"/>
          </a:p>
          <a:p>
            <a:pPr algn="just"/>
            <a:r>
              <a:rPr lang="cs-CZ" sz="2000" dirty="0" smtClean="0"/>
              <a:t>z nich jsou nejdůležitější</a:t>
            </a:r>
          </a:p>
          <a:p>
            <a:pPr algn="just"/>
            <a:r>
              <a:rPr lang="cs-CZ" sz="2000" b="1" dirty="0" smtClean="0"/>
              <a:t>Ústavní zákon č. 1/1993 Sb., Ústava České republiky</a:t>
            </a:r>
          </a:p>
          <a:p>
            <a:pPr algn="just"/>
            <a:r>
              <a:rPr lang="cs-CZ" sz="2000" b="1" dirty="0" smtClean="0"/>
              <a:t>Usnesení předsednictva ČNR č. 2/1993 Sb., o vyhlášení listiny základních práv a svobod jako součásti ústavního pořádku České republiky</a:t>
            </a:r>
          </a:p>
          <a:p>
            <a:pPr algn="just"/>
            <a:r>
              <a:rPr lang="cs-CZ" sz="2000" dirty="0" smtClean="0"/>
              <a:t>další ústavní zákony (</a:t>
            </a:r>
            <a:r>
              <a:rPr lang="cs-CZ" sz="2000" dirty="0" err="1" smtClean="0"/>
              <a:t>příkladmo</a:t>
            </a:r>
            <a:r>
              <a:rPr lang="cs-CZ" sz="2000" dirty="0" smtClean="0"/>
              <a:t>)</a:t>
            </a:r>
          </a:p>
          <a:p>
            <a:pPr algn="just"/>
            <a:r>
              <a:rPr lang="cs-CZ" sz="2000" dirty="0" smtClean="0"/>
              <a:t>Ústavní zákon č. 4/1993 Sb., o opatřeních souvisejících se zánikem České a Slovenské federativní republiky</a:t>
            </a:r>
          </a:p>
          <a:p>
            <a:pPr algn="just"/>
            <a:r>
              <a:rPr lang="cs-CZ" sz="2000" dirty="0" smtClean="0"/>
              <a:t>Ústavní zákon č. 74/1997 Sb., o změnách hranic se Slovenskou republikou</a:t>
            </a:r>
          </a:p>
          <a:p>
            <a:pPr algn="just"/>
            <a:r>
              <a:rPr lang="cs-CZ" sz="1400" b="1" dirty="0" smtClean="0"/>
              <a:t>čl. 11 Ústavy: Státní hranice mohou být měněny jen ústavním zákonem</a:t>
            </a:r>
          </a:p>
          <a:p>
            <a:pPr algn="just"/>
            <a:r>
              <a:rPr lang="cs-CZ" sz="2000" dirty="0" smtClean="0"/>
              <a:t>Ústavní zákon č. 515/2002 Sb., o referendu o přistoupení ČR k EU</a:t>
            </a:r>
          </a:p>
          <a:p>
            <a:pPr algn="just"/>
            <a:r>
              <a:rPr lang="cs-CZ" sz="1400" b="1" dirty="0" smtClean="0"/>
              <a:t>Čl. 2 odst. 2 Ústavy : ústavní zákon může stanovit, kdy lid vykonává moc přímo</a:t>
            </a:r>
          </a:p>
          <a:p>
            <a:endParaRPr lang="cs-CZ" sz="2000" dirty="0"/>
          </a:p>
          <a:p>
            <a:pPr algn="just"/>
            <a:endParaRPr lang="cs-CZ" dirty="0"/>
          </a:p>
        </p:txBody>
      </p:sp>
    </p:spTree>
    <p:extLst>
      <p:ext uri="{BB962C8B-B14F-4D97-AF65-F5344CB8AC3E}">
        <p14:creationId xmlns:p14="http://schemas.microsoft.com/office/powerpoint/2010/main" val="3667041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6" name="Obdélník 5"/>
          <p:cNvSpPr/>
          <p:nvPr/>
        </p:nvSpPr>
        <p:spPr>
          <a:xfrm>
            <a:off x="467544" y="764704"/>
            <a:ext cx="8136904" cy="8032968"/>
          </a:xfrm>
          <a:prstGeom prst="rect">
            <a:avLst/>
          </a:prstGeom>
        </p:spPr>
        <p:txBody>
          <a:bodyPr wrap="square">
            <a:spAutoFit/>
          </a:bodyPr>
          <a:lstStyle/>
          <a:p>
            <a:r>
              <a:rPr lang="cs-CZ" sz="2400" b="1" dirty="0" smtClean="0"/>
              <a:t>Ústavní základy České republiky</a:t>
            </a:r>
          </a:p>
          <a:p>
            <a:endParaRPr lang="cs-CZ" sz="2400" b="1" dirty="0"/>
          </a:p>
          <a:p>
            <a:r>
              <a:rPr lang="cs-CZ" sz="2000" dirty="0" smtClean="0"/>
              <a:t>Ústavní zákon č. 347/1997 Sb. o vytvoření vyšších územně samosprávných celků</a:t>
            </a:r>
            <a:endParaRPr lang="cs-CZ" sz="1400" b="1" dirty="0" smtClean="0"/>
          </a:p>
          <a:p>
            <a:r>
              <a:rPr lang="cs-CZ" sz="1400" b="1" dirty="0" smtClean="0"/>
              <a:t>čl. 100 odst. 3 Ústavy: Vyšší územně samosprávný celek lze vytvořit jen ústavním zákonem</a:t>
            </a:r>
          </a:p>
          <a:p>
            <a:endParaRPr lang="cs-CZ" sz="1400" b="1" dirty="0"/>
          </a:p>
          <a:p>
            <a:r>
              <a:rPr lang="cs-CZ" sz="2000" dirty="0" smtClean="0"/>
              <a:t>Charakteristika České republiky podle Ústavy</a:t>
            </a:r>
          </a:p>
          <a:p>
            <a:endParaRPr lang="cs-CZ" sz="2000" dirty="0" smtClean="0"/>
          </a:p>
          <a:p>
            <a:r>
              <a:rPr lang="cs-CZ" sz="2000" b="1" dirty="0" smtClean="0"/>
              <a:t>Čl. 1 odst. 1 Ústavy: Česká republika je svrchovaný, jednotný, demokratický právní stát založený na úctě k právům a svobodám člověka.</a:t>
            </a:r>
          </a:p>
          <a:p>
            <a:endParaRPr lang="cs-CZ" sz="2000" b="1" dirty="0"/>
          </a:p>
          <a:p>
            <a:r>
              <a:rPr lang="cs-CZ" sz="2000" b="1" dirty="0" smtClean="0"/>
              <a:t>Čl. 2 odst1  Listiny: Stát je založen na demokratických hodnotách a nesmí se vázat ani na výlučnou ideologii ani na náboženské vyznání.</a:t>
            </a:r>
          </a:p>
          <a:p>
            <a:endParaRPr lang="cs-CZ" sz="2000" b="1" dirty="0"/>
          </a:p>
          <a:p>
            <a:r>
              <a:rPr lang="cs-CZ" sz="2000" dirty="0" smtClean="0"/>
              <a:t>Listina reflektuje historickou zkušenost vázanosti státu na ideologii (vedoucí úloha Komunistické strany Československa zakotvená v čl. 4 Ústavy ČSSR) a vyjadřuje sekulární charakter státu.</a:t>
            </a:r>
          </a:p>
          <a:p>
            <a:endParaRPr lang="cs-CZ" sz="1400" dirty="0" smtClean="0"/>
          </a:p>
          <a:p>
            <a:endParaRPr lang="cs-CZ" sz="1400" b="1" dirty="0"/>
          </a:p>
          <a:p>
            <a:endParaRPr lang="cs-CZ" sz="1400" b="1" dirty="0" smtClean="0"/>
          </a:p>
          <a:p>
            <a:endParaRPr lang="cs-CZ" sz="2400" dirty="0" smtClean="0"/>
          </a:p>
          <a:p>
            <a:endParaRPr lang="cs-CZ" sz="2400" b="1" dirty="0" smtClean="0"/>
          </a:p>
          <a:p>
            <a:endParaRPr lang="cs-CZ" b="1" dirty="0"/>
          </a:p>
          <a:p>
            <a:endParaRPr lang="cs-CZ" dirty="0"/>
          </a:p>
          <a:p>
            <a:pPr algn="just"/>
            <a:endParaRPr lang="cs-CZ" b="1" dirty="0" smtClean="0"/>
          </a:p>
          <a:p>
            <a:pPr algn="just"/>
            <a:endParaRPr lang="cs-CZ" b="1" dirty="0"/>
          </a:p>
          <a:p>
            <a:pPr algn="just"/>
            <a:endParaRPr lang="cs-CZ" dirty="0"/>
          </a:p>
        </p:txBody>
      </p:sp>
    </p:spTree>
    <p:extLst>
      <p:ext uri="{BB962C8B-B14F-4D97-AF65-F5344CB8AC3E}">
        <p14:creationId xmlns:p14="http://schemas.microsoft.com/office/powerpoint/2010/main" val="19974440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1746</TotalTime>
  <Words>2456</Words>
  <Application>Microsoft Office PowerPoint</Application>
  <PresentationFormat>Předvádění na obrazovce (4:3)</PresentationFormat>
  <Paragraphs>309</Paragraphs>
  <Slides>23</Slides>
  <Notes>10</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Motiv sady Office</vt:lpstr>
      <vt:lpstr>Přednáška č. 2 Stát a jeho ústavní základy, dělba moci ve státě</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136</cp:revision>
  <dcterms:created xsi:type="dcterms:W3CDTF">2015-09-08T17:35:18Z</dcterms:created>
  <dcterms:modified xsi:type="dcterms:W3CDTF">2022-11-20T09:54:05Z</dcterms:modified>
</cp:coreProperties>
</file>