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65" r:id="rId8"/>
    <p:sldId id="296" r:id="rId9"/>
    <p:sldId id="297" r:id="rId10"/>
    <p:sldId id="298" r:id="rId11"/>
    <p:sldId id="262" r:id="rId12"/>
    <p:sldId id="303" r:id="rId13"/>
    <p:sldId id="299" r:id="rId14"/>
    <p:sldId id="300" r:id="rId15"/>
    <p:sldId id="301" r:id="rId16"/>
    <p:sldId id="280" r:id="rId17"/>
    <p:sldId id="304" r:id="rId18"/>
    <p:sldId id="263" r:id="rId19"/>
    <p:sldId id="305" r:id="rId20"/>
    <p:sldId id="306" r:id="rId21"/>
    <p:sldId id="281" r:id="rId22"/>
    <p:sldId id="307" r:id="rId23"/>
    <p:sldId id="302" r:id="rId24"/>
    <p:sldId id="308" r:id="rId25"/>
    <p:sldId id="309" r:id="rId26"/>
    <p:sldId id="27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10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VII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</a:t>
            </a:r>
            <a:r>
              <a:rPr lang="cs-CZ" altLang="cs-CZ" sz="1800" smtClean="0">
                <a:latin typeface="Arial" panose="020B0604020202020204" pitchFamily="34" charset="0"/>
              </a:rPr>
              <a:t>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MICROECONOMICS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EVS/NAMIB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</a:t>
            </a:r>
            <a:r>
              <a:rPr lang="cs-CZ" altLang="cs-CZ" sz="2400" b="1" dirty="0">
                <a:latin typeface="Arial" panose="020B0604020202020204" pitchFamily="34" charset="0"/>
              </a:rPr>
              <a:t>CURVES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AND RETURNS 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0" y="1136223"/>
            <a:ext cx="7424928" cy="557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CURVES AND CONSTANT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 RETURNS TO SCALE </a:t>
            </a:r>
            <a:endParaRPr lang="en-US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97388" y="1921053"/>
            <a:ext cx="4041775" cy="923925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482223" y="1921054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Total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Costs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232" t="23214" r="52326" b="40352"/>
          <a:stretch/>
        </p:blipFill>
        <p:spPr>
          <a:xfrm>
            <a:off x="4572000" y="2970963"/>
            <a:ext cx="4361432" cy="2808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t="25287" r="51071" b="40613"/>
          <a:stretch/>
        </p:blipFill>
        <p:spPr>
          <a:xfrm>
            <a:off x="482223" y="3288194"/>
            <a:ext cx="4015165" cy="22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CURVES AND DECREASING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738825"/>
            <a:ext cx="4041775" cy="924271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Total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Costs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9032" t="22761" r="8552" b="41664"/>
          <a:stretch/>
        </p:blipFill>
        <p:spPr>
          <a:xfrm>
            <a:off x="4571999" y="2813744"/>
            <a:ext cx="4041775" cy="25424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9381" t="25196" r="11062" b="42056"/>
          <a:stretch/>
        </p:blipFill>
        <p:spPr>
          <a:xfrm>
            <a:off x="950976" y="3221356"/>
            <a:ext cx="3438144" cy="21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CURVES AND INCREASING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738825"/>
            <a:ext cx="4041775" cy="924271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Total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Costs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958" t="58336" r="51310"/>
          <a:stretch/>
        </p:blipFill>
        <p:spPr>
          <a:xfrm>
            <a:off x="4700016" y="2869984"/>
            <a:ext cx="3913759" cy="2930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889" t="60462" r="50578" b="8920"/>
          <a:stretch/>
        </p:blipFill>
        <p:spPr>
          <a:xfrm>
            <a:off x="630206" y="2999231"/>
            <a:ext cx="3795490" cy="22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CURVES AND OPTIMAL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OPTIMAL PRODUCTION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607344" y="2119262"/>
            <a:ext cx="4041775" cy="924271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75342" y="1923837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Total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Costs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8006" t="57281" r="9236"/>
          <a:stretch/>
        </p:blipFill>
        <p:spPr>
          <a:xfrm>
            <a:off x="4837261" y="3371089"/>
            <a:ext cx="3811857" cy="30297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7203" t="57128" r="11757" b="10040"/>
          <a:stretch/>
        </p:blipFill>
        <p:spPr>
          <a:xfrm>
            <a:off x="575342" y="3476111"/>
            <a:ext cx="3777202" cy="22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COSTS IN SHORT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80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period, when the company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spend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both fixed and variable costs -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short 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short-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total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cost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s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STC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STC = FC + 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FC = i x K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VC = w x L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short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run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average costs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SAC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𝑆𝑇𝐶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802323"/>
              </a:xfrm>
              <a:prstGeom prst="rect">
                <a:avLst/>
              </a:prstGeom>
              <a:blipFill>
                <a:blip r:embed="rId2"/>
                <a:stretch>
                  <a:fillRect l="-791" t="-962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COSTS IN SHORT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16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SAC as well as STC consists of fixed and variable costs - in this case, the average fixed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costs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AFC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and the average variable cost AVC (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ie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the share of these costs per unit of production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)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SAC = AFC + AVC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AFC = FC/Q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AVC = AC/Q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b="1" dirty="0" smtClean="0">
                    <a:latin typeface="Arial" panose="020B0604020202020204" pitchFamily="34" charset="0"/>
                  </a:rPr>
                  <a:t>short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 run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average costs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SAC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164345"/>
              </a:xfrm>
              <a:prstGeom prst="rect">
                <a:avLst/>
              </a:prstGeom>
              <a:blipFill>
                <a:blip r:embed="rId2"/>
                <a:stretch>
                  <a:fillRect l="-791" t="-878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0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RELATIONSHIP OF FIRM COSTS IN SHORT 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627632"/>
            <a:ext cx="3823564" cy="464515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 </a:t>
            </a:r>
            <a:r>
              <a:rPr lang="en-US" altLang="cs-CZ" sz="2200" dirty="0" smtClean="0">
                <a:latin typeface="Arial" panose="020B0604020202020204" pitchFamily="34" charset="0"/>
              </a:rPr>
              <a:t>–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SMC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minimum </a:t>
            </a:r>
            <a:r>
              <a:rPr lang="en-US" altLang="cs-CZ" sz="2200" dirty="0" smtClean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increasing returns </a:t>
            </a:r>
            <a:r>
              <a:rPr lang="en-US" altLang="cs-CZ" sz="2200" dirty="0" smtClean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variable input are hereby amended in decreasing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II </a:t>
            </a:r>
            <a:r>
              <a:rPr lang="en-US" altLang="cs-CZ" sz="2200" dirty="0" smtClean="0">
                <a:latin typeface="Arial" panose="020B0604020202020204" pitchFamily="34" charset="0"/>
              </a:rPr>
              <a:t>–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AVC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minimum</a:t>
            </a:r>
            <a:endParaRPr lang="cs-CZ" altLang="cs-CZ" sz="2200" b="1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III </a:t>
            </a:r>
            <a:r>
              <a:rPr lang="en-US" altLang="cs-CZ" sz="2200" dirty="0" smtClean="0">
                <a:latin typeface="Arial" panose="020B0604020202020204" pitchFamily="34" charset="0"/>
              </a:rPr>
              <a:t>–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SAC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minimum </a:t>
            </a:r>
            <a:r>
              <a:rPr lang="en-US" altLang="cs-CZ" sz="2200" dirty="0" smtClean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at that point the firm by hiring additional units of labor increases the capacity utilization of fixed capital - exceeding this point reduces labor productivity</a:t>
            </a:r>
            <a:endParaRPr lang="en-GB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669" y="1369182"/>
            <a:ext cx="3619555" cy="548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LONG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RUN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51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 smtClean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here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are no fixed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costs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 i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n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the long run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-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labor and capital are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variable</a:t>
                </a:r>
                <a:endParaRPr lang="cs-CZ" altLang="cs-CZ" sz="2200" b="1" dirty="0" smtClean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LTC = LVC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b="1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 smtClean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he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long-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average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costs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LAC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 smtClean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he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long-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marginal 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costs</a:t>
                </a:r>
                <a:r>
                  <a:rPr lang="cs-CZ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L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MC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𝐿𝑀𝐶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512261"/>
              </a:xfrm>
              <a:prstGeom prst="rect">
                <a:avLst/>
              </a:prstGeom>
              <a:blipFill rotWithShape="0">
                <a:blip r:embed="rId2"/>
                <a:stretch>
                  <a:fillRect l="-791" t="-811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6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latin typeface="Arial" panose="020B0604020202020204" pitchFamily="34" charset="0"/>
              </a:rPr>
              <a:t>FIRM </a:t>
            </a:r>
            <a:r>
              <a:rPr lang="en-US" altLang="cs-CZ" sz="2400" b="1" dirty="0">
                <a:latin typeface="Arial" panose="020B0604020202020204" pitchFamily="34" charset="0"/>
              </a:rPr>
              <a:t>COSTS IN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LONG</a:t>
            </a:r>
            <a:r>
              <a:rPr lang="en-US" altLang="cs-CZ" sz="2400" b="1" dirty="0" smtClean="0">
                <a:latin typeface="Arial" panose="020B0604020202020204" pitchFamily="34" charset="0"/>
              </a:rPr>
              <a:t> </a:t>
            </a:r>
            <a:r>
              <a:rPr lang="en-US" altLang="cs-CZ" sz="2400" b="1" dirty="0">
                <a:latin typeface="Arial" panose="020B0604020202020204" pitchFamily="34" charset="0"/>
              </a:rPr>
              <a:t>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2"/>
            <a:ext cx="3823564" cy="420558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q</a:t>
            </a:r>
            <a:r>
              <a:rPr lang="en-US" altLang="cs-CZ" sz="2200" dirty="0" smtClean="0">
                <a:latin typeface="Arial" panose="020B0604020202020204" pitchFamily="34" charset="0"/>
              </a:rPr>
              <a:t>1 </a:t>
            </a:r>
            <a:r>
              <a:rPr lang="en-US" altLang="cs-CZ" sz="2200" dirty="0">
                <a:latin typeface="Arial" panose="020B0604020202020204" pitchFamily="34" charset="0"/>
              </a:rPr>
              <a:t>- minimum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LMC - </a:t>
            </a:r>
            <a:r>
              <a:rPr lang="en-US" altLang="cs-CZ" sz="2200" dirty="0">
                <a:latin typeface="Arial" panose="020B0604020202020204" pitchFamily="34" charset="0"/>
              </a:rPr>
              <a:t>increasing returns to scale </a:t>
            </a:r>
            <a:r>
              <a:rPr lang="cs-CZ" altLang="cs-CZ" sz="2200" dirty="0" smtClean="0">
                <a:latin typeface="Arial" panose="020B0604020202020204" pitchFamily="34" charset="0"/>
              </a:rPr>
              <a:t>are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changing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in </a:t>
            </a:r>
            <a:r>
              <a:rPr lang="en-US" altLang="cs-CZ" sz="2200" dirty="0">
                <a:latin typeface="Arial" panose="020B0604020202020204" pitchFamily="34" charset="0"/>
              </a:rPr>
              <a:t>decreasing returns to scale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q</a:t>
            </a:r>
            <a:r>
              <a:rPr lang="en-US" altLang="cs-CZ" sz="2200" dirty="0" smtClean="0">
                <a:latin typeface="Arial" panose="020B0604020202020204" pitchFamily="34" charset="0"/>
              </a:rPr>
              <a:t>2 </a:t>
            </a:r>
            <a:r>
              <a:rPr lang="en-US" altLang="cs-CZ" sz="2200" dirty="0">
                <a:latin typeface="Arial" panose="020B0604020202020204" pitchFamily="34" charset="0"/>
              </a:rPr>
              <a:t>- minimum 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LAC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025" y="1618455"/>
            <a:ext cx="3409140" cy="48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200" dirty="0" smtClean="0">
                <a:latin typeface="Arial" panose="020B0604020202020204" pitchFamily="34" charset="0"/>
              </a:rPr>
              <a:t> Profit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Revenues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Costs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200" dirty="0" smtClean="0">
                <a:latin typeface="Arial" panose="020B0604020202020204" pitchFamily="34" charset="0"/>
              </a:rPr>
              <a:t> and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Returns</a:t>
            </a:r>
            <a:r>
              <a:rPr lang="cs-CZ" altLang="cs-CZ" sz="2200" dirty="0" smtClean="0">
                <a:latin typeface="Arial" panose="020B0604020202020204" pitchFamily="34" charset="0"/>
              </a:rPr>
              <a:t> to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Scale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Short</a:t>
            </a:r>
            <a:r>
              <a:rPr lang="cs-CZ" altLang="cs-CZ" sz="2200" dirty="0">
                <a:latin typeface="Arial" panose="020B0604020202020204" pitchFamily="34" charset="0"/>
              </a:rPr>
              <a:t> and Long Run </a:t>
            </a: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01394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28085"/>
            <a:ext cx="84772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shape of </a:t>
            </a:r>
            <a:r>
              <a:rPr lang="en-US" altLang="cs-CZ" sz="2200" dirty="0" smtClean="0">
                <a:latin typeface="Arial" panose="020B0604020202020204" pitchFamily="34" charset="0"/>
              </a:rPr>
              <a:t>long</a:t>
            </a:r>
            <a:r>
              <a:rPr lang="cs-CZ" altLang="cs-CZ" sz="2200" dirty="0" smtClean="0">
                <a:latin typeface="Arial" panose="020B0604020202020204" pitchFamily="34" charset="0"/>
              </a:rPr>
              <a:t>-run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curves is based on 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shapes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200" dirty="0" smtClean="0">
                <a:latin typeface="Arial" panose="020B0604020202020204" pitchFamily="34" charset="0"/>
              </a:rPr>
              <a:t>-run </a:t>
            </a:r>
            <a:r>
              <a:rPr lang="en-US" altLang="cs-CZ" sz="2200" dirty="0" smtClean="0">
                <a:latin typeface="Arial" panose="020B0604020202020204" pitchFamily="34" charset="0"/>
              </a:rPr>
              <a:t>curve</a:t>
            </a:r>
            <a:r>
              <a:rPr lang="cs-CZ" altLang="cs-CZ" sz="2200" dirty="0" smtClean="0">
                <a:latin typeface="Arial" panose="020B0604020202020204" pitchFamily="34" charset="0"/>
              </a:rPr>
              <a:t>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200" dirty="0" smtClean="0">
                <a:latin typeface="Arial" panose="020B0604020202020204" pitchFamily="34" charset="0"/>
              </a:rPr>
              <a:t> does </a:t>
            </a:r>
            <a:r>
              <a:rPr lang="en-US" altLang="cs-CZ" sz="2200" dirty="0">
                <a:latin typeface="Arial" panose="020B0604020202020204" pitchFamily="34" charset="0"/>
              </a:rPr>
              <a:t>not produce at minimum cost in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the</a:t>
            </a:r>
            <a:r>
              <a:rPr lang="en-US" altLang="cs-CZ" sz="2200" dirty="0" smtClean="0">
                <a:latin typeface="Arial" panose="020B0604020202020204" pitchFamily="34" charset="0"/>
              </a:rPr>
              <a:t> short</a:t>
            </a:r>
            <a:r>
              <a:rPr lang="cs-CZ" altLang="cs-CZ" sz="2200" dirty="0" smtClean="0">
                <a:latin typeface="Arial" panose="020B0604020202020204" pitchFamily="34" charset="0"/>
              </a:rPr>
              <a:t>-run</a:t>
            </a:r>
            <a:r>
              <a:rPr lang="en-US" altLang="cs-CZ" sz="2200" dirty="0" smtClean="0">
                <a:latin typeface="Arial" panose="020B0604020202020204" pitchFamily="34" charset="0"/>
              </a:rPr>
              <a:t> - </a:t>
            </a:r>
            <a:r>
              <a:rPr lang="en-US" altLang="cs-CZ" sz="2200" dirty="0">
                <a:latin typeface="Arial" panose="020B0604020202020204" pitchFamily="34" charset="0"/>
              </a:rPr>
              <a:t>because of the existence of fixed </a:t>
            </a:r>
            <a:r>
              <a:rPr lang="en-US" altLang="cs-CZ" sz="2200" dirty="0" smtClean="0">
                <a:latin typeface="Arial" panose="020B0604020202020204" pitchFamily="34" charset="0"/>
              </a:rPr>
              <a:t>costs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</a:t>
            </a:r>
            <a:r>
              <a:rPr lang="en-US" altLang="cs-CZ" sz="2200" b="1" dirty="0">
                <a:latin typeface="Arial" panose="020B0604020202020204" pitchFamily="34" charset="0"/>
              </a:rPr>
              <a:t>production with higher total costs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GB" altLang="cs-CZ" sz="2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64" y="3914273"/>
            <a:ext cx="683555" cy="3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2"/>
            <a:ext cx="3823564" cy="420558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Construction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LAC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– </a:t>
            </a:r>
            <a:r>
              <a:rPr lang="cs-CZ" altLang="cs-CZ" sz="2200" dirty="0" smtClean="0">
                <a:latin typeface="Arial" panose="020B0604020202020204" pitchFamily="34" charset="0"/>
              </a:rPr>
              <a:t>ENVELOPE CURVE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Construction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LM</a:t>
            </a:r>
            <a:r>
              <a:rPr lang="en-US" altLang="cs-CZ" sz="2200" b="1" dirty="0" smtClean="0">
                <a:latin typeface="Arial" panose="020B0604020202020204" pitchFamily="34" charset="0"/>
              </a:rPr>
              <a:t>C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– </a:t>
            </a:r>
            <a:r>
              <a:rPr lang="cs-CZ" altLang="cs-CZ" sz="2200" dirty="0" smtClean="0">
                <a:latin typeface="Arial" panose="020B0604020202020204" pitchFamily="34" charset="0"/>
              </a:rPr>
              <a:t>LMC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not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formed</a:t>
            </a:r>
            <a:r>
              <a:rPr lang="cs-CZ" altLang="cs-CZ" sz="2200" dirty="0" smtClean="0">
                <a:latin typeface="Arial" panose="020B0604020202020204" pitchFamily="34" charset="0"/>
              </a:rPr>
              <a:t> by minimum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SMC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669" y="4249719"/>
            <a:ext cx="3565942" cy="2608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72" y="1756250"/>
            <a:ext cx="3630740" cy="24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LONG AVERAGE COSTS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366114"/>
            <a:ext cx="4041775" cy="924271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SAC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Arial" panose="020B0604020202020204" pitchFamily="34" charset="0"/>
              </a:rPr>
              <a:t>LAC and </a:t>
            </a:r>
            <a:r>
              <a:rPr lang="cs-CZ" altLang="cs-CZ" dirty="0" err="1">
                <a:latin typeface="Arial" panose="020B0604020202020204" pitchFamily="34" charset="0"/>
              </a:rPr>
              <a:t>R</a:t>
            </a:r>
            <a:r>
              <a:rPr lang="cs-CZ" altLang="cs-CZ" dirty="0" err="1" smtClean="0">
                <a:latin typeface="Arial" panose="020B0604020202020204" pitchFamily="34" charset="0"/>
              </a:rPr>
              <a:t>eturns</a:t>
            </a:r>
            <a:r>
              <a:rPr lang="cs-CZ" altLang="cs-CZ" dirty="0" smtClean="0">
                <a:latin typeface="Arial" panose="020B0604020202020204" pitchFamily="34" charset="0"/>
              </a:rPr>
              <a:t> to </a:t>
            </a:r>
            <a:r>
              <a:rPr lang="cs-CZ" altLang="cs-CZ" dirty="0" err="1" smtClean="0">
                <a:latin typeface="Arial" panose="020B0604020202020204" pitchFamily="34" charset="0"/>
              </a:rPr>
              <a:t>Scale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6" y="3369613"/>
            <a:ext cx="3250565" cy="1932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313" y="2853155"/>
            <a:ext cx="4716507" cy="3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latin typeface="Arial" panose="020B0604020202020204" pitchFamily="34" charset="0"/>
              </a:rPr>
              <a:t>FIRM </a:t>
            </a:r>
            <a:r>
              <a:rPr lang="en-US" altLang="cs-CZ" sz="2400" b="1" dirty="0">
                <a:latin typeface="Arial" panose="020B0604020202020204" pitchFamily="34" charset="0"/>
              </a:rPr>
              <a:t>COSTS IN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LONG</a:t>
            </a:r>
            <a:r>
              <a:rPr lang="en-US" altLang="cs-CZ" sz="2400" b="1" dirty="0" smtClean="0">
                <a:latin typeface="Arial" panose="020B0604020202020204" pitchFamily="34" charset="0"/>
              </a:rPr>
              <a:t> </a:t>
            </a:r>
            <a:r>
              <a:rPr lang="en-US" altLang="cs-CZ" sz="2400" b="1" dirty="0">
                <a:latin typeface="Arial" panose="020B0604020202020204" pitchFamily="34" charset="0"/>
              </a:rPr>
              <a:t>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627632"/>
            <a:ext cx="3823564" cy="464515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LTC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curve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formed</a:t>
            </a:r>
            <a:r>
              <a:rPr lang="cs-CZ" altLang="cs-CZ" sz="2200" dirty="0" smtClean="0">
                <a:latin typeface="Arial" panose="020B0604020202020204" pitchFamily="34" charset="0"/>
              </a:rPr>
              <a:t> by minimum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STC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curves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point     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point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optimal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production</a:t>
            </a:r>
            <a:r>
              <a:rPr lang="cs-CZ" altLang="cs-CZ" sz="2200" b="1" dirty="0" smtClean="0">
                <a:latin typeface="Arial" panose="020B0604020202020204" pitchFamily="34" charset="0"/>
              </a:rPr>
              <a:t>,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where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LTC/STC, LMC/SMC and LAC/SAC are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equal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464" y="1613780"/>
            <a:ext cx="3950132" cy="5112428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 rot="14293876">
            <a:off x="6833937" y="6174248"/>
            <a:ext cx="561474" cy="19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18" y="3345229"/>
            <a:ext cx="271137" cy="3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COSTS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LONG COSTS WITH CONSTANT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338117" y="1688808"/>
            <a:ext cx="4041775" cy="924271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Long-run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Arial" panose="020B0604020202020204" pitchFamily="34" charset="0"/>
              </a:rPr>
              <a:t>Long-run </a:t>
            </a:r>
            <a:r>
              <a:rPr lang="cs-CZ" altLang="cs-CZ" dirty="0" err="1" smtClean="0">
                <a:latin typeface="Arial" panose="020B0604020202020204" pitchFamily="34" charset="0"/>
              </a:rPr>
              <a:t>Total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Costs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315" t="27513" r="9641" b="29806"/>
          <a:stretch/>
        </p:blipFill>
        <p:spPr>
          <a:xfrm>
            <a:off x="802105" y="2821140"/>
            <a:ext cx="7577787" cy="30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PROFIT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the company is to maximize profit ... .. what's the profit</a:t>
            </a:r>
            <a:r>
              <a:rPr lang="en-US" altLang="cs-CZ" sz="2200" dirty="0" smtClean="0">
                <a:latin typeface="Arial" panose="020B0604020202020204" pitchFamily="34" charset="0"/>
              </a:rPr>
              <a:t>?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 smtClean="0">
                <a:latin typeface="Arial" panose="020B0604020202020204" pitchFamily="34" charset="0"/>
              </a:rPr>
              <a:t> OF THE FIRM IS </a:t>
            </a:r>
            <a:r>
              <a:rPr lang="en-US" altLang="cs-CZ" sz="2200" dirty="0" smtClean="0">
                <a:latin typeface="Arial" panose="020B0604020202020204" pitchFamily="34" charset="0"/>
              </a:rPr>
              <a:t>IS </a:t>
            </a: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smtClean="0">
                <a:latin typeface="Arial" panose="020B0604020202020204" pitchFamily="34" charset="0"/>
              </a:rPr>
              <a:t>DIFFERENCE BETWEEN TOTAL FIRM REVENUES AND TOTAL FIRM COSTS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concept of economic theory EARNINGS understand otherwise than as we know from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practice</a:t>
            </a:r>
            <a:r>
              <a:rPr lang="en-US" altLang="cs-CZ" sz="2200" dirty="0" smtClean="0">
                <a:latin typeface="Arial" panose="020B0604020202020204" pitchFamily="34" charset="0"/>
              </a:rPr>
              <a:t> (</a:t>
            </a:r>
            <a:r>
              <a:rPr lang="cs-CZ" altLang="cs-CZ" sz="2200" dirty="0" smtClean="0">
                <a:latin typeface="Arial" panose="020B0604020202020204" pitchFamily="34" charset="0"/>
              </a:rPr>
              <a:t>a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ccounting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</a:t>
            </a:r>
            <a:r>
              <a:rPr lang="cs-CZ" altLang="cs-CZ" sz="2200" dirty="0" smtClean="0">
                <a:latin typeface="Arial" panose="020B0604020202020204" pitchFamily="34" charset="0"/>
              </a:rPr>
              <a:t>       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distinguish: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ACCOUNTING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profit 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ECONOMIC </a:t>
            </a:r>
            <a:r>
              <a:rPr lang="en-US" altLang="cs-CZ" sz="2000" dirty="0" smtClean="0">
                <a:latin typeface="Arial" panose="020B0604020202020204" pitchFamily="34" charset="0"/>
              </a:rPr>
              <a:t>profit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25" y="4604205"/>
            <a:ext cx="481610" cy="26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ACCOUNTING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707762"/>
                <a:ext cx="8477250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Accounting profit is profit, which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expresse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the difference between total revenue (TR)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and EXPLICIT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costs</a:t>
                </a: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b="1" dirty="0">
                    <a:latin typeface="Arial" panose="020B0604020202020204" pitchFamily="34" charset="0"/>
                  </a:rPr>
                  <a:t>Explicit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the actual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and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accounted costs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(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purchase of materials, wages of workers, gasoline in cars etc.).</a:t>
                </a: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known as </a:t>
                </a:r>
                <a:r>
                  <a:rPr lang="en-US" altLang="cs-CZ" sz="2200" dirty="0" err="1" smtClean="0">
                    <a:latin typeface="Arial" panose="020B0604020202020204" pitchFamily="34" charset="0"/>
                  </a:rPr>
                  <a:t>Tcex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alt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𝑇𝑒𝑥</m:t>
                      </m:r>
                    </m:oMath>
                  </m:oMathPara>
                </a14:m>
                <a:endParaRPr lang="en-GB" altLang="cs-CZ" sz="240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707762"/>
                <a:ext cx="8477250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7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ECONOMIC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707762"/>
                <a:ext cx="847725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Economic profit also includes other types of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costs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,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namely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IMPLICIT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costs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 smtClean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b="1" dirty="0" err="1" smtClean="0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b="1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costs that are not recorded in the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account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books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, because they are not actually paid (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eg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. use their own hall, unpaid wages business owners etc.).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OPPORTUNITY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COSTS 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dirty="0" err="1" smtClean="0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and explicit costs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create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the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TOTAL ECONOMIC COSTS TC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e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i="1" dirty="0" err="1" smtClean="0"/>
                  <a:t>TCe</a:t>
                </a:r>
                <a14:m>
                  <m:oMath xmlns:m="http://schemas.openxmlformats.org/officeDocument/2006/math">
                    <m:r>
                      <a:rPr lang="en-US" altLang="cs-CZ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𝑇𝐶𝑖𝑚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𝑇𝐶𝑒𝑥</m:t>
                    </m:r>
                  </m:oMath>
                </a14:m>
                <a:endParaRPr lang="en-US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707762"/>
                <a:ext cx="8477250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791" t="-880" r="-863" b="-3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ECONOMIC PROFIT AND NORMAL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84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E</a:t>
                </a:r>
                <a:r>
                  <a:rPr lang="en-US" altLang="cs-CZ" sz="2200" dirty="0" err="1" smtClean="0">
                    <a:latin typeface="Arial" panose="020B0604020202020204" pitchFamily="34" charset="0"/>
                  </a:rPr>
                  <a:t>conomic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profit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difference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between total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revenue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s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and total economic costs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cs-CZ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𝑇𝐶𝑒</m:t>
                      </m:r>
                    </m:oMath>
                  </m:oMathPara>
                </a14:m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err="1" smtClean="0">
                    <a:latin typeface="Arial" panose="020B0604020202020204" pitchFamily="34" charset="0"/>
                  </a:rPr>
                  <a:t>Economi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profit is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SMALLER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than accounting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one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(implicit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costs)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difference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=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NORMAL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profit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dirty="0" smtClean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altLang="cs-CZ" sz="24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altLang="cs-CZ" sz="2400" i="1" dirty="0" smtClean="0">
                    <a:latin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l-GR" alt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𝑇𝐶𝑖𝑚</m:t>
                    </m:r>
                  </m:oMath>
                </a14:m>
                <a:endParaRPr lang="en-GB" altLang="cs-CZ" sz="2400" i="1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847207"/>
              </a:xfrm>
              <a:prstGeom prst="rect">
                <a:avLst/>
              </a:prstGeom>
              <a:blipFill rotWithShape="0">
                <a:blip r:embed="rId2"/>
                <a:stretch>
                  <a:fillRect l="-791" t="-951" r="-863" b="-2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3" y="4990854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REVENUES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20675" y="1294685"/>
                <a:ext cx="8477250" cy="565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TOTAL REVENUE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 smtClean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 smtClean="0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which the company gains by selling </a:t>
                </a:r>
                <a:r>
                  <a:rPr lang="cs-CZ" altLang="cs-CZ" sz="2000" dirty="0" err="1" smtClean="0">
                    <a:latin typeface="Arial" panose="020B0604020202020204" pitchFamily="34" charset="0"/>
                  </a:rPr>
                  <a:t>its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 smtClean="0">
                    <a:latin typeface="Arial" panose="020B0604020202020204" pitchFamily="34" charset="0"/>
                  </a:rPr>
                  <a:t>produced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products</a:t>
                </a: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It depends on the volume of production and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price</a:t>
                </a:r>
                <a:endParaRPr lang="cs-CZ" altLang="cs-CZ" sz="2000" dirty="0" smtClean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TR = P x Q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AVERAGE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 smtClean="0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per unit of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production</a:t>
                </a:r>
                <a:endParaRPr lang="cs-CZ" altLang="cs-CZ" sz="2000" dirty="0" smtClean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i="1" dirty="0" smtClean="0"/>
                  <a:t>AR =</a:t>
                </a:r>
                <a:r>
                  <a:rPr lang="cs-CZ" altLang="cs-CZ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altLang="cs-CZ" sz="28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MARGINAL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 err="1" smtClean="0">
                    <a:latin typeface="Arial" panose="020B0604020202020204" pitchFamily="34" charset="0"/>
                  </a:rPr>
                  <a:t>Change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of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total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revenue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by selling additional unit of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output</a:t>
                </a:r>
                <a:endParaRPr lang="cs-CZ" altLang="cs-CZ" sz="2000" dirty="0" smtClean="0">
                  <a:latin typeface="Arial" panose="020B0604020202020204" pitchFamily="34" charset="0"/>
                </a:endParaRPr>
              </a:p>
              <a:p>
                <a:pPr lvl="1" indent="0" algn="just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400" i="1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1294685"/>
                <a:ext cx="8477250" cy="5659113"/>
              </a:xfrm>
              <a:prstGeom prst="rect">
                <a:avLst/>
              </a:prstGeom>
              <a:blipFill rotWithShape="0">
                <a:blip r:embed="rId2"/>
                <a:stretch>
                  <a:fillRect l="-863" t="-538" r="-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2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COSTS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quantify the cost we need to know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amount and combination of inputs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minimum amount of costs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TOTAL </a:t>
            </a:r>
            <a:r>
              <a:rPr lang="cs-CZ" altLang="cs-CZ" sz="2200" dirty="0" smtClean="0">
                <a:latin typeface="Arial" panose="020B0604020202020204" pitchFamily="34" charset="0"/>
              </a:rPr>
              <a:t>COSTS </a:t>
            </a:r>
            <a:r>
              <a:rPr lang="en-US" altLang="cs-CZ" sz="2200" dirty="0" smtClean="0">
                <a:latin typeface="Arial" panose="020B0604020202020204" pitchFamily="34" charset="0"/>
              </a:rPr>
              <a:t>are </a:t>
            </a:r>
            <a:r>
              <a:rPr lang="en-US" altLang="cs-CZ" sz="2200" dirty="0">
                <a:latin typeface="Arial" panose="020B0604020202020204" pitchFamily="34" charset="0"/>
              </a:rPr>
              <a:t>formed from: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FIXED </a:t>
            </a:r>
            <a:r>
              <a:rPr lang="en-US" altLang="cs-CZ" sz="2000" dirty="0" smtClean="0">
                <a:latin typeface="Arial" panose="020B0604020202020204" pitchFamily="34" charset="0"/>
              </a:rPr>
              <a:t>costs </a:t>
            </a:r>
            <a:r>
              <a:rPr lang="en-US" altLang="cs-CZ" sz="2000" dirty="0">
                <a:latin typeface="Arial" panose="020B0604020202020204" pitchFamily="34" charset="0"/>
              </a:rPr>
              <a:t>- does not vary with the amount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production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V</a:t>
            </a:r>
            <a:r>
              <a:rPr lang="cs-CZ" altLang="cs-CZ" sz="2000" dirty="0" smtClean="0">
                <a:latin typeface="Arial" panose="020B0604020202020204" pitchFamily="34" charset="0"/>
              </a:rPr>
              <a:t>ARIABLE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costs - the amount depends on the volume of production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TC = FC x VC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FIRM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20675" y="1294685"/>
                <a:ext cx="8477250" cy="399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AVERAGE COSTS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 err="1" smtClean="0">
                    <a:latin typeface="Arial" panose="020B0604020202020204" pitchFamily="34" charset="0"/>
                  </a:rPr>
                  <a:t>Costs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per unit </a:t>
                </a:r>
                <a:r>
                  <a:rPr lang="cs-CZ" altLang="cs-CZ" sz="2000" dirty="0" err="1" smtClean="0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 smtClean="0">
                    <a:latin typeface="Arial" panose="020B0604020202020204" pitchFamily="34" charset="0"/>
                  </a:rPr>
                  <a:t>production</a:t>
                </a:r>
                <a:endParaRPr lang="cs-CZ" altLang="cs-CZ" sz="2000" dirty="0" smtClean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cs-CZ" altLang="cs-CZ" sz="2400" dirty="0" smtClean="0">
                    <a:latin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MARGINAL COSTS </a:t>
                </a: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cost of additional input necessary to produce the additional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units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 smtClean="0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 smtClean="0">
                    <a:latin typeface="Arial" panose="020B0604020202020204" pitchFamily="34" charset="0"/>
                  </a:rPr>
                  <a:t>output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1294685"/>
                <a:ext cx="8477250" cy="3991285"/>
              </a:xfrm>
              <a:prstGeom prst="rect">
                <a:avLst/>
              </a:prstGeom>
              <a:blipFill rotWithShape="0">
                <a:blip r:embed="rId2"/>
                <a:stretch>
                  <a:fillRect l="-863" t="-763" r="-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3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807</TotalTime>
  <Words>903</Words>
  <Application>Microsoft Office PowerPoint</Application>
  <PresentationFormat>Předvádění na obrazovce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125</cp:revision>
  <dcterms:created xsi:type="dcterms:W3CDTF">2016-03-17T12:08:01Z</dcterms:created>
  <dcterms:modified xsi:type="dcterms:W3CDTF">2019-09-11T07:08:37Z</dcterms:modified>
</cp:coreProperties>
</file>