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315" r:id="rId4"/>
    <p:sldId id="313" r:id="rId5"/>
    <p:sldId id="317" r:id="rId6"/>
    <p:sldId id="318" r:id="rId7"/>
    <p:sldId id="319" r:id="rId8"/>
    <p:sldId id="320" r:id="rId9"/>
    <p:sldId id="323" r:id="rId10"/>
    <p:sldId id="314" r:id="rId11"/>
    <p:sldId id="26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165D4-C1C9-4958-8905-010801ED18FA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4AB58-96D4-4E4A-A0D3-5A87433C1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22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"/>
              <a:t>Nechci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4AB58-96D4-4E4A-A0D3-5A87433C169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58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en/members/heryan-tomas/publicati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financemanagement.com/financial-accounting/sole-proprietorshi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financemanagement.com/financial-accounting/partnership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 of business organization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of Corporate Finance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019309" y="4965171"/>
            <a:ext cx="294371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Ing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Tomáš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Heryán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Ph.D.</a:t>
            </a:r>
            <a:endParaRPr lang="ru-RU" altLang="cs-CZ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Mgr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Tetiana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Konieva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Ph.D</a:t>
            </a:r>
            <a:endParaRPr lang="en-GB" altLang="cs-CZ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Finance </a:t>
            </a:r>
          </a:p>
          <a:p>
            <a:pPr algn="r"/>
            <a:r>
              <a:rPr lang="en-GB" altLang="cs-CZ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</a:t>
            </a:r>
            <a:r>
              <a:rPr lang="en-GB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altLang="cs-CZ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BAFIK</a:t>
            </a:r>
            <a:endParaRPr lang="en-GB" alt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376989"/>
            <a:ext cx="9734494" cy="639011"/>
          </a:xfrm>
          <a:prstGeom prst="rect">
            <a:avLst/>
          </a:prstGeom>
          <a:solidFill>
            <a:srgbClr val="008080"/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ENTERPRISES (EU recommendation 2003</a:t>
            </a:r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/361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endParaRPr lang="en-GB" sz="2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793B8B-E93E-4552-B4D0-DCCC9D897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156967"/>
              </p:ext>
            </p:extLst>
          </p:nvPr>
        </p:nvGraphicFramePr>
        <p:xfrm>
          <a:off x="876300" y="1651000"/>
          <a:ext cx="9525000" cy="4736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338457239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612770726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515874592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460134688"/>
                    </a:ext>
                  </a:extLst>
                </a:gridCol>
                <a:gridCol w="2389414">
                  <a:extLst>
                    <a:ext uri="{9D8B030D-6E8A-4147-A177-3AD203B41FA5}">
                      <a16:colId xmlns:a16="http://schemas.microsoft.com/office/drawing/2014/main" val="2982240521"/>
                    </a:ext>
                  </a:extLst>
                </a:gridCol>
              </a:tblGrid>
              <a:tr h="1314429">
                <a:tc>
                  <a:txBody>
                    <a:bodyPr/>
                    <a:lstStyle/>
                    <a:p>
                      <a:pPr algn="ctr"/>
                      <a:endParaRPr lang="en-US" sz="2000" b="1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Enterprise category 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Annual work unit, persons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Annual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turnover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Annual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balance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sheet 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6454"/>
                  </a:ext>
                </a:extLst>
              </a:tr>
              <a:tr h="691855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EUR 2 million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EUR 2 million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085318"/>
                  </a:ext>
                </a:extLst>
              </a:tr>
              <a:tr h="70777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≤ EUR 10 million</a:t>
                      </a: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≤ EUR 10 million</a:t>
                      </a: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640143"/>
                  </a:ext>
                </a:extLst>
              </a:tr>
              <a:tr h="101110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Medium-sized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250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≤ EUR 50 million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≤ EUR 43 million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837331"/>
                  </a:ext>
                </a:extLst>
              </a:tr>
              <a:tr h="101110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250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&gt; EUR 50 million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&gt; EUR 43 million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86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444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60122" y="1769181"/>
            <a:ext cx="69115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Thank</a:t>
            </a:r>
            <a:r>
              <a:rPr kumimoji="0" lang="en-GB" sz="32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you for</a:t>
            </a:r>
            <a:r>
              <a:rPr kumimoji="0" lang="ru-RU" sz="32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en-GB" sz="32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your attention!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kern="0" baseline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  <a:solidFill>
            <a:srgbClr val="008080"/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kern="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492371"/>
            <a:ext cx="8280920" cy="410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business organization: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privately held company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sole proprietorship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liability company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Holding &amp; subsidiary company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enterprises </a:t>
            </a:r>
          </a:p>
          <a:p>
            <a:pPr>
              <a:lnSpc>
                <a:spcPct val="120000"/>
              </a:lnSpc>
            </a:pPr>
            <a:endParaRPr lang="en-US" sz="14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319455" y="3132522"/>
            <a:ext cx="6137238" cy="332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altLang="cs-CZ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alt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alt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Sole proprietorship (not enterprise, but proprietor, entrepreneur)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limited companies,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liability partnership,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Non-profit corporations</a:t>
            </a:r>
            <a:endParaRPr lang="en-GB" alt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376990"/>
            <a:ext cx="9734494" cy="2574028"/>
          </a:xfrm>
          <a:prstGeom prst="rect">
            <a:avLst/>
          </a:prstGeom>
          <a:solidFill>
            <a:srgbClr val="00808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10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BUSINESS ORGANIZATION: </a:t>
            </a:r>
          </a:p>
          <a:p>
            <a:pPr>
              <a:lnSpc>
                <a:spcPct val="120000"/>
              </a:lnSpc>
            </a:pPr>
            <a:r>
              <a:rPr lang="en-US" sz="10000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PRIVATELY HELD COMPANY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that is wholly owned by the company’s founders, management, or private investors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 of the privately held company is not listed on the public stock exchange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shares of such companies are not open for sales and trading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and operational information remains confidential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lth</a:t>
            </a:r>
            <a:endParaRPr lang="en-GB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4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862469"/>
            <a:ext cx="6137238" cy="36185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altLang="cs-CZ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en-GB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Independence; making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decisions without approval from a partner or the Board of Directors.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 and cheap to establish; 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special legal permission to set up business </a:t>
            </a:r>
            <a:r>
              <a:rPr lang="en-GB" alt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Simplicity; flexibility, and direct responsibility in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 records keeping, simplified (financial)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confidentiality of the financial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economical results</a:t>
            </a:r>
            <a:endParaRPr lang="en-US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asset bifurcation as to business or personal assets; both can be used one’s business and are treated as owner’s assets.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making proper arrangements with his creditors, the owner may dissolve his business any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376989"/>
            <a:ext cx="9734494" cy="2485481"/>
          </a:xfrm>
          <a:prstGeom prst="rect">
            <a:avLst/>
          </a:prstGeom>
          <a:solidFill>
            <a:srgbClr val="00808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10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BUSINESS ORGANISATION: </a:t>
            </a:r>
          </a:p>
          <a:p>
            <a:pPr>
              <a:lnSpc>
                <a:spcPct val="120000"/>
              </a:lnSpc>
            </a:pPr>
            <a:r>
              <a:rPr lang="en-US" sz="10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SOLE OR SINGLE PROPRIETORSHIP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Business, owned by one person-proprietor, a single individual (founder), who generally (but not necessarily) manages and controls the business; owner may hire manager or other personal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owner (founder) is not separable from the business;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owner is not paid a salary by the business, but withdraws cash from it;   such withdrawals are not costs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proprietor pays individual income tax rate (not corporate profit tax) 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lth</a:t>
            </a:r>
            <a:endParaRPr lang="en-GB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706442" y="2862468"/>
            <a:ext cx="4806091" cy="3419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en-US" alt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en-US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en-US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Unlimited liability of the owner for the debts;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proprietor’s personal holdings may be used to cover the claims of business creditors</a:t>
            </a:r>
            <a:endParaRPr lang="en-US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possibility of raising financial resources (for example, limited by the property, which can be given as collateral to the bank)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ability for development, to attract specialized managerial talent</a:t>
            </a:r>
          </a:p>
          <a:p>
            <a:pPr>
              <a:spcBef>
                <a:spcPts val="0"/>
              </a:spcBef>
            </a:pPr>
            <a:r>
              <a:rPr lang="en-US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competition </a:t>
            </a:r>
          </a:p>
          <a:p>
            <a:pPr>
              <a:spcBef>
                <a:spcPts val="0"/>
              </a:spcBef>
            </a:pPr>
            <a:r>
              <a:rPr lang="en-US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Owner’s death = business death </a:t>
            </a:r>
          </a:p>
          <a:p>
            <a:pPr marL="0" indent="0" algn="just">
              <a:buNone/>
            </a:pPr>
            <a:endParaRPr lang="en-GB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33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66806" y="2826808"/>
            <a:ext cx="10217094" cy="33834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500" b="1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PARTNERSHIP:</a:t>
            </a:r>
          </a:p>
          <a:p>
            <a:pPr algn="ctr"/>
            <a:endParaRPr lang="en-US" sz="1200" cap="all" dirty="0">
              <a:solidFill>
                <a:schemeClr val="tx1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PARTNERSHIP: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mutual, formal or informal agreement between different persons. The partners have an </a:t>
            </a: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share in the profits and debts, carrying an unlimited liability. They can </a:t>
            </a: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equally participate in the management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control of the business. Each partner assumes his full responsibility towards the business and can act independently on behalf of the company without the other partner’s consent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PARTNERSHIP: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person has to manage and take all the risks. He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possesses an </a:t>
            </a: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unlimited liability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Rest all other partners carry </a:t>
            </a: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limited liability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specific rights and responsibilities.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LIABILITY PARTNERSHIP</a:t>
            </a:r>
            <a:r>
              <a:rPr lang="en-US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 have a limited liability as to their share in the company. Also, they have a protection from the legal and financial faults and actions of the other partners. They are allowed to take part in the management and decision making.</a:t>
            </a:r>
          </a:p>
          <a:p>
            <a:pPr fontAlgn="base"/>
            <a:endParaRPr lang="en-US" sz="1200" dirty="0">
              <a:solidFill>
                <a:schemeClr val="tx1"/>
              </a:solidFill>
            </a:endParaRPr>
          </a:p>
          <a:p>
            <a:pPr fontAlgn="base"/>
            <a:endParaRPr lang="en-US" sz="1200" dirty="0">
              <a:solidFill>
                <a:schemeClr val="tx1"/>
              </a:solidFill>
            </a:endParaRPr>
          </a:p>
          <a:p>
            <a:pPr fontAlgn="base"/>
            <a:r>
              <a:rPr lang="en-US" sz="12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376989"/>
            <a:ext cx="9734494" cy="2449819"/>
          </a:xfrm>
          <a:prstGeom prst="rect">
            <a:avLst/>
          </a:prstGeom>
          <a:solidFill>
            <a:srgbClr val="00808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10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BUSINESS ORGANISATION: PARTNERSHIP</a:t>
            </a:r>
          </a:p>
          <a:p>
            <a:pPr marL="571500" indent="-571500" algn="l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structure, wherein two or more persons, coming together as a partners, decide to share profits or losses in an agreed proportion, carrying an unlimited liability, managing their business by any one or all of them  </a:t>
            </a:r>
          </a:p>
          <a:p>
            <a:pPr marL="571500" indent="-571500" algn="l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or more persons from different edges, having different capacities (managing or administering skills, money, labor, property, other capital or resources) and criteria come together with a motive to earn profits and carry on the lawful business together.</a:t>
            </a:r>
          </a:p>
          <a:p>
            <a:pPr marL="571500" indent="-571500" algn="l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partner reports the share of his profits as his personal income</a:t>
            </a:r>
            <a:endParaRPr lang="en-US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8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1" y="2452255"/>
            <a:ext cx="5286690" cy="4028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altLang="cs-CZ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en-GB" altLang="cs-CZ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 capital, talents, skills, opinions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Synergy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borrowing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start-up costs and reporting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the risks, sharing the responsibilities, mutual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advantages – partners report the profits as their personal income for tax purposes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Confidentiality of the reporting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376989"/>
            <a:ext cx="9734494" cy="1319289"/>
          </a:xfrm>
          <a:prstGeom prst="rect">
            <a:avLst/>
          </a:prstGeom>
          <a:solidFill>
            <a:srgbClr val="008080"/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BUSINESS ORGANISATION: </a:t>
            </a:r>
          </a:p>
          <a:p>
            <a:pPr>
              <a:lnSpc>
                <a:spcPct val="120000"/>
              </a:lnSpc>
            </a:pP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PARTNERSHIP 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60473" y="2452256"/>
            <a:ext cx="5652059" cy="3830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en-US" alt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en-US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Necessity of compromise, need to agree the decision with partners</a:t>
            </a:r>
          </a:p>
          <a:p>
            <a:pPr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Slower decision-making process</a:t>
            </a:r>
          </a:p>
          <a:p>
            <a:pPr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agency: responsible for other partner’s deeds.</a:t>
            </a:r>
          </a:p>
          <a:p>
            <a:pPr lvl="0"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Unlimited liabilities (except for the minor’s) </a:t>
            </a:r>
          </a:p>
          <a:p>
            <a:pPr lvl="0"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Restriction on transfer of share without the consent of the other partners.</a:t>
            </a:r>
          </a:p>
          <a:p>
            <a:pPr lvl="0"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disputes, conflict of interest  among partners</a:t>
            </a:r>
          </a:p>
          <a:p>
            <a:pPr marL="0" lvl="0" indent="0" fontAlgn="base">
              <a:spcBef>
                <a:spcPts val="0"/>
              </a:spcBef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GB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5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97533" y="2870902"/>
            <a:ext cx="5179812" cy="31281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altLang="cs-CZ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en-GB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GB" alt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 are not responsible for the obligations of the corporation, their responsibility is limited by their contributions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Comparatively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record keeping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a single natural person can start an LLC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ease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option to tax LLC either as a sole proprietorship, partnership or as corporation</a:t>
            </a: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97533" y="465459"/>
            <a:ext cx="9734494" cy="2264489"/>
          </a:xfrm>
          <a:prstGeom prst="rect">
            <a:avLst/>
          </a:prstGeom>
          <a:solidFill>
            <a:srgbClr val="008080"/>
          </a:solidFill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6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BUSINESS ORGANISATION: </a:t>
            </a:r>
          </a:p>
          <a:p>
            <a:pPr>
              <a:lnSpc>
                <a:spcPct val="120000"/>
              </a:lnSpc>
            </a:pPr>
            <a:r>
              <a:rPr lang="en-US" sz="6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LIABILITY COMPANY (LLC)</a:t>
            </a:r>
          </a:p>
          <a:p>
            <a:pPr>
              <a:lnSpc>
                <a:spcPct val="120000"/>
              </a:lnSpc>
            </a:pPr>
            <a:endParaRPr lang="en-US" sz="4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owners of the beneficial rights are called “members” rather in normal terms “shareholders”.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members of the corporate structure are not personally liable for the debts and obligations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Combination of both the features of 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sole proprietorship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or 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partnership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and corporation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1 to ∞ owners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915892" y="2870902"/>
            <a:ext cx="5652060" cy="3419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en-US" alt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en-US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</a:pPr>
            <a:endParaRPr lang="ru-RU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raise capital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Earnings of the business under this form do not necessarily have to be distributed equally or in the ratio of the partners’ capital contribution</a:t>
            </a:r>
            <a:endParaRPr lang="ru-RU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perpetual existence: in case of member’s leaving, insolvency or death, the fully member’s decisions is needed, whether or not continue in the same company or create their new one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2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97532" y="2996610"/>
            <a:ext cx="5498467" cy="35234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altLang="cs-CZ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en-GB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The responsibility of the owners is limited by amount of their shares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to the capital market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Perpetual existence: continues to exist beyond the deaths of the Board of Directors, the executives, and the 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shares (instruments of ownership) are freely transferable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Corporation conveys the credibility of your business to suppliers, customers are other stakeholders of the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97533" y="465460"/>
            <a:ext cx="9734494" cy="2344002"/>
          </a:xfrm>
          <a:prstGeom prst="rect">
            <a:avLst/>
          </a:prstGeom>
          <a:solidFill>
            <a:srgbClr val="008080"/>
          </a:solidFill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5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BUSINESS ORGANISATION: </a:t>
            </a:r>
          </a:p>
          <a:p>
            <a:pPr>
              <a:lnSpc>
                <a:spcPct val="120000"/>
              </a:lnSpc>
            </a:pPr>
            <a:r>
              <a:rPr lang="en-US" sz="5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COMPANY (CORPORATION)</a:t>
            </a:r>
          </a:p>
          <a:p>
            <a:pPr>
              <a:lnSpc>
                <a:spcPct val="120000"/>
              </a:lnSpc>
            </a:pPr>
            <a:endParaRPr lang="en-US" sz="4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Sells the shares to the public by IPO on stock exchange market.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 are the owners of a corporation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 of Directors run the corporation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Predominantly</a:t>
            </a:r>
            <a:r>
              <a:rPr lang="ru-RU" sz="3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 companies </a:t>
            </a:r>
            <a:endParaRPr lang="en-US" sz="3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322826" y="2996610"/>
            <a:ext cx="5245126" cy="3294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en-US" alt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en-US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complex process of foundation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Heavy paperwork , lots of permissions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 taxation: corporate profit tax and tax from received dividends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of interests among management and shareholders</a:t>
            </a:r>
          </a:p>
          <a:p>
            <a:pPr marL="457200" indent="-457200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Stringent regulation by Securities and Exchange Commission </a:t>
            </a:r>
          </a:p>
          <a:p>
            <a:pPr marL="457200" indent="-457200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disclosure of information, necessity of activity’s transparence </a:t>
            </a:r>
          </a:p>
          <a:p>
            <a:pPr>
              <a:spcBef>
                <a:spcPts val="0"/>
              </a:spcBef>
            </a:pPr>
            <a:endParaRPr lang="en-US" sz="1500" b="1" dirty="0"/>
          </a:p>
          <a:p>
            <a:pPr>
              <a:spcBef>
                <a:spcPts val="0"/>
              </a:spcBef>
            </a:pPr>
            <a:endParaRPr lang="en-US" sz="1400" b="1" dirty="0"/>
          </a:p>
          <a:p>
            <a:pPr>
              <a:spcBef>
                <a:spcPts val="0"/>
              </a:spcBef>
            </a:pPr>
            <a:endParaRPr lang="ru-RU" alt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5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84911" y="2981737"/>
            <a:ext cx="5271642" cy="3680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Holding (parent) company</a:t>
            </a:r>
            <a:r>
              <a:rPr lang="en-GB" alt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larger or smaller than the subsidiary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usually carry any traditional business activities, such as manufacturing or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Owns enough assets or equity of other companies to hold voting power or influence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Distinct  entity from the operating company, and thus, can’t be legally held responsible for the losses and debts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 also be helpful in building economies of scale in operations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have more than one subsidiary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Aggregates and consolidates subsidiary’s transactions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97533" y="274187"/>
            <a:ext cx="9734494" cy="2707551"/>
          </a:xfrm>
          <a:prstGeom prst="rect">
            <a:avLst/>
          </a:prstGeom>
          <a:solidFill>
            <a:srgbClr val="00808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9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HOLDING (PARENT) COMPANY &amp; SUBSIDIARY (DAUGHTER) COMPANY </a:t>
            </a:r>
          </a:p>
          <a:p>
            <a:pPr algn="l" fontAlgn="base">
              <a:lnSpc>
                <a:spcPct val="120000"/>
              </a:lnSpc>
            </a:pPr>
            <a:endParaRPr lang="en-US" sz="2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20000"/>
              </a:lnSpc>
            </a:pPr>
            <a:endParaRPr lang="en-US" sz="2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company holds less than 20% shares in any firm, these are financial investments for the company.</a:t>
            </a:r>
          </a:p>
          <a:p>
            <a:pPr marL="342900" indent="-342900" algn="l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company (investor) holds more than 20% but less than 50% shares in any firm (investee), investor has significant </a:t>
            </a:r>
            <a:r>
              <a:rPr lang="en-US" sz="7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 and uses 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 method to evaluate investments. </a:t>
            </a:r>
          </a:p>
          <a:p>
            <a:pPr marL="342900" lvl="0" indent="-342900" algn="l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company holds less than 50% shares in any firm, it is called an affiliate firm.</a:t>
            </a:r>
          </a:p>
          <a:p>
            <a:pPr marL="342900" lvl="0" indent="-342900" algn="l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 company – company, that owns more than 50% of another firm (subsidiary company)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56553" y="2981737"/>
            <a:ext cx="5837913" cy="3602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Subsidiary (daughter) company</a:t>
            </a:r>
            <a:r>
              <a:rPr lang="en-US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Partly owned subsidiary – when parent company owns 50% or more but less than 100% shares.</a:t>
            </a:r>
          </a:p>
          <a:p>
            <a:pPr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Wholly owned subsidiary – when parent company owns 100% of shares (not a merger).</a:t>
            </a:r>
          </a:p>
          <a:p>
            <a:pPr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have one and only one holding company</a:t>
            </a:r>
          </a:p>
          <a:p>
            <a:pPr fontAlgn="base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discounts and improved credit terms as the parent company buys in bulk.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Possibility to get an edge over others in the industry with the help of parent company.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Subsidiaries can be a tool for horizontal or vertical integration or monopolization.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endParaRPr lang="en-US" sz="1400" b="1" dirty="0"/>
          </a:p>
          <a:p>
            <a:pPr>
              <a:spcBef>
                <a:spcPts val="0"/>
              </a:spcBef>
            </a:pPr>
            <a:endParaRPr lang="ru-RU" alt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6566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14107</TotalTime>
  <Words>1469</Words>
  <Application>Microsoft Office PowerPoint</Application>
  <PresentationFormat>Widescreen</PresentationFormat>
  <Paragraphs>199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Forms of business organization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kon0222</cp:lastModifiedBy>
  <cp:revision>153</cp:revision>
  <dcterms:created xsi:type="dcterms:W3CDTF">2016-11-25T20:36:16Z</dcterms:created>
  <dcterms:modified xsi:type="dcterms:W3CDTF">2022-09-12T16:25:08Z</dcterms:modified>
</cp:coreProperties>
</file>