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94" r:id="rId4"/>
    <p:sldId id="313" r:id="rId5"/>
    <p:sldId id="336" r:id="rId6"/>
    <p:sldId id="314" r:id="rId7"/>
    <p:sldId id="315" r:id="rId8"/>
    <p:sldId id="316" r:id="rId9"/>
    <p:sldId id="317" r:id="rId10"/>
    <p:sldId id="318" r:id="rId11"/>
    <p:sldId id="319" r:id="rId12"/>
    <p:sldId id="339" r:id="rId13"/>
    <p:sldId id="340" r:id="rId14"/>
    <p:sldId id="342" r:id="rId15"/>
    <p:sldId id="320" r:id="rId16"/>
    <p:sldId id="322" r:id="rId17"/>
    <p:sldId id="343" r:id="rId18"/>
    <p:sldId id="344" r:id="rId19"/>
    <p:sldId id="321" r:id="rId20"/>
    <p:sldId id="326" r:id="rId21"/>
    <p:sldId id="327" r:id="rId22"/>
    <p:sldId id="308" r:id="rId23"/>
    <p:sldId id="328" r:id="rId24"/>
    <p:sldId id="329" r:id="rId25"/>
    <p:sldId id="337" r:id="rId26"/>
    <p:sldId id="338" r:id="rId27"/>
    <p:sldId id="330" r:id="rId28"/>
    <p:sldId id="334" r:id="rId29"/>
    <p:sldId id="331" r:id="rId30"/>
    <p:sldId id="332" r:id="rId31"/>
    <p:sldId id="335" r:id="rId32"/>
    <p:sldId id="333" r:id="rId33"/>
    <p:sldId id="297" r:id="rId34"/>
    <p:sldId id="296" r:id="rId35"/>
    <p:sldId id="295" r:id="rId36"/>
    <p:sldId id="304" r:id="rId37"/>
    <p:sldId id="262" r:id="rId3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04EC85-081E-4BB0-8439-63974BEAB31F}"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cs-CZ"/>
        </a:p>
      </dgm:t>
    </dgm:pt>
    <dgm:pt modelId="{5D1B6822-B153-49D5-A163-6C08BB40968E}">
      <dgm:prSet phldrT="[Text]" custT="1"/>
      <dgm:spPr/>
      <dgm:t>
        <a:bodyPr/>
        <a:lstStyle/>
        <a:p>
          <a:r>
            <a:rPr lang="en-US" sz="1400" noProof="0" dirty="0">
              <a:latin typeface="Times New Roman" panose="02020603050405020304" pitchFamily="18" charset="0"/>
              <a:cs typeface="Times New Roman" panose="02020603050405020304" pitchFamily="18" charset="0"/>
            </a:rPr>
            <a:t>Financial statement</a:t>
          </a:r>
        </a:p>
      </dgm:t>
    </dgm:pt>
    <dgm:pt modelId="{FC313146-6001-460F-B9C7-688FACFD5366}" type="parTrans" cxnId="{40339790-C69A-45A0-B6F6-B4B7EA421418}">
      <dgm:prSet/>
      <dgm:spPr/>
      <dgm:t>
        <a:bodyPr/>
        <a:lstStyle/>
        <a:p>
          <a:endParaRPr lang="cs-CZ"/>
        </a:p>
      </dgm:t>
    </dgm:pt>
    <dgm:pt modelId="{275ECA90-12C1-4DBA-A38D-AA8BFA7D2E07}" type="sibTrans" cxnId="{40339790-C69A-45A0-B6F6-B4B7EA421418}">
      <dgm:prSet/>
      <dgm:spPr/>
      <dgm:t>
        <a:bodyPr/>
        <a:lstStyle/>
        <a:p>
          <a:endParaRPr lang="cs-CZ"/>
        </a:p>
      </dgm:t>
    </dgm:pt>
    <dgm:pt modelId="{9AD4AFA4-7202-4245-B411-87C9EE83FD5D}">
      <dgm:prSet phldrT="[Text]" custT="1"/>
      <dgm:spPr/>
      <dgm:t>
        <a:bodyPr/>
        <a:lstStyle/>
        <a:p>
          <a:r>
            <a:rPr lang="en-US" sz="1400" noProof="0" dirty="0">
              <a:latin typeface="Times New Roman" panose="02020603050405020304" pitchFamily="18" charset="0"/>
              <a:cs typeface="Times New Roman" panose="02020603050405020304" pitchFamily="18" charset="0"/>
            </a:rPr>
            <a:t>Balanced</a:t>
          </a:r>
          <a:r>
            <a:rPr lang="cs-CZ" sz="1400" dirty="0">
              <a:latin typeface="Times New Roman" panose="02020603050405020304" pitchFamily="18" charset="0"/>
              <a:cs typeface="Times New Roman" panose="02020603050405020304" pitchFamily="18" charset="0"/>
            </a:rPr>
            <a:t> </a:t>
          </a:r>
          <a:r>
            <a:rPr lang="en-US" sz="1400" noProof="0" dirty="0">
              <a:latin typeface="Times New Roman" panose="02020603050405020304" pitchFamily="18" charset="0"/>
              <a:cs typeface="Times New Roman" panose="02020603050405020304" pitchFamily="18" charset="0"/>
            </a:rPr>
            <a:t>sheet</a:t>
          </a:r>
          <a:r>
            <a:rPr lang="en-US" sz="1400" dirty="0">
              <a:latin typeface="Times New Roman" panose="02020603050405020304" pitchFamily="18" charset="0"/>
              <a:cs typeface="Times New Roman" panose="02020603050405020304" pitchFamily="18" charset="0"/>
            </a:rPr>
            <a:t> (</a:t>
          </a:r>
          <a:r>
            <a:rPr lang="en-US" sz="1400" b="0" i="0" dirty="0">
              <a:latin typeface="Times New Roman" panose="02020603050405020304" pitchFamily="18" charset="0"/>
              <a:cs typeface="Times New Roman" panose="02020603050405020304" pitchFamily="18" charset="0"/>
            </a:rPr>
            <a:t>statement of financial position</a:t>
          </a:r>
          <a:r>
            <a:rPr lang="en-US" sz="1400" dirty="0">
              <a:latin typeface="Times New Roman" panose="02020603050405020304" pitchFamily="18" charset="0"/>
              <a:cs typeface="Times New Roman" panose="02020603050405020304" pitchFamily="18" charset="0"/>
            </a:rPr>
            <a:t>)</a:t>
          </a:r>
          <a:endParaRPr lang="cs-CZ" sz="1400" dirty="0">
            <a:latin typeface="Times New Roman" panose="02020603050405020304" pitchFamily="18" charset="0"/>
            <a:cs typeface="Times New Roman" panose="02020603050405020304" pitchFamily="18" charset="0"/>
          </a:endParaRPr>
        </a:p>
      </dgm:t>
    </dgm:pt>
    <dgm:pt modelId="{435FF329-B5EB-416B-83DA-6B83A2533FE2}" type="parTrans" cxnId="{0FFB70DC-371B-49CA-931E-E846C5E9C887}">
      <dgm:prSet/>
      <dgm:spPr/>
      <dgm:t>
        <a:bodyPr/>
        <a:lstStyle/>
        <a:p>
          <a:endParaRPr lang="cs-CZ"/>
        </a:p>
      </dgm:t>
    </dgm:pt>
    <dgm:pt modelId="{1DCAA224-D086-4BF3-BBBA-9109E0496232}" type="sibTrans" cxnId="{0FFB70DC-371B-49CA-931E-E846C5E9C887}">
      <dgm:prSet/>
      <dgm:spPr/>
      <dgm:t>
        <a:bodyPr/>
        <a:lstStyle/>
        <a:p>
          <a:endParaRPr lang="cs-CZ"/>
        </a:p>
      </dgm:t>
    </dgm:pt>
    <dgm:pt modelId="{023C89E4-8387-4025-B76D-73462159CF39}">
      <dgm:prSet phldrT="[Text]" custT="1"/>
      <dgm:spPr/>
      <dgm:t>
        <a:bodyPr/>
        <a:lstStyle/>
        <a:p>
          <a:r>
            <a:rPr lang="cs-CZ" sz="1400" dirty="0">
              <a:latin typeface="Times New Roman" panose="02020603050405020304" pitchFamily="18" charset="0"/>
              <a:cs typeface="Times New Roman" panose="02020603050405020304" pitchFamily="18" charset="0"/>
            </a:rPr>
            <a:t>Profit and </a:t>
          </a:r>
          <a:r>
            <a:rPr lang="en-US" sz="1400" noProof="0" dirty="0">
              <a:latin typeface="Times New Roman" panose="02020603050405020304" pitchFamily="18" charset="0"/>
              <a:cs typeface="Times New Roman" panose="02020603050405020304" pitchFamily="18" charset="0"/>
            </a:rPr>
            <a:t>loss</a:t>
          </a:r>
          <a:r>
            <a:rPr lang="cs-CZ" sz="1400" dirty="0">
              <a:latin typeface="Times New Roman" panose="02020603050405020304" pitchFamily="18" charset="0"/>
              <a:cs typeface="Times New Roman" panose="02020603050405020304" pitchFamily="18" charset="0"/>
            </a:rPr>
            <a:t> </a:t>
          </a:r>
          <a:r>
            <a:rPr lang="en-US" sz="1400" noProof="0" dirty="0">
              <a:latin typeface="Times New Roman" panose="02020603050405020304" pitchFamily="18" charset="0"/>
              <a:cs typeface="Times New Roman" panose="02020603050405020304" pitchFamily="18" charset="0"/>
            </a:rPr>
            <a:t>statement</a:t>
          </a:r>
          <a:r>
            <a:rPr lang="en-US" sz="1400" dirty="0">
              <a:latin typeface="Times New Roman" panose="02020603050405020304" pitchFamily="18" charset="0"/>
              <a:cs typeface="Times New Roman" panose="02020603050405020304" pitchFamily="18" charset="0"/>
            </a:rPr>
            <a:t> (income statement)</a:t>
          </a:r>
          <a:endParaRPr lang="cs-CZ" sz="1400" dirty="0">
            <a:latin typeface="Times New Roman" panose="02020603050405020304" pitchFamily="18" charset="0"/>
            <a:cs typeface="Times New Roman" panose="02020603050405020304" pitchFamily="18" charset="0"/>
          </a:endParaRPr>
        </a:p>
      </dgm:t>
    </dgm:pt>
    <dgm:pt modelId="{5C548C00-B160-499C-BC7F-95533EA4BC90}" type="parTrans" cxnId="{62AFCA40-D8D4-4091-9907-47AF3B8218C5}">
      <dgm:prSet/>
      <dgm:spPr/>
      <dgm:t>
        <a:bodyPr/>
        <a:lstStyle/>
        <a:p>
          <a:endParaRPr lang="cs-CZ"/>
        </a:p>
      </dgm:t>
    </dgm:pt>
    <dgm:pt modelId="{D6E384DE-BB01-42A1-A55A-AB60237122F9}" type="sibTrans" cxnId="{62AFCA40-D8D4-4091-9907-47AF3B8218C5}">
      <dgm:prSet/>
      <dgm:spPr/>
      <dgm:t>
        <a:bodyPr/>
        <a:lstStyle/>
        <a:p>
          <a:endParaRPr lang="cs-CZ"/>
        </a:p>
      </dgm:t>
    </dgm:pt>
    <dgm:pt modelId="{83B9AA7E-3FF7-4018-8B4C-F3FF84A9996C}">
      <dgm:prSet custT="1"/>
      <dgm:spPr/>
      <dgm:t>
        <a:bodyPr/>
        <a:lstStyle/>
        <a:p>
          <a:r>
            <a:rPr lang="cs-CZ" sz="1400" dirty="0">
              <a:latin typeface="Times New Roman" panose="02020603050405020304" pitchFamily="18" charset="0"/>
              <a:cs typeface="Times New Roman" panose="02020603050405020304" pitchFamily="18" charset="0"/>
            </a:rPr>
            <a:t>Cash </a:t>
          </a:r>
          <a:r>
            <a:rPr lang="en-US" sz="1400" noProof="0" dirty="0">
              <a:latin typeface="Times New Roman" panose="02020603050405020304" pitchFamily="18" charset="0"/>
              <a:cs typeface="Times New Roman" panose="02020603050405020304" pitchFamily="18" charset="0"/>
            </a:rPr>
            <a:t>flow</a:t>
          </a:r>
          <a:r>
            <a:rPr lang="cs-CZ" sz="1400" dirty="0">
              <a:latin typeface="Times New Roman" panose="02020603050405020304" pitchFamily="18" charset="0"/>
              <a:cs typeface="Times New Roman" panose="02020603050405020304" pitchFamily="18" charset="0"/>
            </a:rPr>
            <a:t> </a:t>
          </a:r>
          <a:r>
            <a:rPr lang="en-US" sz="1400" noProof="0" dirty="0">
              <a:latin typeface="Times New Roman" panose="02020603050405020304" pitchFamily="18" charset="0"/>
              <a:cs typeface="Times New Roman" panose="02020603050405020304" pitchFamily="18" charset="0"/>
            </a:rPr>
            <a:t>statement</a:t>
          </a:r>
        </a:p>
      </dgm:t>
    </dgm:pt>
    <dgm:pt modelId="{88577863-6D17-499A-A94A-567893530C99}" type="parTrans" cxnId="{8EA9F579-483F-4938-A08C-47967071CAB7}">
      <dgm:prSet/>
      <dgm:spPr/>
      <dgm:t>
        <a:bodyPr/>
        <a:lstStyle/>
        <a:p>
          <a:endParaRPr lang="cs-CZ"/>
        </a:p>
      </dgm:t>
    </dgm:pt>
    <dgm:pt modelId="{326670A0-2372-486A-94A5-FD2A4953CB1F}" type="sibTrans" cxnId="{8EA9F579-483F-4938-A08C-47967071CAB7}">
      <dgm:prSet/>
      <dgm:spPr/>
      <dgm:t>
        <a:bodyPr/>
        <a:lstStyle/>
        <a:p>
          <a:endParaRPr lang="cs-CZ"/>
        </a:p>
      </dgm:t>
    </dgm:pt>
    <dgm:pt modelId="{1A1E0B3C-4FBC-4F51-B910-1BFF43502704}">
      <dgm:prSet custT="1"/>
      <dgm:spPr/>
      <dgm:t>
        <a:bodyPr/>
        <a:lstStyle/>
        <a:p>
          <a:r>
            <a:rPr lang="en-US" sz="1400" noProof="0" dirty="0">
              <a:latin typeface="Times New Roman" panose="02020603050405020304" pitchFamily="18" charset="0"/>
              <a:cs typeface="Times New Roman" panose="02020603050405020304" pitchFamily="18" charset="0"/>
            </a:rPr>
            <a:t>Statement</a:t>
          </a:r>
          <a:r>
            <a:rPr lang="cs-CZ" sz="1400" dirty="0">
              <a:latin typeface="Times New Roman" panose="02020603050405020304" pitchFamily="18" charset="0"/>
              <a:cs typeface="Times New Roman" panose="02020603050405020304" pitchFamily="18" charset="0"/>
            </a:rPr>
            <a:t> </a:t>
          </a:r>
          <a:r>
            <a:rPr lang="en-US" sz="1400" noProof="0" dirty="0">
              <a:latin typeface="Times New Roman" panose="02020603050405020304" pitchFamily="18" charset="0"/>
              <a:cs typeface="Times New Roman" panose="02020603050405020304" pitchFamily="18" charset="0"/>
            </a:rPr>
            <a:t>of changes </a:t>
          </a:r>
          <a:r>
            <a:rPr lang="en-US" sz="1400" noProof="0" dirty="0" err="1">
              <a:latin typeface="Times New Roman" panose="02020603050405020304" pitchFamily="18" charset="0"/>
              <a:cs typeface="Times New Roman" panose="02020603050405020304" pitchFamily="18" charset="0"/>
            </a:rPr>
            <a:t>i</a:t>
          </a:r>
          <a:r>
            <a:rPr lang="cs-CZ" sz="1400" dirty="0">
              <a:latin typeface="Times New Roman" panose="02020603050405020304" pitchFamily="18" charset="0"/>
              <a:cs typeface="Times New Roman" panose="02020603050405020304" pitchFamily="18" charset="0"/>
            </a:rPr>
            <a:t>n ekvity</a:t>
          </a:r>
        </a:p>
      </dgm:t>
    </dgm:pt>
    <dgm:pt modelId="{975D872F-270A-4228-889E-FCD62518029B}" type="parTrans" cxnId="{0FEE613D-9693-4B79-9551-DD6F85DC7867}">
      <dgm:prSet/>
      <dgm:spPr/>
      <dgm:t>
        <a:bodyPr/>
        <a:lstStyle/>
        <a:p>
          <a:endParaRPr lang="cs-CZ"/>
        </a:p>
      </dgm:t>
    </dgm:pt>
    <dgm:pt modelId="{A6DF8554-6988-4F40-B1A6-C794EDFA08E1}" type="sibTrans" cxnId="{0FEE613D-9693-4B79-9551-DD6F85DC7867}">
      <dgm:prSet/>
      <dgm:spPr/>
      <dgm:t>
        <a:bodyPr/>
        <a:lstStyle/>
        <a:p>
          <a:endParaRPr lang="cs-CZ"/>
        </a:p>
      </dgm:t>
    </dgm:pt>
    <dgm:pt modelId="{ADA5DC47-780B-41E3-86C6-103F2D9521E1}">
      <dgm:prSet custT="1"/>
      <dgm:spPr/>
      <dgm:t>
        <a:bodyPr/>
        <a:lstStyle/>
        <a:p>
          <a:r>
            <a:rPr lang="en-US" sz="1400" b="0" i="0" dirty="0">
              <a:latin typeface="Times New Roman" panose="02020603050405020304" pitchFamily="18" charset="0"/>
              <a:cs typeface="Times New Roman" panose="02020603050405020304" pitchFamily="18" charset="0"/>
            </a:rPr>
            <a:t>Notes, comprising a summary of significant accounting policies</a:t>
          </a:r>
          <a:endParaRPr lang="cs-CZ" sz="1400" dirty="0">
            <a:latin typeface="Times New Roman" panose="02020603050405020304" pitchFamily="18" charset="0"/>
            <a:cs typeface="Times New Roman" panose="02020603050405020304" pitchFamily="18" charset="0"/>
          </a:endParaRPr>
        </a:p>
      </dgm:t>
    </dgm:pt>
    <dgm:pt modelId="{96047C7D-F0B8-4F10-8AC0-53CA4D095A01}" type="parTrans" cxnId="{9F01C92F-337B-447A-B2F2-C71232E3F323}">
      <dgm:prSet/>
      <dgm:spPr/>
      <dgm:t>
        <a:bodyPr/>
        <a:lstStyle/>
        <a:p>
          <a:endParaRPr lang="en-US"/>
        </a:p>
      </dgm:t>
    </dgm:pt>
    <dgm:pt modelId="{66CF1AB0-6428-45EA-9853-667AC8D8E130}" type="sibTrans" cxnId="{9F01C92F-337B-447A-B2F2-C71232E3F323}">
      <dgm:prSet/>
      <dgm:spPr/>
      <dgm:t>
        <a:bodyPr/>
        <a:lstStyle/>
        <a:p>
          <a:endParaRPr lang="en-US"/>
        </a:p>
      </dgm:t>
    </dgm:pt>
    <dgm:pt modelId="{98B0BF15-9238-470C-83DA-A68B40850C90}">
      <dgm:prSet custT="1"/>
      <dgm:spPr/>
      <dgm:t>
        <a:bodyPr/>
        <a:lstStyle/>
        <a:p>
          <a:r>
            <a:rPr lang="en-US" sz="1400" b="0" i="0" dirty="0">
              <a:latin typeface="Times New Roman" panose="02020603050405020304" pitchFamily="18" charset="0"/>
              <a:cs typeface="Times New Roman" panose="02020603050405020304" pitchFamily="18" charset="0"/>
            </a:rPr>
            <a:t>Comparative  information prescribed by the standard</a:t>
          </a:r>
          <a:endParaRPr lang="cs-CZ" sz="1400" dirty="0">
            <a:latin typeface="Times New Roman" panose="02020603050405020304" pitchFamily="18" charset="0"/>
            <a:cs typeface="Times New Roman" panose="02020603050405020304" pitchFamily="18" charset="0"/>
          </a:endParaRPr>
        </a:p>
      </dgm:t>
    </dgm:pt>
    <dgm:pt modelId="{09E59DC4-BA7C-4BE5-BD6A-D1EA7C0A4390}" type="parTrans" cxnId="{9588CE81-93BB-4707-9EA8-0B577028B933}">
      <dgm:prSet/>
      <dgm:spPr/>
      <dgm:t>
        <a:bodyPr/>
        <a:lstStyle/>
        <a:p>
          <a:endParaRPr lang="en-US"/>
        </a:p>
      </dgm:t>
    </dgm:pt>
    <dgm:pt modelId="{66C6A0D2-0962-40D3-88F0-0EAA9AC79F85}" type="sibTrans" cxnId="{9588CE81-93BB-4707-9EA8-0B577028B933}">
      <dgm:prSet/>
      <dgm:spPr/>
      <dgm:t>
        <a:bodyPr/>
        <a:lstStyle/>
        <a:p>
          <a:endParaRPr lang="en-US"/>
        </a:p>
      </dgm:t>
    </dgm:pt>
    <dgm:pt modelId="{5D97127C-A606-44DA-8896-DBA5EF197F03}" type="pres">
      <dgm:prSet presAssocID="{4F04EC85-081E-4BB0-8439-63974BEAB31F}" presName="hierChild1" presStyleCnt="0">
        <dgm:presLayoutVars>
          <dgm:chPref val="1"/>
          <dgm:dir/>
          <dgm:animOne val="branch"/>
          <dgm:animLvl val="lvl"/>
          <dgm:resizeHandles/>
        </dgm:presLayoutVars>
      </dgm:prSet>
      <dgm:spPr/>
    </dgm:pt>
    <dgm:pt modelId="{349304CE-04A0-4413-9362-04DBB246A786}" type="pres">
      <dgm:prSet presAssocID="{5D1B6822-B153-49D5-A163-6C08BB40968E}" presName="hierRoot1" presStyleCnt="0"/>
      <dgm:spPr/>
    </dgm:pt>
    <dgm:pt modelId="{8DF84E63-6EB8-457F-9FCC-ED029DA7215C}" type="pres">
      <dgm:prSet presAssocID="{5D1B6822-B153-49D5-A163-6C08BB40968E}" presName="composite" presStyleCnt="0"/>
      <dgm:spPr/>
    </dgm:pt>
    <dgm:pt modelId="{03A3E17B-0A19-4B4C-B328-CB33F2111D85}" type="pres">
      <dgm:prSet presAssocID="{5D1B6822-B153-49D5-A163-6C08BB40968E}" presName="background" presStyleLbl="node0" presStyleIdx="0" presStyleCnt="1"/>
      <dgm:spPr>
        <a:solidFill>
          <a:srgbClr val="008080"/>
        </a:solidFill>
      </dgm:spPr>
    </dgm:pt>
    <dgm:pt modelId="{7E16C6EB-3908-4CB9-80BC-CE4C79D10EFB}" type="pres">
      <dgm:prSet presAssocID="{5D1B6822-B153-49D5-A163-6C08BB40968E}" presName="text" presStyleLbl="fgAcc0" presStyleIdx="0" presStyleCnt="1">
        <dgm:presLayoutVars>
          <dgm:chPref val="3"/>
        </dgm:presLayoutVars>
      </dgm:prSet>
      <dgm:spPr/>
    </dgm:pt>
    <dgm:pt modelId="{CB6E00E7-F44C-4A63-8D43-30AFBA9B38DB}" type="pres">
      <dgm:prSet presAssocID="{5D1B6822-B153-49D5-A163-6C08BB40968E}" presName="hierChild2" presStyleCnt="0"/>
      <dgm:spPr/>
    </dgm:pt>
    <dgm:pt modelId="{F0F011D5-2BBB-4D33-A1DC-F2907A399F6B}" type="pres">
      <dgm:prSet presAssocID="{435FF329-B5EB-416B-83DA-6B83A2533FE2}" presName="Name10" presStyleLbl="parChTrans1D2" presStyleIdx="0" presStyleCnt="6"/>
      <dgm:spPr/>
    </dgm:pt>
    <dgm:pt modelId="{9C6C0A69-64A5-4062-BDF5-CC150806F087}" type="pres">
      <dgm:prSet presAssocID="{9AD4AFA4-7202-4245-B411-87C9EE83FD5D}" presName="hierRoot2" presStyleCnt="0"/>
      <dgm:spPr/>
    </dgm:pt>
    <dgm:pt modelId="{428699AC-1792-4F93-83A9-9C7FD116E1B9}" type="pres">
      <dgm:prSet presAssocID="{9AD4AFA4-7202-4245-B411-87C9EE83FD5D}" presName="composite2" presStyleCnt="0"/>
      <dgm:spPr/>
    </dgm:pt>
    <dgm:pt modelId="{0C15CD2B-227E-4B70-8291-48CE5F9A9F02}" type="pres">
      <dgm:prSet presAssocID="{9AD4AFA4-7202-4245-B411-87C9EE83FD5D}" presName="background2" presStyleLbl="node2" presStyleIdx="0" presStyleCnt="6"/>
      <dgm:spPr>
        <a:solidFill>
          <a:srgbClr val="008080"/>
        </a:solidFill>
      </dgm:spPr>
    </dgm:pt>
    <dgm:pt modelId="{4C23627F-3ED6-4192-97B9-03C38EDA8D78}" type="pres">
      <dgm:prSet presAssocID="{9AD4AFA4-7202-4245-B411-87C9EE83FD5D}" presName="text2" presStyleLbl="fgAcc2" presStyleIdx="0" presStyleCnt="6">
        <dgm:presLayoutVars>
          <dgm:chPref val="3"/>
        </dgm:presLayoutVars>
      </dgm:prSet>
      <dgm:spPr/>
    </dgm:pt>
    <dgm:pt modelId="{64D97D17-CB50-4696-BA1A-9D5331A21998}" type="pres">
      <dgm:prSet presAssocID="{9AD4AFA4-7202-4245-B411-87C9EE83FD5D}" presName="hierChild3" presStyleCnt="0"/>
      <dgm:spPr/>
    </dgm:pt>
    <dgm:pt modelId="{648A7913-00CC-4E18-AFB2-4CB12B2E00FD}" type="pres">
      <dgm:prSet presAssocID="{5C548C00-B160-499C-BC7F-95533EA4BC90}" presName="Name10" presStyleLbl="parChTrans1D2" presStyleIdx="1" presStyleCnt="6"/>
      <dgm:spPr/>
    </dgm:pt>
    <dgm:pt modelId="{AD948379-C917-4B67-9F0B-021AFA1AA750}" type="pres">
      <dgm:prSet presAssocID="{023C89E4-8387-4025-B76D-73462159CF39}" presName="hierRoot2" presStyleCnt="0"/>
      <dgm:spPr/>
    </dgm:pt>
    <dgm:pt modelId="{28694A2C-63F0-409F-AE4E-418398675BEF}" type="pres">
      <dgm:prSet presAssocID="{023C89E4-8387-4025-B76D-73462159CF39}" presName="composite2" presStyleCnt="0"/>
      <dgm:spPr/>
    </dgm:pt>
    <dgm:pt modelId="{31133D2F-5758-4338-9B39-5A0C8BA33E06}" type="pres">
      <dgm:prSet presAssocID="{023C89E4-8387-4025-B76D-73462159CF39}" presName="background2" presStyleLbl="node2" presStyleIdx="1" presStyleCnt="6"/>
      <dgm:spPr>
        <a:solidFill>
          <a:srgbClr val="008080"/>
        </a:solidFill>
      </dgm:spPr>
    </dgm:pt>
    <dgm:pt modelId="{73638ED3-DF4B-457F-A5D4-1DC64FDAE739}" type="pres">
      <dgm:prSet presAssocID="{023C89E4-8387-4025-B76D-73462159CF39}" presName="text2" presStyleLbl="fgAcc2" presStyleIdx="1" presStyleCnt="6">
        <dgm:presLayoutVars>
          <dgm:chPref val="3"/>
        </dgm:presLayoutVars>
      </dgm:prSet>
      <dgm:spPr/>
    </dgm:pt>
    <dgm:pt modelId="{05FA867D-B00E-4858-AC25-84527D047D70}" type="pres">
      <dgm:prSet presAssocID="{023C89E4-8387-4025-B76D-73462159CF39}" presName="hierChild3" presStyleCnt="0"/>
      <dgm:spPr/>
    </dgm:pt>
    <dgm:pt modelId="{08DB1A62-CC24-42F8-A8EC-940172EF3C18}" type="pres">
      <dgm:prSet presAssocID="{88577863-6D17-499A-A94A-567893530C99}" presName="Name10" presStyleLbl="parChTrans1D2" presStyleIdx="2" presStyleCnt="6"/>
      <dgm:spPr/>
    </dgm:pt>
    <dgm:pt modelId="{B3789755-3CEF-4BFE-AB81-72602C04830E}" type="pres">
      <dgm:prSet presAssocID="{83B9AA7E-3FF7-4018-8B4C-F3FF84A9996C}" presName="hierRoot2" presStyleCnt="0"/>
      <dgm:spPr/>
    </dgm:pt>
    <dgm:pt modelId="{6A4B2570-CCD2-402A-926F-9932A052FF3D}" type="pres">
      <dgm:prSet presAssocID="{83B9AA7E-3FF7-4018-8B4C-F3FF84A9996C}" presName="composite2" presStyleCnt="0"/>
      <dgm:spPr/>
    </dgm:pt>
    <dgm:pt modelId="{A2018691-DF25-4C48-89A9-7179FB6B89AF}" type="pres">
      <dgm:prSet presAssocID="{83B9AA7E-3FF7-4018-8B4C-F3FF84A9996C}" presName="background2" presStyleLbl="node2" presStyleIdx="2" presStyleCnt="6"/>
      <dgm:spPr>
        <a:solidFill>
          <a:srgbClr val="008080"/>
        </a:solidFill>
      </dgm:spPr>
    </dgm:pt>
    <dgm:pt modelId="{C0E5E8EB-CE09-43C5-9B90-FD1CDE4C8747}" type="pres">
      <dgm:prSet presAssocID="{83B9AA7E-3FF7-4018-8B4C-F3FF84A9996C}" presName="text2" presStyleLbl="fgAcc2" presStyleIdx="2" presStyleCnt="6">
        <dgm:presLayoutVars>
          <dgm:chPref val="3"/>
        </dgm:presLayoutVars>
      </dgm:prSet>
      <dgm:spPr/>
    </dgm:pt>
    <dgm:pt modelId="{752EC147-5382-4A80-A8A8-3ED831F630DA}" type="pres">
      <dgm:prSet presAssocID="{83B9AA7E-3FF7-4018-8B4C-F3FF84A9996C}" presName="hierChild3" presStyleCnt="0"/>
      <dgm:spPr/>
    </dgm:pt>
    <dgm:pt modelId="{3B4C0BAC-FFE0-4DAD-8A5F-CBBEFF9F85EA}" type="pres">
      <dgm:prSet presAssocID="{975D872F-270A-4228-889E-FCD62518029B}" presName="Name10" presStyleLbl="parChTrans1D2" presStyleIdx="3" presStyleCnt="6"/>
      <dgm:spPr/>
    </dgm:pt>
    <dgm:pt modelId="{979FAAFC-2883-41C6-9352-C48C8FB46D88}" type="pres">
      <dgm:prSet presAssocID="{1A1E0B3C-4FBC-4F51-B910-1BFF43502704}" presName="hierRoot2" presStyleCnt="0"/>
      <dgm:spPr/>
    </dgm:pt>
    <dgm:pt modelId="{6376FAAB-D574-437E-B306-A67B5DDE6418}" type="pres">
      <dgm:prSet presAssocID="{1A1E0B3C-4FBC-4F51-B910-1BFF43502704}" presName="composite2" presStyleCnt="0"/>
      <dgm:spPr/>
    </dgm:pt>
    <dgm:pt modelId="{22017F07-7CD0-4FB7-B7D5-7818853FBF3F}" type="pres">
      <dgm:prSet presAssocID="{1A1E0B3C-4FBC-4F51-B910-1BFF43502704}" presName="background2" presStyleLbl="node2" presStyleIdx="3" presStyleCnt="6"/>
      <dgm:spPr>
        <a:solidFill>
          <a:srgbClr val="008080"/>
        </a:solidFill>
      </dgm:spPr>
    </dgm:pt>
    <dgm:pt modelId="{C753D50A-EE0D-4565-A1A5-3ADB63045771}" type="pres">
      <dgm:prSet presAssocID="{1A1E0B3C-4FBC-4F51-B910-1BFF43502704}" presName="text2" presStyleLbl="fgAcc2" presStyleIdx="3" presStyleCnt="6">
        <dgm:presLayoutVars>
          <dgm:chPref val="3"/>
        </dgm:presLayoutVars>
      </dgm:prSet>
      <dgm:spPr/>
    </dgm:pt>
    <dgm:pt modelId="{158C86E8-615D-487E-B2F0-D6B2A2B0594D}" type="pres">
      <dgm:prSet presAssocID="{1A1E0B3C-4FBC-4F51-B910-1BFF43502704}" presName="hierChild3" presStyleCnt="0"/>
      <dgm:spPr/>
    </dgm:pt>
    <dgm:pt modelId="{E199529D-6180-48F8-BE0D-1DDD757CD989}" type="pres">
      <dgm:prSet presAssocID="{96047C7D-F0B8-4F10-8AC0-53CA4D095A01}" presName="Name10" presStyleLbl="parChTrans1D2" presStyleIdx="4" presStyleCnt="6"/>
      <dgm:spPr/>
    </dgm:pt>
    <dgm:pt modelId="{4A3D667E-A6F5-4994-8E67-524948D597CE}" type="pres">
      <dgm:prSet presAssocID="{ADA5DC47-780B-41E3-86C6-103F2D9521E1}" presName="hierRoot2" presStyleCnt="0"/>
      <dgm:spPr/>
    </dgm:pt>
    <dgm:pt modelId="{E8F1A7FF-764F-43CB-B7DE-CA76F247F785}" type="pres">
      <dgm:prSet presAssocID="{ADA5DC47-780B-41E3-86C6-103F2D9521E1}" presName="composite2" presStyleCnt="0"/>
      <dgm:spPr/>
    </dgm:pt>
    <dgm:pt modelId="{45DBEAC7-C0CC-435F-9B58-6029414752CC}" type="pres">
      <dgm:prSet presAssocID="{ADA5DC47-780B-41E3-86C6-103F2D9521E1}" presName="background2" presStyleLbl="node2" presStyleIdx="4" presStyleCnt="6"/>
      <dgm:spPr>
        <a:solidFill>
          <a:srgbClr val="008080"/>
        </a:solidFill>
      </dgm:spPr>
    </dgm:pt>
    <dgm:pt modelId="{038C32C8-2032-490B-A16B-1DDD8FC545CB}" type="pres">
      <dgm:prSet presAssocID="{ADA5DC47-780B-41E3-86C6-103F2D9521E1}" presName="text2" presStyleLbl="fgAcc2" presStyleIdx="4" presStyleCnt="6" custScaleX="123930">
        <dgm:presLayoutVars>
          <dgm:chPref val="3"/>
        </dgm:presLayoutVars>
      </dgm:prSet>
      <dgm:spPr/>
    </dgm:pt>
    <dgm:pt modelId="{BDCBF113-CD73-488C-8B52-3E4FD91C0CB7}" type="pres">
      <dgm:prSet presAssocID="{ADA5DC47-780B-41E3-86C6-103F2D9521E1}" presName="hierChild3" presStyleCnt="0"/>
      <dgm:spPr/>
    </dgm:pt>
    <dgm:pt modelId="{1E3F26F9-DEFC-4EBF-82AD-9C7364358894}" type="pres">
      <dgm:prSet presAssocID="{09E59DC4-BA7C-4BE5-BD6A-D1EA7C0A4390}" presName="Name10" presStyleLbl="parChTrans1D2" presStyleIdx="5" presStyleCnt="6"/>
      <dgm:spPr/>
    </dgm:pt>
    <dgm:pt modelId="{769A514A-20C4-4EA6-8F55-5A371D5F7092}" type="pres">
      <dgm:prSet presAssocID="{98B0BF15-9238-470C-83DA-A68B40850C90}" presName="hierRoot2" presStyleCnt="0"/>
      <dgm:spPr/>
    </dgm:pt>
    <dgm:pt modelId="{0ED5DE1D-697F-44CA-96A5-88A87DB37B15}" type="pres">
      <dgm:prSet presAssocID="{98B0BF15-9238-470C-83DA-A68B40850C90}" presName="composite2" presStyleCnt="0"/>
      <dgm:spPr/>
    </dgm:pt>
    <dgm:pt modelId="{D3219717-CAF4-4A71-B339-301662B43F07}" type="pres">
      <dgm:prSet presAssocID="{98B0BF15-9238-470C-83DA-A68B40850C90}" presName="background2" presStyleLbl="node2" presStyleIdx="5" presStyleCnt="6"/>
      <dgm:spPr>
        <a:solidFill>
          <a:srgbClr val="008080"/>
        </a:solidFill>
      </dgm:spPr>
    </dgm:pt>
    <dgm:pt modelId="{318E63A6-5861-4E1B-A0AB-CAFF39E05E54}" type="pres">
      <dgm:prSet presAssocID="{98B0BF15-9238-470C-83DA-A68B40850C90}" presName="text2" presStyleLbl="fgAcc2" presStyleIdx="5" presStyleCnt="6">
        <dgm:presLayoutVars>
          <dgm:chPref val="3"/>
        </dgm:presLayoutVars>
      </dgm:prSet>
      <dgm:spPr/>
    </dgm:pt>
    <dgm:pt modelId="{CD8C45C5-3002-4185-93E0-CCED79290046}" type="pres">
      <dgm:prSet presAssocID="{98B0BF15-9238-470C-83DA-A68B40850C90}" presName="hierChild3" presStyleCnt="0"/>
      <dgm:spPr/>
    </dgm:pt>
  </dgm:ptLst>
  <dgm:cxnLst>
    <dgm:cxn modelId="{BB9E9D19-33A7-4787-90F6-39FA24121B35}" type="presOf" srcId="{4F04EC85-081E-4BB0-8439-63974BEAB31F}" destId="{5D97127C-A606-44DA-8896-DBA5EF197F03}" srcOrd="0" destOrd="0" presId="urn:microsoft.com/office/officeart/2005/8/layout/hierarchy1"/>
    <dgm:cxn modelId="{D5DD5F1B-21EA-4CC1-BC82-92D3FAA20C34}" type="presOf" srcId="{1A1E0B3C-4FBC-4F51-B910-1BFF43502704}" destId="{C753D50A-EE0D-4565-A1A5-3ADB63045771}" srcOrd="0" destOrd="0" presId="urn:microsoft.com/office/officeart/2005/8/layout/hierarchy1"/>
    <dgm:cxn modelId="{1B86C824-DB81-412F-8ED0-432DCA403BC9}" type="presOf" srcId="{023C89E4-8387-4025-B76D-73462159CF39}" destId="{73638ED3-DF4B-457F-A5D4-1DC64FDAE739}" srcOrd="0" destOrd="0" presId="urn:microsoft.com/office/officeart/2005/8/layout/hierarchy1"/>
    <dgm:cxn modelId="{9F01C92F-337B-447A-B2F2-C71232E3F323}" srcId="{5D1B6822-B153-49D5-A163-6C08BB40968E}" destId="{ADA5DC47-780B-41E3-86C6-103F2D9521E1}" srcOrd="4" destOrd="0" parTransId="{96047C7D-F0B8-4F10-8AC0-53CA4D095A01}" sibTransId="{66CF1AB0-6428-45EA-9853-667AC8D8E130}"/>
    <dgm:cxn modelId="{0FEE613D-9693-4B79-9551-DD6F85DC7867}" srcId="{5D1B6822-B153-49D5-A163-6C08BB40968E}" destId="{1A1E0B3C-4FBC-4F51-B910-1BFF43502704}" srcOrd="3" destOrd="0" parTransId="{975D872F-270A-4228-889E-FCD62518029B}" sibTransId="{A6DF8554-6988-4F40-B1A6-C794EDFA08E1}"/>
    <dgm:cxn modelId="{62AFCA40-D8D4-4091-9907-47AF3B8218C5}" srcId="{5D1B6822-B153-49D5-A163-6C08BB40968E}" destId="{023C89E4-8387-4025-B76D-73462159CF39}" srcOrd="1" destOrd="0" parTransId="{5C548C00-B160-499C-BC7F-95533EA4BC90}" sibTransId="{D6E384DE-BB01-42A1-A55A-AB60237122F9}"/>
    <dgm:cxn modelId="{BA3FDF44-8022-4CA5-A821-AA2FADE1DAE7}" type="presOf" srcId="{88577863-6D17-499A-A94A-567893530C99}" destId="{08DB1A62-CC24-42F8-A8EC-940172EF3C18}" srcOrd="0" destOrd="0" presId="urn:microsoft.com/office/officeart/2005/8/layout/hierarchy1"/>
    <dgm:cxn modelId="{AD66BA74-DC1A-43A5-88B7-F4021A80F5F5}" type="presOf" srcId="{ADA5DC47-780B-41E3-86C6-103F2D9521E1}" destId="{038C32C8-2032-490B-A16B-1DDD8FC545CB}" srcOrd="0" destOrd="0" presId="urn:microsoft.com/office/officeart/2005/8/layout/hierarchy1"/>
    <dgm:cxn modelId="{C3FCD457-C9BC-49E1-A35D-8833C2E00C16}" type="presOf" srcId="{975D872F-270A-4228-889E-FCD62518029B}" destId="{3B4C0BAC-FFE0-4DAD-8A5F-CBBEFF9F85EA}" srcOrd="0" destOrd="0" presId="urn:microsoft.com/office/officeart/2005/8/layout/hierarchy1"/>
    <dgm:cxn modelId="{8EA9F579-483F-4938-A08C-47967071CAB7}" srcId="{5D1B6822-B153-49D5-A163-6C08BB40968E}" destId="{83B9AA7E-3FF7-4018-8B4C-F3FF84A9996C}" srcOrd="2" destOrd="0" parTransId="{88577863-6D17-499A-A94A-567893530C99}" sibTransId="{326670A0-2372-486A-94A5-FD2A4953CB1F}"/>
    <dgm:cxn modelId="{01EAAF7A-E168-438C-A56E-CFFE2778B354}" type="presOf" srcId="{435FF329-B5EB-416B-83DA-6B83A2533FE2}" destId="{F0F011D5-2BBB-4D33-A1DC-F2907A399F6B}" srcOrd="0" destOrd="0" presId="urn:microsoft.com/office/officeart/2005/8/layout/hierarchy1"/>
    <dgm:cxn modelId="{9588CE81-93BB-4707-9EA8-0B577028B933}" srcId="{5D1B6822-B153-49D5-A163-6C08BB40968E}" destId="{98B0BF15-9238-470C-83DA-A68B40850C90}" srcOrd="5" destOrd="0" parTransId="{09E59DC4-BA7C-4BE5-BD6A-D1EA7C0A4390}" sibTransId="{66C6A0D2-0962-40D3-88F0-0EAA9AC79F85}"/>
    <dgm:cxn modelId="{B348AD8A-3274-42B3-937F-828DA8811E07}" type="presOf" srcId="{98B0BF15-9238-470C-83DA-A68B40850C90}" destId="{318E63A6-5861-4E1B-A0AB-CAFF39E05E54}" srcOrd="0" destOrd="0" presId="urn:microsoft.com/office/officeart/2005/8/layout/hierarchy1"/>
    <dgm:cxn modelId="{40339790-C69A-45A0-B6F6-B4B7EA421418}" srcId="{4F04EC85-081E-4BB0-8439-63974BEAB31F}" destId="{5D1B6822-B153-49D5-A163-6C08BB40968E}" srcOrd="0" destOrd="0" parTransId="{FC313146-6001-460F-B9C7-688FACFD5366}" sibTransId="{275ECA90-12C1-4DBA-A38D-AA8BFA7D2E07}"/>
    <dgm:cxn modelId="{456528A8-1222-4302-9345-43593A5062B0}" type="presOf" srcId="{83B9AA7E-3FF7-4018-8B4C-F3FF84A9996C}" destId="{C0E5E8EB-CE09-43C5-9B90-FD1CDE4C8747}" srcOrd="0" destOrd="0" presId="urn:microsoft.com/office/officeart/2005/8/layout/hierarchy1"/>
    <dgm:cxn modelId="{0C6D66B0-D92A-43B1-8E07-63F0E6463653}" type="presOf" srcId="{9AD4AFA4-7202-4245-B411-87C9EE83FD5D}" destId="{4C23627F-3ED6-4192-97B9-03C38EDA8D78}" srcOrd="0" destOrd="0" presId="urn:microsoft.com/office/officeart/2005/8/layout/hierarchy1"/>
    <dgm:cxn modelId="{02B078B5-8023-48AF-934F-90BD85192836}" type="presOf" srcId="{96047C7D-F0B8-4F10-8AC0-53CA4D095A01}" destId="{E199529D-6180-48F8-BE0D-1DDD757CD989}" srcOrd="0" destOrd="0" presId="urn:microsoft.com/office/officeart/2005/8/layout/hierarchy1"/>
    <dgm:cxn modelId="{2C66DAD0-2F06-4204-B104-1E0D950EA172}" type="presOf" srcId="{5D1B6822-B153-49D5-A163-6C08BB40968E}" destId="{7E16C6EB-3908-4CB9-80BC-CE4C79D10EFB}" srcOrd="0" destOrd="0" presId="urn:microsoft.com/office/officeart/2005/8/layout/hierarchy1"/>
    <dgm:cxn modelId="{0FFB70DC-371B-49CA-931E-E846C5E9C887}" srcId="{5D1B6822-B153-49D5-A163-6C08BB40968E}" destId="{9AD4AFA4-7202-4245-B411-87C9EE83FD5D}" srcOrd="0" destOrd="0" parTransId="{435FF329-B5EB-416B-83DA-6B83A2533FE2}" sibTransId="{1DCAA224-D086-4BF3-BBBA-9109E0496232}"/>
    <dgm:cxn modelId="{460893E3-3618-4E83-A45D-E1FF9FB85E0F}" type="presOf" srcId="{5C548C00-B160-499C-BC7F-95533EA4BC90}" destId="{648A7913-00CC-4E18-AFB2-4CB12B2E00FD}" srcOrd="0" destOrd="0" presId="urn:microsoft.com/office/officeart/2005/8/layout/hierarchy1"/>
    <dgm:cxn modelId="{A779C3E9-4A6E-417F-9B00-FBAF57E49A00}" type="presOf" srcId="{09E59DC4-BA7C-4BE5-BD6A-D1EA7C0A4390}" destId="{1E3F26F9-DEFC-4EBF-82AD-9C7364358894}" srcOrd="0" destOrd="0" presId="urn:microsoft.com/office/officeart/2005/8/layout/hierarchy1"/>
    <dgm:cxn modelId="{80951B2B-2258-40F1-B2BA-5D2BD42F2495}" type="presParOf" srcId="{5D97127C-A606-44DA-8896-DBA5EF197F03}" destId="{349304CE-04A0-4413-9362-04DBB246A786}" srcOrd="0" destOrd="0" presId="urn:microsoft.com/office/officeart/2005/8/layout/hierarchy1"/>
    <dgm:cxn modelId="{4B8F46DB-FCC9-4079-8BC2-15AECEFC024B}" type="presParOf" srcId="{349304CE-04A0-4413-9362-04DBB246A786}" destId="{8DF84E63-6EB8-457F-9FCC-ED029DA7215C}" srcOrd="0" destOrd="0" presId="urn:microsoft.com/office/officeart/2005/8/layout/hierarchy1"/>
    <dgm:cxn modelId="{CC6C1491-C14F-44C9-AA55-A0D452F810F1}" type="presParOf" srcId="{8DF84E63-6EB8-457F-9FCC-ED029DA7215C}" destId="{03A3E17B-0A19-4B4C-B328-CB33F2111D85}" srcOrd="0" destOrd="0" presId="urn:microsoft.com/office/officeart/2005/8/layout/hierarchy1"/>
    <dgm:cxn modelId="{9967CE87-F3E7-4882-AEEA-0E19235F0B98}" type="presParOf" srcId="{8DF84E63-6EB8-457F-9FCC-ED029DA7215C}" destId="{7E16C6EB-3908-4CB9-80BC-CE4C79D10EFB}" srcOrd="1" destOrd="0" presId="urn:microsoft.com/office/officeart/2005/8/layout/hierarchy1"/>
    <dgm:cxn modelId="{DA29D828-54C9-4FB7-BC33-BCAFACD8087C}" type="presParOf" srcId="{349304CE-04A0-4413-9362-04DBB246A786}" destId="{CB6E00E7-F44C-4A63-8D43-30AFBA9B38DB}" srcOrd="1" destOrd="0" presId="urn:microsoft.com/office/officeart/2005/8/layout/hierarchy1"/>
    <dgm:cxn modelId="{79867053-5B1A-4801-B7BD-7D00097EBB89}" type="presParOf" srcId="{CB6E00E7-F44C-4A63-8D43-30AFBA9B38DB}" destId="{F0F011D5-2BBB-4D33-A1DC-F2907A399F6B}" srcOrd="0" destOrd="0" presId="urn:microsoft.com/office/officeart/2005/8/layout/hierarchy1"/>
    <dgm:cxn modelId="{AAC017F3-4AF4-447B-9456-AA03CD152B92}" type="presParOf" srcId="{CB6E00E7-F44C-4A63-8D43-30AFBA9B38DB}" destId="{9C6C0A69-64A5-4062-BDF5-CC150806F087}" srcOrd="1" destOrd="0" presId="urn:microsoft.com/office/officeart/2005/8/layout/hierarchy1"/>
    <dgm:cxn modelId="{26CD345C-27ED-4E2F-96D2-7088922C2826}" type="presParOf" srcId="{9C6C0A69-64A5-4062-BDF5-CC150806F087}" destId="{428699AC-1792-4F93-83A9-9C7FD116E1B9}" srcOrd="0" destOrd="0" presId="urn:microsoft.com/office/officeart/2005/8/layout/hierarchy1"/>
    <dgm:cxn modelId="{73E62F14-3ECE-47A3-AF57-6071C64FD796}" type="presParOf" srcId="{428699AC-1792-4F93-83A9-9C7FD116E1B9}" destId="{0C15CD2B-227E-4B70-8291-48CE5F9A9F02}" srcOrd="0" destOrd="0" presId="urn:microsoft.com/office/officeart/2005/8/layout/hierarchy1"/>
    <dgm:cxn modelId="{5736F753-F2AF-4278-9443-3BEEABAAA5F7}" type="presParOf" srcId="{428699AC-1792-4F93-83A9-9C7FD116E1B9}" destId="{4C23627F-3ED6-4192-97B9-03C38EDA8D78}" srcOrd="1" destOrd="0" presId="urn:microsoft.com/office/officeart/2005/8/layout/hierarchy1"/>
    <dgm:cxn modelId="{9F4109EE-9DD3-47BC-AFD1-144D108051A0}" type="presParOf" srcId="{9C6C0A69-64A5-4062-BDF5-CC150806F087}" destId="{64D97D17-CB50-4696-BA1A-9D5331A21998}" srcOrd="1" destOrd="0" presId="urn:microsoft.com/office/officeart/2005/8/layout/hierarchy1"/>
    <dgm:cxn modelId="{837D68E4-08AF-40AB-B4BE-A8C75E4E4FB6}" type="presParOf" srcId="{CB6E00E7-F44C-4A63-8D43-30AFBA9B38DB}" destId="{648A7913-00CC-4E18-AFB2-4CB12B2E00FD}" srcOrd="2" destOrd="0" presId="urn:microsoft.com/office/officeart/2005/8/layout/hierarchy1"/>
    <dgm:cxn modelId="{E6F784EA-ED56-4272-B751-53C2FED4B2CC}" type="presParOf" srcId="{CB6E00E7-F44C-4A63-8D43-30AFBA9B38DB}" destId="{AD948379-C917-4B67-9F0B-021AFA1AA750}" srcOrd="3" destOrd="0" presId="urn:microsoft.com/office/officeart/2005/8/layout/hierarchy1"/>
    <dgm:cxn modelId="{045ED0F3-4D1D-4C38-86C5-D3C4F798467A}" type="presParOf" srcId="{AD948379-C917-4B67-9F0B-021AFA1AA750}" destId="{28694A2C-63F0-409F-AE4E-418398675BEF}" srcOrd="0" destOrd="0" presId="urn:microsoft.com/office/officeart/2005/8/layout/hierarchy1"/>
    <dgm:cxn modelId="{63D7A04F-5EF3-41B0-A7F7-1DFAD7DB1F92}" type="presParOf" srcId="{28694A2C-63F0-409F-AE4E-418398675BEF}" destId="{31133D2F-5758-4338-9B39-5A0C8BA33E06}" srcOrd="0" destOrd="0" presId="urn:microsoft.com/office/officeart/2005/8/layout/hierarchy1"/>
    <dgm:cxn modelId="{27C29F50-C66B-4CF1-96A4-A8DE748466D0}" type="presParOf" srcId="{28694A2C-63F0-409F-AE4E-418398675BEF}" destId="{73638ED3-DF4B-457F-A5D4-1DC64FDAE739}" srcOrd="1" destOrd="0" presId="urn:microsoft.com/office/officeart/2005/8/layout/hierarchy1"/>
    <dgm:cxn modelId="{192F9815-ECCE-4577-8791-D6B945BF67C8}" type="presParOf" srcId="{AD948379-C917-4B67-9F0B-021AFA1AA750}" destId="{05FA867D-B00E-4858-AC25-84527D047D70}" srcOrd="1" destOrd="0" presId="urn:microsoft.com/office/officeart/2005/8/layout/hierarchy1"/>
    <dgm:cxn modelId="{64C1501E-4F3B-4322-8C9C-0EE5B9458F07}" type="presParOf" srcId="{CB6E00E7-F44C-4A63-8D43-30AFBA9B38DB}" destId="{08DB1A62-CC24-42F8-A8EC-940172EF3C18}" srcOrd="4" destOrd="0" presId="urn:microsoft.com/office/officeart/2005/8/layout/hierarchy1"/>
    <dgm:cxn modelId="{543FB541-E91E-4C3A-8214-DB86C06CEEE8}" type="presParOf" srcId="{CB6E00E7-F44C-4A63-8D43-30AFBA9B38DB}" destId="{B3789755-3CEF-4BFE-AB81-72602C04830E}" srcOrd="5" destOrd="0" presId="urn:microsoft.com/office/officeart/2005/8/layout/hierarchy1"/>
    <dgm:cxn modelId="{4055F503-8BA2-4C2A-B983-FF9425EE5878}" type="presParOf" srcId="{B3789755-3CEF-4BFE-AB81-72602C04830E}" destId="{6A4B2570-CCD2-402A-926F-9932A052FF3D}" srcOrd="0" destOrd="0" presId="urn:microsoft.com/office/officeart/2005/8/layout/hierarchy1"/>
    <dgm:cxn modelId="{23E4D015-D2A9-461B-B14B-0488548B2E9A}" type="presParOf" srcId="{6A4B2570-CCD2-402A-926F-9932A052FF3D}" destId="{A2018691-DF25-4C48-89A9-7179FB6B89AF}" srcOrd="0" destOrd="0" presId="urn:microsoft.com/office/officeart/2005/8/layout/hierarchy1"/>
    <dgm:cxn modelId="{F6104C52-26DD-476E-83C7-E3AA4B22B824}" type="presParOf" srcId="{6A4B2570-CCD2-402A-926F-9932A052FF3D}" destId="{C0E5E8EB-CE09-43C5-9B90-FD1CDE4C8747}" srcOrd="1" destOrd="0" presId="urn:microsoft.com/office/officeart/2005/8/layout/hierarchy1"/>
    <dgm:cxn modelId="{EE8DB911-69F0-4D82-867D-3A6EE5903878}" type="presParOf" srcId="{B3789755-3CEF-4BFE-AB81-72602C04830E}" destId="{752EC147-5382-4A80-A8A8-3ED831F630DA}" srcOrd="1" destOrd="0" presId="urn:microsoft.com/office/officeart/2005/8/layout/hierarchy1"/>
    <dgm:cxn modelId="{C84887C9-F238-41C3-950E-DC47202A7344}" type="presParOf" srcId="{CB6E00E7-F44C-4A63-8D43-30AFBA9B38DB}" destId="{3B4C0BAC-FFE0-4DAD-8A5F-CBBEFF9F85EA}" srcOrd="6" destOrd="0" presId="urn:microsoft.com/office/officeart/2005/8/layout/hierarchy1"/>
    <dgm:cxn modelId="{73B43000-1B8E-43B4-95EA-904BC4931C6F}" type="presParOf" srcId="{CB6E00E7-F44C-4A63-8D43-30AFBA9B38DB}" destId="{979FAAFC-2883-41C6-9352-C48C8FB46D88}" srcOrd="7" destOrd="0" presId="urn:microsoft.com/office/officeart/2005/8/layout/hierarchy1"/>
    <dgm:cxn modelId="{B76F16A1-8761-48F9-BC90-CA3268505B6F}" type="presParOf" srcId="{979FAAFC-2883-41C6-9352-C48C8FB46D88}" destId="{6376FAAB-D574-437E-B306-A67B5DDE6418}" srcOrd="0" destOrd="0" presId="urn:microsoft.com/office/officeart/2005/8/layout/hierarchy1"/>
    <dgm:cxn modelId="{BB15FA28-78F0-4BC9-89C3-0AEFFA37FC7F}" type="presParOf" srcId="{6376FAAB-D574-437E-B306-A67B5DDE6418}" destId="{22017F07-7CD0-4FB7-B7D5-7818853FBF3F}" srcOrd="0" destOrd="0" presId="urn:microsoft.com/office/officeart/2005/8/layout/hierarchy1"/>
    <dgm:cxn modelId="{B39E2420-FC49-4ECD-8CBF-C9AAF43FD862}" type="presParOf" srcId="{6376FAAB-D574-437E-B306-A67B5DDE6418}" destId="{C753D50A-EE0D-4565-A1A5-3ADB63045771}" srcOrd="1" destOrd="0" presId="urn:microsoft.com/office/officeart/2005/8/layout/hierarchy1"/>
    <dgm:cxn modelId="{3C744F87-33C9-45DD-9029-EDA6F2FCFF47}" type="presParOf" srcId="{979FAAFC-2883-41C6-9352-C48C8FB46D88}" destId="{158C86E8-615D-487E-B2F0-D6B2A2B0594D}" srcOrd="1" destOrd="0" presId="urn:microsoft.com/office/officeart/2005/8/layout/hierarchy1"/>
    <dgm:cxn modelId="{47504358-B76F-4D5B-8EB7-900AEB96AC7D}" type="presParOf" srcId="{CB6E00E7-F44C-4A63-8D43-30AFBA9B38DB}" destId="{E199529D-6180-48F8-BE0D-1DDD757CD989}" srcOrd="8" destOrd="0" presId="urn:microsoft.com/office/officeart/2005/8/layout/hierarchy1"/>
    <dgm:cxn modelId="{2BE60FB0-4756-4B69-92F6-D70CD40E8AB5}" type="presParOf" srcId="{CB6E00E7-F44C-4A63-8D43-30AFBA9B38DB}" destId="{4A3D667E-A6F5-4994-8E67-524948D597CE}" srcOrd="9" destOrd="0" presId="urn:microsoft.com/office/officeart/2005/8/layout/hierarchy1"/>
    <dgm:cxn modelId="{F59D6FB4-0EA3-4E41-83B5-500509FC55DE}" type="presParOf" srcId="{4A3D667E-A6F5-4994-8E67-524948D597CE}" destId="{E8F1A7FF-764F-43CB-B7DE-CA76F247F785}" srcOrd="0" destOrd="0" presId="urn:microsoft.com/office/officeart/2005/8/layout/hierarchy1"/>
    <dgm:cxn modelId="{F29CDCC3-040E-43DE-941B-E138A46438BA}" type="presParOf" srcId="{E8F1A7FF-764F-43CB-B7DE-CA76F247F785}" destId="{45DBEAC7-C0CC-435F-9B58-6029414752CC}" srcOrd="0" destOrd="0" presId="urn:microsoft.com/office/officeart/2005/8/layout/hierarchy1"/>
    <dgm:cxn modelId="{194825A6-021A-44B2-8E4E-1FA8FCB5AF13}" type="presParOf" srcId="{E8F1A7FF-764F-43CB-B7DE-CA76F247F785}" destId="{038C32C8-2032-490B-A16B-1DDD8FC545CB}" srcOrd="1" destOrd="0" presId="urn:microsoft.com/office/officeart/2005/8/layout/hierarchy1"/>
    <dgm:cxn modelId="{81E6EF70-99AA-4F2B-A481-533E0FC5ACFA}" type="presParOf" srcId="{4A3D667E-A6F5-4994-8E67-524948D597CE}" destId="{BDCBF113-CD73-488C-8B52-3E4FD91C0CB7}" srcOrd="1" destOrd="0" presId="urn:microsoft.com/office/officeart/2005/8/layout/hierarchy1"/>
    <dgm:cxn modelId="{0CBA196D-E134-4DF9-A6EE-72AF89718F36}" type="presParOf" srcId="{CB6E00E7-F44C-4A63-8D43-30AFBA9B38DB}" destId="{1E3F26F9-DEFC-4EBF-82AD-9C7364358894}" srcOrd="10" destOrd="0" presId="urn:microsoft.com/office/officeart/2005/8/layout/hierarchy1"/>
    <dgm:cxn modelId="{8472229C-CDD8-4BCF-8C6B-C2BA8222004B}" type="presParOf" srcId="{CB6E00E7-F44C-4A63-8D43-30AFBA9B38DB}" destId="{769A514A-20C4-4EA6-8F55-5A371D5F7092}" srcOrd="11" destOrd="0" presId="urn:microsoft.com/office/officeart/2005/8/layout/hierarchy1"/>
    <dgm:cxn modelId="{1E52E77F-8928-4738-A690-49B0EA2E6BD4}" type="presParOf" srcId="{769A514A-20C4-4EA6-8F55-5A371D5F7092}" destId="{0ED5DE1D-697F-44CA-96A5-88A87DB37B15}" srcOrd="0" destOrd="0" presId="urn:microsoft.com/office/officeart/2005/8/layout/hierarchy1"/>
    <dgm:cxn modelId="{E7C672EE-42C1-4843-8463-DA7A9DE3ACD0}" type="presParOf" srcId="{0ED5DE1D-697F-44CA-96A5-88A87DB37B15}" destId="{D3219717-CAF4-4A71-B339-301662B43F07}" srcOrd="0" destOrd="0" presId="urn:microsoft.com/office/officeart/2005/8/layout/hierarchy1"/>
    <dgm:cxn modelId="{31DAA757-E514-4345-830E-42703328EB91}" type="presParOf" srcId="{0ED5DE1D-697F-44CA-96A5-88A87DB37B15}" destId="{318E63A6-5861-4E1B-A0AB-CAFF39E05E54}" srcOrd="1" destOrd="0" presId="urn:microsoft.com/office/officeart/2005/8/layout/hierarchy1"/>
    <dgm:cxn modelId="{22CEC9D7-1AE4-4A60-BE96-9924D0F16212}" type="presParOf" srcId="{769A514A-20C4-4EA6-8F55-5A371D5F7092}" destId="{CD8C45C5-3002-4185-93E0-CCED79290046}"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CF2E149-8BB7-462B-B6B2-8FCC0569F754}" type="doc">
      <dgm:prSet loTypeId="urn:microsoft.com/office/officeart/2005/8/layout/list1" loCatId="list" qsTypeId="urn:microsoft.com/office/officeart/2005/8/quickstyle/3d3" qsCatId="3D" csTypeId="urn:microsoft.com/office/officeart/2005/8/colors/accent6_2" csCatId="accent6" phldr="1"/>
      <dgm:spPr/>
      <dgm:t>
        <a:bodyPr/>
        <a:lstStyle/>
        <a:p>
          <a:endParaRPr lang="cs-CZ"/>
        </a:p>
      </dgm:t>
    </dgm:pt>
    <dgm:pt modelId="{BF0F7003-9AB2-4497-B2B7-BA3060629B07}">
      <dgm:prSet phldrT="[Text]" custT="1"/>
      <dgm:spPr>
        <a:solidFill>
          <a:srgbClr val="008080"/>
        </a:solidFill>
      </dgm:spPr>
      <dgm:t>
        <a:bodyPr/>
        <a:lstStyle/>
        <a:p>
          <a:r>
            <a:rPr lang="en-GB" sz="1800" noProof="0" dirty="0">
              <a:latin typeface="Times New Roman" panose="02020603050405020304" pitchFamily="18" charset="0"/>
              <a:cs typeface="Times New Roman" panose="02020603050405020304" pitchFamily="18" charset="0"/>
            </a:rPr>
            <a:t>Fixed costs</a:t>
          </a:r>
        </a:p>
      </dgm:t>
    </dgm:pt>
    <dgm:pt modelId="{668492B1-A90B-4433-81A6-530DB2AC3DAA}" type="parTrans" cxnId="{EE48484C-D127-422B-9002-4C013C190C6B}">
      <dgm:prSet/>
      <dgm:spPr/>
      <dgm:t>
        <a:bodyPr/>
        <a:lstStyle/>
        <a:p>
          <a:endParaRPr lang="en-GB" sz="1800" noProof="0" dirty="0">
            <a:latin typeface="Times New Roman" panose="02020603050405020304" pitchFamily="18" charset="0"/>
            <a:cs typeface="Times New Roman" panose="02020603050405020304" pitchFamily="18" charset="0"/>
          </a:endParaRPr>
        </a:p>
      </dgm:t>
    </dgm:pt>
    <dgm:pt modelId="{3755B511-5AB5-4D3C-9676-C89A91CC5EE7}" type="sibTrans" cxnId="{EE48484C-D127-422B-9002-4C013C190C6B}">
      <dgm:prSet/>
      <dgm:spPr/>
      <dgm:t>
        <a:bodyPr/>
        <a:lstStyle/>
        <a:p>
          <a:endParaRPr lang="en-GB" sz="1800" noProof="0" dirty="0">
            <a:latin typeface="Times New Roman" panose="02020603050405020304" pitchFamily="18" charset="0"/>
            <a:cs typeface="Times New Roman" panose="02020603050405020304" pitchFamily="18" charset="0"/>
          </a:endParaRPr>
        </a:p>
      </dgm:t>
    </dgm:pt>
    <dgm:pt modelId="{0CC231B7-EEBB-4D57-B8CF-5683D126D21A}">
      <dgm:prSet phldrT="[Text]" custT="1"/>
      <dgm:spPr/>
      <dgm:t>
        <a:bodyPr/>
        <a:lstStyle/>
        <a:p>
          <a:r>
            <a:rPr lang="en-GB" sz="1800" noProof="0" dirty="0">
              <a:latin typeface="Times New Roman" panose="02020603050405020304" pitchFamily="18" charset="0"/>
              <a:cs typeface="Times New Roman" panose="02020603050405020304" pitchFamily="18" charset="0"/>
            </a:rPr>
            <a:t>Costs independent of the quantity produced</a:t>
          </a:r>
        </a:p>
      </dgm:t>
    </dgm:pt>
    <dgm:pt modelId="{F4F1AD87-E3ED-4897-BB92-5BC1E116F5A8}" type="parTrans" cxnId="{60F309BF-8690-49DF-BD43-C8BD138E70A8}">
      <dgm:prSet/>
      <dgm:spPr/>
      <dgm:t>
        <a:bodyPr/>
        <a:lstStyle/>
        <a:p>
          <a:endParaRPr lang="en-GB" sz="1800" noProof="0" dirty="0">
            <a:latin typeface="Times New Roman" panose="02020603050405020304" pitchFamily="18" charset="0"/>
            <a:cs typeface="Times New Roman" panose="02020603050405020304" pitchFamily="18" charset="0"/>
          </a:endParaRPr>
        </a:p>
      </dgm:t>
    </dgm:pt>
    <dgm:pt modelId="{CF66A241-9024-4CC2-A245-917D592BDDF4}" type="sibTrans" cxnId="{60F309BF-8690-49DF-BD43-C8BD138E70A8}">
      <dgm:prSet/>
      <dgm:spPr/>
      <dgm:t>
        <a:bodyPr/>
        <a:lstStyle/>
        <a:p>
          <a:endParaRPr lang="en-GB" sz="1800" noProof="0" dirty="0">
            <a:latin typeface="Times New Roman" panose="02020603050405020304" pitchFamily="18" charset="0"/>
            <a:cs typeface="Times New Roman" panose="02020603050405020304" pitchFamily="18" charset="0"/>
          </a:endParaRPr>
        </a:p>
      </dgm:t>
    </dgm:pt>
    <dgm:pt modelId="{0ABAC310-F4D2-4A62-8808-8A51FEF828F6}">
      <dgm:prSet phldrT="[Text]" custT="1"/>
      <dgm:spPr>
        <a:solidFill>
          <a:srgbClr val="008080"/>
        </a:solidFill>
      </dgm:spPr>
      <dgm:t>
        <a:bodyPr/>
        <a:lstStyle/>
        <a:p>
          <a:r>
            <a:rPr lang="en-GB" sz="1800" noProof="0" dirty="0">
              <a:latin typeface="Times New Roman" panose="02020603050405020304" pitchFamily="18" charset="0"/>
              <a:cs typeface="Times New Roman" panose="02020603050405020304" pitchFamily="18" charset="0"/>
            </a:rPr>
            <a:t>Variable costs</a:t>
          </a:r>
        </a:p>
      </dgm:t>
    </dgm:pt>
    <dgm:pt modelId="{5A13FADF-3BE9-4703-9669-059A746B911B}" type="parTrans" cxnId="{C3BA846A-EB86-4534-80B0-D2E768094083}">
      <dgm:prSet/>
      <dgm:spPr/>
      <dgm:t>
        <a:bodyPr/>
        <a:lstStyle/>
        <a:p>
          <a:endParaRPr lang="en-GB" sz="1800" noProof="0" dirty="0">
            <a:latin typeface="Times New Roman" panose="02020603050405020304" pitchFamily="18" charset="0"/>
            <a:cs typeface="Times New Roman" panose="02020603050405020304" pitchFamily="18" charset="0"/>
          </a:endParaRPr>
        </a:p>
      </dgm:t>
    </dgm:pt>
    <dgm:pt modelId="{FD3C9935-4473-4043-8DC5-AFFE5D1CD73C}" type="sibTrans" cxnId="{C3BA846A-EB86-4534-80B0-D2E768094083}">
      <dgm:prSet/>
      <dgm:spPr/>
      <dgm:t>
        <a:bodyPr/>
        <a:lstStyle/>
        <a:p>
          <a:endParaRPr lang="en-GB" sz="1800" noProof="0" dirty="0">
            <a:latin typeface="Times New Roman" panose="02020603050405020304" pitchFamily="18" charset="0"/>
            <a:cs typeface="Times New Roman" panose="02020603050405020304" pitchFamily="18" charset="0"/>
          </a:endParaRPr>
        </a:p>
      </dgm:t>
    </dgm:pt>
    <dgm:pt modelId="{04596BC4-E090-4DC4-B2AA-E7FF6647B08D}">
      <dgm:prSet phldrT="[Text]" custT="1"/>
      <dgm:spPr/>
      <dgm:t>
        <a:bodyPr/>
        <a:lstStyle/>
        <a:p>
          <a:r>
            <a:rPr lang="en-GB" sz="1800" noProof="0" dirty="0">
              <a:latin typeface="Times New Roman" panose="02020603050405020304" pitchFamily="18" charset="0"/>
              <a:cs typeface="Times New Roman" panose="02020603050405020304" pitchFamily="18" charset="0"/>
            </a:rPr>
            <a:t>Costs dependent on the quantity produced</a:t>
          </a:r>
        </a:p>
      </dgm:t>
    </dgm:pt>
    <dgm:pt modelId="{8624657A-A14D-4D17-B817-2443727A8618}" type="parTrans" cxnId="{4F3A199B-51D1-449D-8FDE-7EC0016C7540}">
      <dgm:prSet/>
      <dgm:spPr/>
      <dgm:t>
        <a:bodyPr/>
        <a:lstStyle/>
        <a:p>
          <a:endParaRPr lang="en-GB" sz="1800" noProof="0" dirty="0">
            <a:latin typeface="Times New Roman" panose="02020603050405020304" pitchFamily="18" charset="0"/>
            <a:cs typeface="Times New Roman" panose="02020603050405020304" pitchFamily="18" charset="0"/>
          </a:endParaRPr>
        </a:p>
      </dgm:t>
    </dgm:pt>
    <dgm:pt modelId="{B29730EB-530E-414F-8125-2FB54284B3B1}" type="sibTrans" cxnId="{4F3A199B-51D1-449D-8FDE-7EC0016C7540}">
      <dgm:prSet/>
      <dgm:spPr/>
      <dgm:t>
        <a:bodyPr/>
        <a:lstStyle/>
        <a:p>
          <a:endParaRPr lang="en-GB" sz="1800" noProof="0" dirty="0">
            <a:latin typeface="Times New Roman" panose="02020603050405020304" pitchFamily="18" charset="0"/>
            <a:cs typeface="Times New Roman" panose="02020603050405020304" pitchFamily="18" charset="0"/>
          </a:endParaRPr>
        </a:p>
      </dgm:t>
    </dgm:pt>
    <dgm:pt modelId="{558C668F-286D-4BA2-87FD-7BC64D8F81E9}">
      <dgm:prSet phldrT="[Text]" custT="1"/>
      <dgm:spPr>
        <a:solidFill>
          <a:srgbClr val="008080"/>
        </a:solidFill>
      </dgm:spPr>
      <dgm:t>
        <a:bodyPr/>
        <a:lstStyle/>
        <a:p>
          <a:r>
            <a:rPr lang="en-GB" sz="1800" noProof="0" dirty="0">
              <a:latin typeface="Times New Roman" panose="02020603050405020304" pitchFamily="18" charset="0"/>
              <a:cs typeface="Times New Roman" panose="02020603050405020304" pitchFamily="18" charset="0"/>
            </a:rPr>
            <a:t>Marginal costs</a:t>
          </a:r>
        </a:p>
      </dgm:t>
    </dgm:pt>
    <dgm:pt modelId="{EF449240-57B8-4638-913D-C727FFC206E6}" type="parTrans" cxnId="{B7CF42CD-EBE2-4923-8BA4-1717EC44EF3D}">
      <dgm:prSet/>
      <dgm:spPr/>
      <dgm:t>
        <a:bodyPr/>
        <a:lstStyle/>
        <a:p>
          <a:endParaRPr lang="en-GB" sz="1800" noProof="0" dirty="0">
            <a:latin typeface="Times New Roman" panose="02020603050405020304" pitchFamily="18" charset="0"/>
            <a:cs typeface="Times New Roman" panose="02020603050405020304" pitchFamily="18" charset="0"/>
          </a:endParaRPr>
        </a:p>
      </dgm:t>
    </dgm:pt>
    <dgm:pt modelId="{47FBD43F-8DC5-4D44-86DC-479E24374D23}" type="sibTrans" cxnId="{B7CF42CD-EBE2-4923-8BA4-1717EC44EF3D}">
      <dgm:prSet/>
      <dgm:spPr/>
      <dgm:t>
        <a:bodyPr/>
        <a:lstStyle/>
        <a:p>
          <a:endParaRPr lang="en-GB" sz="1800" noProof="0" dirty="0">
            <a:latin typeface="Times New Roman" panose="02020603050405020304" pitchFamily="18" charset="0"/>
            <a:cs typeface="Times New Roman" panose="02020603050405020304" pitchFamily="18" charset="0"/>
          </a:endParaRPr>
        </a:p>
      </dgm:t>
    </dgm:pt>
    <dgm:pt modelId="{320EEC56-7066-496B-B877-8DACB182A619}">
      <dgm:prSet phldrT="[Text]" custT="1"/>
      <dgm:spPr/>
      <dgm:t>
        <a:bodyPr/>
        <a:lstStyle/>
        <a:p>
          <a:r>
            <a:rPr lang="en-GB" sz="1800" noProof="0" dirty="0">
              <a:latin typeface="Times New Roman" panose="02020603050405020304" pitchFamily="18" charset="0"/>
              <a:cs typeface="Times New Roman" panose="02020603050405020304" pitchFamily="18" charset="0"/>
            </a:rPr>
            <a:t>The cost of the last produced unit</a:t>
          </a:r>
        </a:p>
      </dgm:t>
    </dgm:pt>
    <dgm:pt modelId="{519921F5-A751-4697-A9A5-19EF9FEFC524}" type="parTrans" cxnId="{4D454330-8EE0-4B3B-97C1-D5E7A20888A8}">
      <dgm:prSet/>
      <dgm:spPr/>
      <dgm:t>
        <a:bodyPr/>
        <a:lstStyle/>
        <a:p>
          <a:endParaRPr lang="en-GB" sz="1800" noProof="0" dirty="0">
            <a:latin typeface="Times New Roman" panose="02020603050405020304" pitchFamily="18" charset="0"/>
            <a:cs typeface="Times New Roman" panose="02020603050405020304" pitchFamily="18" charset="0"/>
          </a:endParaRPr>
        </a:p>
      </dgm:t>
    </dgm:pt>
    <dgm:pt modelId="{A3E924B4-B941-4CE5-A5F4-85641841CD0F}" type="sibTrans" cxnId="{4D454330-8EE0-4B3B-97C1-D5E7A20888A8}">
      <dgm:prSet/>
      <dgm:spPr/>
      <dgm:t>
        <a:bodyPr/>
        <a:lstStyle/>
        <a:p>
          <a:endParaRPr lang="en-GB" sz="1800" noProof="0" dirty="0">
            <a:latin typeface="Times New Roman" panose="02020603050405020304" pitchFamily="18" charset="0"/>
            <a:cs typeface="Times New Roman" panose="02020603050405020304" pitchFamily="18" charset="0"/>
          </a:endParaRPr>
        </a:p>
      </dgm:t>
    </dgm:pt>
    <dgm:pt modelId="{BA7F1E65-11E2-4DD6-A739-C68F441A2051}">
      <dgm:prSet custT="1"/>
      <dgm:spPr>
        <a:solidFill>
          <a:srgbClr val="008080"/>
        </a:solidFill>
      </dgm:spPr>
      <dgm:t>
        <a:bodyPr/>
        <a:lstStyle/>
        <a:p>
          <a:r>
            <a:rPr lang="en-GB" sz="1800" noProof="0" dirty="0">
              <a:latin typeface="Times New Roman" panose="02020603050405020304" pitchFamily="18" charset="0"/>
              <a:cs typeface="Times New Roman" panose="02020603050405020304" pitchFamily="18" charset="0"/>
            </a:rPr>
            <a:t>Opportunity costs</a:t>
          </a:r>
        </a:p>
      </dgm:t>
    </dgm:pt>
    <dgm:pt modelId="{C56AAA9D-6949-4C6D-AD79-EB0EF62A3104}" type="parTrans" cxnId="{35B9274F-2874-4BFE-8716-2489C72F850E}">
      <dgm:prSet/>
      <dgm:spPr/>
      <dgm:t>
        <a:bodyPr/>
        <a:lstStyle/>
        <a:p>
          <a:endParaRPr lang="en-GB" sz="1800" noProof="0" dirty="0">
            <a:latin typeface="Times New Roman" panose="02020603050405020304" pitchFamily="18" charset="0"/>
            <a:cs typeface="Times New Roman" panose="02020603050405020304" pitchFamily="18" charset="0"/>
          </a:endParaRPr>
        </a:p>
      </dgm:t>
    </dgm:pt>
    <dgm:pt modelId="{DBD6AD75-B27F-4F2E-BF84-C53FD625AC09}" type="sibTrans" cxnId="{35B9274F-2874-4BFE-8716-2489C72F850E}">
      <dgm:prSet/>
      <dgm:spPr/>
      <dgm:t>
        <a:bodyPr/>
        <a:lstStyle/>
        <a:p>
          <a:endParaRPr lang="en-GB" sz="1800" noProof="0" dirty="0">
            <a:latin typeface="Times New Roman" panose="02020603050405020304" pitchFamily="18" charset="0"/>
            <a:cs typeface="Times New Roman" panose="02020603050405020304" pitchFamily="18" charset="0"/>
          </a:endParaRPr>
        </a:p>
      </dgm:t>
    </dgm:pt>
    <dgm:pt modelId="{8A7B82C9-C9A5-4AFE-96B8-A8E0FE5B0D0F}">
      <dgm:prSet custT="1"/>
      <dgm:spPr/>
      <dgm:t>
        <a:bodyPr/>
        <a:lstStyle/>
        <a:p>
          <a:r>
            <a:rPr lang="en-GB" sz="1800" noProof="0" dirty="0">
              <a:latin typeface="Times New Roman" panose="02020603050405020304" pitchFamily="18" charset="0"/>
              <a:cs typeface="Times New Roman" panose="02020603050405020304" pitchFamily="18" charset="0"/>
            </a:rPr>
            <a:t>The cost of sacrificing opportunities</a:t>
          </a:r>
        </a:p>
      </dgm:t>
    </dgm:pt>
    <dgm:pt modelId="{21A862AF-99CC-4E71-AC88-3DC518BA8473}" type="parTrans" cxnId="{F9570599-3430-42FF-B01B-1EB08037E592}">
      <dgm:prSet/>
      <dgm:spPr/>
      <dgm:t>
        <a:bodyPr/>
        <a:lstStyle/>
        <a:p>
          <a:endParaRPr lang="en-GB" sz="1800" noProof="0" dirty="0">
            <a:latin typeface="Times New Roman" panose="02020603050405020304" pitchFamily="18" charset="0"/>
            <a:cs typeface="Times New Roman" panose="02020603050405020304" pitchFamily="18" charset="0"/>
          </a:endParaRPr>
        </a:p>
      </dgm:t>
    </dgm:pt>
    <dgm:pt modelId="{127E0E01-6F2C-44F5-9E61-E0211A2AF27C}" type="sibTrans" cxnId="{F9570599-3430-42FF-B01B-1EB08037E592}">
      <dgm:prSet/>
      <dgm:spPr/>
      <dgm:t>
        <a:bodyPr/>
        <a:lstStyle/>
        <a:p>
          <a:endParaRPr lang="en-GB" sz="1800" noProof="0" dirty="0">
            <a:latin typeface="Times New Roman" panose="02020603050405020304" pitchFamily="18" charset="0"/>
            <a:cs typeface="Times New Roman" panose="02020603050405020304" pitchFamily="18" charset="0"/>
          </a:endParaRPr>
        </a:p>
      </dgm:t>
    </dgm:pt>
    <dgm:pt modelId="{84DBE133-C082-463E-B5C2-E926453BAF3E}">
      <dgm:prSet custT="1"/>
      <dgm:spPr>
        <a:solidFill>
          <a:srgbClr val="008080"/>
        </a:solidFill>
      </dgm:spPr>
      <dgm:t>
        <a:bodyPr/>
        <a:lstStyle/>
        <a:p>
          <a:r>
            <a:rPr lang="en-GB" sz="1800" noProof="0" dirty="0">
              <a:latin typeface="Times New Roman" panose="02020603050405020304" pitchFamily="18" charset="0"/>
              <a:cs typeface="Times New Roman" panose="02020603050405020304" pitchFamily="18" charset="0"/>
            </a:rPr>
            <a:t>Indirect costs</a:t>
          </a:r>
        </a:p>
      </dgm:t>
    </dgm:pt>
    <dgm:pt modelId="{B4F549A8-0BC1-4FFC-A838-4A47AD3ABFE4}" type="parTrans" cxnId="{CF05B40A-062D-41E0-80BB-0B9270072AB3}">
      <dgm:prSet/>
      <dgm:spPr/>
      <dgm:t>
        <a:bodyPr/>
        <a:lstStyle/>
        <a:p>
          <a:endParaRPr lang="en-GB" sz="1800" noProof="0" dirty="0">
            <a:latin typeface="Times New Roman" panose="02020603050405020304" pitchFamily="18" charset="0"/>
            <a:cs typeface="Times New Roman" panose="02020603050405020304" pitchFamily="18" charset="0"/>
          </a:endParaRPr>
        </a:p>
      </dgm:t>
    </dgm:pt>
    <dgm:pt modelId="{41368EF1-42E9-4A1C-AB50-908866BAEA32}" type="sibTrans" cxnId="{CF05B40A-062D-41E0-80BB-0B9270072AB3}">
      <dgm:prSet/>
      <dgm:spPr/>
      <dgm:t>
        <a:bodyPr/>
        <a:lstStyle/>
        <a:p>
          <a:endParaRPr lang="en-GB" sz="1800" noProof="0" dirty="0">
            <a:latin typeface="Times New Roman" panose="02020603050405020304" pitchFamily="18" charset="0"/>
            <a:cs typeface="Times New Roman" panose="02020603050405020304" pitchFamily="18" charset="0"/>
          </a:endParaRPr>
        </a:p>
      </dgm:t>
    </dgm:pt>
    <dgm:pt modelId="{7CFE3255-AC2B-4AF4-B8D5-486E482A5FD4}">
      <dgm:prSet custT="1"/>
      <dgm:spPr/>
      <dgm:t>
        <a:bodyPr/>
        <a:lstStyle/>
        <a:p>
          <a:r>
            <a:rPr lang="en-GB" sz="1800" noProof="0" dirty="0">
              <a:latin typeface="Times New Roman" panose="02020603050405020304" pitchFamily="18" charset="0"/>
              <a:cs typeface="Times New Roman" panose="02020603050405020304" pitchFamily="18" charset="0"/>
            </a:rPr>
            <a:t>Costs that can not be assigned directly to a particular performance</a:t>
          </a:r>
        </a:p>
      </dgm:t>
    </dgm:pt>
    <dgm:pt modelId="{5634B800-06A9-40CD-B58B-85F82C95B14C}" type="parTrans" cxnId="{46055A75-CBDC-495A-9521-057DF9FAA33F}">
      <dgm:prSet/>
      <dgm:spPr/>
      <dgm:t>
        <a:bodyPr/>
        <a:lstStyle/>
        <a:p>
          <a:endParaRPr lang="en-GB" sz="1800" noProof="0" dirty="0">
            <a:latin typeface="Times New Roman" panose="02020603050405020304" pitchFamily="18" charset="0"/>
            <a:cs typeface="Times New Roman" panose="02020603050405020304" pitchFamily="18" charset="0"/>
          </a:endParaRPr>
        </a:p>
      </dgm:t>
    </dgm:pt>
    <dgm:pt modelId="{B2462B12-5A49-48DB-9F23-540CB7F38F31}" type="sibTrans" cxnId="{46055A75-CBDC-495A-9521-057DF9FAA33F}">
      <dgm:prSet/>
      <dgm:spPr/>
      <dgm:t>
        <a:bodyPr/>
        <a:lstStyle/>
        <a:p>
          <a:endParaRPr lang="en-GB" sz="1800" noProof="0" dirty="0">
            <a:latin typeface="Times New Roman" panose="02020603050405020304" pitchFamily="18" charset="0"/>
            <a:cs typeface="Times New Roman" panose="02020603050405020304" pitchFamily="18" charset="0"/>
          </a:endParaRPr>
        </a:p>
      </dgm:t>
    </dgm:pt>
    <dgm:pt modelId="{544D32DE-0989-48E2-A6D2-C35ACEC9EB3D}">
      <dgm:prSet phldrT="[Text]" custT="1"/>
      <dgm:spPr/>
      <dgm:t>
        <a:bodyPr/>
        <a:lstStyle/>
        <a:p>
          <a:r>
            <a:rPr lang="en-GB" sz="1800" noProof="0" dirty="0">
              <a:latin typeface="Times New Roman" panose="02020603050405020304" pitchFamily="18" charset="0"/>
              <a:cs typeface="Times New Roman" panose="02020603050405020304" pitchFamily="18" charset="0"/>
            </a:rPr>
            <a:t>An increase in the total cost of producing one extra product</a:t>
          </a:r>
        </a:p>
      </dgm:t>
    </dgm:pt>
    <dgm:pt modelId="{78B598E1-F5E8-4F9E-9A5E-53EC885B08C2}" type="parTrans" cxnId="{B2027CF9-8B51-4CD2-891E-51CB8B6B23FD}">
      <dgm:prSet/>
      <dgm:spPr/>
      <dgm:t>
        <a:bodyPr/>
        <a:lstStyle/>
        <a:p>
          <a:endParaRPr lang="en-GB" sz="1800" noProof="0" dirty="0">
            <a:latin typeface="Times New Roman" panose="02020603050405020304" pitchFamily="18" charset="0"/>
            <a:cs typeface="Times New Roman" panose="02020603050405020304" pitchFamily="18" charset="0"/>
          </a:endParaRPr>
        </a:p>
      </dgm:t>
    </dgm:pt>
    <dgm:pt modelId="{02043B80-D6E6-4DC3-8BCC-74AD3CDD3BED}" type="sibTrans" cxnId="{B2027CF9-8B51-4CD2-891E-51CB8B6B23FD}">
      <dgm:prSet/>
      <dgm:spPr/>
      <dgm:t>
        <a:bodyPr/>
        <a:lstStyle/>
        <a:p>
          <a:endParaRPr lang="en-GB" sz="1800" noProof="0" dirty="0">
            <a:latin typeface="Times New Roman" panose="02020603050405020304" pitchFamily="18" charset="0"/>
            <a:cs typeface="Times New Roman" panose="02020603050405020304" pitchFamily="18" charset="0"/>
          </a:endParaRPr>
        </a:p>
      </dgm:t>
    </dgm:pt>
    <dgm:pt modelId="{C77C230B-B2FD-4F2F-A9A0-2D037C4A0CCE}">
      <dgm:prSet custT="1"/>
      <dgm:spPr/>
      <dgm:t>
        <a:bodyPr/>
        <a:lstStyle/>
        <a:p>
          <a:r>
            <a:rPr lang="en-GB" sz="1800" noProof="0" dirty="0">
              <a:latin typeface="Times New Roman" panose="02020603050405020304" pitchFamily="18" charset="0"/>
              <a:cs typeface="Times New Roman" panose="02020603050405020304" pitchFamily="18" charset="0"/>
            </a:rPr>
            <a:t>It is necessary to budget them in a certain way</a:t>
          </a:r>
        </a:p>
      </dgm:t>
    </dgm:pt>
    <dgm:pt modelId="{AD0A7596-2E8B-4767-B682-8E30352447B6}" type="parTrans" cxnId="{00C88A60-9056-43B2-8B28-4BBC6BAC0C4A}">
      <dgm:prSet/>
      <dgm:spPr/>
      <dgm:t>
        <a:bodyPr/>
        <a:lstStyle/>
        <a:p>
          <a:endParaRPr lang="en-GB" sz="1800" noProof="0" dirty="0">
            <a:latin typeface="Times New Roman" panose="02020603050405020304" pitchFamily="18" charset="0"/>
            <a:cs typeface="Times New Roman" panose="02020603050405020304" pitchFamily="18" charset="0"/>
          </a:endParaRPr>
        </a:p>
      </dgm:t>
    </dgm:pt>
    <dgm:pt modelId="{72D68305-CA8B-495A-B756-35CF393723BE}" type="sibTrans" cxnId="{00C88A60-9056-43B2-8B28-4BBC6BAC0C4A}">
      <dgm:prSet/>
      <dgm:spPr/>
      <dgm:t>
        <a:bodyPr/>
        <a:lstStyle/>
        <a:p>
          <a:endParaRPr lang="en-GB" sz="1800" noProof="0" dirty="0">
            <a:latin typeface="Times New Roman" panose="02020603050405020304" pitchFamily="18" charset="0"/>
            <a:cs typeface="Times New Roman" panose="02020603050405020304" pitchFamily="18" charset="0"/>
          </a:endParaRPr>
        </a:p>
      </dgm:t>
    </dgm:pt>
    <dgm:pt modelId="{3DE4AD3F-2F0D-4BB8-B0A1-0E3AABC95345}" type="pres">
      <dgm:prSet presAssocID="{CCF2E149-8BB7-462B-B6B2-8FCC0569F754}" presName="linear" presStyleCnt="0">
        <dgm:presLayoutVars>
          <dgm:dir/>
          <dgm:animLvl val="lvl"/>
          <dgm:resizeHandles val="exact"/>
        </dgm:presLayoutVars>
      </dgm:prSet>
      <dgm:spPr/>
    </dgm:pt>
    <dgm:pt modelId="{1BE3D36D-E148-44D7-AB85-83AE42C51A70}" type="pres">
      <dgm:prSet presAssocID="{BF0F7003-9AB2-4497-B2B7-BA3060629B07}" presName="parentLin" presStyleCnt="0"/>
      <dgm:spPr/>
    </dgm:pt>
    <dgm:pt modelId="{DE5E865A-85B0-49CF-8D23-688806CC3ACB}" type="pres">
      <dgm:prSet presAssocID="{BF0F7003-9AB2-4497-B2B7-BA3060629B07}" presName="parentLeftMargin" presStyleLbl="node1" presStyleIdx="0" presStyleCnt="5"/>
      <dgm:spPr/>
    </dgm:pt>
    <dgm:pt modelId="{E65E13B0-BA95-4E4B-9CA2-4A286698E2C5}" type="pres">
      <dgm:prSet presAssocID="{BF0F7003-9AB2-4497-B2B7-BA3060629B07}" presName="parentText" presStyleLbl="node1" presStyleIdx="0" presStyleCnt="5">
        <dgm:presLayoutVars>
          <dgm:chMax val="0"/>
          <dgm:bulletEnabled val="1"/>
        </dgm:presLayoutVars>
      </dgm:prSet>
      <dgm:spPr/>
    </dgm:pt>
    <dgm:pt modelId="{2876F276-0097-4280-9F92-34C2AB3E4C48}" type="pres">
      <dgm:prSet presAssocID="{BF0F7003-9AB2-4497-B2B7-BA3060629B07}" presName="negativeSpace" presStyleCnt="0"/>
      <dgm:spPr/>
    </dgm:pt>
    <dgm:pt modelId="{7AA37379-E230-40C0-8A83-396583315E94}" type="pres">
      <dgm:prSet presAssocID="{BF0F7003-9AB2-4497-B2B7-BA3060629B07}" presName="childText" presStyleLbl="conFgAcc1" presStyleIdx="0" presStyleCnt="5">
        <dgm:presLayoutVars>
          <dgm:bulletEnabled val="1"/>
        </dgm:presLayoutVars>
      </dgm:prSet>
      <dgm:spPr/>
    </dgm:pt>
    <dgm:pt modelId="{4EA1A46A-4D9D-4A1F-884C-C06279C7B029}" type="pres">
      <dgm:prSet presAssocID="{3755B511-5AB5-4D3C-9676-C89A91CC5EE7}" presName="spaceBetweenRectangles" presStyleCnt="0"/>
      <dgm:spPr/>
    </dgm:pt>
    <dgm:pt modelId="{297C12DF-5F3C-4017-A35A-A13FD7C1B8C0}" type="pres">
      <dgm:prSet presAssocID="{0ABAC310-F4D2-4A62-8808-8A51FEF828F6}" presName="parentLin" presStyleCnt="0"/>
      <dgm:spPr/>
    </dgm:pt>
    <dgm:pt modelId="{FC7E63A3-2E59-4898-95B8-7A7B4CB04763}" type="pres">
      <dgm:prSet presAssocID="{0ABAC310-F4D2-4A62-8808-8A51FEF828F6}" presName="parentLeftMargin" presStyleLbl="node1" presStyleIdx="0" presStyleCnt="5"/>
      <dgm:spPr/>
    </dgm:pt>
    <dgm:pt modelId="{1CAC5ACD-3C0B-4A30-84C0-9983A830D01A}" type="pres">
      <dgm:prSet presAssocID="{0ABAC310-F4D2-4A62-8808-8A51FEF828F6}" presName="parentText" presStyleLbl="node1" presStyleIdx="1" presStyleCnt="5">
        <dgm:presLayoutVars>
          <dgm:chMax val="0"/>
          <dgm:bulletEnabled val="1"/>
        </dgm:presLayoutVars>
      </dgm:prSet>
      <dgm:spPr/>
    </dgm:pt>
    <dgm:pt modelId="{D058A1E6-EEA5-4459-A15A-C5484B646BAA}" type="pres">
      <dgm:prSet presAssocID="{0ABAC310-F4D2-4A62-8808-8A51FEF828F6}" presName="negativeSpace" presStyleCnt="0"/>
      <dgm:spPr/>
    </dgm:pt>
    <dgm:pt modelId="{8B0AFAC3-968A-43AD-A3C5-91B569A589E7}" type="pres">
      <dgm:prSet presAssocID="{0ABAC310-F4D2-4A62-8808-8A51FEF828F6}" presName="childText" presStyleLbl="conFgAcc1" presStyleIdx="1" presStyleCnt="5">
        <dgm:presLayoutVars>
          <dgm:bulletEnabled val="1"/>
        </dgm:presLayoutVars>
      </dgm:prSet>
      <dgm:spPr/>
    </dgm:pt>
    <dgm:pt modelId="{08475D09-7311-4777-BF9C-A1E27FCA8A00}" type="pres">
      <dgm:prSet presAssocID="{FD3C9935-4473-4043-8DC5-AFFE5D1CD73C}" presName="spaceBetweenRectangles" presStyleCnt="0"/>
      <dgm:spPr/>
    </dgm:pt>
    <dgm:pt modelId="{C025B0A9-E116-4AE4-935E-1A035BF69E71}" type="pres">
      <dgm:prSet presAssocID="{84DBE133-C082-463E-B5C2-E926453BAF3E}" presName="parentLin" presStyleCnt="0"/>
      <dgm:spPr/>
    </dgm:pt>
    <dgm:pt modelId="{931EE70C-3A70-4022-A1EE-C3D86E23DCAD}" type="pres">
      <dgm:prSet presAssocID="{84DBE133-C082-463E-B5C2-E926453BAF3E}" presName="parentLeftMargin" presStyleLbl="node1" presStyleIdx="1" presStyleCnt="5"/>
      <dgm:spPr/>
    </dgm:pt>
    <dgm:pt modelId="{A78F101B-36D9-40AC-8C2D-CF41E55D8968}" type="pres">
      <dgm:prSet presAssocID="{84DBE133-C082-463E-B5C2-E926453BAF3E}" presName="parentText" presStyleLbl="node1" presStyleIdx="2" presStyleCnt="5">
        <dgm:presLayoutVars>
          <dgm:chMax val="0"/>
          <dgm:bulletEnabled val="1"/>
        </dgm:presLayoutVars>
      </dgm:prSet>
      <dgm:spPr/>
    </dgm:pt>
    <dgm:pt modelId="{CE6295E2-FA80-4414-AD4C-2B00938FDEF8}" type="pres">
      <dgm:prSet presAssocID="{84DBE133-C082-463E-B5C2-E926453BAF3E}" presName="negativeSpace" presStyleCnt="0"/>
      <dgm:spPr/>
    </dgm:pt>
    <dgm:pt modelId="{AAAEDB90-21CB-46C2-B9C4-54E665F18E6D}" type="pres">
      <dgm:prSet presAssocID="{84DBE133-C082-463E-B5C2-E926453BAF3E}" presName="childText" presStyleLbl="conFgAcc1" presStyleIdx="2" presStyleCnt="5">
        <dgm:presLayoutVars>
          <dgm:bulletEnabled val="1"/>
        </dgm:presLayoutVars>
      </dgm:prSet>
      <dgm:spPr/>
    </dgm:pt>
    <dgm:pt modelId="{FBFAFD67-B133-4F9A-A21E-FA6D62EC4FBD}" type="pres">
      <dgm:prSet presAssocID="{41368EF1-42E9-4A1C-AB50-908866BAEA32}" presName="spaceBetweenRectangles" presStyleCnt="0"/>
      <dgm:spPr/>
    </dgm:pt>
    <dgm:pt modelId="{7260EDDC-B158-4BE7-AD2E-830D1104A082}" type="pres">
      <dgm:prSet presAssocID="{558C668F-286D-4BA2-87FD-7BC64D8F81E9}" presName="parentLin" presStyleCnt="0"/>
      <dgm:spPr/>
    </dgm:pt>
    <dgm:pt modelId="{CA218A66-0934-44B4-B482-1F6808DD175C}" type="pres">
      <dgm:prSet presAssocID="{558C668F-286D-4BA2-87FD-7BC64D8F81E9}" presName="parentLeftMargin" presStyleLbl="node1" presStyleIdx="2" presStyleCnt="5"/>
      <dgm:spPr/>
    </dgm:pt>
    <dgm:pt modelId="{0B69AA96-5A44-45A4-B0F6-E4D37E4F3019}" type="pres">
      <dgm:prSet presAssocID="{558C668F-286D-4BA2-87FD-7BC64D8F81E9}" presName="parentText" presStyleLbl="node1" presStyleIdx="3" presStyleCnt="5">
        <dgm:presLayoutVars>
          <dgm:chMax val="0"/>
          <dgm:bulletEnabled val="1"/>
        </dgm:presLayoutVars>
      </dgm:prSet>
      <dgm:spPr/>
    </dgm:pt>
    <dgm:pt modelId="{832E3FD0-F8D8-43E7-94E5-99958447BFC5}" type="pres">
      <dgm:prSet presAssocID="{558C668F-286D-4BA2-87FD-7BC64D8F81E9}" presName="negativeSpace" presStyleCnt="0"/>
      <dgm:spPr/>
    </dgm:pt>
    <dgm:pt modelId="{522A65E8-A03D-4797-BF06-967EFF8ADF2A}" type="pres">
      <dgm:prSet presAssocID="{558C668F-286D-4BA2-87FD-7BC64D8F81E9}" presName="childText" presStyleLbl="conFgAcc1" presStyleIdx="3" presStyleCnt="5">
        <dgm:presLayoutVars>
          <dgm:bulletEnabled val="1"/>
        </dgm:presLayoutVars>
      </dgm:prSet>
      <dgm:spPr/>
    </dgm:pt>
    <dgm:pt modelId="{A71EB734-698F-44F5-9BC2-5BB6C9F5F0CB}" type="pres">
      <dgm:prSet presAssocID="{47FBD43F-8DC5-4D44-86DC-479E24374D23}" presName="spaceBetweenRectangles" presStyleCnt="0"/>
      <dgm:spPr/>
    </dgm:pt>
    <dgm:pt modelId="{5E2B2621-EEA4-466A-AF3C-3FFDED0F2E88}" type="pres">
      <dgm:prSet presAssocID="{BA7F1E65-11E2-4DD6-A739-C68F441A2051}" presName="parentLin" presStyleCnt="0"/>
      <dgm:spPr/>
    </dgm:pt>
    <dgm:pt modelId="{34641D21-2D47-4E78-BEC2-871B43D9D029}" type="pres">
      <dgm:prSet presAssocID="{BA7F1E65-11E2-4DD6-A739-C68F441A2051}" presName="parentLeftMargin" presStyleLbl="node1" presStyleIdx="3" presStyleCnt="5"/>
      <dgm:spPr/>
    </dgm:pt>
    <dgm:pt modelId="{31FC4509-0EDD-4A27-8D64-A0070B92A369}" type="pres">
      <dgm:prSet presAssocID="{BA7F1E65-11E2-4DD6-A739-C68F441A2051}" presName="parentText" presStyleLbl="node1" presStyleIdx="4" presStyleCnt="5">
        <dgm:presLayoutVars>
          <dgm:chMax val="0"/>
          <dgm:bulletEnabled val="1"/>
        </dgm:presLayoutVars>
      </dgm:prSet>
      <dgm:spPr/>
    </dgm:pt>
    <dgm:pt modelId="{DD8BB2EF-96D1-4AEE-A527-1FA67226E958}" type="pres">
      <dgm:prSet presAssocID="{BA7F1E65-11E2-4DD6-A739-C68F441A2051}" presName="negativeSpace" presStyleCnt="0"/>
      <dgm:spPr/>
    </dgm:pt>
    <dgm:pt modelId="{9803A2CC-4E29-46D7-BDB8-9C9A158B2E89}" type="pres">
      <dgm:prSet presAssocID="{BA7F1E65-11E2-4DD6-A739-C68F441A2051}" presName="childText" presStyleLbl="conFgAcc1" presStyleIdx="4" presStyleCnt="5">
        <dgm:presLayoutVars>
          <dgm:bulletEnabled val="1"/>
        </dgm:presLayoutVars>
      </dgm:prSet>
      <dgm:spPr/>
    </dgm:pt>
  </dgm:ptLst>
  <dgm:cxnLst>
    <dgm:cxn modelId="{CF05B40A-062D-41E0-80BB-0B9270072AB3}" srcId="{CCF2E149-8BB7-462B-B6B2-8FCC0569F754}" destId="{84DBE133-C082-463E-B5C2-E926453BAF3E}" srcOrd="2" destOrd="0" parTransId="{B4F549A8-0BC1-4FFC-A838-4A47AD3ABFE4}" sibTransId="{41368EF1-42E9-4A1C-AB50-908866BAEA32}"/>
    <dgm:cxn modelId="{A0B6E110-A438-4BA0-B78E-A7CE9B3097F2}" type="presOf" srcId="{544D32DE-0989-48E2-A6D2-C35ACEC9EB3D}" destId="{522A65E8-A03D-4797-BF06-967EFF8ADF2A}" srcOrd="0" destOrd="1" presId="urn:microsoft.com/office/officeart/2005/8/layout/list1"/>
    <dgm:cxn modelId="{29AE7027-A010-4AFF-8411-BF0B5CE1B521}" type="presOf" srcId="{BF0F7003-9AB2-4497-B2B7-BA3060629B07}" destId="{E65E13B0-BA95-4E4B-9CA2-4A286698E2C5}" srcOrd="1" destOrd="0" presId="urn:microsoft.com/office/officeart/2005/8/layout/list1"/>
    <dgm:cxn modelId="{4D454330-8EE0-4B3B-97C1-D5E7A20888A8}" srcId="{558C668F-286D-4BA2-87FD-7BC64D8F81E9}" destId="{320EEC56-7066-496B-B877-8DACB182A619}" srcOrd="0" destOrd="0" parTransId="{519921F5-A751-4697-A9A5-19EF9FEFC524}" sibTransId="{A3E924B4-B941-4CE5-A5F4-85641841CD0F}"/>
    <dgm:cxn modelId="{65E47B37-35DF-441C-9303-40C3A769A9EF}" type="presOf" srcId="{84DBE133-C082-463E-B5C2-E926453BAF3E}" destId="{A78F101B-36D9-40AC-8C2D-CF41E55D8968}" srcOrd="1" destOrd="0" presId="urn:microsoft.com/office/officeart/2005/8/layout/list1"/>
    <dgm:cxn modelId="{7075323D-EC54-4D2C-9C4D-8E5C1A3605DA}" type="presOf" srcId="{BA7F1E65-11E2-4DD6-A739-C68F441A2051}" destId="{31FC4509-0EDD-4A27-8D64-A0070B92A369}" srcOrd="1" destOrd="0" presId="urn:microsoft.com/office/officeart/2005/8/layout/list1"/>
    <dgm:cxn modelId="{0EFB4340-2E1B-453A-912D-CBD016B0BD9D}" type="presOf" srcId="{7CFE3255-AC2B-4AF4-B8D5-486E482A5FD4}" destId="{AAAEDB90-21CB-46C2-B9C4-54E665F18E6D}" srcOrd="0" destOrd="0" presId="urn:microsoft.com/office/officeart/2005/8/layout/list1"/>
    <dgm:cxn modelId="{41986060-6A6E-427A-BFBF-C94D37EC50C5}" type="presOf" srcId="{8A7B82C9-C9A5-4AFE-96B8-A8E0FE5B0D0F}" destId="{9803A2CC-4E29-46D7-BDB8-9C9A158B2E89}" srcOrd="0" destOrd="0" presId="urn:microsoft.com/office/officeart/2005/8/layout/list1"/>
    <dgm:cxn modelId="{00C88A60-9056-43B2-8B28-4BBC6BAC0C4A}" srcId="{84DBE133-C082-463E-B5C2-E926453BAF3E}" destId="{C77C230B-B2FD-4F2F-A9A0-2D037C4A0CCE}" srcOrd="1" destOrd="0" parTransId="{AD0A7596-2E8B-4767-B682-8E30352447B6}" sibTransId="{72D68305-CA8B-495A-B756-35CF393723BE}"/>
    <dgm:cxn modelId="{93990541-13A9-454A-91C6-199DEA0302B7}" type="presOf" srcId="{84DBE133-C082-463E-B5C2-E926453BAF3E}" destId="{931EE70C-3A70-4022-A1EE-C3D86E23DCAD}" srcOrd="0" destOrd="0" presId="urn:microsoft.com/office/officeart/2005/8/layout/list1"/>
    <dgm:cxn modelId="{C3BA846A-EB86-4534-80B0-D2E768094083}" srcId="{CCF2E149-8BB7-462B-B6B2-8FCC0569F754}" destId="{0ABAC310-F4D2-4A62-8808-8A51FEF828F6}" srcOrd="1" destOrd="0" parTransId="{5A13FADF-3BE9-4703-9669-059A746B911B}" sibTransId="{FD3C9935-4473-4043-8DC5-AFFE5D1CD73C}"/>
    <dgm:cxn modelId="{D4A46C6B-6FCB-4332-AC02-81A6BD90615A}" type="presOf" srcId="{CCF2E149-8BB7-462B-B6B2-8FCC0569F754}" destId="{3DE4AD3F-2F0D-4BB8-B0A1-0E3AABC95345}" srcOrd="0" destOrd="0" presId="urn:microsoft.com/office/officeart/2005/8/layout/list1"/>
    <dgm:cxn modelId="{EE48484C-D127-422B-9002-4C013C190C6B}" srcId="{CCF2E149-8BB7-462B-B6B2-8FCC0569F754}" destId="{BF0F7003-9AB2-4497-B2B7-BA3060629B07}" srcOrd="0" destOrd="0" parTransId="{668492B1-A90B-4433-81A6-530DB2AC3DAA}" sibTransId="{3755B511-5AB5-4D3C-9676-C89A91CC5EE7}"/>
    <dgm:cxn modelId="{35B9274F-2874-4BFE-8716-2489C72F850E}" srcId="{CCF2E149-8BB7-462B-B6B2-8FCC0569F754}" destId="{BA7F1E65-11E2-4DD6-A739-C68F441A2051}" srcOrd="4" destOrd="0" parTransId="{C56AAA9D-6949-4C6D-AD79-EB0EF62A3104}" sibTransId="{DBD6AD75-B27F-4F2E-BF84-C53FD625AC09}"/>
    <dgm:cxn modelId="{D5481470-775B-4E09-AC83-2AAD6AA5A1CF}" type="presOf" srcId="{BF0F7003-9AB2-4497-B2B7-BA3060629B07}" destId="{DE5E865A-85B0-49CF-8D23-688806CC3ACB}" srcOrd="0" destOrd="0" presId="urn:microsoft.com/office/officeart/2005/8/layout/list1"/>
    <dgm:cxn modelId="{6B19D271-001E-4948-895C-EE1C2975ABC7}" type="presOf" srcId="{558C668F-286D-4BA2-87FD-7BC64D8F81E9}" destId="{CA218A66-0934-44B4-B482-1F6808DD175C}" srcOrd="0" destOrd="0" presId="urn:microsoft.com/office/officeart/2005/8/layout/list1"/>
    <dgm:cxn modelId="{4C40C252-0946-4329-88EE-E6E49A1B38A8}" type="presOf" srcId="{C77C230B-B2FD-4F2F-A9A0-2D037C4A0CCE}" destId="{AAAEDB90-21CB-46C2-B9C4-54E665F18E6D}" srcOrd="0" destOrd="1" presId="urn:microsoft.com/office/officeart/2005/8/layout/list1"/>
    <dgm:cxn modelId="{46055A75-CBDC-495A-9521-057DF9FAA33F}" srcId="{84DBE133-C082-463E-B5C2-E926453BAF3E}" destId="{7CFE3255-AC2B-4AF4-B8D5-486E482A5FD4}" srcOrd="0" destOrd="0" parTransId="{5634B800-06A9-40CD-B58B-85F82C95B14C}" sibTransId="{B2462B12-5A49-48DB-9F23-540CB7F38F31}"/>
    <dgm:cxn modelId="{8863C798-4F0C-4C23-BA89-A60E6B2894E1}" type="presOf" srcId="{04596BC4-E090-4DC4-B2AA-E7FF6647B08D}" destId="{8B0AFAC3-968A-43AD-A3C5-91B569A589E7}" srcOrd="0" destOrd="0" presId="urn:microsoft.com/office/officeart/2005/8/layout/list1"/>
    <dgm:cxn modelId="{F9570599-3430-42FF-B01B-1EB08037E592}" srcId="{BA7F1E65-11E2-4DD6-A739-C68F441A2051}" destId="{8A7B82C9-C9A5-4AFE-96B8-A8E0FE5B0D0F}" srcOrd="0" destOrd="0" parTransId="{21A862AF-99CC-4E71-AC88-3DC518BA8473}" sibTransId="{127E0E01-6F2C-44F5-9E61-E0211A2AF27C}"/>
    <dgm:cxn modelId="{4F3A199B-51D1-449D-8FDE-7EC0016C7540}" srcId="{0ABAC310-F4D2-4A62-8808-8A51FEF828F6}" destId="{04596BC4-E090-4DC4-B2AA-E7FF6647B08D}" srcOrd="0" destOrd="0" parTransId="{8624657A-A14D-4D17-B817-2443727A8618}" sibTransId="{B29730EB-530E-414F-8125-2FB54284B3B1}"/>
    <dgm:cxn modelId="{60F309BF-8690-49DF-BD43-C8BD138E70A8}" srcId="{BF0F7003-9AB2-4497-B2B7-BA3060629B07}" destId="{0CC231B7-EEBB-4D57-B8CF-5683D126D21A}" srcOrd="0" destOrd="0" parTransId="{F4F1AD87-E3ED-4897-BB92-5BC1E116F5A8}" sibTransId="{CF66A241-9024-4CC2-A245-917D592BDDF4}"/>
    <dgm:cxn modelId="{B7CF42CD-EBE2-4923-8BA4-1717EC44EF3D}" srcId="{CCF2E149-8BB7-462B-B6B2-8FCC0569F754}" destId="{558C668F-286D-4BA2-87FD-7BC64D8F81E9}" srcOrd="3" destOrd="0" parTransId="{EF449240-57B8-4638-913D-C727FFC206E6}" sibTransId="{47FBD43F-8DC5-4D44-86DC-479E24374D23}"/>
    <dgm:cxn modelId="{47C983D2-3CF4-47AB-9C17-D3E4C7AC7415}" type="presOf" srcId="{0CC231B7-EEBB-4D57-B8CF-5683D126D21A}" destId="{7AA37379-E230-40C0-8A83-396583315E94}" srcOrd="0" destOrd="0" presId="urn:microsoft.com/office/officeart/2005/8/layout/list1"/>
    <dgm:cxn modelId="{6B4544D9-5445-4219-8278-BDB3F3F4A465}" type="presOf" srcId="{558C668F-286D-4BA2-87FD-7BC64D8F81E9}" destId="{0B69AA96-5A44-45A4-B0F6-E4D37E4F3019}" srcOrd="1" destOrd="0" presId="urn:microsoft.com/office/officeart/2005/8/layout/list1"/>
    <dgm:cxn modelId="{73E467DC-3E62-4F0D-A41E-92E6C3108686}" type="presOf" srcId="{0ABAC310-F4D2-4A62-8808-8A51FEF828F6}" destId="{FC7E63A3-2E59-4898-95B8-7A7B4CB04763}" srcOrd="0" destOrd="0" presId="urn:microsoft.com/office/officeart/2005/8/layout/list1"/>
    <dgm:cxn modelId="{641971E8-A242-4EBF-BB02-01FEFE6323F8}" type="presOf" srcId="{BA7F1E65-11E2-4DD6-A739-C68F441A2051}" destId="{34641D21-2D47-4E78-BEC2-871B43D9D029}" srcOrd="0" destOrd="0" presId="urn:microsoft.com/office/officeart/2005/8/layout/list1"/>
    <dgm:cxn modelId="{15A80CEC-264E-451F-9E10-59BBC8182F84}" type="presOf" srcId="{0ABAC310-F4D2-4A62-8808-8A51FEF828F6}" destId="{1CAC5ACD-3C0B-4A30-84C0-9983A830D01A}" srcOrd="1" destOrd="0" presId="urn:microsoft.com/office/officeart/2005/8/layout/list1"/>
    <dgm:cxn modelId="{3AAB1BF5-20F1-47E6-B50F-0E2F405773D0}" type="presOf" srcId="{320EEC56-7066-496B-B877-8DACB182A619}" destId="{522A65E8-A03D-4797-BF06-967EFF8ADF2A}" srcOrd="0" destOrd="0" presId="urn:microsoft.com/office/officeart/2005/8/layout/list1"/>
    <dgm:cxn modelId="{B2027CF9-8B51-4CD2-891E-51CB8B6B23FD}" srcId="{558C668F-286D-4BA2-87FD-7BC64D8F81E9}" destId="{544D32DE-0989-48E2-A6D2-C35ACEC9EB3D}" srcOrd="1" destOrd="0" parTransId="{78B598E1-F5E8-4F9E-9A5E-53EC885B08C2}" sibTransId="{02043B80-D6E6-4DC3-8BCC-74AD3CDD3BED}"/>
    <dgm:cxn modelId="{560BF6CA-AE49-4341-9D62-4D016D73825F}" type="presParOf" srcId="{3DE4AD3F-2F0D-4BB8-B0A1-0E3AABC95345}" destId="{1BE3D36D-E148-44D7-AB85-83AE42C51A70}" srcOrd="0" destOrd="0" presId="urn:microsoft.com/office/officeart/2005/8/layout/list1"/>
    <dgm:cxn modelId="{6610926E-C2F8-49A5-9CF8-0B7B0168ABB6}" type="presParOf" srcId="{1BE3D36D-E148-44D7-AB85-83AE42C51A70}" destId="{DE5E865A-85B0-49CF-8D23-688806CC3ACB}" srcOrd="0" destOrd="0" presId="urn:microsoft.com/office/officeart/2005/8/layout/list1"/>
    <dgm:cxn modelId="{8FBB0BC8-6052-4B0A-AF0B-2E2BC63A8EC0}" type="presParOf" srcId="{1BE3D36D-E148-44D7-AB85-83AE42C51A70}" destId="{E65E13B0-BA95-4E4B-9CA2-4A286698E2C5}" srcOrd="1" destOrd="0" presId="urn:microsoft.com/office/officeart/2005/8/layout/list1"/>
    <dgm:cxn modelId="{ED978409-BBDC-4238-BD13-86816354D1C2}" type="presParOf" srcId="{3DE4AD3F-2F0D-4BB8-B0A1-0E3AABC95345}" destId="{2876F276-0097-4280-9F92-34C2AB3E4C48}" srcOrd="1" destOrd="0" presId="urn:microsoft.com/office/officeart/2005/8/layout/list1"/>
    <dgm:cxn modelId="{03C5C6EF-681D-4514-9D24-3D99D00BEB5D}" type="presParOf" srcId="{3DE4AD3F-2F0D-4BB8-B0A1-0E3AABC95345}" destId="{7AA37379-E230-40C0-8A83-396583315E94}" srcOrd="2" destOrd="0" presId="urn:microsoft.com/office/officeart/2005/8/layout/list1"/>
    <dgm:cxn modelId="{71EAF2FE-1F85-4EFC-8C9C-636EC3A7A632}" type="presParOf" srcId="{3DE4AD3F-2F0D-4BB8-B0A1-0E3AABC95345}" destId="{4EA1A46A-4D9D-4A1F-884C-C06279C7B029}" srcOrd="3" destOrd="0" presId="urn:microsoft.com/office/officeart/2005/8/layout/list1"/>
    <dgm:cxn modelId="{9C540CE5-E315-4648-B601-9CCF416F9344}" type="presParOf" srcId="{3DE4AD3F-2F0D-4BB8-B0A1-0E3AABC95345}" destId="{297C12DF-5F3C-4017-A35A-A13FD7C1B8C0}" srcOrd="4" destOrd="0" presId="urn:microsoft.com/office/officeart/2005/8/layout/list1"/>
    <dgm:cxn modelId="{E71C2548-81DF-43DC-9A77-8E976D7061B5}" type="presParOf" srcId="{297C12DF-5F3C-4017-A35A-A13FD7C1B8C0}" destId="{FC7E63A3-2E59-4898-95B8-7A7B4CB04763}" srcOrd="0" destOrd="0" presId="urn:microsoft.com/office/officeart/2005/8/layout/list1"/>
    <dgm:cxn modelId="{D44B9871-8604-4A39-B96D-AE503D502648}" type="presParOf" srcId="{297C12DF-5F3C-4017-A35A-A13FD7C1B8C0}" destId="{1CAC5ACD-3C0B-4A30-84C0-9983A830D01A}" srcOrd="1" destOrd="0" presId="urn:microsoft.com/office/officeart/2005/8/layout/list1"/>
    <dgm:cxn modelId="{2BEA8B63-B8EA-467E-B3D3-3B6FD259C967}" type="presParOf" srcId="{3DE4AD3F-2F0D-4BB8-B0A1-0E3AABC95345}" destId="{D058A1E6-EEA5-4459-A15A-C5484B646BAA}" srcOrd="5" destOrd="0" presId="urn:microsoft.com/office/officeart/2005/8/layout/list1"/>
    <dgm:cxn modelId="{22F277CD-B431-4FE4-AF81-88F573F704FF}" type="presParOf" srcId="{3DE4AD3F-2F0D-4BB8-B0A1-0E3AABC95345}" destId="{8B0AFAC3-968A-43AD-A3C5-91B569A589E7}" srcOrd="6" destOrd="0" presId="urn:microsoft.com/office/officeart/2005/8/layout/list1"/>
    <dgm:cxn modelId="{C910D6CC-E4AB-4C0A-8329-3CAAA1389DB8}" type="presParOf" srcId="{3DE4AD3F-2F0D-4BB8-B0A1-0E3AABC95345}" destId="{08475D09-7311-4777-BF9C-A1E27FCA8A00}" srcOrd="7" destOrd="0" presId="urn:microsoft.com/office/officeart/2005/8/layout/list1"/>
    <dgm:cxn modelId="{441BE78C-1EB3-49DD-A5D6-2457AE148606}" type="presParOf" srcId="{3DE4AD3F-2F0D-4BB8-B0A1-0E3AABC95345}" destId="{C025B0A9-E116-4AE4-935E-1A035BF69E71}" srcOrd="8" destOrd="0" presId="urn:microsoft.com/office/officeart/2005/8/layout/list1"/>
    <dgm:cxn modelId="{F7D18A35-74E7-4330-A535-9B0E6EFAD3E0}" type="presParOf" srcId="{C025B0A9-E116-4AE4-935E-1A035BF69E71}" destId="{931EE70C-3A70-4022-A1EE-C3D86E23DCAD}" srcOrd="0" destOrd="0" presId="urn:microsoft.com/office/officeart/2005/8/layout/list1"/>
    <dgm:cxn modelId="{9EB47FDA-5A22-4E99-A06E-675A887E6226}" type="presParOf" srcId="{C025B0A9-E116-4AE4-935E-1A035BF69E71}" destId="{A78F101B-36D9-40AC-8C2D-CF41E55D8968}" srcOrd="1" destOrd="0" presId="urn:microsoft.com/office/officeart/2005/8/layout/list1"/>
    <dgm:cxn modelId="{4EB94FF2-98C4-4592-B82D-77053CD14695}" type="presParOf" srcId="{3DE4AD3F-2F0D-4BB8-B0A1-0E3AABC95345}" destId="{CE6295E2-FA80-4414-AD4C-2B00938FDEF8}" srcOrd="9" destOrd="0" presId="urn:microsoft.com/office/officeart/2005/8/layout/list1"/>
    <dgm:cxn modelId="{48FE09B3-D663-4C77-8FEF-4E5B150DDEEA}" type="presParOf" srcId="{3DE4AD3F-2F0D-4BB8-B0A1-0E3AABC95345}" destId="{AAAEDB90-21CB-46C2-B9C4-54E665F18E6D}" srcOrd="10" destOrd="0" presId="urn:microsoft.com/office/officeart/2005/8/layout/list1"/>
    <dgm:cxn modelId="{8B9B06D8-B671-4AFB-AE37-6D3206FC3757}" type="presParOf" srcId="{3DE4AD3F-2F0D-4BB8-B0A1-0E3AABC95345}" destId="{FBFAFD67-B133-4F9A-A21E-FA6D62EC4FBD}" srcOrd="11" destOrd="0" presId="urn:microsoft.com/office/officeart/2005/8/layout/list1"/>
    <dgm:cxn modelId="{AA1594CB-136E-4CF4-A695-D3BF3CBE31F6}" type="presParOf" srcId="{3DE4AD3F-2F0D-4BB8-B0A1-0E3AABC95345}" destId="{7260EDDC-B158-4BE7-AD2E-830D1104A082}" srcOrd="12" destOrd="0" presId="urn:microsoft.com/office/officeart/2005/8/layout/list1"/>
    <dgm:cxn modelId="{B4BD4EE5-D765-49A0-946E-800B701050D7}" type="presParOf" srcId="{7260EDDC-B158-4BE7-AD2E-830D1104A082}" destId="{CA218A66-0934-44B4-B482-1F6808DD175C}" srcOrd="0" destOrd="0" presId="urn:microsoft.com/office/officeart/2005/8/layout/list1"/>
    <dgm:cxn modelId="{57FB5FBF-2DA7-4A88-A792-FE57192032B0}" type="presParOf" srcId="{7260EDDC-B158-4BE7-AD2E-830D1104A082}" destId="{0B69AA96-5A44-45A4-B0F6-E4D37E4F3019}" srcOrd="1" destOrd="0" presId="urn:microsoft.com/office/officeart/2005/8/layout/list1"/>
    <dgm:cxn modelId="{DD21F4DC-631B-4770-A741-D47B36DD95D7}" type="presParOf" srcId="{3DE4AD3F-2F0D-4BB8-B0A1-0E3AABC95345}" destId="{832E3FD0-F8D8-43E7-94E5-99958447BFC5}" srcOrd="13" destOrd="0" presId="urn:microsoft.com/office/officeart/2005/8/layout/list1"/>
    <dgm:cxn modelId="{F9B2A43A-8534-42CF-8217-933919E6255A}" type="presParOf" srcId="{3DE4AD3F-2F0D-4BB8-B0A1-0E3AABC95345}" destId="{522A65E8-A03D-4797-BF06-967EFF8ADF2A}" srcOrd="14" destOrd="0" presId="urn:microsoft.com/office/officeart/2005/8/layout/list1"/>
    <dgm:cxn modelId="{29FE3FE0-6A51-4D5F-92E8-30FF92F84CB5}" type="presParOf" srcId="{3DE4AD3F-2F0D-4BB8-B0A1-0E3AABC95345}" destId="{A71EB734-698F-44F5-9BC2-5BB6C9F5F0CB}" srcOrd="15" destOrd="0" presId="urn:microsoft.com/office/officeart/2005/8/layout/list1"/>
    <dgm:cxn modelId="{30B5161A-CB74-4B31-AEC7-71F0C9F70190}" type="presParOf" srcId="{3DE4AD3F-2F0D-4BB8-B0A1-0E3AABC95345}" destId="{5E2B2621-EEA4-466A-AF3C-3FFDED0F2E88}" srcOrd="16" destOrd="0" presId="urn:microsoft.com/office/officeart/2005/8/layout/list1"/>
    <dgm:cxn modelId="{C91A0C33-86D1-4B24-96D7-1822F1A6B758}" type="presParOf" srcId="{5E2B2621-EEA4-466A-AF3C-3FFDED0F2E88}" destId="{34641D21-2D47-4E78-BEC2-871B43D9D029}" srcOrd="0" destOrd="0" presId="urn:microsoft.com/office/officeart/2005/8/layout/list1"/>
    <dgm:cxn modelId="{5F60D5A7-D54E-4B54-94D7-3FABD5624C2F}" type="presParOf" srcId="{5E2B2621-EEA4-466A-AF3C-3FFDED0F2E88}" destId="{31FC4509-0EDD-4A27-8D64-A0070B92A369}" srcOrd="1" destOrd="0" presId="urn:microsoft.com/office/officeart/2005/8/layout/list1"/>
    <dgm:cxn modelId="{976D3DB7-EBE7-4398-93DB-A5DC88655171}" type="presParOf" srcId="{3DE4AD3F-2F0D-4BB8-B0A1-0E3AABC95345}" destId="{DD8BB2EF-96D1-4AEE-A527-1FA67226E958}" srcOrd="17" destOrd="0" presId="urn:microsoft.com/office/officeart/2005/8/layout/list1"/>
    <dgm:cxn modelId="{500D7498-F225-44FB-B7E9-643890B36E4D}" type="presParOf" srcId="{3DE4AD3F-2F0D-4BB8-B0A1-0E3AABC95345}" destId="{9803A2CC-4E29-46D7-BDB8-9C9A158B2E89}"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3F26F9-DEFC-4EBF-82AD-9C7364358894}">
      <dsp:nvSpPr>
        <dsp:cNvPr id="0" name=""/>
        <dsp:cNvSpPr/>
      </dsp:nvSpPr>
      <dsp:spPr>
        <a:xfrm>
          <a:off x="5196944" y="918340"/>
          <a:ext cx="4482862" cy="410608"/>
        </a:xfrm>
        <a:custGeom>
          <a:avLst/>
          <a:gdLst/>
          <a:ahLst/>
          <a:cxnLst/>
          <a:rect l="0" t="0" r="0" b="0"/>
          <a:pathLst>
            <a:path>
              <a:moveTo>
                <a:pt x="0" y="0"/>
              </a:moveTo>
              <a:lnTo>
                <a:pt x="0" y="279817"/>
              </a:lnTo>
              <a:lnTo>
                <a:pt x="4482862" y="279817"/>
              </a:lnTo>
              <a:lnTo>
                <a:pt x="4482862" y="4106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199529D-6180-48F8-BE0D-1DDD757CD989}">
      <dsp:nvSpPr>
        <dsp:cNvPr id="0" name=""/>
        <dsp:cNvSpPr/>
      </dsp:nvSpPr>
      <dsp:spPr>
        <a:xfrm>
          <a:off x="5196944" y="918340"/>
          <a:ext cx="2588362" cy="410608"/>
        </a:xfrm>
        <a:custGeom>
          <a:avLst/>
          <a:gdLst/>
          <a:ahLst/>
          <a:cxnLst/>
          <a:rect l="0" t="0" r="0" b="0"/>
          <a:pathLst>
            <a:path>
              <a:moveTo>
                <a:pt x="0" y="0"/>
              </a:moveTo>
              <a:lnTo>
                <a:pt x="0" y="279817"/>
              </a:lnTo>
              <a:lnTo>
                <a:pt x="2588362" y="279817"/>
              </a:lnTo>
              <a:lnTo>
                <a:pt x="2588362" y="4106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4C0BAC-FFE0-4DAD-8A5F-CBBEFF9F85EA}">
      <dsp:nvSpPr>
        <dsp:cNvPr id="0" name=""/>
        <dsp:cNvSpPr/>
      </dsp:nvSpPr>
      <dsp:spPr>
        <a:xfrm>
          <a:off x="5196944" y="918340"/>
          <a:ext cx="693861" cy="410608"/>
        </a:xfrm>
        <a:custGeom>
          <a:avLst/>
          <a:gdLst/>
          <a:ahLst/>
          <a:cxnLst/>
          <a:rect l="0" t="0" r="0" b="0"/>
          <a:pathLst>
            <a:path>
              <a:moveTo>
                <a:pt x="0" y="0"/>
              </a:moveTo>
              <a:lnTo>
                <a:pt x="0" y="279817"/>
              </a:lnTo>
              <a:lnTo>
                <a:pt x="693861" y="279817"/>
              </a:lnTo>
              <a:lnTo>
                <a:pt x="693861" y="4106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8DB1A62-CC24-42F8-A8EC-940172EF3C18}">
      <dsp:nvSpPr>
        <dsp:cNvPr id="0" name=""/>
        <dsp:cNvSpPr/>
      </dsp:nvSpPr>
      <dsp:spPr>
        <a:xfrm>
          <a:off x="4165231" y="918340"/>
          <a:ext cx="1031713" cy="410608"/>
        </a:xfrm>
        <a:custGeom>
          <a:avLst/>
          <a:gdLst/>
          <a:ahLst/>
          <a:cxnLst/>
          <a:rect l="0" t="0" r="0" b="0"/>
          <a:pathLst>
            <a:path>
              <a:moveTo>
                <a:pt x="1031713" y="0"/>
              </a:moveTo>
              <a:lnTo>
                <a:pt x="1031713" y="279817"/>
              </a:lnTo>
              <a:lnTo>
                <a:pt x="0" y="279817"/>
              </a:lnTo>
              <a:lnTo>
                <a:pt x="0" y="4106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48A7913-00CC-4E18-AFB2-4CB12B2E00FD}">
      <dsp:nvSpPr>
        <dsp:cNvPr id="0" name=""/>
        <dsp:cNvSpPr/>
      </dsp:nvSpPr>
      <dsp:spPr>
        <a:xfrm>
          <a:off x="2439656" y="918340"/>
          <a:ext cx="2757288" cy="410608"/>
        </a:xfrm>
        <a:custGeom>
          <a:avLst/>
          <a:gdLst/>
          <a:ahLst/>
          <a:cxnLst/>
          <a:rect l="0" t="0" r="0" b="0"/>
          <a:pathLst>
            <a:path>
              <a:moveTo>
                <a:pt x="2757288" y="0"/>
              </a:moveTo>
              <a:lnTo>
                <a:pt x="2757288" y="279817"/>
              </a:lnTo>
              <a:lnTo>
                <a:pt x="0" y="279817"/>
              </a:lnTo>
              <a:lnTo>
                <a:pt x="0" y="4106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0F011D5-2BBB-4D33-A1DC-F2907A399F6B}">
      <dsp:nvSpPr>
        <dsp:cNvPr id="0" name=""/>
        <dsp:cNvSpPr/>
      </dsp:nvSpPr>
      <dsp:spPr>
        <a:xfrm>
          <a:off x="714082" y="918340"/>
          <a:ext cx="4482862" cy="410608"/>
        </a:xfrm>
        <a:custGeom>
          <a:avLst/>
          <a:gdLst/>
          <a:ahLst/>
          <a:cxnLst/>
          <a:rect l="0" t="0" r="0" b="0"/>
          <a:pathLst>
            <a:path>
              <a:moveTo>
                <a:pt x="4482862" y="0"/>
              </a:moveTo>
              <a:lnTo>
                <a:pt x="4482862" y="279817"/>
              </a:lnTo>
              <a:lnTo>
                <a:pt x="0" y="279817"/>
              </a:lnTo>
              <a:lnTo>
                <a:pt x="0" y="4106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3A3E17B-0A19-4B4C-B328-CB33F2111D85}">
      <dsp:nvSpPr>
        <dsp:cNvPr id="0" name=""/>
        <dsp:cNvSpPr/>
      </dsp:nvSpPr>
      <dsp:spPr>
        <a:xfrm>
          <a:off x="4491027" y="21825"/>
          <a:ext cx="1411833" cy="896514"/>
        </a:xfrm>
        <a:prstGeom prst="roundRect">
          <a:avLst>
            <a:gd name="adj" fmla="val 10000"/>
          </a:avLst>
        </a:prstGeom>
        <a:solidFill>
          <a:srgbClr val="00808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E16C6EB-3908-4CB9-80BC-CE4C79D10EFB}">
      <dsp:nvSpPr>
        <dsp:cNvPr id="0" name=""/>
        <dsp:cNvSpPr/>
      </dsp:nvSpPr>
      <dsp:spPr>
        <a:xfrm>
          <a:off x="4647898" y="170852"/>
          <a:ext cx="1411833" cy="89651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noProof="0" dirty="0">
              <a:latin typeface="Times New Roman" panose="02020603050405020304" pitchFamily="18" charset="0"/>
              <a:cs typeface="Times New Roman" panose="02020603050405020304" pitchFamily="18" charset="0"/>
            </a:rPr>
            <a:t>Financial statement</a:t>
          </a:r>
        </a:p>
      </dsp:txBody>
      <dsp:txXfrm>
        <a:off x="4674156" y="197110"/>
        <a:ext cx="1359317" cy="843998"/>
      </dsp:txXfrm>
    </dsp:sp>
    <dsp:sp modelId="{0C15CD2B-227E-4B70-8291-48CE5F9A9F02}">
      <dsp:nvSpPr>
        <dsp:cNvPr id="0" name=""/>
        <dsp:cNvSpPr/>
      </dsp:nvSpPr>
      <dsp:spPr>
        <a:xfrm>
          <a:off x="8165" y="1328948"/>
          <a:ext cx="1411833" cy="896514"/>
        </a:xfrm>
        <a:prstGeom prst="roundRect">
          <a:avLst>
            <a:gd name="adj" fmla="val 10000"/>
          </a:avLst>
        </a:prstGeom>
        <a:solidFill>
          <a:srgbClr val="00808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C23627F-3ED6-4192-97B9-03C38EDA8D78}">
      <dsp:nvSpPr>
        <dsp:cNvPr id="0" name=""/>
        <dsp:cNvSpPr/>
      </dsp:nvSpPr>
      <dsp:spPr>
        <a:xfrm>
          <a:off x="165035" y="1477975"/>
          <a:ext cx="1411833" cy="89651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noProof="0" dirty="0">
              <a:latin typeface="Times New Roman" panose="02020603050405020304" pitchFamily="18" charset="0"/>
              <a:cs typeface="Times New Roman" panose="02020603050405020304" pitchFamily="18" charset="0"/>
            </a:rPr>
            <a:t>Balanced</a:t>
          </a:r>
          <a:r>
            <a:rPr lang="cs-CZ" sz="1400" kern="1200" dirty="0">
              <a:latin typeface="Times New Roman" panose="02020603050405020304" pitchFamily="18" charset="0"/>
              <a:cs typeface="Times New Roman" panose="02020603050405020304" pitchFamily="18" charset="0"/>
            </a:rPr>
            <a:t> </a:t>
          </a:r>
          <a:r>
            <a:rPr lang="en-US" sz="1400" kern="1200" noProof="0" dirty="0">
              <a:latin typeface="Times New Roman" panose="02020603050405020304" pitchFamily="18" charset="0"/>
              <a:cs typeface="Times New Roman" panose="02020603050405020304" pitchFamily="18" charset="0"/>
            </a:rPr>
            <a:t>sheet</a:t>
          </a:r>
          <a:r>
            <a:rPr lang="en-US" sz="1400" kern="1200" dirty="0">
              <a:latin typeface="Times New Roman" panose="02020603050405020304" pitchFamily="18" charset="0"/>
              <a:cs typeface="Times New Roman" panose="02020603050405020304" pitchFamily="18" charset="0"/>
            </a:rPr>
            <a:t> (</a:t>
          </a:r>
          <a:r>
            <a:rPr lang="en-US" sz="1400" b="0" i="0" kern="1200" dirty="0">
              <a:latin typeface="Times New Roman" panose="02020603050405020304" pitchFamily="18" charset="0"/>
              <a:cs typeface="Times New Roman" panose="02020603050405020304" pitchFamily="18" charset="0"/>
            </a:rPr>
            <a:t>statement of financial position</a:t>
          </a:r>
          <a:r>
            <a:rPr lang="en-US" sz="1400" kern="1200" dirty="0">
              <a:latin typeface="Times New Roman" panose="02020603050405020304" pitchFamily="18" charset="0"/>
              <a:cs typeface="Times New Roman" panose="02020603050405020304" pitchFamily="18" charset="0"/>
            </a:rPr>
            <a:t>)</a:t>
          </a:r>
          <a:endParaRPr lang="cs-CZ" sz="1400" kern="1200" dirty="0">
            <a:latin typeface="Times New Roman" panose="02020603050405020304" pitchFamily="18" charset="0"/>
            <a:cs typeface="Times New Roman" panose="02020603050405020304" pitchFamily="18" charset="0"/>
          </a:endParaRPr>
        </a:p>
      </dsp:txBody>
      <dsp:txXfrm>
        <a:off x="191293" y="1504233"/>
        <a:ext cx="1359317" cy="843998"/>
      </dsp:txXfrm>
    </dsp:sp>
    <dsp:sp modelId="{31133D2F-5758-4338-9B39-5A0C8BA33E06}">
      <dsp:nvSpPr>
        <dsp:cNvPr id="0" name=""/>
        <dsp:cNvSpPr/>
      </dsp:nvSpPr>
      <dsp:spPr>
        <a:xfrm>
          <a:off x="1733739" y="1328948"/>
          <a:ext cx="1411833" cy="896514"/>
        </a:xfrm>
        <a:prstGeom prst="roundRect">
          <a:avLst>
            <a:gd name="adj" fmla="val 10000"/>
          </a:avLst>
        </a:prstGeom>
        <a:solidFill>
          <a:srgbClr val="00808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3638ED3-DF4B-457F-A5D4-1DC64FDAE739}">
      <dsp:nvSpPr>
        <dsp:cNvPr id="0" name=""/>
        <dsp:cNvSpPr/>
      </dsp:nvSpPr>
      <dsp:spPr>
        <a:xfrm>
          <a:off x="1890610" y="1477975"/>
          <a:ext cx="1411833" cy="89651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cs-CZ" sz="1400" kern="1200" dirty="0">
              <a:latin typeface="Times New Roman" panose="02020603050405020304" pitchFamily="18" charset="0"/>
              <a:cs typeface="Times New Roman" panose="02020603050405020304" pitchFamily="18" charset="0"/>
            </a:rPr>
            <a:t>Profit and </a:t>
          </a:r>
          <a:r>
            <a:rPr lang="en-US" sz="1400" kern="1200" noProof="0" dirty="0">
              <a:latin typeface="Times New Roman" panose="02020603050405020304" pitchFamily="18" charset="0"/>
              <a:cs typeface="Times New Roman" panose="02020603050405020304" pitchFamily="18" charset="0"/>
            </a:rPr>
            <a:t>loss</a:t>
          </a:r>
          <a:r>
            <a:rPr lang="cs-CZ" sz="1400" kern="1200" dirty="0">
              <a:latin typeface="Times New Roman" panose="02020603050405020304" pitchFamily="18" charset="0"/>
              <a:cs typeface="Times New Roman" panose="02020603050405020304" pitchFamily="18" charset="0"/>
            </a:rPr>
            <a:t> </a:t>
          </a:r>
          <a:r>
            <a:rPr lang="en-US" sz="1400" kern="1200" noProof="0" dirty="0">
              <a:latin typeface="Times New Roman" panose="02020603050405020304" pitchFamily="18" charset="0"/>
              <a:cs typeface="Times New Roman" panose="02020603050405020304" pitchFamily="18" charset="0"/>
            </a:rPr>
            <a:t>statement</a:t>
          </a:r>
          <a:r>
            <a:rPr lang="en-US" sz="1400" kern="1200" dirty="0">
              <a:latin typeface="Times New Roman" panose="02020603050405020304" pitchFamily="18" charset="0"/>
              <a:cs typeface="Times New Roman" panose="02020603050405020304" pitchFamily="18" charset="0"/>
            </a:rPr>
            <a:t> (income statement)</a:t>
          </a:r>
          <a:endParaRPr lang="cs-CZ" sz="1400" kern="1200" dirty="0">
            <a:latin typeface="Times New Roman" panose="02020603050405020304" pitchFamily="18" charset="0"/>
            <a:cs typeface="Times New Roman" panose="02020603050405020304" pitchFamily="18" charset="0"/>
          </a:endParaRPr>
        </a:p>
      </dsp:txBody>
      <dsp:txXfrm>
        <a:off x="1916868" y="1504233"/>
        <a:ext cx="1359317" cy="843998"/>
      </dsp:txXfrm>
    </dsp:sp>
    <dsp:sp modelId="{A2018691-DF25-4C48-89A9-7179FB6B89AF}">
      <dsp:nvSpPr>
        <dsp:cNvPr id="0" name=""/>
        <dsp:cNvSpPr/>
      </dsp:nvSpPr>
      <dsp:spPr>
        <a:xfrm>
          <a:off x="3459314" y="1328948"/>
          <a:ext cx="1411833" cy="896514"/>
        </a:xfrm>
        <a:prstGeom prst="roundRect">
          <a:avLst>
            <a:gd name="adj" fmla="val 10000"/>
          </a:avLst>
        </a:prstGeom>
        <a:solidFill>
          <a:srgbClr val="00808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0E5E8EB-CE09-43C5-9B90-FD1CDE4C8747}">
      <dsp:nvSpPr>
        <dsp:cNvPr id="0" name=""/>
        <dsp:cNvSpPr/>
      </dsp:nvSpPr>
      <dsp:spPr>
        <a:xfrm>
          <a:off x="3616184" y="1477975"/>
          <a:ext cx="1411833" cy="89651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cs-CZ" sz="1400" kern="1200" dirty="0">
              <a:latin typeface="Times New Roman" panose="02020603050405020304" pitchFamily="18" charset="0"/>
              <a:cs typeface="Times New Roman" panose="02020603050405020304" pitchFamily="18" charset="0"/>
            </a:rPr>
            <a:t>Cash </a:t>
          </a:r>
          <a:r>
            <a:rPr lang="en-US" sz="1400" kern="1200" noProof="0" dirty="0">
              <a:latin typeface="Times New Roman" panose="02020603050405020304" pitchFamily="18" charset="0"/>
              <a:cs typeface="Times New Roman" panose="02020603050405020304" pitchFamily="18" charset="0"/>
            </a:rPr>
            <a:t>flow</a:t>
          </a:r>
          <a:r>
            <a:rPr lang="cs-CZ" sz="1400" kern="1200" dirty="0">
              <a:latin typeface="Times New Roman" panose="02020603050405020304" pitchFamily="18" charset="0"/>
              <a:cs typeface="Times New Roman" panose="02020603050405020304" pitchFamily="18" charset="0"/>
            </a:rPr>
            <a:t> </a:t>
          </a:r>
          <a:r>
            <a:rPr lang="en-US" sz="1400" kern="1200" noProof="0" dirty="0">
              <a:latin typeface="Times New Roman" panose="02020603050405020304" pitchFamily="18" charset="0"/>
              <a:cs typeface="Times New Roman" panose="02020603050405020304" pitchFamily="18" charset="0"/>
            </a:rPr>
            <a:t>statement</a:t>
          </a:r>
        </a:p>
      </dsp:txBody>
      <dsp:txXfrm>
        <a:off x="3642442" y="1504233"/>
        <a:ext cx="1359317" cy="843998"/>
      </dsp:txXfrm>
    </dsp:sp>
    <dsp:sp modelId="{22017F07-7CD0-4FB7-B7D5-7818853FBF3F}">
      <dsp:nvSpPr>
        <dsp:cNvPr id="0" name=""/>
        <dsp:cNvSpPr/>
      </dsp:nvSpPr>
      <dsp:spPr>
        <a:xfrm>
          <a:off x="5184889" y="1328948"/>
          <a:ext cx="1411833" cy="896514"/>
        </a:xfrm>
        <a:prstGeom prst="roundRect">
          <a:avLst>
            <a:gd name="adj" fmla="val 10000"/>
          </a:avLst>
        </a:prstGeom>
        <a:solidFill>
          <a:srgbClr val="00808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53D50A-EE0D-4565-A1A5-3ADB63045771}">
      <dsp:nvSpPr>
        <dsp:cNvPr id="0" name=""/>
        <dsp:cNvSpPr/>
      </dsp:nvSpPr>
      <dsp:spPr>
        <a:xfrm>
          <a:off x="5341759" y="1477975"/>
          <a:ext cx="1411833" cy="89651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noProof="0" dirty="0">
              <a:latin typeface="Times New Roman" panose="02020603050405020304" pitchFamily="18" charset="0"/>
              <a:cs typeface="Times New Roman" panose="02020603050405020304" pitchFamily="18" charset="0"/>
            </a:rPr>
            <a:t>Statement</a:t>
          </a:r>
          <a:r>
            <a:rPr lang="cs-CZ" sz="1400" kern="1200" dirty="0">
              <a:latin typeface="Times New Roman" panose="02020603050405020304" pitchFamily="18" charset="0"/>
              <a:cs typeface="Times New Roman" panose="02020603050405020304" pitchFamily="18" charset="0"/>
            </a:rPr>
            <a:t> </a:t>
          </a:r>
          <a:r>
            <a:rPr lang="en-US" sz="1400" kern="1200" noProof="0" dirty="0">
              <a:latin typeface="Times New Roman" panose="02020603050405020304" pitchFamily="18" charset="0"/>
              <a:cs typeface="Times New Roman" panose="02020603050405020304" pitchFamily="18" charset="0"/>
            </a:rPr>
            <a:t>of changes </a:t>
          </a:r>
          <a:r>
            <a:rPr lang="en-US" sz="1400" kern="1200" noProof="0" dirty="0" err="1">
              <a:latin typeface="Times New Roman" panose="02020603050405020304" pitchFamily="18" charset="0"/>
              <a:cs typeface="Times New Roman" panose="02020603050405020304" pitchFamily="18" charset="0"/>
            </a:rPr>
            <a:t>i</a:t>
          </a:r>
          <a:r>
            <a:rPr lang="cs-CZ" sz="1400" kern="1200" dirty="0">
              <a:latin typeface="Times New Roman" panose="02020603050405020304" pitchFamily="18" charset="0"/>
              <a:cs typeface="Times New Roman" panose="02020603050405020304" pitchFamily="18" charset="0"/>
            </a:rPr>
            <a:t>n ekvity</a:t>
          </a:r>
        </a:p>
      </dsp:txBody>
      <dsp:txXfrm>
        <a:off x="5368017" y="1504233"/>
        <a:ext cx="1359317" cy="843998"/>
      </dsp:txXfrm>
    </dsp:sp>
    <dsp:sp modelId="{45DBEAC7-C0CC-435F-9B58-6029414752CC}">
      <dsp:nvSpPr>
        <dsp:cNvPr id="0" name=""/>
        <dsp:cNvSpPr/>
      </dsp:nvSpPr>
      <dsp:spPr>
        <a:xfrm>
          <a:off x="6910464" y="1328948"/>
          <a:ext cx="1749685" cy="896514"/>
        </a:xfrm>
        <a:prstGeom prst="roundRect">
          <a:avLst>
            <a:gd name="adj" fmla="val 10000"/>
          </a:avLst>
        </a:prstGeom>
        <a:solidFill>
          <a:srgbClr val="00808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38C32C8-2032-490B-A16B-1DDD8FC545CB}">
      <dsp:nvSpPr>
        <dsp:cNvPr id="0" name=""/>
        <dsp:cNvSpPr/>
      </dsp:nvSpPr>
      <dsp:spPr>
        <a:xfrm>
          <a:off x="7067334" y="1477975"/>
          <a:ext cx="1749685" cy="89651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0" i="0" kern="1200" dirty="0">
              <a:latin typeface="Times New Roman" panose="02020603050405020304" pitchFamily="18" charset="0"/>
              <a:cs typeface="Times New Roman" panose="02020603050405020304" pitchFamily="18" charset="0"/>
            </a:rPr>
            <a:t>Notes, comprising a summary of significant accounting policies</a:t>
          </a:r>
          <a:endParaRPr lang="cs-CZ" sz="1400" kern="1200" dirty="0">
            <a:latin typeface="Times New Roman" panose="02020603050405020304" pitchFamily="18" charset="0"/>
            <a:cs typeface="Times New Roman" panose="02020603050405020304" pitchFamily="18" charset="0"/>
          </a:endParaRPr>
        </a:p>
      </dsp:txBody>
      <dsp:txXfrm>
        <a:off x="7093592" y="1504233"/>
        <a:ext cx="1697169" cy="843998"/>
      </dsp:txXfrm>
    </dsp:sp>
    <dsp:sp modelId="{D3219717-CAF4-4A71-B339-301662B43F07}">
      <dsp:nvSpPr>
        <dsp:cNvPr id="0" name=""/>
        <dsp:cNvSpPr/>
      </dsp:nvSpPr>
      <dsp:spPr>
        <a:xfrm>
          <a:off x="8973890" y="1328948"/>
          <a:ext cx="1411833" cy="896514"/>
        </a:xfrm>
        <a:prstGeom prst="roundRect">
          <a:avLst>
            <a:gd name="adj" fmla="val 10000"/>
          </a:avLst>
        </a:prstGeom>
        <a:solidFill>
          <a:srgbClr val="00808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18E63A6-5861-4E1B-A0AB-CAFF39E05E54}">
      <dsp:nvSpPr>
        <dsp:cNvPr id="0" name=""/>
        <dsp:cNvSpPr/>
      </dsp:nvSpPr>
      <dsp:spPr>
        <a:xfrm>
          <a:off x="9130761" y="1477975"/>
          <a:ext cx="1411833" cy="89651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0" i="0" kern="1200" dirty="0">
              <a:latin typeface="Times New Roman" panose="02020603050405020304" pitchFamily="18" charset="0"/>
              <a:cs typeface="Times New Roman" panose="02020603050405020304" pitchFamily="18" charset="0"/>
            </a:rPr>
            <a:t>Comparative  information prescribed by the standard</a:t>
          </a:r>
          <a:endParaRPr lang="cs-CZ" sz="1400" kern="1200" dirty="0">
            <a:latin typeface="Times New Roman" panose="02020603050405020304" pitchFamily="18" charset="0"/>
            <a:cs typeface="Times New Roman" panose="02020603050405020304" pitchFamily="18" charset="0"/>
          </a:endParaRPr>
        </a:p>
      </dsp:txBody>
      <dsp:txXfrm>
        <a:off x="9157019" y="1504233"/>
        <a:ext cx="1359317" cy="8439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A37379-E230-40C0-8A83-396583315E94}">
      <dsp:nvSpPr>
        <dsp:cNvPr id="0" name=""/>
        <dsp:cNvSpPr/>
      </dsp:nvSpPr>
      <dsp:spPr>
        <a:xfrm>
          <a:off x="0" y="232554"/>
          <a:ext cx="8424936" cy="6237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53869" tIns="249936" rIns="653869" bIns="128016" numCol="1" spcCol="1270" anchor="t" anchorCtr="0">
          <a:noAutofit/>
        </a:bodyPr>
        <a:lstStyle/>
        <a:p>
          <a:pPr marL="171450" lvl="1" indent="-171450" algn="l" defTabSz="800100">
            <a:lnSpc>
              <a:spcPct val="90000"/>
            </a:lnSpc>
            <a:spcBef>
              <a:spcPct val="0"/>
            </a:spcBef>
            <a:spcAft>
              <a:spcPct val="15000"/>
            </a:spcAft>
            <a:buChar char="•"/>
          </a:pPr>
          <a:r>
            <a:rPr lang="en-GB" sz="1800" kern="1200" noProof="0" dirty="0">
              <a:latin typeface="Times New Roman" panose="02020603050405020304" pitchFamily="18" charset="0"/>
              <a:cs typeface="Times New Roman" panose="02020603050405020304" pitchFamily="18" charset="0"/>
            </a:rPr>
            <a:t>Costs independent of the quantity produced</a:t>
          </a:r>
        </a:p>
      </dsp:txBody>
      <dsp:txXfrm>
        <a:off x="0" y="232554"/>
        <a:ext cx="8424936" cy="623700"/>
      </dsp:txXfrm>
    </dsp:sp>
    <dsp:sp modelId="{E65E13B0-BA95-4E4B-9CA2-4A286698E2C5}">
      <dsp:nvSpPr>
        <dsp:cNvPr id="0" name=""/>
        <dsp:cNvSpPr/>
      </dsp:nvSpPr>
      <dsp:spPr>
        <a:xfrm>
          <a:off x="421246" y="55434"/>
          <a:ext cx="5897455" cy="354240"/>
        </a:xfrm>
        <a:prstGeom prst="roundRect">
          <a:avLst/>
        </a:prstGeom>
        <a:solidFill>
          <a:srgbClr val="00808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2910" tIns="0" rIns="222910" bIns="0" numCol="1" spcCol="1270" anchor="ctr" anchorCtr="0">
          <a:noAutofit/>
        </a:bodyPr>
        <a:lstStyle/>
        <a:p>
          <a:pPr marL="0" lvl="0" indent="0" algn="l" defTabSz="800100">
            <a:lnSpc>
              <a:spcPct val="90000"/>
            </a:lnSpc>
            <a:spcBef>
              <a:spcPct val="0"/>
            </a:spcBef>
            <a:spcAft>
              <a:spcPct val="35000"/>
            </a:spcAft>
            <a:buNone/>
          </a:pPr>
          <a:r>
            <a:rPr lang="en-GB" sz="1800" kern="1200" noProof="0" dirty="0">
              <a:latin typeface="Times New Roman" panose="02020603050405020304" pitchFamily="18" charset="0"/>
              <a:cs typeface="Times New Roman" panose="02020603050405020304" pitchFamily="18" charset="0"/>
            </a:rPr>
            <a:t>Fixed costs</a:t>
          </a:r>
        </a:p>
      </dsp:txBody>
      <dsp:txXfrm>
        <a:off x="438539" y="72727"/>
        <a:ext cx="5862869" cy="319654"/>
      </dsp:txXfrm>
    </dsp:sp>
    <dsp:sp modelId="{8B0AFAC3-968A-43AD-A3C5-91B569A589E7}">
      <dsp:nvSpPr>
        <dsp:cNvPr id="0" name=""/>
        <dsp:cNvSpPr/>
      </dsp:nvSpPr>
      <dsp:spPr>
        <a:xfrm>
          <a:off x="0" y="1098174"/>
          <a:ext cx="8424936" cy="6237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53869" tIns="249936" rIns="653869" bIns="128016" numCol="1" spcCol="1270" anchor="t" anchorCtr="0">
          <a:noAutofit/>
        </a:bodyPr>
        <a:lstStyle/>
        <a:p>
          <a:pPr marL="171450" lvl="1" indent="-171450" algn="l" defTabSz="800100">
            <a:lnSpc>
              <a:spcPct val="90000"/>
            </a:lnSpc>
            <a:spcBef>
              <a:spcPct val="0"/>
            </a:spcBef>
            <a:spcAft>
              <a:spcPct val="15000"/>
            </a:spcAft>
            <a:buChar char="•"/>
          </a:pPr>
          <a:r>
            <a:rPr lang="en-GB" sz="1800" kern="1200" noProof="0" dirty="0">
              <a:latin typeface="Times New Roman" panose="02020603050405020304" pitchFamily="18" charset="0"/>
              <a:cs typeface="Times New Roman" panose="02020603050405020304" pitchFamily="18" charset="0"/>
            </a:rPr>
            <a:t>Costs dependent on the quantity produced</a:t>
          </a:r>
        </a:p>
      </dsp:txBody>
      <dsp:txXfrm>
        <a:off x="0" y="1098174"/>
        <a:ext cx="8424936" cy="623700"/>
      </dsp:txXfrm>
    </dsp:sp>
    <dsp:sp modelId="{1CAC5ACD-3C0B-4A30-84C0-9983A830D01A}">
      <dsp:nvSpPr>
        <dsp:cNvPr id="0" name=""/>
        <dsp:cNvSpPr/>
      </dsp:nvSpPr>
      <dsp:spPr>
        <a:xfrm>
          <a:off x="421246" y="921054"/>
          <a:ext cx="5897455" cy="354240"/>
        </a:xfrm>
        <a:prstGeom prst="roundRect">
          <a:avLst/>
        </a:prstGeom>
        <a:solidFill>
          <a:srgbClr val="00808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2910" tIns="0" rIns="222910" bIns="0" numCol="1" spcCol="1270" anchor="ctr" anchorCtr="0">
          <a:noAutofit/>
        </a:bodyPr>
        <a:lstStyle/>
        <a:p>
          <a:pPr marL="0" lvl="0" indent="0" algn="l" defTabSz="800100">
            <a:lnSpc>
              <a:spcPct val="90000"/>
            </a:lnSpc>
            <a:spcBef>
              <a:spcPct val="0"/>
            </a:spcBef>
            <a:spcAft>
              <a:spcPct val="35000"/>
            </a:spcAft>
            <a:buNone/>
          </a:pPr>
          <a:r>
            <a:rPr lang="en-GB" sz="1800" kern="1200" noProof="0" dirty="0">
              <a:latin typeface="Times New Roman" panose="02020603050405020304" pitchFamily="18" charset="0"/>
              <a:cs typeface="Times New Roman" panose="02020603050405020304" pitchFamily="18" charset="0"/>
            </a:rPr>
            <a:t>Variable costs</a:t>
          </a:r>
        </a:p>
      </dsp:txBody>
      <dsp:txXfrm>
        <a:off x="438539" y="938347"/>
        <a:ext cx="5862869" cy="319654"/>
      </dsp:txXfrm>
    </dsp:sp>
    <dsp:sp modelId="{AAAEDB90-21CB-46C2-B9C4-54E665F18E6D}">
      <dsp:nvSpPr>
        <dsp:cNvPr id="0" name=""/>
        <dsp:cNvSpPr/>
      </dsp:nvSpPr>
      <dsp:spPr>
        <a:xfrm>
          <a:off x="0" y="1963794"/>
          <a:ext cx="8424936" cy="9072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53869" tIns="249936" rIns="653869" bIns="128016" numCol="1" spcCol="1270" anchor="t" anchorCtr="0">
          <a:noAutofit/>
        </a:bodyPr>
        <a:lstStyle/>
        <a:p>
          <a:pPr marL="171450" lvl="1" indent="-171450" algn="l" defTabSz="800100">
            <a:lnSpc>
              <a:spcPct val="90000"/>
            </a:lnSpc>
            <a:spcBef>
              <a:spcPct val="0"/>
            </a:spcBef>
            <a:spcAft>
              <a:spcPct val="15000"/>
            </a:spcAft>
            <a:buChar char="•"/>
          </a:pPr>
          <a:r>
            <a:rPr lang="en-GB" sz="1800" kern="1200" noProof="0" dirty="0">
              <a:latin typeface="Times New Roman" panose="02020603050405020304" pitchFamily="18" charset="0"/>
              <a:cs typeface="Times New Roman" panose="02020603050405020304" pitchFamily="18" charset="0"/>
            </a:rPr>
            <a:t>Costs that can not be assigned directly to a particular performance</a:t>
          </a:r>
        </a:p>
        <a:p>
          <a:pPr marL="171450" lvl="1" indent="-171450" algn="l" defTabSz="800100">
            <a:lnSpc>
              <a:spcPct val="90000"/>
            </a:lnSpc>
            <a:spcBef>
              <a:spcPct val="0"/>
            </a:spcBef>
            <a:spcAft>
              <a:spcPct val="15000"/>
            </a:spcAft>
            <a:buChar char="•"/>
          </a:pPr>
          <a:r>
            <a:rPr lang="en-GB" sz="1800" kern="1200" noProof="0" dirty="0">
              <a:latin typeface="Times New Roman" panose="02020603050405020304" pitchFamily="18" charset="0"/>
              <a:cs typeface="Times New Roman" panose="02020603050405020304" pitchFamily="18" charset="0"/>
            </a:rPr>
            <a:t>It is necessary to budget them in a certain way</a:t>
          </a:r>
        </a:p>
      </dsp:txBody>
      <dsp:txXfrm>
        <a:off x="0" y="1963794"/>
        <a:ext cx="8424936" cy="907200"/>
      </dsp:txXfrm>
    </dsp:sp>
    <dsp:sp modelId="{A78F101B-36D9-40AC-8C2D-CF41E55D8968}">
      <dsp:nvSpPr>
        <dsp:cNvPr id="0" name=""/>
        <dsp:cNvSpPr/>
      </dsp:nvSpPr>
      <dsp:spPr>
        <a:xfrm>
          <a:off x="421246" y="1786674"/>
          <a:ext cx="5897455" cy="354240"/>
        </a:xfrm>
        <a:prstGeom prst="roundRect">
          <a:avLst/>
        </a:prstGeom>
        <a:solidFill>
          <a:srgbClr val="00808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2910" tIns="0" rIns="222910" bIns="0" numCol="1" spcCol="1270" anchor="ctr" anchorCtr="0">
          <a:noAutofit/>
        </a:bodyPr>
        <a:lstStyle/>
        <a:p>
          <a:pPr marL="0" lvl="0" indent="0" algn="l" defTabSz="800100">
            <a:lnSpc>
              <a:spcPct val="90000"/>
            </a:lnSpc>
            <a:spcBef>
              <a:spcPct val="0"/>
            </a:spcBef>
            <a:spcAft>
              <a:spcPct val="35000"/>
            </a:spcAft>
            <a:buNone/>
          </a:pPr>
          <a:r>
            <a:rPr lang="en-GB" sz="1800" kern="1200" noProof="0" dirty="0">
              <a:latin typeface="Times New Roman" panose="02020603050405020304" pitchFamily="18" charset="0"/>
              <a:cs typeface="Times New Roman" panose="02020603050405020304" pitchFamily="18" charset="0"/>
            </a:rPr>
            <a:t>Indirect costs</a:t>
          </a:r>
        </a:p>
      </dsp:txBody>
      <dsp:txXfrm>
        <a:off x="438539" y="1803967"/>
        <a:ext cx="5862869" cy="319654"/>
      </dsp:txXfrm>
    </dsp:sp>
    <dsp:sp modelId="{522A65E8-A03D-4797-BF06-967EFF8ADF2A}">
      <dsp:nvSpPr>
        <dsp:cNvPr id="0" name=""/>
        <dsp:cNvSpPr/>
      </dsp:nvSpPr>
      <dsp:spPr>
        <a:xfrm>
          <a:off x="0" y="3112914"/>
          <a:ext cx="8424936" cy="9072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53869" tIns="249936" rIns="653869" bIns="128016" numCol="1" spcCol="1270" anchor="t" anchorCtr="0">
          <a:noAutofit/>
        </a:bodyPr>
        <a:lstStyle/>
        <a:p>
          <a:pPr marL="171450" lvl="1" indent="-171450" algn="l" defTabSz="800100">
            <a:lnSpc>
              <a:spcPct val="90000"/>
            </a:lnSpc>
            <a:spcBef>
              <a:spcPct val="0"/>
            </a:spcBef>
            <a:spcAft>
              <a:spcPct val="15000"/>
            </a:spcAft>
            <a:buChar char="•"/>
          </a:pPr>
          <a:r>
            <a:rPr lang="en-GB" sz="1800" kern="1200" noProof="0" dirty="0">
              <a:latin typeface="Times New Roman" panose="02020603050405020304" pitchFamily="18" charset="0"/>
              <a:cs typeface="Times New Roman" panose="02020603050405020304" pitchFamily="18" charset="0"/>
            </a:rPr>
            <a:t>The cost of the last produced unit</a:t>
          </a:r>
        </a:p>
        <a:p>
          <a:pPr marL="171450" lvl="1" indent="-171450" algn="l" defTabSz="800100">
            <a:lnSpc>
              <a:spcPct val="90000"/>
            </a:lnSpc>
            <a:spcBef>
              <a:spcPct val="0"/>
            </a:spcBef>
            <a:spcAft>
              <a:spcPct val="15000"/>
            </a:spcAft>
            <a:buChar char="•"/>
          </a:pPr>
          <a:r>
            <a:rPr lang="en-GB" sz="1800" kern="1200" noProof="0" dirty="0">
              <a:latin typeface="Times New Roman" panose="02020603050405020304" pitchFamily="18" charset="0"/>
              <a:cs typeface="Times New Roman" panose="02020603050405020304" pitchFamily="18" charset="0"/>
            </a:rPr>
            <a:t>An increase in the total cost of producing one extra product</a:t>
          </a:r>
        </a:p>
      </dsp:txBody>
      <dsp:txXfrm>
        <a:off x="0" y="3112914"/>
        <a:ext cx="8424936" cy="907200"/>
      </dsp:txXfrm>
    </dsp:sp>
    <dsp:sp modelId="{0B69AA96-5A44-45A4-B0F6-E4D37E4F3019}">
      <dsp:nvSpPr>
        <dsp:cNvPr id="0" name=""/>
        <dsp:cNvSpPr/>
      </dsp:nvSpPr>
      <dsp:spPr>
        <a:xfrm>
          <a:off x="421246" y="2935794"/>
          <a:ext cx="5897455" cy="354240"/>
        </a:xfrm>
        <a:prstGeom prst="roundRect">
          <a:avLst/>
        </a:prstGeom>
        <a:solidFill>
          <a:srgbClr val="00808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2910" tIns="0" rIns="222910" bIns="0" numCol="1" spcCol="1270" anchor="ctr" anchorCtr="0">
          <a:noAutofit/>
        </a:bodyPr>
        <a:lstStyle/>
        <a:p>
          <a:pPr marL="0" lvl="0" indent="0" algn="l" defTabSz="800100">
            <a:lnSpc>
              <a:spcPct val="90000"/>
            </a:lnSpc>
            <a:spcBef>
              <a:spcPct val="0"/>
            </a:spcBef>
            <a:spcAft>
              <a:spcPct val="35000"/>
            </a:spcAft>
            <a:buNone/>
          </a:pPr>
          <a:r>
            <a:rPr lang="en-GB" sz="1800" kern="1200" noProof="0" dirty="0">
              <a:latin typeface="Times New Roman" panose="02020603050405020304" pitchFamily="18" charset="0"/>
              <a:cs typeface="Times New Roman" panose="02020603050405020304" pitchFamily="18" charset="0"/>
            </a:rPr>
            <a:t>Marginal costs</a:t>
          </a:r>
        </a:p>
      </dsp:txBody>
      <dsp:txXfrm>
        <a:off x="438539" y="2953087"/>
        <a:ext cx="5862869" cy="319654"/>
      </dsp:txXfrm>
    </dsp:sp>
    <dsp:sp modelId="{9803A2CC-4E29-46D7-BDB8-9C9A158B2E89}">
      <dsp:nvSpPr>
        <dsp:cNvPr id="0" name=""/>
        <dsp:cNvSpPr/>
      </dsp:nvSpPr>
      <dsp:spPr>
        <a:xfrm>
          <a:off x="0" y="4262034"/>
          <a:ext cx="8424936" cy="6237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653869" tIns="249936" rIns="653869" bIns="128016" numCol="1" spcCol="1270" anchor="t" anchorCtr="0">
          <a:noAutofit/>
        </a:bodyPr>
        <a:lstStyle/>
        <a:p>
          <a:pPr marL="171450" lvl="1" indent="-171450" algn="l" defTabSz="800100">
            <a:lnSpc>
              <a:spcPct val="90000"/>
            </a:lnSpc>
            <a:spcBef>
              <a:spcPct val="0"/>
            </a:spcBef>
            <a:spcAft>
              <a:spcPct val="15000"/>
            </a:spcAft>
            <a:buChar char="•"/>
          </a:pPr>
          <a:r>
            <a:rPr lang="en-GB" sz="1800" kern="1200" noProof="0" dirty="0">
              <a:latin typeface="Times New Roman" panose="02020603050405020304" pitchFamily="18" charset="0"/>
              <a:cs typeface="Times New Roman" panose="02020603050405020304" pitchFamily="18" charset="0"/>
            </a:rPr>
            <a:t>The cost of sacrificing opportunities</a:t>
          </a:r>
        </a:p>
      </dsp:txBody>
      <dsp:txXfrm>
        <a:off x="0" y="4262034"/>
        <a:ext cx="8424936" cy="623700"/>
      </dsp:txXfrm>
    </dsp:sp>
    <dsp:sp modelId="{31FC4509-0EDD-4A27-8D64-A0070B92A369}">
      <dsp:nvSpPr>
        <dsp:cNvPr id="0" name=""/>
        <dsp:cNvSpPr/>
      </dsp:nvSpPr>
      <dsp:spPr>
        <a:xfrm>
          <a:off x="421246" y="4084914"/>
          <a:ext cx="5897455" cy="354240"/>
        </a:xfrm>
        <a:prstGeom prst="roundRect">
          <a:avLst/>
        </a:prstGeom>
        <a:solidFill>
          <a:srgbClr val="008080"/>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22910" tIns="0" rIns="222910" bIns="0" numCol="1" spcCol="1270" anchor="ctr" anchorCtr="0">
          <a:noAutofit/>
        </a:bodyPr>
        <a:lstStyle/>
        <a:p>
          <a:pPr marL="0" lvl="0" indent="0" algn="l" defTabSz="800100">
            <a:lnSpc>
              <a:spcPct val="90000"/>
            </a:lnSpc>
            <a:spcBef>
              <a:spcPct val="0"/>
            </a:spcBef>
            <a:spcAft>
              <a:spcPct val="35000"/>
            </a:spcAft>
            <a:buNone/>
          </a:pPr>
          <a:r>
            <a:rPr lang="en-GB" sz="1800" kern="1200" noProof="0" dirty="0">
              <a:latin typeface="Times New Roman" panose="02020603050405020304" pitchFamily="18" charset="0"/>
              <a:cs typeface="Times New Roman" panose="02020603050405020304" pitchFamily="18" charset="0"/>
            </a:rPr>
            <a:t>Opportunity costs</a:t>
          </a:r>
        </a:p>
      </dsp:txBody>
      <dsp:txXfrm>
        <a:off x="438539" y="4102207"/>
        <a:ext cx="5862869" cy="31965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28.09.2022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28.09.2022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28.09.2022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28.09.2022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28.09.2022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28.09.2022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28.09.2022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28.09.2022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28.09.2022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28.09.2022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28.09.2022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28.09.2022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fiu.cms.opf.slu.cz/en/members/heryan-tomas/publications" TargetMode="External"/><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accountingcoach.com/blog/what-are-revenues"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www.accountingcoach.com/blog/what-is-an-expense"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3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l"/>
            <a:r>
              <a:rPr lang="en-US" sz="5333" b="1" dirty="0">
                <a:solidFill>
                  <a:schemeClr val="bg1"/>
                </a:solidFill>
                <a:latin typeface="Times New Roman" panose="02020603050405020304" pitchFamily="18" charset="0"/>
                <a:cs typeface="Times New Roman" panose="02020603050405020304" pitchFamily="18" charset="0"/>
              </a:rPr>
              <a:t>The Financial Statements</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r>
              <a:rPr lang="en-GB" sz="1867" dirty="0">
                <a:solidFill>
                  <a:schemeClr val="bg1"/>
                </a:solidFill>
                <a:latin typeface="Times New Roman" panose="02020603050405020304" pitchFamily="18" charset="0"/>
                <a:cs typeface="Times New Roman" panose="02020603050405020304" pitchFamily="18" charset="0"/>
              </a:rPr>
              <a:t>Lecture of Corporate Finance</a:t>
            </a: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en-GB" altLang="cs-CZ" sz="1600" b="1" dirty="0" err="1">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Ing</a:t>
            </a:r>
            <a:r>
              <a:rPr lang="en-GB" altLang="cs-CZ" sz="1600" b="1" dirty="0">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GB" altLang="cs-CZ" sz="1600" b="1" dirty="0" err="1">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Tomáš</a:t>
            </a:r>
            <a:r>
              <a:rPr lang="en-GB" altLang="cs-CZ" sz="1600" b="1" dirty="0">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GB" altLang="cs-CZ" sz="1600" b="1" dirty="0" err="1">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Heryán</a:t>
            </a:r>
            <a:r>
              <a:rPr lang="en-GB" altLang="cs-CZ" sz="1600" b="1" dirty="0">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 Ph.D.</a:t>
            </a:r>
            <a:endParaRPr lang="en-GB" altLang="cs-CZ" sz="1600" b="1" dirty="0">
              <a:solidFill>
                <a:schemeClr val="tx1"/>
              </a:solidFill>
              <a:latin typeface="Times New Roman" panose="02020603050405020304" pitchFamily="18" charset="0"/>
              <a:cs typeface="Times New Roman" panose="02020603050405020304" pitchFamily="18" charset="0"/>
            </a:endParaRPr>
          </a:p>
          <a:p>
            <a:pPr algn="r"/>
            <a:r>
              <a:rPr lang="en-US" altLang="cs-CZ" sz="1600" b="1" dirty="0" err="1">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Mgr</a:t>
            </a:r>
            <a:r>
              <a:rPr lang="en-GB" altLang="cs-CZ" sz="1600" b="1" dirty="0">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GB" altLang="cs-CZ" sz="1600" b="1" dirty="0" err="1">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Tetiana</a:t>
            </a:r>
            <a:r>
              <a:rPr lang="en-GB" altLang="cs-CZ" sz="1600" b="1" dirty="0">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GB" altLang="cs-CZ" sz="1600" b="1" dirty="0" err="1">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Konieva</a:t>
            </a:r>
            <a:r>
              <a:rPr lang="en-GB" altLang="cs-CZ" sz="1600" b="1" dirty="0">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 </a:t>
            </a:r>
            <a:r>
              <a:rPr lang="en-GB" altLang="cs-CZ" sz="1600" b="1" dirty="0" err="1">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Ph.D</a:t>
            </a:r>
            <a:endParaRPr lang="en-GB" altLang="cs-CZ" sz="1600" b="1" dirty="0">
              <a:solidFill>
                <a:schemeClr val="tx1"/>
              </a:solidFill>
              <a:latin typeface="Times New Roman" panose="02020603050405020304" pitchFamily="18" charset="0"/>
              <a:cs typeface="Times New Roman" panose="02020603050405020304" pitchFamily="18" charset="0"/>
            </a:endParaRPr>
          </a:p>
          <a:p>
            <a:pPr algn="r"/>
            <a:r>
              <a:rPr lang="en-GB" altLang="cs-CZ" sz="1600" dirty="0">
                <a:solidFill>
                  <a:srgbClr val="307871"/>
                </a:solidFill>
                <a:latin typeface="Times New Roman" panose="02020603050405020304" pitchFamily="18" charset="0"/>
                <a:cs typeface="Times New Roman" panose="02020603050405020304" pitchFamily="18" charset="0"/>
              </a:rPr>
              <a:t>Corporate Finance </a:t>
            </a:r>
          </a:p>
          <a:p>
            <a:pPr algn="r"/>
            <a:r>
              <a:rPr lang="en-GB" altLang="cs-CZ" sz="1600" dirty="0" err="1">
                <a:solidFill>
                  <a:srgbClr val="307871"/>
                </a:solidFill>
                <a:latin typeface="Times New Roman" panose="02020603050405020304" pitchFamily="18" charset="0"/>
                <a:cs typeface="Times New Roman" panose="02020603050405020304" pitchFamily="18" charset="0"/>
              </a:rPr>
              <a:t>FIU</a:t>
            </a:r>
            <a:r>
              <a:rPr lang="en-GB" altLang="cs-CZ" sz="1600" dirty="0">
                <a:solidFill>
                  <a:srgbClr val="307871"/>
                </a:solidFill>
                <a:latin typeface="Times New Roman" panose="02020603050405020304" pitchFamily="18" charset="0"/>
                <a:cs typeface="Times New Roman" panose="02020603050405020304" pitchFamily="18" charset="0"/>
              </a:rPr>
              <a:t>/</a:t>
            </a:r>
            <a:r>
              <a:rPr lang="en-GB" altLang="cs-CZ" sz="1600" dirty="0" err="1">
                <a:solidFill>
                  <a:srgbClr val="307871"/>
                </a:solidFill>
                <a:latin typeface="Times New Roman" panose="02020603050405020304" pitchFamily="18" charset="0"/>
                <a:cs typeface="Times New Roman" panose="02020603050405020304" pitchFamily="18" charset="0"/>
              </a:rPr>
              <a:t>BAFIK</a:t>
            </a:r>
            <a:endParaRPr lang="en-GB" altLang="cs-CZ" sz="16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367449" cy="477054"/>
          </a:xfrm>
          <a:prstGeom prst="rect">
            <a:avLst/>
          </a:prstGeom>
          <a:solidFill>
            <a:srgbClr val="008080"/>
          </a:solidFill>
        </p:spPr>
        <p:txBody>
          <a:bodyPr wrap="none">
            <a:spAutoFit/>
          </a:bodyPr>
          <a:lstStyle/>
          <a:p>
            <a:pPr lvl="0">
              <a:defRPr/>
            </a:pPr>
            <a:r>
              <a:rPr lang="en-GB" sz="2500" kern="0" dirty="0">
                <a:latin typeface="Times New Roman"/>
              </a:rPr>
              <a:t>Balance Sheet: Fixed assets (non-current assets)</a:t>
            </a:r>
            <a:endParaRPr lang="en-GB" sz="2500" kern="0" dirty="0"/>
          </a:p>
        </p:txBody>
      </p:sp>
      <p:sp>
        <p:nvSpPr>
          <p:cNvPr id="7" name="Zástupný symbol pro obsah 2"/>
          <p:cNvSpPr txBox="1">
            <a:spLocks/>
          </p:cNvSpPr>
          <p:nvPr/>
        </p:nvSpPr>
        <p:spPr>
          <a:xfrm>
            <a:off x="395535" y="1180243"/>
            <a:ext cx="10007921" cy="52284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E72B069B-6EF2-4EBD-A92A-00136D91F1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3455" y="294836"/>
            <a:ext cx="1464833" cy="1127893"/>
          </a:xfrm>
          <a:prstGeom prst="rect">
            <a:avLst/>
          </a:prstGeom>
        </p:spPr>
      </p:pic>
      <p:pic>
        <p:nvPicPr>
          <p:cNvPr id="9" name="Picture 8">
            <a:extLst>
              <a:ext uri="{FF2B5EF4-FFF2-40B4-BE49-F238E27FC236}">
                <a16:creationId xmlns:a16="http://schemas.microsoft.com/office/drawing/2014/main" id="{83691926-F5E1-40C3-B5AA-E477ADDB99BB}"/>
              </a:ext>
            </a:extLst>
          </p:cNvPr>
          <p:cNvPicPr>
            <a:picLocks noChangeAspect="1"/>
          </p:cNvPicPr>
          <p:nvPr/>
        </p:nvPicPr>
        <p:blipFill>
          <a:blip r:embed="rId3"/>
          <a:stretch>
            <a:fillRect/>
          </a:stretch>
        </p:blipFill>
        <p:spPr>
          <a:xfrm>
            <a:off x="2628900" y="1333500"/>
            <a:ext cx="5857875" cy="4965700"/>
          </a:xfrm>
          <a:prstGeom prst="rect">
            <a:avLst/>
          </a:prstGeom>
        </p:spPr>
      </p:pic>
    </p:spTree>
    <p:extLst>
      <p:ext uri="{BB962C8B-B14F-4D97-AF65-F5344CB8AC3E}">
        <p14:creationId xmlns:p14="http://schemas.microsoft.com/office/powerpoint/2010/main" val="576873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367449" cy="477054"/>
          </a:xfrm>
          <a:prstGeom prst="rect">
            <a:avLst/>
          </a:prstGeom>
          <a:solidFill>
            <a:srgbClr val="008080"/>
          </a:solidFill>
        </p:spPr>
        <p:txBody>
          <a:bodyPr wrap="none">
            <a:spAutoFit/>
          </a:bodyPr>
          <a:lstStyle/>
          <a:p>
            <a:pPr lvl="0">
              <a:defRPr/>
            </a:pPr>
            <a:r>
              <a:rPr lang="en-GB" sz="2500" kern="0" dirty="0">
                <a:latin typeface="Times New Roman"/>
              </a:rPr>
              <a:t>Balance Sheet: Fixed assets (non-current assets)</a:t>
            </a:r>
            <a:endParaRPr lang="en-GB" sz="2500" kern="0" dirty="0"/>
          </a:p>
        </p:txBody>
      </p:sp>
      <p:sp>
        <p:nvSpPr>
          <p:cNvPr id="7" name="Zástupný symbol pro obsah 2"/>
          <p:cNvSpPr txBox="1">
            <a:spLocks/>
          </p:cNvSpPr>
          <p:nvPr/>
        </p:nvSpPr>
        <p:spPr>
          <a:xfrm>
            <a:off x="395535" y="1180243"/>
            <a:ext cx="10007921" cy="52284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E72B069B-6EF2-4EBD-A92A-00136D91F1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3455" y="294836"/>
            <a:ext cx="1464833" cy="1127893"/>
          </a:xfrm>
          <a:prstGeom prst="rect">
            <a:avLst/>
          </a:prstGeom>
        </p:spPr>
      </p:pic>
      <p:pic>
        <p:nvPicPr>
          <p:cNvPr id="2" name="Picture 1">
            <a:extLst>
              <a:ext uri="{FF2B5EF4-FFF2-40B4-BE49-F238E27FC236}">
                <a16:creationId xmlns:a16="http://schemas.microsoft.com/office/drawing/2014/main" id="{9A954DEC-5B65-40F8-91E3-3DAA42EF94E2}"/>
              </a:ext>
            </a:extLst>
          </p:cNvPr>
          <p:cNvPicPr>
            <a:picLocks noChangeAspect="1"/>
          </p:cNvPicPr>
          <p:nvPr/>
        </p:nvPicPr>
        <p:blipFill>
          <a:blip r:embed="rId3"/>
          <a:stretch>
            <a:fillRect/>
          </a:stretch>
        </p:blipFill>
        <p:spPr>
          <a:xfrm>
            <a:off x="1993900" y="1133475"/>
            <a:ext cx="6944723" cy="5275188"/>
          </a:xfrm>
          <a:prstGeom prst="rect">
            <a:avLst/>
          </a:prstGeom>
        </p:spPr>
      </p:pic>
    </p:spTree>
    <p:extLst>
      <p:ext uri="{BB962C8B-B14F-4D97-AF65-F5344CB8AC3E}">
        <p14:creationId xmlns:p14="http://schemas.microsoft.com/office/powerpoint/2010/main" val="1189703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618024" cy="477054"/>
          </a:xfrm>
          <a:prstGeom prst="rect">
            <a:avLst/>
          </a:prstGeom>
          <a:solidFill>
            <a:srgbClr val="008080"/>
          </a:solidFill>
        </p:spPr>
        <p:txBody>
          <a:bodyPr wrap="none">
            <a:spAutoFit/>
          </a:bodyPr>
          <a:lstStyle/>
          <a:p>
            <a:pPr lvl="0">
              <a:defRPr/>
            </a:pPr>
            <a:r>
              <a:rPr lang="en-GB" sz="2500" kern="0" dirty="0">
                <a:latin typeface="Times New Roman"/>
              </a:rPr>
              <a:t>Double accounting</a:t>
            </a:r>
            <a:endParaRPr lang="en-GB" sz="2500" kern="0" dirty="0"/>
          </a:p>
        </p:txBody>
      </p:sp>
      <p:sp>
        <p:nvSpPr>
          <p:cNvPr id="7" name="Zástupný symbol pro obsah 2"/>
          <p:cNvSpPr txBox="1">
            <a:spLocks/>
          </p:cNvSpPr>
          <p:nvPr/>
        </p:nvSpPr>
        <p:spPr>
          <a:xfrm>
            <a:off x="395535" y="1180243"/>
            <a:ext cx="10007921" cy="52284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E72B069B-6EF2-4EBD-A92A-00136D91F1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3455" y="294836"/>
            <a:ext cx="1464833" cy="1127893"/>
          </a:xfrm>
          <a:prstGeom prst="rect">
            <a:avLst/>
          </a:prstGeom>
        </p:spPr>
      </p:pic>
      <p:sp>
        <p:nvSpPr>
          <p:cNvPr id="8" name="Obdélník 4">
            <a:extLst>
              <a:ext uri="{FF2B5EF4-FFF2-40B4-BE49-F238E27FC236}">
                <a16:creationId xmlns:a16="http://schemas.microsoft.com/office/drawing/2014/main" id="{11C0F244-3064-4956-93DA-018BCE69B4D0}"/>
              </a:ext>
            </a:extLst>
          </p:cNvPr>
          <p:cNvSpPr/>
          <p:nvPr/>
        </p:nvSpPr>
        <p:spPr>
          <a:xfrm>
            <a:off x="395534" y="1224745"/>
            <a:ext cx="10007920" cy="4801314"/>
          </a:xfrm>
          <a:prstGeom prst="rect">
            <a:avLst/>
          </a:prstGeom>
          <a:noFill/>
        </p:spPr>
        <p:txBody>
          <a:bodyPr wrap="square">
            <a:spAutoFit/>
          </a:bodyPr>
          <a:lstStyle/>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Double entry (double accounting) - a fundamental concept underlying present-day bookkeeping and accounting, states that every financial transaction has equal and opposite effects in at least two different accounts. It is used to satisfy the fundamental accounting equation </a:t>
            </a:r>
            <a:r>
              <a:rPr lang="en-US" altLang="en-US" dirty="0">
                <a:latin typeface="Times New Roman" panose="02020603050405020304" pitchFamily="18" charset="0"/>
                <a:cs typeface="Times New Roman" panose="02020603050405020304" pitchFamily="18" charset="0"/>
              </a:rPr>
              <a:t>: </a:t>
            </a:r>
            <a:endParaRPr lang="ru-RU" altLang="en-US" dirty="0">
              <a:latin typeface="Times New Roman" panose="02020603050405020304" pitchFamily="18" charset="0"/>
              <a:cs typeface="Times New Roman" panose="02020603050405020304" pitchFamily="18" charset="0"/>
            </a:endParaRPr>
          </a:p>
          <a:p>
            <a:pPr algn="ctr"/>
            <a:endParaRPr lang="en-US" altLang="en-US" b="1" dirty="0">
              <a:latin typeface="Times New Roman" panose="02020603050405020304" pitchFamily="18" charset="0"/>
              <a:cs typeface="Times New Roman" panose="02020603050405020304" pitchFamily="18" charset="0"/>
            </a:endParaRPr>
          </a:p>
          <a:p>
            <a:pPr algn="ctr"/>
            <a:r>
              <a:rPr lang="en-US" altLang="en-US" b="1" dirty="0">
                <a:latin typeface="Times New Roman" panose="02020603050405020304" pitchFamily="18" charset="0"/>
                <a:cs typeface="Times New Roman" panose="02020603050405020304" pitchFamily="18" charset="0"/>
              </a:rPr>
              <a:t>Assets = Equity + Liabilities </a:t>
            </a:r>
          </a:p>
          <a:p>
            <a:endParaRPr lang="en-US" kern="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In the double-entry system, transactions are recorded in terms of debits and credits. Since a debit in one account offsets a credit in another, the sum of all debits must equal the sum of all credits.</a:t>
            </a:r>
          </a:p>
          <a:p>
            <a:pPr marL="285750" indent="-285750">
              <a:buFont typeface="Arial" panose="020B0604020202020204" pitchFamily="34" charset="0"/>
              <a:buChar char="•"/>
            </a:pPr>
            <a:endParaRPr lang="en-US"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There are seven different types of accounts that all business transactions can be classified:</a:t>
            </a:r>
          </a:p>
          <a:p>
            <a:pPr marL="342900" indent="-342900">
              <a:buFont typeface="+mj-lt"/>
              <a:buAutoNum type="arabicPeriod"/>
            </a:pPr>
            <a:r>
              <a:rPr lang="en-US" dirty="0">
                <a:latin typeface="Times New Roman" panose="02020603050405020304" pitchFamily="18" charset="0"/>
                <a:cs typeface="Times New Roman" panose="02020603050405020304" pitchFamily="18" charset="0"/>
              </a:rPr>
              <a:t>Assets (normal balance on Debit)</a:t>
            </a:r>
          </a:p>
          <a:p>
            <a:pPr marL="342900" indent="-342900">
              <a:buFont typeface="+mj-lt"/>
              <a:buAutoNum type="arabicPeriod"/>
            </a:pPr>
            <a:r>
              <a:rPr lang="en-US" dirty="0">
                <a:latin typeface="Times New Roman" panose="02020603050405020304" pitchFamily="18" charset="0"/>
                <a:cs typeface="Times New Roman" panose="02020603050405020304" pitchFamily="18" charset="0"/>
              </a:rPr>
              <a:t>Liabilities (normal balance on Credit)</a:t>
            </a:r>
          </a:p>
          <a:p>
            <a:pPr marL="342900" indent="-342900">
              <a:buFont typeface="+mj-lt"/>
              <a:buAutoNum type="arabicPeriod"/>
            </a:pPr>
            <a:r>
              <a:rPr lang="en-US" dirty="0">
                <a:latin typeface="Times New Roman" panose="02020603050405020304" pitchFamily="18" charset="0"/>
                <a:cs typeface="Times New Roman" panose="02020603050405020304" pitchFamily="18" charset="0"/>
              </a:rPr>
              <a:t>Equities (normal balance on Credit)</a:t>
            </a:r>
          </a:p>
          <a:p>
            <a:pPr marL="342900" indent="-342900">
              <a:buFont typeface="+mj-lt"/>
              <a:buAutoNum type="arabicPeriod"/>
            </a:pPr>
            <a:r>
              <a:rPr lang="en-US" dirty="0">
                <a:latin typeface="Times New Roman" panose="02020603050405020304" pitchFamily="18" charset="0"/>
                <a:cs typeface="Times New Roman" panose="02020603050405020304" pitchFamily="18" charset="0"/>
              </a:rPr>
              <a:t>Revenue (normal balance on Credit)</a:t>
            </a:r>
          </a:p>
          <a:p>
            <a:pPr marL="342900" indent="-342900">
              <a:buFont typeface="+mj-lt"/>
              <a:buAutoNum type="arabicPeriod"/>
            </a:pPr>
            <a:r>
              <a:rPr lang="en-US" dirty="0">
                <a:latin typeface="Times New Roman" panose="02020603050405020304" pitchFamily="18" charset="0"/>
                <a:cs typeface="Times New Roman" panose="02020603050405020304" pitchFamily="18" charset="0"/>
              </a:rPr>
              <a:t>Expenses (normal balance on Debit)</a:t>
            </a:r>
          </a:p>
          <a:p>
            <a:pPr marL="342900" indent="-342900">
              <a:buFont typeface="+mj-lt"/>
              <a:buAutoNum type="arabicPeriod"/>
            </a:pPr>
            <a:r>
              <a:rPr lang="en-US" dirty="0">
                <a:latin typeface="Times New Roman" panose="02020603050405020304" pitchFamily="18" charset="0"/>
                <a:cs typeface="Times New Roman" panose="02020603050405020304" pitchFamily="18" charset="0"/>
              </a:rPr>
              <a:t>Gains (normal balance on Credit)</a:t>
            </a:r>
          </a:p>
          <a:p>
            <a:pPr marL="342900" indent="-342900">
              <a:buFont typeface="+mj-lt"/>
              <a:buAutoNum type="arabicPeriod"/>
            </a:pPr>
            <a:r>
              <a:rPr lang="en-US" dirty="0">
                <a:latin typeface="Times New Roman" panose="02020603050405020304" pitchFamily="18" charset="0"/>
                <a:cs typeface="Times New Roman" panose="02020603050405020304" pitchFamily="18" charset="0"/>
              </a:rPr>
              <a:t>Losses (normal balance on Debit)</a:t>
            </a:r>
          </a:p>
        </p:txBody>
      </p:sp>
    </p:spTree>
    <p:extLst>
      <p:ext uri="{BB962C8B-B14F-4D97-AF65-F5344CB8AC3E}">
        <p14:creationId xmlns:p14="http://schemas.microsoft.com/office/powerpoint/2010/main" val="34174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599336" cy="477054"/>
          </a:xfrm>
          <a:prstGeom prst="rect">
            <a:avLst/>
          </a:prstGeom>
          <a:solidFill>
            <a:srgbClr val="008080"/>
          </a:solidFill>
        </p:spPr>
        <p:txBody>
          <a:bodyPr wrap="none">
            <a:spAutoFit/>
          </a:bodyPr>
          <a:lstStyle/>
          <a:p>
            <a:pPr lvl="0">
              <a:defRPr/>
            </a:pPr>
            <a:r>
              <a:rPr lang="en-GB" sz="2500" kern="0" dirty="0">
                <a:latin typeface="Times New Roman"/>
              </a:rPr>
              <a:t>Double accounting (continuation)</a:t>
            </a:r>
            <a:endParaRPr lang="en-GB" sz="2500" kern="0" dirty="0"/>
          </a:p>
        </p:txBody>
      </p:sp>
      <p:sp>
        <p:nvSpPr>
          <p:cNvPr id="7" name="Zástupný symbol pro obsah 2"/>
          <p:cNvSpPr txBox="1">
            <a:spLocks/>
          </p:cNvSpPr>
          <p:nvPr/>
        </p:nvSpPr>
        <p:spPr>
          <a:xfrm>
            <a:off x="395535" y="1180243"/>
            <a:ext cx="10007921" cy="52284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E72B069B-6EF2-4EBD-A92A-00136D91F1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3455" y="294836"/>
            <a:ext cx="1464833" cy="1127893"/>
          </a:xfrm>
          <a:prstGeom prst="rect">
            <a:avLst/>
          </a:prstGeom>
        </p:spPr>
      </p:pic>
      <p:sp>
        <p:nvSpPr>
          <p:cNvPr id="8" name="Obdélník 4">
            <a:extLst>
              <a:ext uri="{FF2B5EF4-FFF2-40B4-BE49-F238E27FC236}">
                <a16:creationId xmlns:a16="http://schemas.microsoft.com/office/drawing/2014/main" id="{11C0F244-3064-4956-93DA-018BCE69B4D0}"/>
              </a:ext>
            </a:extLst>
          </p:cNvPr>
          <p:cNvSpPr/>
          <p:nvPr/>
        </p:nvSpPr>
        <p:spPr>
          <a:xfrm>
            <a:off x="395533" y="1224745"/>
            <a:ext cx="10656779" cy="5355312"/>
          </a:xfrm>
          <a:prstGeom prst="rect">
            <a:avLst/>
          </a:prstGeom>
          <a:noFill/>
        </p:spPr>
        <p:txBody>
          <a:bodyPr wrap="square">
            <a:spAutoFit/>
          </a:bodyPr>
          <a:lstStyle/>
          <a:p>
            <a:r>
              <a:rPr lang="en-GB" b="1" kern="0" dirty="0">
                <a:latin typeface="Times New Roman" panose="02020603050405020304" pitchFamily="18" charset="0"/>
                <a:cs typeface="Times New Roman" panose="02020603050405020304" pitchFamily="18" charset="0"/>
              </a:rPr>
              <a:t>Types of the </a:t>
            </a:r>
            <a:r>
              <a:rPr lang="en-US" b="1" dirty="0">
                <a:latin typeface="Times New Roman" panose="02020603050405020304" pitchFamily="18" charset="0"/>
                <a:cs typeface="Times New Roman" panose="02020603050405020304" pitchFamily="18" charset="0"/>
              </a:rPr>
              <a:t>transactions</a:t>
            </a:r>
            <a:r>
              <a:rPr lang="en-GB" b="1" kern="0" dirty="0">
                <a:latin typeface="Times New Roman" panose="02020603050405020304" pitchFamily="18" charset="0"/>
                <a:cs typeface="Times New Roman" panose="02020603050405020304" pitchFamily="18" charset="0"/>
              </a:rPr>
              <a:t>:</a:t>
            </a:r>
          </a:p>
          <a:p>
            <a:endParaRPr lang="en-GB" b="1" kern="0" dirty="0">
              <a:latin typeface="Times New Roman" panose="02020603050405020304" pitchFamily="18" charset="0"/>
              <a:cs typeface="Times New Roman" panose="02020603050405020304" pitchFamily="18" charset="0"/>
            </a:endParaRPr>
          </a:p>
          <a:p>
            <a:r>
              <a:rPr lang="en-GB" kern="0" dirty="0">
                <a:latin typeface="Times New Roman" panose="02020603050405020304" pitchFamily="18" charset="0"/>
                <a:cs typeface="Times New Roman" panose="02020603050405020304" pitchFamily="18" charset="0"/>
              </a:rPr>
              <a:t>1. </a:t>
            </a:r>
            <a:r>
              <a:rPr lang="en-GB" b="1" kern="0" dirty="0">
                <a:latin typeface="Times New Roman" panose="02020603050405020304" pitchFamily="18" charset="0"/>
                <a:cs typeface="Times New Roman" panose="02020603050405020304" pitchFamily="18" charset="0"/>
              </a:rPr>
              <a:t>Assets +, Assets –</a:t>
            </a:r>
          </a:p>
          <a:p>
            <a:r>
              <a:rPr lang="en-GB" kern="0" dirty="0">
                <a:latin typeface="Times New Roman" panose="02020603050405020304" pitchFamily="18" charset="0"/>
                <a:cs typeface="Times New Roman" panose="02020603050405020304" pitchFamily="18" charset="0"/>
              </a:rPr>
              <a:t>Example: </a:t>
            </a:r>
            <a:r>
              <a:rPr lang="uk-UA" dirty="0" err="1">
                <a:latin typeface="Times New Roman" panose="02020603050405020304" pitchFamily="18" charset="0"/>
                <a:cs typeface="Times New Roman" panose="02020603050405020304" pitchFamily="18" charset="0"/>
              </a:rPr>
              <a:t>payment</a:t>
            </a:r>
            <a:r>
              <a:rPr lang="uk-UA"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2000 </a:t>
            </a:r>
            <a:r>
              <a:rPr lang="uk-UA" dirty="0" err="1">
                <a:latin typeface="Times New Roman" panose="02020603050405020304" pitchFamily="18" charset="0"/>
                <a:cs typeface="Times New Roman" panose="02020603050405020304" pitchFamily="18" charset="0"/>
              </a:rPr>
              <a:t>from</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buyers</a:t>
            </a:r>
            <a:r>
              <a:rPr lang="en-US" dirty="0">
                <a:latin typeface="Times New Roman" panose="02020603050405020304" pitchFamily="18" charset="0"/>
                <a:cs typeface="Times New Roman" panose="02020603050405020304" pitchFamily="18" charset="0"/>
              </a:rPr>
              <a:t> for the delivered production to the banking account</a:t>
            </a:r>
          </a:p>
          <a:p>
            <a:endParaRPr lang="en-GB" kern="0" dirty="0">
              <a:latin typeface="Times New Roman" panose="02020603050405020304" pitchFamily="18" charset="0"/>
              <a:cs typeface="Times New Roman" panose="02020603050405020304" pitchFamily="18" charset="0"/>
            </a:endParaRPr>
          </a:p>
          <a:p>
            <a:pPr marL="342900" indent="-342900">
              <a:buFont typeface="+mj-lt"/>
              <a:buAutoNum type="arabicPeriod"/>
            </a:pPr>
            <a:endParaRPr lang="en-GB" kern="0" dirty="0">
              <a:latin typeface="Times New Roman" panose="02020603050405020304" pitchFamily="18" charset="0"/>
              <a:cs typeface="Times New Roman" panose="02020603050405020304" pitchFamily="18" charset="0"/>
            </a:endParaRPr>
          </a:p>
          <a:p>
            <a:pPr marL="342900" indent="-342900">
              <a:buFont typeface="+mj-lt"/>
              <a:buAutoNum type="arabicPeriod"/>
            </a:pPr>
            <a:endParaRPr lang="en-GB" kern="0" dirty="0">
              <a:latin typeface="Times New Roman" panose="02020603050405020304" pitchFamily="18" charset="0"/>
              <a:cs typeface="Times New Roman" panose="02020603050405020304" pitchFamily="18" charset="0"/>
            </a:endParaRPr>
          </a:p>
          <a:p>
            <a:pPr marL="342900" indent="-342900">
              <a:buFont typeface="+mj-lt"/>
              <a:buAutoNum type="arabicPeriod"/>
            </a:pPr>
            <a:endParaRPr lang="en-GB" kern="0" dirty="0">
              <a:latin typeface="Times New Roman" panose="02020603050405020304" pitchFamily="18" charset="0"/>
              <a:cs typeface="Times New Roman" panose="02020603050405020304" pitchFamily="18" charset="0"/>
            </a:endParaRPr>
          </a:p>
          <a:p>
            <a:pPr marL="342900" indent="-342900">
              <a:buFont typeface="+mj-lt"/>
              <a:buAutoNum type="arabicPeriod"/>
            </a:pPr>
            <a:endParaRPr lang="en-GB" kern="0" dirty="0">
              <a:latin typeface="Times New Roman" panose="02020603050405020304" pitchFamily="18" charset="0"/>
              <a:cs typeface="Times New Roman" panose="02020603050405020304" pitchFamily="18" charset="0"/>
            </a:endParaRPr>
          </a:p>
          <a:p>
            <a:pPr marL="342900" indent="-342900">
              <a:buFont typeface="+mj-lt"/>
              <a:buAutoNum type="arabicPeriod"/>
            </a:pPr>
            <a:endParaRPr lang="en-GB" kern="0" dirty="0">
              <a:latin typeface="Times New Roman" panose="02020603050405020304" pitchFamily="18" charset="0"/>
              <a:cs typeface="Times New Roman" panose="02020603050405020304" pitchFamily="18" charset="0"/>
            </a:endParaRPr>
          </a:p>
          <a:p>
            <a:r>
              <a:rPr lang="en-GB" kern="0" dirty="0">
                <a:latin typeface="Times New Roman" panose="02020603050405020304" pitchFamily="18" charset="0"/>
                <a:cs typeface="Times New Roman" panose="02020603050405020304" pitchFamily="18" charset="0"/>
              </a:rPr>
              <a:t>2. </a:t>
            </a:r>
            <a:r>
              <a:rPr lang="en-GB" b="1" kern="0" dirty="0">
                <a:latin typeface="Times New Roman" panose="02020603050405020304" pitchFamily="18" charset="0"/>
                <a:cs typeface="Times New Roman" panose="02020603050405020304" pitchFamily="18" charset="0"/>
              </a:rPr>
              <a:t>(Equity</a:t>
            </a:r>
            <a:r>
              <a:rPr lang="ru-RU" b="1" kern="0" dirty="0">
                <a:latin typeface="Times New Roman" panose="02020603050405020304" pitchFamily="18" charset="0"/>
                <a:cs typeface="Times New Roman" panose="02020603050405020304" pitchFamily="18" charset="0"/>
              </a:rPr>
              <a:t>/</a:t>
            </a:r>
            <a:r>
              <a:rPr lang="en-GB" b="1" kern="0" dirty="0">
                <a:latin typeface="Times New Roman" panose="02020603050405020304" pitchFamily="18" charset="0"/>
                <a:cs typeface="Times New Roman" panose="02020603050405020304" pitchFamily="18" charset="0"/>
              </a:rPr>
              <a:t>Liabilities) +, (Equity</a:t>
            </a:r>
            <a:r>
              <a:rPr lang="ru-RU" b="1" kern="0" dirty="0">
                <a:latin typeface="Times New Roman" panose="02020603050405020304" pitchFamily="18" charset="0"/>
                <a:cs typeface="Times New Roman" panose="02020603050405020304" pitchFamily="18" charset="0"/>
              </a:rPr>
              <a:t>/</a:t>
            </a:r>
            <a:r>
              <a:rPr lang="en-GB" b="1" kern="0" dirty="0">
                <a:latin typeface="Times New Roman" panose="02020603050405020304" pitchFamily="18" charset="0"/>
                <a:cs typeface="Times New Roman" panose="02020603050405020304" pitchFamily="18" charset="0"/>
              </a:rPr>
              <a:t>Liabilities) –</a:t>
            </a:r>
          </a:p>
          <a:p>
            <a:r>
              <a:rPr lang="en-GB" kern="0" dirty="0">
                <a:latin typeface="Times New Roman" panose="02020603050405020304" pitchFamily="18" charset="0"/>
                <a:cs typeface="Times New Roman" panose="02020603050405020304" pitchFamily="18" charset="0"/>
              </a:rPr>
              <a:t>Example: direction of reserved capital 3000 to uncovered losses in amount 3000</a:t>
            </a:r>
          </a:p>
          <a:p>
            <a:endParaRPr lang="en-GB" kern="0" dirty="0">
              <a:latin typeface="Times New Roman" panose="02020603050405020304" pitchFamily="18" charset="0"/>
              <a:cs typeface="Times New Roman" panose="02020603050405020304" pitchFamily="18" charset="0"/>
            </a:endParaRPr>
          </a:p>
          <a:p>
            <a:endParaRPr lang="en-GB" kern="0" dirty="0">
              <a:latin typeface="Times New Roman" panose="02020603050405020304" pitchFamily="18" charset="0"/>
              <a:cs typeface="Times New Roman" panose="02020603050405020304" pitchFamily="18" charset="0"/>
            </a:endParaRPr>
          </a:p>
          <a:p>
            <a:pPr marL="342900" indent="-342900">
              <a:buFont typeface="+mj-lt"/>
              <a:buAutoNum type="arabicPeriod"/>
            </a:pPr>
            <a:endParaRPr lang="en-GB" kern="0" dirty="0">
              <a:latin typeface="Times New Roman" panose="02020603050405020304" pitchFamily="18" charset="0"/>
              <a:cs typeface="Times New Roman" panose="02020603050405020304" pitchFamily="18" charset="0"/>
            </a:endParaRPr>
          </a:p>
          <a:p>
            <a:pPr marL="342900" indent="-342900">
              <a:buFont typeface="+mj-lt"/>
              <a:buAutoNum type="arabicPeriod"/>
            </a:pPr>
            <a:endParaRPr lang="en-GB" kern="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GB" kern="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GB" kern="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GB" kern="0" dirty="0">
              <a:latin typeface="Times New Roman" panose="02020603050405020304" pitchFamily="18"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0A6A58A8-5A53-430B-BE29-6AB1688E18D5}"/>
              </a:ext>
            </a:extLst>
          </p:cNvPr>
          <p:cNvGraphicFramePr>
            <a:graphicFrameLocks noGrp="1"/>
          </p:cNvGraphicFramePr>
          <p:nvPr>
            <p:extLst>
              <p:ext uri="{D42A27DB-BD31-4B8C-83A1-F6EECF244321}">
                <p14:modId xmlns:p14="http://schemas.microsoft.com/office/powerpoint/2010/main" val="3523422405"/>
              </p:ext>
            </p:extLst>
          </p:nvPr>
        </p:nvGraphicFramePr>
        <p:xfrm>
          <a:off x="660079" y="2422853"/>
          <a:ext cx="10007920" cy="1371600"/>
        </p:xfrm>
        <a:graphic>
          <a:graphicData uri="http://schemas.openxmlformats.org/drawingml/2006/table">
            <a:tbl>
              <a:tblPr firstRow="1" bandRow="1">
                <a:tableStyleId>{5C22544A-7EE6-4342-B048-85BDC9FD1C3A}</a:tableStyleId>
              </a:tblPr>
              <a:tblGrid>
                <a:gridCol w="5068538">
                  <a:extLst>
                    <a:ext uri="{9D8B030D-6E8A-4147-A177-3AD203B41FA5}">
                      <a16:colId xmlns:a16="http://schemas.microsoft.com/office/drawing/2014/main" val="3916550173"/>
                    </a:ext>
                  </a:extLst>
                </a:gridCol>
                <a:gridCol w="4939382">
                  <a:extLst>
                    <a:ext uri="{9D8B030D-6E8A-4147-A177-3AD203B41FA5}">
                      <a16:colId xmlns:a16="http://schemas.microsoft.com/office/drawing/2014/main" val="218065722"/>
                    </a:ext>
                  </a:extLst>
                </a:gridCol>
              </a:tblGrid>
              <a:tr h="305694">
                <a:tc>
                  <a:txBody>
                    <a:bodyPr/>
                    <a:lstStyle/>
                    <a:p>
                      <a:pPr algn="ctr"/>
                      <a:r>
                        <a:rPr lang="en-US" dirty="0">
                          <a:solidFill>
                            <a:schemeClr val="tx1"/>
                          </a:solidFill>
                          <a:latin typeface="Times New Roman" panose="02020603050405020304" pitchFamily="18" charset="0"/>
                          <a:cs typeface="Times New Roman" panose="02020603050405020304" pitchFamily="18" charset="0"/>
                        </a:rPr>
                        <a:t>Assets</a:t>
                      </a:r>
                      <a:r>
                        <a:rPr lang="en-US" dirty="0">
                          <a:latin typeface="Times New Roman" panose="02020603050405020304" pitchFamily="18" charset="0"/>
                          <a:cs typeface="Times New Roman" panose="02020603050405020304" pitchFamily="18"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800" kern="0" dirty="0">
                          <a:solidFill>
                            <a:schemeClr val="tx1"/>
                          </a:solidFill>
                          <a:latin typeface="Times New Roman" panose="02020603050405020304" pitchFamily="18" charset="0"/>
                          <a:cs typeface="Times New Roman" panose="02020603050405020304" pitchFamily="18" charset="0"/>
                        </a:rPr>
                        <a:t>Equity + Liabilities</a:t>
                      </a:r>
                      <a:endParaRPr lang="en-US"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0317857"/>
                  </a:ext>
                </a:extLst>
              </a:tr>
              <a:tr h="305694">
                <a:tc>
                  <a:txBody>
                    <a:bodyPr/>
                    <a:lstStyle/>
                    <a:p>
                      <a:r>
                        <a:rPr lang="en-US" dirty="0">
                          <a:latin typeface="Times New Roman" panose="02020603050405020304" pitchFamily="18" charset="0"/>
                          <a:cs typeface="Times New Roman" panose="02020603050405020304" pitchFamily="18" charset="0"/>
                        </a:rPr>
                        <a:t>+ Banking account 2000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3338584"/>
                  </a:ext>
                </a:extLst>
              </a:tr>
              <a:tr h="527636">
                <a:tc>
                  <a:txBody>
                    <a:bodyPr/>
                    <a:lstStyle/>
                    <a:p>
                      <a:r>
                        <a:rPr lang="en-US" dirty="0">
                          <a:latin typeface="Times New Roman" panose="02020603050405020304" pitchFamily="18" charset="0"/>
                          <a:cs typeface="Times New Roman" panose="02020603050405020304" pitchFamily="18" charset="0"/>
                        </a:rPr>
                        <a:t>- Accounts receivable (debt of the buyers for delivered production) 2000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51299963"/>
                  </a:ext>
                </a:extLst>
              </a:tr>
            </a:tbl>
          </a:graphicData>
        </a:graphic>
      </p:graphicFrame>
      <p:graphicFrame>
        <p:nvGraphicFramePr>
          <p:cNvPr id="10" name="Table 9">
            <a:extLst>
              <a:ext uri="{FF2B5EF4-FFF2-40B4-BE49-F238E27FC236}">
                <a16:creationId xmlns:a16="http://schemas.microsoft.com/office/drawing/2014/main" id="{C59FE311-E997-45B0-9A0F-40E8186FD96C}"/>
              </a:ext>
            </a:extLst>
          </p:cNvPr>
          <p:cNvGraphicFramePr>
            <a:graphicFrameLocks noGrp="1"/>
          </p:cNvGraphicFramePr>
          <p:nvPr>
            <p:extLst>
              <p:ext uri="{D42A27DB-BD31-4B8C-83A1-F6EECF244321}">
                <p14:modId xmlns:p14="http://schemas.microsoft.com/office/powerpoint/2010/main" val="102941497"/>
              </p:ext>
            </p:extLst>
          </p:nvPr>
        </p:nvGraphicFramePr>
        <p:xfrm>
          <a:off x="660079" y="4740942"/>
          <a:ext cx="10007920" cy="1112520"/>
        </p:xfrm>
        <a:graphic>
          <a:graphicData uri="http://schemas.openxmlformats.org/drawingml/2006/table">
            <a:tbl>
              <a:tblPr firstRow="1" bandRow="1">
                <a:tableStyleId>{5C22544A-7EE6-4342-B048-85BDC9FD1C3A}</a:tableStyleId>
              </a:tblPr>
              <a:tblGrid>
                <a:gridCol w="5003960">
                  <a:extLst>
                    <a:ext uri="{9D8B030D-6E8A-4147-A177-3AD203B41FA5}">
                      <a16:colId xmlns:a16="http://schemas.microsoft.com/office/drawing/2014/main" val="1192237144"/>
                    </a:ext>
                  </a:extLst>
                </a:gridCol>
                <a:gridCol w="5003960">
                  <a:extLst>
                    <a:ext uri="{9D8B030D-6E8A-4147-A177-3AD203B41FA5}">
                      <a16:colId xmlns:a16="http://schemas.microsoft.com/office/drawing/2014/main" val="437660019"/>
                    </a:ext>
                  </a:extLst>
                </a:gridCol>
              </a:tblGrid>
              <a:tr h="370840">
                <a:tc>
                  <a:txBody>
                    <a:bodyPr/>
                    <a:lstStyle/>
                    <a:p>
                      <a:pPr algn="ctr"/>
                      <a:r>
                        <a:rPr lang="en-US" dirty="0">
                          <a:solidFill>
                            <a:schemeClr val="tx1"/>
                          </a:solidFill>
                          <a:latin typeface="Times New Roman" panose="02020603050405020304" pitchFamily="18" charset="0"/>
                          <a:cs typeface="Times New Roman" panose="02020603050405020304" pitchFamily="18" charset="0"/>
                        </a:rPr>
                        <a:t>Assets</a:t>
                      </a:r>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kern="0" dirty="0">
                          <a:solidFill>
                            <a:schemeClr val="tx1"/>
                          </a:solidFill>
                          <a:latin typeface="Times New Roman" panose="02020603050405020304" pitchFamily="18" charset="0"/>
                          <a:cs typeface="Times New Roman" panose="02020603050405020304" pitchFamily="18" charset="0"/>
                        </a:rPr>
                        <a:t>Equity + Liabilities</a:t>
                      </a:r>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93863962"/>
                  </a:ext>
                </a:extLst>
              </a:tr>
              <a:tr h="370840">
                <a:tc>
                  <a:txBody>
                    <a:bodyPr/>
                    <a:lstStyle/>
                    <a:p>
                      <a:endParaRPr lang="en-US">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latin typeface="Times New Roman" panose="02020603050405020304" pitchFamily="18" charset="0"/>
                          <a:cs typeface="Times New Roman" panose="02020603050405020304" pitchFamily="18" charset="0"/>
                        </a:rPr>
                        <a:t>- Reserved capital 3000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39948567"/>
                  </a:ext>
                </a:extLst>
              </a:tr>
              <a:tr h="370840">
                <a:tc>
                  <a:txBody>
                    <a:bodyPr/>
                    <a:lstStyle/>
                    <a:p>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latin typeface="Times New Roman" panose="02020603050405020304" pitchFamily="18" charset="0"/>
                          <a:cs typeface="Times New Roman" panose="02020603050405020304" pitchFamily="18" charset="0"/>
                        </a:rPr>
                        <a:t>+ Uncovered losses 3000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5427544"/>
                  </a:ext>
                </a:extLst>
              </a:tr>
            </a:tbl>
          </a:graphicData>
        </a:graphic>
      </p:graphicFrame>
    </p:spTree>
    <p:extLst>
      <p:ext uri="{BB962C8B-B14F-4D97-AF65-F5344CB8AC3E}">
        <p14:creationId xmlns:p14="http://schemas.microsoft.com/office/powerpoint/2010/main" val="26434464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599336" cy="477054"/>
          </a:xfrm>
          <a:prstGeom prst="rect">
            <a:avLst/>
          </a:prstGeom>
          <a:solidFill>
            <a:srgbClr val="008080"/>
          </a:solidFill>
        </p:spPr>
        <p:txBody>
          <a:bodyPr wrap="none">
            <a:spAutoFit/>
          </a:bodyPr>
          <a:lstStyle/>
          <a:p>
            <a:pPr lvl="0">
              <a:defRPr/>
            </a:pPr>
            <a:r>
              <a:rPr lang="en-GB" sz="2500" kern="0" dirty="0">
                <a:latin typeface="Times New Roman"/>
              </a:rPr>
              <a:t>Double accounting (continuation)</a:t>
            </a:r>
            <a:endParaRPr lang="en-GB" sz="2500" kern="0" dirty="0"/>
          </a:p>
        </p:txBody>
      </p:sp>
      <p:sp>
        <p:nvSpPr>
          <p:cNvPr id="7" name="Zástupný symbol pro obsah 2"/>
          <p:cNvSpPr txBox="1">
            <a:spLocks/>
          </p:cNvSpPr>
          <p:nvPr/>
        </p:nvSpPr>
        <p:spPr>
          <a:xfrm>
            <a:off x="395535" y="1180243"/>
            <a:ext cx="10007921" cy="52284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E72B069B-6EF2-4EBD-A92A-00136D91F1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3455" y="294836"/>
            <a:ext cx="1464833" cy="1127893"/>
          </a:xfrm>
          <a:prstGeom prst="rect">
            <a:avLst/>
          </a:prstGeom>
        </p:spPr>
      </p:pic>
      <p:sp>
        <p:nvSpPr>
          <p:cNvPr id="8" name="Obdélník 4">
            <a:extLst>
              <a:ext uri="{FF2B5EF4-FFF2-40B4-BE49-F238E27FC236}">
                <a16:creationId xmlns:a16="http://schemas.microsoft.com/office/drawing/2014/main" id="{11C0F244-3064-4956-93DA-018BCE69B4D0}"/>
              </a:ext>
            </a:extLst>
          </p:cNvPr>
          <p:cNvSpPr/>
          <p:nvPr/>
        </p:nvSpPr>
        <p:spPr>
          <a:xfrm>
            <a:off x="395533" y="1224745"/>
            <a:ext cx="10656779" cy="5355312"/>
          </a:xfrm>
          <a:prstGeom prst="rect">
            <a:avLst/>
          </a:prstGeom>
          <a:noFill/>
        </p:spPr>
        <p:txBody>
          <a:bodyPr wrap="square">
            <a:spAutoFit/>
          </a:bodyPr>
          <a:lstStyle/>
          <a:p>
            <a:r>
              <a:rPr lang="en-GB" b="1" kern="0" dirty="0">
                <a:latin typeface="Times New Roman" panose="02020603050405020304" pitchFamily="18" charset="0"/>
                <a:cs typeface="Times New Roman" panose="02020603050405020304" pitchFamily="18" charset="0"/>
              </a:rPr>
              <a:t>Types of the </a:t>
            </a:r>
            <a:r>
              <a:rPr lang="en-US" b="1" dirty="0">
                <a:latin typeface="Times New Roman" panose="02020603050405020304" pitchFamily="18" charset="0"/>
                <a:cs typeface="Times New Roman" panose="02020603050405020304" pitchFamily="18" charset="0"/>
              </a:rPr>
              <a:t>transactions</a:t>
            </a:r>
            <a:r>
              <a:rPr lang="en-GB" b="1" kern="0" dirty="0">
                <a:latin typeface="Times New Roman" panose="02020603050405020304" pitchFamily="18" charset="0"/>
                <a:cs typeface="Times New Roman" panose="02020603050405020304" pitchFamily="18" charset="0"/>
              </a:rPr>
              <a:t>:</a:t>
            </a:r>
          </a:p>
          <a:p>
            <a:endParaRPr lang="en-GB" b="1" kern="0" dirty="0">
              <a:latin typeface="Times New Roman" panose="02020603050405020304" pitchFamily="18" charset="0"/>
              <a:cs typeface="Times New Roman" panose="02020603050405020304" pitchFamily="18" charset="0"/>
            </a:endParaRPr>
          </a:p>
          <a:p>
            <a:r>
              <a:rPr lang="en-US" b="1" kern="0" dirty="0">
                <a:latin typeface="Times New Roman" panose="02020603050405020304" pitchFamily="18" charset="0"/>
                <a:cs typeface="Times New Roman" panose="02020603050405020304" pitchFamily="18" charset="0"/>
              </a:rPr>
              <a:t>3. </a:t>
            </a:r>
            <a:r>
              <a:rPr lang="en-GB" b="1" kern="0" dirty="0">
                <a:latin typeface="Times New Roman" panose="02020603050405020304" pitchFamily="18" charset="0"/>
                <a:cs typeface="Times New Roman" panose="02020603050405020304" pitchFamily="18" charset="0"/>
              </a:rPr>
              <a:t>Assets +, (Equity</a:t>
            </a:r>
            <a:r>
              <a:rPr lang="ru-RU" b="1" kern="0" dirty="0">
                <a:latin typeface="Times New Roman" panose="02020603050405020304" pitchFamily="18" charset="0"/>
                <a:cs typeface="Times New Roman" panose="02020603050405020304" pitchFamily="18" charset="0"/>
              </a:rPr>
              <a:t>/</a:t>
            </a:r>
            <a:r>
              <a:rPr lang="en-GB" b="1" kern="0" dirty="0">
                <a:latin typeface="Times New Roman" panose="02020603050405020304" pitchFamily="18" charset="0"/>
                <a:cs typeface="Times New Roman" panose="02020603050405020304" pitchFamily="18" charset="0"/>
              </a:rPr>
              <a:t>Liabilities) +</a:t>
            </a:r>
          </a:p>
          <a:p>
            <a:r>
              <a:rPr lang="en-GB" kern="0" dirty="0">
                <a:latin typeface="Times New Roman" panose="02020603050405020304" pitchFamily="18" charset="0"/>
                <a:cs typeface="Times New Roman" panose="02020603050405020304" pitchFamily="18" charset="0"/>
              </a:rPr>
              <a:t>Example: </a:t>
            </a:r>
            <a:r>
              <a:rPr lang="en-US" dirty="0">
                <a:latin typeface="Times New Roman" panose="02020603050405020304" pitchFamily="18" charset="0"/>
                <a:cs typeface="Times New Roman" panose="02020603050405020304" pitchFamily="18" charset="0"/>
              </a:rPr>
              <a:t>Receiving of</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bank</a:t>
            </a:r>
            <a:r>
              <a:rPr lang="uk-UA"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credit 10000</a:t>
            </a:r>
          </a:p>
          <a:p>
            <a:endParaRPr lang="en-GB" kern="0" dirty="0">
              <a:latin typeface="Times New Roman" panose="02020603050405020304" pitchFamily="18" charset="0"/>
              <a:cs typeface="Times New Roman" panose="02020603050405020304" pitchFamily="18" charset="0"/>
            </a:endParaRPr>
          </a:p>
          <a:p>
            <a:pPr marL="342900" indent="-342900">
              <a:buFont typeface="+mj-lt"/>
              <a:buAutoNum type="arabicPeriod"/>
            </a:pPr>
            <a:endParaRPr lang="en-GB" kern="0" dirty="0">
              <a:latin typeface="Times New Roman" panose="02020603050405020304" pitchFamily="18" charset="0"/>
              <a:cs typeface="Times New Roman" panose="02020603050405020304" pitchFamily="18" charset="0"/>
            </a:endParaRPr>
          </a:p>
          <a:p>
            <a:pPr marL="342900" indent="-342900">
              <a:buFont typeface="+mj-lt"/>
              <a:buAutoNum type="arabicPeriod"/>
            </a:pPr>
            <a:endParaRPr lang="en-GB" kern="0" dirty="0">
              <a:latin typeface="Times New Roman" panose="02020603050405020304" pitchFamily="18" charset="0"/>
              <a:cs typeface="Times New Roman" panose="02020603050405020304" pitchFamily="18" charset="0"/>
            </a:endParaRPr>
          </a:p>
          <a:p>
            <a:pPr marL="342900" indent="-342900">
              <a:buFont typeface="+mj-lt"/>
              <a:buAutoNum type="arabicPeriod"/>
            </a:pPr>
            <a:endParaRPr lang="en-GB" kern="0" dirty="0">
              <a:latin typeface="Times New Roman" panose="02020603050405020304" pitchFamily="18" charset="0"/>
              <a:cs typeface="Times New Roman" panose="02020603050405020304" pitchFamily="18" charset="0"/>
            </a:endParaRPr>
          </a:p>
          <a:p>
            <a:pPr marL="342900" indent="-342900">
              <a:buFont typeface="+mj-lt"/>
              <a:buAutoNum type="arabicPeriod"/>
            </a:pPr>
            <a:endParaRPr lang="en-GB" kern="0" dirty="0">
              <a:latin typeface="Times New Roman" panose="02020603050405020304" pitchFamily="18" charset="0"/>
              <a:cs typeface="Times New Roman" panose="02020603050405020304" pitchFamily="18" charset="0"/>
            </a:endParaRPr>
          </a:p>
          <a:p>
            <a:r>
              <a:rPr lang="en-GB" kern="0" dirty="0">
                <a:latin typeface="Times New Roman" panose="02020603050405020304" pitchFamily="18" charset="0"/>
                <a:cs typeface="Times New Roman" panose="02020603050405020304" pitchFamily="18" charset="0"/>
              </a:rPr>
              <a:t>4. </a:t>
            </a:r>
            <a:r>
              <a:rPr lang="en-GB" b="1" kern="0" dirty="0">
                <a:latin typeface="Times New Roman" panose="02020603050405020304" pitchFamily="18" charset="0"/>
                <a:cs typeface="Times New Roman" panose="02020603050405020304" pitchFamily="18" charset="0"/>
              </a:rPr>
              <a:t>Assets – , (Equity</a:t>
            </a:r>
            <a:r>
              <a:rPr lang="ru-RU" b="1" kern="0" dirty="0">
                <a:latin typeface="Times New Roman" panose="02020603050405020304" pitchFamily="18" charset="0"/>
                <a:cs typeface="Times New Roman" panose="02020603050405020304" pitchFamily="18" charset="0"/>
              </a:rPr>
              <a:t>/</a:t>
            </a:r>
            <a:r>
              <a:rPr lang="en-GB" b="1" kern="0" dirty="0">
                <a:latin typeface="Times New Roman" panose="02020603050405020304" pitchFamily="18" charset="0"/>
                <a:cs typeface="Times New Roman" panose="02020603050405020304" pitchFamily="18" charset="0"/>
              </a:rPr>
              <a:t>Liabilities) – </a:t>
            </a:r>
          </a:p>
          <a:p>
            <a:r>
              <a:rPr lang="en-GB" kern="0" dirty="0">
                <a:latin typeface="Times New Roman" panose="02020603050405020304" pitchFamily="18" charset="0"/>
                <a:cs typeface="Times New Roman" panose="02020603050405020304" pitchFamily="18" charset="0"/>
              </a:rPr>
              <a:t>Example: </a:t>
            </a:r>
            <a:r>
              <a:rPr lang="en-US" dirty="0">
                <a:latin typeface="Times New Roman" panose="02020603050405020304" pitchFamily="18" charset="0"/>
                <a:cs typeface="Times New Roman" panose="02020603050405020304" pitchFamily="18" charset="0"/>
              </a:rPr>
              <a:t>Repayment of trade payable to the suppliers 15000 </a:t>
            </a:r>
          </a:p>
          <a:p>
            <a:endParaRPr lang="en-GB" kern="0" dirty="0">
              <a:latin typeface="Times New Roman" panose="02020603050405020304" pitchFamily="18" charset="0"/>
              <a:cs typeface="Times New Roman" panose="02020603050405020304" pitchFamily="18" charset="0"/>
            </a:endParaRPr>
          </a:p>
          <a:p>
            <a:endParaRPr lang="en-GB" kern="0" dirty="0">
              <a:latin typeface="Times New Roman" panose="02020603050405020304" pitchFamily="18" charset="0"/>
              <a:cs typeface="Times New Roman" panose="02020603050405020304" pitchFamily="18" charset="0"/>
            </a:endParaRPr>
          </a:p>
          <a:p>
            <a:endParaRPr lang="en-GB" kern="0" dirty="0">
              <a:latin typeface="Times New Roman" panose="02020603050405020304" pitchFamily="18" charset="0"/>
              <a:cs typeface="Times New Roman" panose="02020603050405020304" pitchFamily="18" charset="0"/>
            </a:endParaRPr>
          </a:p>
          <a:p>
            <a:pPr marL="342900" indent="-342900">
              <a:buFont typeface="+mj-lt"/>
              <a:buAutoNum type="arabicPeriod"/>
            </a:pPr>
            <a:endParaRPr lang="en-GB" kern="0" dirty="0">
              <a:latin typeface="Times New Roman" panose="02020603050405020304" pitchFamily="18" charset="0"/>
              <a:cs typeface="Times New Roman" panose="02020603050405020304" pitchFamily="18" charset="0"/>
            </a:endParaRPr>
          </a:p>
          <a:p>
            <a:pPr marL="342900" indent="-342900">
              <a:buFont typeface="+mj-lt"/>
              <a:buAutoNum type="arabicPeriod"/>
            </a:pPr>
            <a:endParaRPr lang="en-GB" kern="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GB" kern="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GB" kern="0"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endParaRPr lang="en-GB" kern="0" dirty="0">
              <a:latin typeface="Times New Roman" panose="02020603050405020304" pitchFamily="18"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0A6A58A8-5A53-430B-BE29-6AB1688E18D5}"/>
              </a:ext>
            </a:extLst>
          </p:cNvPr>
          <p:cNvGraphicFramePr>
            <a:graphicFrameLocks noGrp="1"/>
          </p:cNvGraphicFramePr>
          <p:nvPr>
            <p:extLst>
              <p:ext uri="{D42A27DB-BD31-4B8C-83A1-F6EECF244321}">
                <p14:modId xmlns:p14="http://schemas.microsoft.com/office/powerpoint/2010/main" val="4216350254"/>
              </p:ext>
            </p:extLst>
          </p:nvPr>
        </p:nvGraphicFramePr>
        <p:xfrm>
          <a:off x="660079" y="2422853"/>
          <a:ext cx="10007920" cy="731520"/>
        </p:xfrm>
        <a:graphic>
          <a:graphicData uri="http://schemas.openxmlformats.org/drawingml/2006/table">
            <a:tbl>
              <a:tblPr firstRow="1" bandRow="1">
                <a:tableStyleId>{5C22544A-7EE6-4342-B048-85BDC9FD1C3A}</a:tableStyleId>
              </a:tblPr>
              <a:tblGrid>
                <a:gridCol w="5068538">
                  <a:extLst>
                    <a:ext uri="{9D8B030D-6E8A-4147-A177-3AD203B41FA5}">
                      <a16:colId xmlns:a16="http://schemas.microsoft.com/office/drawing/2014/main" val="3916550173"/>
                    </a:ext>
                  </a:extLst>
                </a:gridCol>
                <a:gridCol w="4939382">
                  <a:extLst>
                    <a:ext uri="{9D8B030D-6E8A-4147-A177-3AD203B41FA5}">
                      <a16:colId xmlns:a16="http://schemas.microsoft.com/office/drawing/2014/main" val="218065722"/>
                    </a:ext>
                  </a:extLst>
                </a:gridCol>
              </a:tblGrid>
              <a:tr h="305694">
                <a:tc>
                  <a:txBody>
                    <a:bodyPr/>
                    <a:lstStyle/>
                    <a:p>
                      <a:pPr algn="ctr"/>
                      <a:r>
                        <a:rPr lang="en-US" dirty="0">
                          <a:solidFill>
                            <a:schemeClr val="tx1"/>
                          </a:solidFill>
                          <a:latin typeface="Times New Roman" panose="02020603050405020304" pitchFamily="18" charset="0"/>
                          <a:cs typeface="Times New Roman" panose="02020603050405020304" pitchFamily="18" charset="0"/>
                        </a:rPr>
                        <a:t>Assets</a:t>
                      </a:r>
                      <a:r>
                        <a:rPr lang="en-US" dirty="0">
                          <a:latin typeface="Times New Roman" panose="02020603050405020304" pitchFamily="18" charset="0"/>
                          <a:cs typeface="Times New Roman" panose="02020603050405020304" pitchFamily="18"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800" kern="0" dirty="0">
                          <a:solidFill>
                            <a:schemeClr val="tx1"/>
                          </a:solidFill>
                          <a:latin typeface="Times New Roman" panose="02020603050405020304" pitchFamily="18" charset="0"/>
                          <a:cs typeface="Times New Roman" panose="02020603050405020304" pitchFamily="18" charset="0"/>
                        </a:rPr>
                        <a:t>Equity + Liabilities</a:t>
                      </a:r>
                      <a:endParaRPr lang="en-US" dirty="0">
                        <a:solidFill>
                          <a:schemeClr val="tx1"/>
                        </a:solidFill>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0317857"/>
                  </a:ext>
                </a:extLst>
              </a:tr>
              <a:tr h="305694">
                <a:tc>
                  <a:txBody>
                    <a:bodyPr/>
                    <a:lstStyle/>
                    <a:p>
                      <a:r>
                        <a:rPr lang="en-US" dirty="0">
                          <a:latin typeface="Times New Roman" panose="02020603050405020304" pitchFamily="18" charset="0"/>
                          <a:cs typeface="Times New Roman" panose="02020603050405020304" pitchFamily="18" charset="0"/>
                        </a:rPr>
                        <a:t>+ Banking account 2000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latin typeface="Times New Roman" panose="02020603050405020304" pitchFamily="18" charset="0"/>
                          <a:cs typeface="Times New Roman" panose="02020603050405020304" pitchFamily="18" charset="0"/>
                        </a:rPr>
                        <a:t>+ Bank credit 10000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3338584"/>
                  </a:ext>
                </a:extLst>
              </a:tr>
            </a:tbl>
          </a:graphicData>
        </a:graphic>
      </p:graphicFrame>
      <p:graphicFrame>
        <p:nvGraphicFramePr>
          <p:cNvPr id="10" name="Table 9">
            <a:extLst>
              <a:ext uri="{FF2B5EF4-FFF2-40B4-BE49-F238E27FC236}">
                <a16:creationId xmlns:a16="http://schemas.microsoft.com/office/drawing/2014/main" id="{C59FE311-E997-45B0-9A0F-40E8186FD96C}"/>
              </a:ext>
            </a:extLst>
          </p:cNvPr>
          <p:cNvGraphicFramePr>
            <a:graphicFrameLocks noGrp="1"/>
          </p:cNvGraphicFramePr>
          <p:nvPr>
            <p:extLst>
              <p:ext uri="{D42A27DB-BD31-4B8C-83A1-F6EECF244321}">
                <p14:modId xmlns:p14="http://schemas.microsoft.com/office/powerpoint/2010/main" val="6241588"/>
              </p:ext>
            </p:extLst>
          </p:nvPr>
        </p:nvGraphicFramePr>
        <p:xfrm>
          <a:off x="660079" y="4473759"/>
          <a:ext cx="10007920" cy="741680"/>
        </p:xfrm>
        <a:graphic>
          <a:graphicData uri="http://schemas.openxmlformats.org/drawingml/2006/table">
            <a:tbl>
              <a:tblPr firstRow="1" bandRow="1">
                <a:tableStyleId>{5C22544A-7EE6-4342-B048-85BDC9FD1C3A}</a:tableStyleId>
              </a:tblPr>
              <a:tblGrid>
                <a:gridCol w="5003960">
                  <a:extLst>
                    <a:ext uri="{9D8B030D-6E8A-4147-A177-3AD203B41FA5}">
                      <a16:colId xmlns:a16="http://schemas.microsoft.com/office/drawing/2014/main" val="1192237144"/>
                    </a:ext>
                  </a:extLst>
                </a:gridCol>
                <a:gridCol w="5003960">
                  <a:extLst>
                    <a:ext uri="{9D8B030D-6E8A-4147-A177-3AD203B41FA5}">
                      <a16:colId xmlns:a16="http://schemas.microsoft.com/office/drawing/2014/main" val="437660019"/>
                    </a:ext>
                  </a:extLst>
                </a:gridCol>
              </a:tblGrid>
              <a:tr h="370840">
                <a:tc>
                  <a:txBody>
                    <a:bodyPr/>
                    <a:lstStyle/>
                    <a:p>
                      <a:pPr algn="ctr"/>
                      <a:r>
                        <a:rPr lang="en-US" dirty="0">
                          <a:solidFill>
                            <a:schemeClr val="tx1"/>
                          </a:solidFill>
                          <a:latin typeface="Times New Roman" panose="02020603050405020304" pitchFamily="18" charset="0"/>
                          <a:cs typeface="Times New Roman" panose="02020603050405020304" pitchFamily="18" charset="0"/>
                        </a:rPr>
                        <a:t>Assets</a:t>
                      </a:r>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kern="0" dirty="0">
                          <a:solidFill>
                            <a:schemeClr val="tx1"/>
                          </a:solidFill>
                          <a:latin typeface="Times New Roman" panose="02020603050405020304" pitchFamily="18" charset="0"/>
                          <a:cs typeface="Times New Roman" panose="02020603050405020304" pitchFamily="18" charset="0"/>
                        </a:rPr>
                        <a:t>Equity + Liabilities</a:t>
                      </a:r>
                      <a:endParaRPr lang="en-US"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93863962"/>
                  </a:ext>
                </a:extLst>
              </a:tr>
              <a:tr h="370840">
                <a:tc>
                  <a:txBody>
                    <a:bodyPr/>
                    <a:lstStyle/>
                    <a:p>
                      <a:r>
                        <a:rPr lang="en-US" dirty="0">
                          <a:latin typeface="Times New Roman" panose="02020603050405020304" pitchFamily="18" charset="0"/>
                          <a:cs typeface="Times New Roman" panose="02020603050405020304" pitchFamily="18" charset="0"/>
                        </a:rPr>
                        <a:t>- Banking account 15000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latin typeface="Times New Roman" panose="02020603050405020304" pitchFamily="18" charset="0"/>
                          <a:cs typeface="Times New Roman" panose="02020603050405020304" pitchFamily="18" charset="0"/>
                        </a:rPr>
                        <a:t>- Trade payable 15000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39948567"/>
                  </a:ext>
                </a:extLst>
              </a:tr>
            </a:tbl>
          </a:graphicData>
        </a:graphic>
      </p:graphicFrame>
    </p:spTree>
    <p:extLst>
      <p:ext uri="{BB962C8B-B14F-4D97-AF65-F5344CB8AC3E}">
        <p14:creationId xmlns:p14="http://schemas.microsoft.com/office/powerpoint/2010/main" val="34429231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3830" cy="477054"/>
          </a:xfrm>
          <a:prstGeom prst="rect">
            <a:avLst/>
          </a:prstGeom>
          <a:solidFill>
            <a:srgbClr val="008080"/>
          </a:solidFill>
        </p:spPr>
        <p:txBody>
          <a:bodyPr wrap="none">
            <a:spAutoFit/>
          </a:bodyPr>
          <a:lstStyle/>
          <a:p>
            <a:pPr lvl="0">
              <a:defRPr/>
            </a:pPr>
            <a:r>
              <a:rPr lang="en-GB" sz="2500" kern="0" dirty="0">
                <a:latin typeface="Times New Roman"/>
              </a:rPr>
              <a:t>Income Statement</a:t>
            </a:r>
            <a:endParaRPr lang="en-GB" sz="2500" kern="0" dirty="0"/>
          </a:p>
        </p:txBody>
      </p:sp>
      <p:sp>
        <p:nvSpPr>
          <p:cNvPr id="7" name="Zástupný symbol pro obsah 2"/>
          <p:cNvSpPr txBox="1">
            <a:spLocks/>
          </p:cNvSpPr>
          <p:nvPr/>
        </p:nvSpPr>
        <p:spPr>
          <a:xfrm>
            <a:off x="395535" y="1180243"/>
            <a:ext cx="10007921" cy="52284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E72B069B-6EF2-4EBD-A92A-00136D91F1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3455" y="294836"/>
            <a:ext cx="1464833" cy="1127893"/>
          </a:xfrm>
          <a:prstGeom prst="rect">
            <a:avLst/>
          </a:prstGeom>
        </p:spPr>
      </p:pic>
      <p:sp>
        <p:nvSpPr>
          <p:cNvPr id="8" name="Zástupný symbol pro obsah 2">
            <a:extLst>
              <a:ext uri="{FF2B5EF4-FFF2-40B4-BE49-F238E27FC236}">
                <a16:creationId xmlns:a16="http://schemas.microsoft.com/office/drawing/2014/main" id="{D7C8DFAA-56D9-46B5-9D6F-2F9BCF2DC551}"/>
              </a:ext>
            </a:extLst>
          </p:cNvPr>
          <p:cNvSpPr txBox="1">
            <a:spLocks/>
          </p:cNvSpPr>
          <p:nvPr/>
        </p:nvSpPr>
        <p:spPr>
          <a:xfrm>
            <a:off x="395535" y="957040"/>
            <a:ext cx="11292882" cy="545162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r>
              <a:rPr lang="en-GB" sz="1800" b="1" dirty="0">
                <a:latin typeface="Times New Roman" panose="02020603050405020304" pitchFamily="18" charset="0"/>
                <a:cs typeface="Times New Roman" panose="02020603050405020304" pitchFamily="18" charset="0"/>
              </a:rPr>
              <a:t>Income Statement of XIAOMI CORPORATION </a:t>
            </a:r>
            <a:r>
              <a:rPr lang="en-US" sz="1800" dirty="0">
                <a:latin typeface="Times New Roman" panose="02020603050405020304" pitchFamily="18" charset="0"/>
                <a:cs typeface="Times New Roman" panose="02020603050405020304" pitchFamily="18" charset="0"/>
              </a:rPr>
              <a:t>:</a:t>
            </a:r>
            <a:endParaRPr lang="en-GB" sz="1800" dirty="0">
              <a:solidFill>
                <a:srgbClr val="002060"/>
              </a:solidFill>
              <a:latin typeface="Times New Roman" panose="02020603050405020304" pitchFamily="18" charset="0"/>
              <a:cs typeface="Times New Roman" panose="02020603050405020304" pitchFamily="18" charset="0"/>
            </a:endParaRPr>
          </a:p>
          <a:p>
            <a:pPr marL="0" indent="0">
              <a:spcBef>
                <a:spcPts val="0"/>
              </a:spcBef>
              <a:buNone/>
            </a:pPr>
            <a:endParaRPr lang="en-GB" sz="18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D15EF330-382D-4C19-8FFA-9CB1BC334289}"/>
              </a:ext>
            </a:extLst>
          </p:cNvPr>
          <p:cNvPicPr>
            <a:picLocks noChangeAspect="1"/>
          </p:cNvPicPr>
          <p:nvPr/>
        </p:nvPicPr>
        <p:blipFill>
          <a:blip r:embed="rId3"/>
          <a:stretch>
            <a:fillRect/>
          </a:stretch>
        </p:blipFill>
        <p:spPr>
          <a:xfrm>
            <a:off x="1258957" y="1422728"/>
            <a:ext cx="8964627" cy="5016583"/>
          </a:xfrm>
          <a:prstGeom prst="rect">
            <a:avLst/>
          </a:prstGeom>
        </p:spPr>
      </p:pic>
    </p:spTree>
    <p:extLst>
      <p:ext uri="{BB962C8B-B14F-4D97-AF65-F5344CB8AC3E}">
        <p14:creationId xmlns:p14="http://schemas.microsoft.com/office/powerpoint/2010/main" val="3328653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463564" cy="477054"/>
          </a:xfrm>
          <a:prstGeom prst="rect">
            <a:avLst/>
          </a:prstGeom>
          <a:solidFill>
            <a:srgbClr val="008080"/>
          </a:solidFill>
        </p:spPr>
        <p:txBody>
          <a:bodyPr wrap="none">
            <a:spAutoFit/>
          </a:bodyPr>
          <a:lstStyle/>
          <a:p>
            <a:pPr lvl="0">
              <a:defRPr/>
            </a:pPr>
            <a:r>
              <a:rPr lang="en-GB" sz="2500" kern="0" dirty="0">
                <a:latin typeface="Times New Roman"/>
              </a:rPr>
              <a:t>Income Statement: </a:t>
            </a:r>
            <a:r>
              <a:rPr lang="en-US" sz="2500" dirty="0">
                <a:latin typeface="Times New Roman" panose="02020603050405020304" pitchFamily="18" charset="0"/>
                <a:cs typeface="Times New Roman" panose="02020603050405020304" pitchFamily="18" charset="0"/>
              </a:rPr>
              <a:t>Accrual Basis of Accounting</a:t>
            </a:r>
            <a:r>
              <a:rPr lang="en-GB" sz="2500" kern="0" dirty="0">
                <a:latin typeface="Times New Roman"/>
              </a:rPr>
              <a:t> </a:t>
            </a:r>
            <a:endParaRPr lang="en-GB" sz="2500" kern="0" dirty="0"/>
          </a:p>
        </p:txBody>
      </p:sp>
      <p:sp>
        <p:nvSpPr>
          <p:cNvPr id="7" name="Zástupný symbol pro obsah 2"/>
          <p:cNvSpPr txBox="1">
            <a:spLocks/>
          </p:cNvSpPr>
          <p:nvPr/>
        </p:nvSpPr>
        <p:spPr>
          <a:xfrm>
            <a:off x="395535" y="1180243"/>
            <a:ext cx="10007921" cy="52284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E72B069B-6EF2-4EBD-A92A-00136D91F1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3455" y="294836"/>
            <a:ext cx="1464833" cy="1127893"/>
          </a:xfrm>
          <a:prstGeom prst="rect">
            <a:avLst/>
          </a:prstGeom>
        </p:spPr>
      </p:pic>
      <p:sp>
        <p:nvSpPr>
          <p:cNvPr id="8" name="Zástupný symbol pro obsah 2">
            <a:extLst>
              <a:ext uri="{FF2B5EF4-FFF2-40B4-BE49-F238E27FC236}">
                <a16:creationId xmlns:a16="http://schemas.microsoft.com/office/drawing/2014/main" id="{D7C8DFAA-56D9-46B5-9D6F-2F9BCF2DC551}"/>
              </a:ext>
            </a:extLst>
          </p:cNvPr>
          <p:cNvSpPr txBox="1">
            <a:spLocks/>
          </p:cNvSpPr>
          <p:nvPr/>
        </p:nvSpPr>
        <p:spPr>
          <a:xfrm>
            <a:off x="395535" y="957040"/>
            <a:ext cx="11292882" cy="545162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r>
              <a:rPr lang="en-US" sz="1600" b="1" dirty="0">
                <a:latin typeface="Times New Roman" panose="02020603050405020304" pitchFamily="18" charset="0"/>
                <a:cs typeface="Times New Roman" panose="02020603050405020304" pitchFamily="18" charset="0"/>
              </a:rPr>
              <a:t>Income (Revenue)</a:t>
            </a:r>
            <a:r>
              <a:rPr lang="en-US" sz="1600" dirty="0">
                <a:latin typeface="Times New Roman" panose="02020603050405020304" pitchFamily="18" charset="0"/>
                <a:cs typeface="Times New Roman" panose="02020603050405020304" pitchFamily="18" charset="0"/>
              </a:rPr>
              <a:t> – growing of economic benefits in the form of assets increasing or liabilities decreasing, </a:t>
            </a:r>
          </a:p>
          <a:p>
            <a:pPr marL="0" indent="0">
              <a:spcBef>
                <a:spcPts val="0"/>
              </a:spcBef>
              <a:buNone/>
            </a:pPr>
            <a:r>
              <a:rPr lang="en-US" sz="1600" dirty="0">
                <a:latin typeface="Times New Roman" panose="02020603050405020304" pitchFamily="18" charset="0"/>
                <a:cs typeface="Times New Roman" panose="02020603050405020304" pitchFamily="18" charset="0"/>
              </a:rPr>
              <a:t>that leads to increasing in equity, other than increasing relating to contributions from owners</a:t>
            </a:r>
            <a:endParaRPr lang="cs-CZ" sz="1600" dirty="0">
              <a:latin typeface="Times New Roman" panose="02020603050405020304" pitchFamily="18" charset="0"/>
              <a:cs typeface="Times New Roman" panose="02020603050405020304" pitchFamily="18" charset="0"/>
            </a:endParaRPr>
          </a:p>
          <a:p>
            <a:pPr marL="0" indent="0">
              <a:spcBef>
                <a:spcPts val="0"/>
              </a:spcBef>
              <a:buNone/>
            </a:pPr>
            <a:endParaRPr lang="en-US" sz="1600" b="1" dirty="0">
              <a:latin typeface="Times New Roman" panose="02020603050405020304" pitchFamily="18" charset="0"/>
              <a:cs typeface="Times New Roman" panose="02020603050405020304" pitchFamily="18" charset="0"/>
            </a:endParaRPr>
          </a:p>
          <a:p>
            <a:pPr marL="0" indent="0">
              <a:spcBef>
                <a:spcPts val="0"/>
              </a:spcBef>
              <a:buNone/>
            </a:pPr>
            <a:r>
              <a:rPr lang="en-US" sz="1600" b="1" dirty="0">
                <a:latin typeface="Times New Roman" panose="02020603050405020304" pitchFamily="18" charset="0"/>
                <a:cs typeface="Times New Roman" panose="02020603050405020304" pitchFamily="18" charset="0"/>
              </a:rPr>
              <a:t>Expenses (costs, expenditures)</a:t>
            </a:r>
            <a:r>
              <a:rPr lang="en-US" sz="1600" dirty="0">
                <a:latin typeface="Times New Roman" panose="02020603050405020304" pitchFamily="18" charset="0"/>
                <a:cs typeface="Times New Roman" panose="02020603050405020304" pitchFamily="18" charset="0"/>
              </a:rPr>
              <a:t> – reducing of economic benefits in the form of assets decreasing or liabilities increasing, that leads to </a:t>
            </a:r>
          </a:p>
          <a:p>
            <a:pPr marL="0" indent="0">
              <a:spcBef>
                <a:spcPts val="0"/>
              </a:spcBef>
              <a:buNone/>
            </a:pPr>
            <a:r>
              <a:rPr lang="en-US" sz="1600" dirty="0">
                <a:latin typeface="Times New Roman" panose="02020603050405020304" pitchFamily="18" charset="0"/>
                <a:cs typeface="Times New Roman" panose="02020603050405020304" pitchFamily="18" charset="0"/>
              </a:rPr>
              <a:t>decreasing in equity, other than decreasing because of repurchasing stocks or reducing the quantity of owners </a:t>
            </a:r>
          </a:p>
          <a:p>
            <a:pPr marL="0" indent="0">
              <a:spcBef>
                <a:spcPts val="0"/>
              </a:spcBef>
              <a:buNone/>
            </a:pPr>
            <a:endParaRPr lang="en-US" sz="1600" b="1" dirty="0">
              <a:latin typeface="Times New Roman" panose="02020603050405020304" pitchFamily="18" charset="0"/>
              <a:cs typeface="Times New Roman" panose="02020603050405020304" pitchFamily="18" charset="0"/>
            </a:endParaRPr>
          </a:p>
          <a:p>
            <a:pPr marL="0" indent="0">
              <a:spcBef>
                <a:spcPts val="0"/>
              </a:spcBef>
              <a:buNone/>
            </a:pPr>
            <a:r>
              <a:rPr lang="en-US" sz="1600" b="1" dirty="0">
                <a:latin typeface="Times New Roman" panose="02020603050405020304" pitchFamily="18" charset="0"/>
                <a:cs typeface="Times New Roman" panose="02020603050405020304" pitchFamily="18" charset="0"/>
              </a:rPr>
              <a:t>Profit</a:t>
            </a:r>
            <a:r>
              <a:rPr lang="en-US" sz="1600" dirty="0">
                <a:latin typeface="Times New Roman" panose="02020603050405020304" pitchFamily="18" charset="0"/>
                <a:cs typeface="Times New Roman" panose="02020603050405020304" pitchFamily="18" charset="0"/>
              </a:rPr>
              <a:t> = Incomes – Costs </a:t>
            </a:r>
          </a:p>
          <a:p>
            <a:pPr marL="0" indent="0">
              <a:spcBef>
                <a:spcPts val="0"/>
              </a:spcBef>
              <a:buNone/>
            </a:pPr>
            <a:r>
              <a:rPr lang="en-US" sz="1600" b="1" dirty="0">
                <a:latin typeface="Times New Roman" panose="02020603050405020304" pitchFamily="18" charset="0"/>
                <a:cs typeface="Times New Roman" panose="02020603050405020304" pitchFamily="18" charset="0"/>
              </a:rPr>
              <a:t>Loss </a:t>
            </a:r>
            <a:r>
              <a:rPr lang="ru-RU"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Incomes </a:t>
            </a:r>
            <a:r>
              <a:rPr lang="ru-RU"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Costs </a:t>
            </a:r>
            <a:r>
              <a:rPr lang="ru-RU" sz="1600" dirty="0">
                <a:latin typeface="Times New Roman" panose="02020603050405020304" pitchFamily="18" charset="0"/>
                <a:cs typeface="Times New Roman" panose="02020603050405020304" pitchFamily="18" charset="0"/>
              </a:rPr>
              <a:t>(</a:t>
            </a:r>
            <a:r>
              <a:rPr lang="en-US" sz="1600" dirty="0">
                <a:latin typeface="Times New Roman" panose="02020603050405020304" pitchFamily="18" charset="0"/>
                <a:cs typeface="Times New Roman" panose="02020603050405020304" pitchFamily="18" charset="0"/>
              </a:rPr>
              <a:t>in case Costs &gt; incomes</a:t>
            </a:r>
            <a:r>
              <a:rPr lang="ru-RU" sz="1600" dirty="0">
                <a:latin typeface="Times New Roman" panose="02020603050405020304" pitchFamily="18" charset="0"/>
                <a:cs typeface="Times New Roman" panose="02020603050405020304" pitchFamily="18" charset="0"/>
              </a:rPr>
              <a:t>)</a:t>
            </a:r>
          </a:p>
          <a:p>
            <a:pPr marL="0" indent="0">
              <a:spcBef>
                <a:spcPts val="0"/>
              </a:spcBef>
              <a:buNone/>
            </a:pPr>
            <a:endParaRPr lang="en-US" sz="1600" b="1" dirty="0">
              <a:latin typeface="Times New Roman" panose="02020603050405020304" pitchFamily="18" charset="0"/>
              <a:cs typeface="Times New Roman" panose="02020603050405020304" pitchFamily="18" charset="0"/>
            </a:endParaRPr>
          </a:p>
          <a:p>
            <a:pPr marL="0" indent="0">
              <a:spcBef>
                <a:spcPts val="0"/>
              </a:spcBef>
              <a:buNone/>
            </a:pPr>
            <a:r>
              <a:rPr lang="en-US" sz="1600" b="1" dirty="0">
                <a:latin typeface="Times New Roman" panose="02020603050405020304" pitchFamily="18" charset="0"/>
                <a:cs typeface="Times New Roman" panose="02020603050405020304" pitchFamily="18" charset="0"/>
              </a:rPr>
              <a:t>Accrual basis of accounting:</a:t>
            </a:r>
          </a:p>
          <a:p>
            <a:pPr marL="0" indent="0">
              <a:spcBef>
                <a:spcPts val="0"/>
              </a:spcBef>
              <a:buNone/>
            </a:pPr>
            <a:r>
              <a:rPr lang="en-US" sz="1600" dirty="0">
                <a:latin typeface="Times New Roman" panose="02020603050405020304" pitchFamily="18" charset="0"/>
                <a:cs typeface="Times New Roman" panose="02020603050405020304" pitchFamily="18" charset="0"/>
              </a:rPr>
              <a:t>Under the accrual basis of accounting, </a:t>
            </a:r>
            <a:r>
              <a:rPr lang="en-US" sz="1600" dirty="0">
                <a:latin typeface="Times New Roman" panose="02020603050405020304" pitchFamily="18" charset="0"/>
                <a:cs typeface="Times New Roman" panose="02020603050405020304" pitchFamily="18" charset="0"/>
                <a:hlinkClick r:id="rId3" tooltip="What are revenues?">
                  <a:extLst>
                    <a:ext uri="{A12FA001-AC4F-418D-AE19-62706E023703}">
                      <ahyp:hlinkClr xmlns:ahyp="http://schemas.microsoft.com/office/drawing/2018/hyperlinkcolor" val="tx"/>
                    </a:ext>
                  </a:extLst>
                </a:hlinkClick>
              </a:rPr>
              <a:t>revenues</a:t>
            </a:r>
            <a:r>
              <a:rPr lang="en-US" sz="1600" dirty="0">
                <a:latin typeface="Times New Roman" panose="02020603050405020304" pitchFamily="18" charset="0"/>
                <a:cs typeface="Times New Roman" panose="02020603050405020304" pitchFamily="18" charset="0"/>
              </a:rPr>
              <a:t> are reported on the income statement when they are earned. When the revenues are earned but cash is not received, the asset accounts receivable will be recorded. </a:t>
            </a:r>
          </a:p>
          <a:p>
            <a:pPr marL="0" indent="0">
              <a:spcBef>
                <a:spcPts val="0"/>
              </a:spcBef>
              <a:buNone/>
            </a:pPr>
            <a:r>
              <a:rPr lang="en-US" sz="1600" b="1" dirty="0">
                <a:latin typeface="Times New Roman" panose="02020603050405020304" pitchFamily="18" charset="0"/>
                <a:cs typeface="Times New Roman" panose="02020603050405020304" pitchFamily="18" charset="0"/>
              </a:rPr>
              <a:t>Recognition of revenue </a:t>
            </a:r>
            <a:r>
              <a:rPr lang="en-US" sz="1600" dirty="0">
                <a:latin typeface="Times New Roman" panose="02020603050405020304" pitchFamily="18" charset="0"/>
                <a:cs typeface="Times New Roman" panose="02020603050405020304" pitchFamily="18" charset="0"/>
              </a:rPr>
              <a:t>(International Accounting Standard 18 – Revenue):</a:t>
            </a:r>
          </a:p>
          <a:p>
            <a:pPr fontAlgn="base">
              <a:spcBef>
                <a:spcPts val="0"/>
              </a:spcBef>
            </a:pPr>
            <a:r>
              <a:rPr lang="en-US" sz="1600" dirty="0">
                <a:latin typeface="Times New Roman" panose="02020603050405020304" pitchFamily="18" charset="0"/>
                <a:cs typeface="Times New Roman" panose="02020603050405020304" pitchFamily="18" charset="0"/>
              </a:rPr>
              <a:t>the seller has transferred to the buyer the significant risks and rewards of ownership</a:t>
            </a:r>
          </a:p>
          <a:p>
            <a:pPr fontAlgn="base">
              <a:spcBef>
                <a:spcPts val="0"/>
              </a:spcBef>
            </a:pPr>
            <a:r>
              <a:rPr lang="en-US" sz="1600" dirty="0">
                <a:latin typeface="Times New Roman" panose="02020603050405020304" pitchFamily="18" charset="0"/>
                <a:cs typeface="Times New Roman" panose="02020603050405020304" pitchFamily="18" charset="0"/>
              </a:rPr>
              <a:t> the seller retains neither continuing managerial involvement to the degree usually associated with ownership nor effective control over the goods sold</a:t>
            </a:r>
          </a:p>
          <a:p>
            <a:pPr fontAlgn="base">
              <a:spcBef>
                <a:spcPts val="0"/>
              </a:spcBef>
            </a:pPr>
            <a:r>
              <a:rPr lang="en-US" sz="1600" dirty="0">
                <a:latin typeface="Times New Roman" panose="02020603050405020304" pitchFamily="18" charset="0"/>
                <a:cs typeface="Times New Roman" panose="02020603050405020304" pitchFamily="18" charset="0"/>
              </a:rPr>
              <a:t> the amount of revenue can be measured reliably</a:t>
            </a:r>
          </a:p>
          <a:p>
            <a:pPr fontAlgn="base">
              <a:spcBef>
                <a:spcPts val="0"/>
              </a:spcBef>
            </a:pPr>
            <a:r>
              <a:rPr lang="en-US" sz="1600" dirty="0">
                <a:latin typeface="Times New Roman" panose="02020603050405020304" pitchFamily="18" charset="0"/>
                <a:cs typeface="Times New Roman" panose="02020603050405020304" pitchFamily="18" charset="0"/>
              </a:rPr>
              <a:t> it is probable that the economic benefits associated with the transaction will flow to the seller, and</a:t>
            </a:r>
          </a:p>
          <a:p>
            <a:pPr fontAlgn="base">
              <a:spcBef>
                <a:spcPts val="0"/>
              </a:spcBef>
            </a:pPr>
            <a:r>
              <a:rPr lang="en-US" sz="1600" dirty="0">
                <a:latin typeface="Times New Roman" panose="02020603050405020304" pitchFamily="18" charset="0"/>
                <a:cs typeface="Times New Roman" panose="02020603050405020304" pitchFamily="18" charset="0"/>
              </a:rPr>
              <a:t> the costs incurred or to be incurred in respect of the transaction can be measured reliably</a:t>
            </a:r>
          </a:p>
          <a:p>
            <a:pPr marL="0" indent="0">
              <a:spcBef>
                <a:spcPts val="0"/>
              </a:spcBef>
              <a:buNone/>
            </a:pPr>
            <a:endParaRPr lang="en-US" sz="1600" b="1" dirty="0">
              <a:latin typeface="Times New Roman" panose="02020603050405020304" pitchFamily="18" charset="0"/>
              <a:cs typeface="Times New Roman" panose="02020603050405020304" pitchFamily="18" charset="0"/>
            </a:endParaRPr>
          </a:p>
          <a:p>
            <a:pPr marL="0" indent="0" fontAlgn="base">
              <a:spcBef>
                <a:spcPts val="0"/>
              </a:spcBef>
              <a:buNone/>
            </a:pPr>
            <a:r>
              <a:rPr lang="en-US" sz="1600" dirty="0">
                <a:latin typeface="Times New Roman" panose="02020603050405020304" pitchFamily="18" charset="0"/>
                <a:cs typeface="Times New Roman" panose="02020603050405020304" pitchFamily="18" charset="0"/>
                <a:hlinkClick r:id="rId4" tooltip="What is an expense?">
                  <a:extLst>
                    <a:ext uri="{A12FA001-AC4F-418D-AE19-62706E023703}">
                      <ahyp:hlinkClr xmlns:ahyp="http://schemas.microsoft.com/office/drawing/2018/hyperlinkcolor" val="tx"/>
                    </a:ext>
                  </a:extLst>
                </a:hlinkClick>
              </a:rPr>
              <a:t>Expenses</a:t>
            </a:r>
            <a:r>
              <a:rPr lang="en-US" sz="1600" dirty="0">
                <a:latin typeface="Times New Roman" panose="02020603050405020304" pitchFamily="18" charset="0"/>
                <a:cs typeface="Times New Roman" panose="02020603050405020304" pitchFamily="18" charset="0"/>
              </a:rPr>
              <a:t> are reported on the income statement when they match up with the revenues being reported, or when a cost has no future benefit that can be measured. When an expense occurs and cash has not yet been paid, a liability account will also be recorded.</a:t>
            </a:r>
          </a:p>
          <a:p>
            <a:pPr>
              <a:spcBef>
                <a:spcPts val="0"/>
              </a:spcBef>
            </a:pPr>
            <a:endParaRPr lang="en-GB" sz="1600" dirty="0">
              <a:latin typeface="Times New Roman" panose="02020603050405020304" pitchFamily="18" charset="0"/>
              <a:cs typeface="Times New Roman" panose="02020603050405020304" pitchFamily="18" charset="0"/>
            </a:endParaRPr>
          </a:p>
          <a:p>
            <a:pPr marL="0" indent="0">
              <a:spcBef>
                <a:spcPts val="0"/>
              </a:spcBef>
              <a:buNone/>
            </a:pPr>
            <a:endParaRPr lang="en-GB" sz="18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5990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865645" cy="477054"/>
          </a:xfrm>
          <a:prstGeom prst="rect">
            <a:avLst/>
          </a:prstGeom>
          <a:solidFill>
            <a:srgbClr val="008080"/>
          </a:solidFill>
        </p:spPr>
        <p:txBody>
          <a:bodyPr wrap="none">
            <a:spAutoFit/>
          </a:bodyPr>
          <a:lstStyle/>
          <a:p>
            <a:pPr lvl="0">
              <a:defRPr/>
            </a:pPr>
            <a:r>
              <a:rPr lang="en-US" sz="2500" dirty="0">
                <a:latin typeface="Times New Roman" panose="02020603050405020304" pitchFamily="18" charset="0"/>
                <a:cs typeface="Times New Roman" panose="02020603050405020304" pitchFamily="18" charset="0"/>
              </a:rPr>
              <a:t>Accrual Basis of Accounting</a:t>
            </a:r>
            <a:r>
              <a:rPr lang="ru-RU" sz="2500" dirty="0">
                <a:latin typeface="Times New Roman" panose="02020603050405020304" pitchFamily="18" charset="0"/>
                <a:cs typeface="Times New Roman" panose="02020603050405020304" pitchFamily="18" charset="0"/>
              </a:rPr>
              <a:t> (</a:t>
            </a:r>
            <a:r>
              <a:rPr lang="en-US" sz="2500" dirty="0">
                <a:latin typeface="Times New Roman" panose="02020603050405020304" pitchFamily="18" charset="0"/>
                <a:cs typeface="Times New Roman" panose="02020603050405020304" pitchFamily="18" charset="0"/>
              </a:rPr>
              <a:t>continuation</a:t>
            </a:r>
            <a:r>
              <a:rPr lang="ru-RU" sz="2500" dirty="0">
                <a:latin typeface="Times New Roman" panose="02020603050405020304" pitchFamily="18" charset="0"/>
                <a:cs typeface="Times New Roman" panose="02020603050405020304" pitchFamily="18" charset="0"/>
              </a:rPr>
              <a:t>)</a:t>
            </a:r>
            <a:r>
              <a:rPr lang="en-GB" sz="2500" kern="0" dirty="0">
                <a:latin typeface="Times New Roman"/>
              </a:rPr>
              <a:t> </a:t>
            </a:r>
            <a:endParaRPr lang="en-GB" sz="2500" kern="0" dirty="0"/>
          </a:p>
        </p:txBody>
      </p:sp>
      <p:sp>
        <p:nvSpPr>
          <p:cNvPr id="7" name="Zástupný symbol pro obsah 2"/>
          <p:cNvSpPr txBox="1">
            <a:spLocks/>
          </p:cNvSpPr>
          <p:nvPr/>
        </p:nvSpPr>
        <p:spPr>
          <a:xfrm>
            <a:off x="395535" y="1180243"/>
            <a:ext cx="10007921" cy="52284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E72B069B-6EF2-4EBD-A92A-00136D91F1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3455" y="294836"/>
            <a:ext cx="1464833" cy="1127893"/>
          </a:xfrm>
          <a:prstGeom prst="rect">
            <a:avLst/>
          </a:prstGeom>
        </p:spPr>
      </p:pic>
      <p:sp>
        <p:nvSpPr>
          <p:cNvPr id="8" name="Zástupný symbol pro obsah 2">
            <a:extLst>
              <a:ext uri="{FF2B5EF4-FFF2-40B4-BE49-F238E27FC236}">
                <a16:creationId xmlns:a16="http://schemas.microsoft.com/office/drawing/2014/main" id="{D7C8DFAA-56D9-46B5-9D6F-2F9BCF2DC551}"/>
              </a:ext>
            </a:extLst>
          </p:cNvPr>
          <p:cNvSpPr txBox="1">
            <a:spLocks/>
          </p:cNvSpPr>
          <p:nvPr/>
        </p:nvSpPr>
        <p:spPr>
          <a:xfrm>
            <a:off x="395535" y="957040"/>
            <a:ext cx="11292882" cy="545162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pPr>
            <a:endParaRPr lang="en-GB" sz="1600" dirty="0">
              <a:latin typeface="Times New Roman" panose="02020603050405020304" pitchFamily="18" charset="0"/>
              <a:cs typeface="Times New Roman" panose="02020603050405020304" pitchFamily="18" charset="0"/>
            </a:endParaRPr>
          </a:p>
          <a:p>
            <a:pPr marL="0" indent="0">
              <a:spcBef>
                <a:spcPts val="0"/>
              </a:spcBef>
              <a:buNone/>
            </a:pPr>
            <a:endParaRPr lang="en-GB" sz="18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0A980FE5-2B65-4219-A475-559A8789D6D8}"/>
              </a:ext>
            </a:extLst>
          </p:cNvPr>
          <p:cNvGraphicFramePr>
            <a:graphicFrameLocks noGrp="1"/>
          </p:cNvGraphicFramePr>
          <p:nvPr>
            <p:extLst>
              <p:ext uri="{D42A27DB-BD31-4B8C-83A1-F6EECF244321}">
                <p14:modId xmlns:p14="http://schemas.microsoft.com/office/powerpoint/2010/main" val="1932439044"/>
              </p:ext>
            </p:extLst>
          </p:nvPr>
        </p:nvGraphicFramePr>
        <p:xfrm>
          <a:off x="441917" y="1122531"/>
          <a:ext cx="9915156" cy="5120640"/>
        </p:xfrm>
        <a:graphic>
          <a:graphicData uri="http://schemas.openxmlformats.org/drawingml/2006/table">
            <a:tbl>
              <a:tblPr firstRow="1" bandRow="1">
                <a:tableStyleId>{5C22544A-7EE6-4342-B048-85BDC9FD1C3A}</a:tableStyleId>
              </a:tblPr>
              <a:tblGrid>
                <a:gridCol w="4554153">
                  <a:extLst>
                    <a:ext uri="{9D8B030D-6E8A-4147-A177-3AD203B41FA5}">
                      <a16:colId xmlns:a16="http://schemas.microsoft.com/office/drawing/2014/main" val="1315651305"/>
                    </a:ext>
                  </a:extLst>
                </a:gridCol>
                <a:gridCol w="2597426">
                  <a:extLst>
                    <a:ext uri="{9D8B030D-6E8A-4147-A177-3AD203B41FA5}">
                      <a16:colId xmlns:a16="http://schemas.microsoft.com/office/drawing/2014/main" val="2697791138"/>
                    </a:ext>
                  </a:extLst>
                </a:gridCol>
                <a:gridCol w="2763577">
                  <a:extLst>
                    <a:ext uri="{9D8B030D-6E8A-4147-A177-3AD203B41FA5}">
                      <a16:colId xmlns:a16="http://schemas.microsoft.com/office/drawing/2014/main" val="202080983"/>
                    </a:ext>
                  </a:extLst>
                </a:gridCol>
              </a:tblGrid>
              <a:tr h="360010">
                <a:tc>
                  <a:txBody>
                    <a:bodyPr/>
                    <a:lstStyle/>
                    <a:p>
                      <a:pPr algn="ctr"/>
                      <a:r>
                        <a:rPr lang="en-US" dirty="0">
                          <a:solidFill>
                            <a:schemeClr val="tx1"/>
                          </a:solidFill>
                          <a:latin typeface="Times New Roman" panose="02020603050405020304" pitchFamily="18" charset="0"/>
                          <a:cs typeface="Times New Roman" panose="02020603050405020304" pitchFamily="18" charset="0"/>
                        </a:rPr>
                        <a:t>Transaction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latin typeface="Times New Roman" panose="02020603050405020304" pitchFamily="18" charset="0"/>
                          <a:cs typeface="Times New Roman" panose="02020603050405020304" pitchFamily="18" charset="0"/>
                        </a:rPr>
                        <a:t>Revenue, income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latin typeface="Times New Roman" panose="02020603050405020304" pitchFamily="18" charset="0"/>
                          <a:cs typeface="Times New Roman" panose="02020603050405020304" pitchFamily="18" charset="0"/>
                        </a:rPr>
                        <a:t>Cash inflow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5428426"/>
                  </a:ext>
                </a:extLst>
              </a:tr>
              <a:tr h="360010">
                <a:tc>
                  <a:txBody>
                    <a:bodyPr/>
                    <a:lstStyle/>
                    <a:p>
                      <a:r>
                        <a:rPr lang="en-US" dirty="0">
                          <a:solidFill>
                            <a:schemeClr val="tx1"/>
                          </a:solidFill>
                          <a:latin typeface="Times New Roman" panose="02020603050405020304" pitchFamily="18" charset="0"/>
                          <a:cs typeface="Times New Roman" panose="02020603050405020304" pitchFamily="18" charset="0"/>
                        </a:rPr>
                        <a:t>1. Delivered production to buyers and received cash from them 20000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latin typeface="Times New Roman" panose="02020603050405020304" pitchFamily="18" charset="0"/>
                          <a:cs typeface="Times New Roman" panose="02020603050405020304" pitchFamily="18" charset="0"/>
                        </a:rPr>
                        <a:t>20000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latin typeface="Times New Roman" panose="02020603050405020304" pitchFamily="18" charset="0"/>
                          <a:cs typeface="Times New Roman" panose="02020603050405020304" pitchFamily="18" charset="0"/>
                        </a:rPr>
                        <a:t>20000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2643727"/>
                  </a:ext>
                </a:extLst>
              </a:tr>
              <a:tr h="3600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latin typeface="Times New Roman" panose="02020603050405020304" pitchFamily="18" charset="0"/>
                          <a:cs typeface="Times New Roman" panose="02020603050405020304" pitchFamily="18" charset="0"/>
                        </a:rPr>
                        <a:t>2. Delivered production to buyers with payment delay 20000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latin typeface="Times New Roman" panose="02020603050405020304" pitchFamily="18" charset="0"/>
                          <a:cs typeface="Times New Roman" panose="02020603050405020304" pitchFamily="18" charset="0"/>
                        </a:rPr>
                        <a:t>20000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latin typeface="Times New Roman" panose="02020603050405020304" pitchFamily="18" charset="0"/>
                          <a:cs typeface="Times New Roman" panose="02020603050405020304"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7745625"/>
                  </a:ext>
                </a:extLst>
              </a:tr>
              <a:tr h="360010">
                <a:tc>
                  <a:txBody>
                    <a:bodyPr/>
                    <a:lstStyle/>
                    <a:p>
                      <a:r>
                        <a:rPr lang="en-US" dirty="0">
                          <a:solidFill>
                            <a:schemeClr val="tx1"/>
                          </a:solidFill>
                          <a:latin typeface="Times New Roman" panose="02020603050405020304" pitchFamily="18" charset="0"/>
                          <a:cs typeface="Times New Roman" panose="02020603050405020304" pitchFamily="18" charset="0"/>
                        </a:rPr>
                        <a:t>3. Received prepayment 20000 from the buyers for production, that have not been delivered yet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latin typeface="Times New Roman" panose="02020603050405020304" pitchFamily="18" charset="0"/>
                          <a:cs typeface="Times New Roman" panose="02020603050405020304"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latin typeface="Times New Roman" panose="02020603050405020304" pitchFamily="18" charset="0"/>
                          <a:cs typeface="Times New Roman" panose="02020603050405020304" pitchFamily="18" charset="0"/>
                        </a:rPr>
                        <a:t>20000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45293889"/>
                  </a:ext>
                </a:extLst>
              </a:tr>
              <a:tr h="360010">
                <a:tc>
                  <a:txBody>
                    <a:bodyPr/>
                    <a:lstStyle/>
                    <a:p>
                      <a:r>
                        <a:rPr lang="en-US" dirty="0">
                          <a:solidFill>
                            <a:schemeClr val="tx1"/>
                          </a:solidFill>
                          <a:latin typeface="Times New Roman" panose="02020603050405020304" pitchFamily="18" charset="0"/>
                          <a:cs typeface="Times New Roman" panose="02020603050405020304" pitchFamily="18" charset="0"/>
                        </a:rPr>
                        <a:t>4. Received bank credit 30000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latin typeface="Times New Roman" panose="02020603050405020304" pitchFamily="18" charset="0"/>
                          <a:cs typeface="Times New Roman" panose="02020603050405020304"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latin typeface="Times New Roman" panose="02020603050405020304" pitchFamily="18" charset="0"/>
                          <a:cs typeface="Times New Roman" panose="02020603050405020304" pitchFamily="18" charset="0"/>
                        </a:rPr>
                        <a:t>30000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882038"/>
                  </a:ext>
                </a:extLst>
              </a:tr>
              <a:tr h="360010">
                <a:tc>
                  <a:txBody>
                    <a:bodyPr/>
                    <a:lstStyle/>
                    <a:p>
                      <a:r>
                        <a:rPr lang="en-US" dirty="0">
                          <a:solidFill>
                            <a:schemeClr val="tx1"/>
                          </a:solidFill>
                          <a:latin typeface="Times New Roman" panose="02020603050405020304" pitchFamily="18" charset="0"/>
                          <a:cs typeface="Times New Roman" panose="02020603050405020304" pitchFamily="18" charset="0"/>
                        </a:rPr>
                        <a:t>5. Company issued shares and sold them at exchange market 15000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latin typeface="Times New Roman" panose="02020603050405020304" pitchFamily="18" charset="0"/>
                          <a:cs typeface="Times New Roman" panose="02020603050405020304"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latin typeface="Times New Roman" panose="02020603050405020304" pitchFamily="18" charset="0"/>
                          <a:cs typeface="Times New Roman" panose="02020603050405020304" pitchFamily="18" charset="0"/>
                        </a:rPr>
                        <a:t>15000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9328150"/>
                  </a:ext>
                </a:extLst>
              </a:tr>
              <a:tr h="457200">
                <a:tc>
                  <a:txBody>
                    <a:bodyPr/>
                    <a:lstStyle/>
                    <a:p>
                      <a:r>
                        <a:rPr lang="en-US" dirty="0">
                          <a:solidFill>
                            <a:schemeClr val="tx1"/>
                          </a:solidFill>
                          <a:latin typeface="Times New Roman" panose="02020603050405020304" pitchFamily="18" charset="0"/>
                          <a:cs typeface="Times New Roman" panose="02020603050405020304" pitchFamily="18" charset="0"/>
                        </a:rPr>
                        <a:t>6. Company received cash dividends from financial investments on the declaration date 1400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latin typeface="Times New Roman" panose="02020603050405020304" pitchFamily="18" charset="0"/>
                          <a:cs typeface="Times New Roman" panose="02020603050405020304" pitchFamily="18" charset="0"/>
                        </a:rPr>
                        <a:t>1400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latin typeface="Times New Roman" panose="02020603050405020304" pitchFamily="18" charset="0"/>
                          <a:cs typeface="Times New Roman" panose="02020603050405020304" pitchFamily="18" charset="0"/>
                        </a:rPr>
                        <a:t>1400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57956448"/>
                  </a:ext>
                </a:extLst>
              </a:tr>
              <a:tr h="457200">
                <a:tc>
                  <a:txBody>
                    <a:bodyPr/>
                    <a:lstStyle/>
                    <a:p>
                      <a:r>
                        <a:rPr lang="en-US" dirty="0">
                          <a:solidFill>
                            <a:schemeClr val="tx1"/>
                          </a:solidFill>
                          <a:latin typeface="Times New Roman" panose="02020603050405020304" pitchFamily="18" charset="0"/>
                          <a:cs typeface="Times New Roman" panose="02020603050405020304" pitchFamily="18" charset="0"/>
                        </a:rPr>
                        <a:t>7. Company is declared cash dividends 1400 from financial investments in September, that will be paid in October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latin typeface="Times New Roman" panose="02020603050405020304" pitchFamily="18" charset="0"/>
                          <a:cs typeface="Times New Roman" panose="02020603050405020304" pitchFamily="18" charset="0"/>
                        </a:rPr>
                        <a:t>1400 (September)</a:t>
                      </a:r>
                    </a:p>
                    <a:p>
                      <a:pPr algn="ctr"/>
                      <a:endParaRPr lang="en-US" dirty="0">
                        <a:solidFill>
                          <a:schemeClr val="tx1"/>
                        </a:solidFill>
                        <a:latin typeface="Times New Roman" panose="02020603050405020304" pitchFamily="18" charset="0"/>
                        <a:cs typeface="Times New Roman" panose="02020603050405020304" pitchFamily="18" charset="0"/>
                      </a:endParaRPr>
                    </a:p>
                    <a:p>
                      <a:pPr algn="ctr"/>
                      <a:r>
                        <a:rPr lang="en-US" dirty="0">
                          <a:solidFill>
                            <a:schemeClr val="tx1"/>
                          </a:solidFill>
                          <a:latin typeface="Times New Roman" panose="02020603050405020304" pitchFamily="18" charset="0"/>
                          <a:cs typeface="Times New Roman" panose="02020603050405020304" pitchFamily="18" charset="0"/>
                        </a:rPr>
                        <a:t>- (October)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latin typeface="Times New Roman" panose="02020603050405020304" pitchFamily="18" charset="0"/>
                          <a:cs typeface="Times New Roman" panose="02020603050405020304" pitchFamily="18" charset="0"/>
                        </a:rPr>
                        <a:t>-</a:t>
                      </a:r>
                    </a:p>
                    <a:p>
                      <a:pPr algn="ctr"/>
                      <a:endParaRPr lang="en-US" dirty="0">
                        <a:solidFill>
                          <a:schemeClr val="tx1"/>
                        </a:solidFill>
                        <a:latin typeface="Times New Roman" panose="02020603050405020304" pitchFamily="18" charset="0"/>
                        <a:cs typeface="Times New Roman" panose="02020603050405020304" pitchFamily="18" charset="0"/>
                      </a:endParaRPr>
                    </a:p>
                    <a:p>
                      <a:pPr algn="ctr"/>
                      <a:r>
                        <a:rPr lang="en-US" dirty="0">
                          <a:solidFill>
                            <a:schemeClr val="tx1"/>
                          </a:solidFill>
                          <a:latin typeface="Times New Roman" panose="02020603050405020304" pitchFamily="18" charset="0"/>
                          <a:cs typeface="Times New Roman" panose="02020603050405020304" pitchFamily="18" charset="0"/>
                        </a:rPr>
                        <a:t>1400 (October)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6664082"/>
                  </a:ext>
                </a:extLst>
              </a:tr>
            </a:tbl>
          </a:graphicData>
        </a:graphic>
      </p:graphicFrame>
    </p:spTree>
    <p:extLst>
      <p:ext uri="{BB962C8B-B14F-4D97-AF65-F5344CB8AC3E}">
        <p14:creationId xmlns:p14="http://schemas.microsoft.com/office/powerpoint/2010/main" val="14208597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865645" cy="477054"/>
          </a:xfrm>
          <a:prstGeom prst="rect">
            <a:avLst/>
          </a:prstGeom>
          <a:solidFill>
            <a:srgbClr val="008080"/>
          </a:solidFill>
        </p:spPr>
        <p:txBody>
          <a:bodyPr wrap="none">
            <a:spAutoFit/>
          </a:bodyPr>
          <a:lstStyle/>
          <a:p>
            <a:pPr lvl="0">
              <a:defRPr/>
            </a:pPr>
            <a:r>
              <a:rPr lang="en-US" sz="2500" dirty="0">
                <a:latin typeface="Times New Roman" panose="02020603050405020304" pitchFamily="18" charset="0"/>
                <a:cs typeface="Times New Roman" panose="02020603050405020304" pitchFamily="18" charset="0"/>
              </a:rPr>
              <a:t>Accrual Basis of Accounting</a:t>
            </a:r>
            <a:r>
              <a:rPr lang="ru-RU" sz="2500" dirty="0">
                <a:latin typeface="Times New Roman" panose="02020603050405020304" pitchFamily="18" charset="0"/>
                <a:cs typeface="Times New Roman" panose="02020603050405020304" pitchFamily="18" charset="0"/>
              </a:rPr>
              <a:t> (</a:t>
            </a:r>
            <a:r>
              <a:rPr lang="en-US" sz="2500" dirty="0">
                <a:latin typeface="Times New Roman" panose="02020603050405020304" pitchFamily="18" charset="0"/>
                <a:cs typeface="Times New Roman" panose="02020603050405020304" pitchFamily="18" charset="0"/>
              </a:rPr>
              <a:t>continuation</a:t>
            </a:r>
            <a:r>
              <a:rPr lang="ru-RU" sz="2500" dirty="0">
                <a:latin typeface="Times New Roman" panose="02020603050405020304" pitchFamily="18" charset="0"/>
                <a:cs typeface="Times New Roman" panose="02020603050405020304" pitchFamily="18" charset="0"/>
              </a:rPr>
              <a:t>)</a:t>
            </a:r>
            <a:r>
              <a:rPr lang="en-GB" sz="2500" kern="0" dirty="0">
                <a:latin typeface="Times New Roman"/>
              </a:rPr>
              <a:t> </a:t>
            </a:r>
            <a:endParaRPr lang="en-GB" sz="2500" kern="0" dirty="0"/>
          </a:p>
        </p:txBody>
      </p:sp>
      <p:sp>
        <p:nvSpPr>
          <p:cNvPr id="7" name="Zástupný symbol pro obsah 2"/>
          <p:cNvSpPr txBox="1">
            <a:spLocks/>
          </p:cNvSpPr>
          <p:nvPr/>
        </p:nvSpPr>
        <p:spPr>
          <a:xfrm>
            <a:off x="395535" y="1180243"/>
            <a:ext cx="10007921" cy="52284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E72B069B-6EF2-4EBD-A92A-00136D91F1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3455" y="294836"/>
            <a:ext cx="1464833" cy="1127893"/>
          </a:xfrm>
          <a:prstGeom prst="rect">
            <a:avLst/>
          </a:prstGeom>
        </p:spPr>
      </p:pic>
      <p:sp>
        <p:nvSpPr>
          <p:cNvPr id="8" name="Zástupný symbol pro obsah 2">
            <a:extLst>
              <a:ext uri="{FF2B5EF4-FFF2-40B4-BE49-F238E27FC236}">
                <a16:creationId xmlns:a16="http://schemas.microsoft.com/office/drawing/2014/main" id="{D7C8DFAA-56D9-46B5-9D6F-2F9BCF2DC551}"/>
              </a:ext>
            </a:extLst>
          </p:cNvPr>
          <p:cNvSpPr txBox="1">
            <a:spLocks/>
          </p:cNvSpPr>
          <p:nvPr/>
        </p:nvSpPr>
        <p:spPr>
          <a:xfrm>
            <a:off x="395535" y="957040"/>
            <a:ext cx="11292882" cy="545162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pPr>
            <a:endParaRPr lang="en-GB" sz="1600" dirty="0">
              <a:latin typeface="Times New Roman" panose="02020603050405020304" pitchFamily="18" charset="0"/>
              <a:cs typeface="Times New Roman" panose="02020603050405020304" pitchFamily="18" charset="0"/>
            </a:endParaRPr>
          </a:p>
          <a:p>
            <a:pPr marL="0" indent="0">
              <a:spcBef>
                <a:spcPts val="0"/>
              </a:spcBef>
              <a:buNone/>
            </a:pPr>
            <a:endParaRPr lang="en-GB" sz="18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0A980FE5-2B65-4219-A475-559A8789D6D8}"/>
              </a:ext>
            </a:extLst>
          </p:cNvPr>
          <p:cNvGraphicFramePr>
            <a:graphicFrameLocks noGrp="1"/>
          </p:cNvGraphicFramePr>
          <p:nvPr>
            <p:extLst>
              <p:ext uri="{D42A27DB-BD31-4B8C-83A1-F6EECF244321}">
                <p14:modId xmlns:p14="http://schemas.microsoft.com/office/powerpoint/2010/main" val="2507694650"/>
              </p:ext>
            </p:extLst>
          </p:nvPr>
        </p:nvGraphicFramePr>
        <p:xfrm>
          <a:off x="441916" y="1122531"/>
          <a:ext cx="10385109" cy="5303520"/>
        </p:xfrm>
        <a:graphic>
          <a:graphicData uri="http://schemas.openxmlformats.org/drawingml/2006/table">
            <a:tbl>
              <a:tblPr firstRow="1" bandRow="1">
                <a:tableStyleId>{5C22544A-7EE6-4342-B048-85BDC9FD1C3A}</a:tableStyleId>
              </a:tblPr>
              <a:tblGrid>
                <a:gridCol w="3626501">
                  <a:extLst>
                    <a:ext uri="{9D8B030D-6E8A-4147-A177-3AD203B41FA5}">
                      <a16:colId xmlns:a16="http://schemas.microsoft.com/office/drawing/2014/main" val="1315651305"/>
                    </a:ext>
                  </a:extLst>
                </a:gridCol>
                <a:gridCol w="4704522">
                  <a:extLst>
                    <a:ext uri="{9D8B030D-6E8A-4147-A177-3AD203B41FA5}">
                      <a16:colId xmlns:a16="http://schemas.microsoft.com/office/drawing/2014/main" val="2697791138"/>
                    </a:ext>
                  </a:extLst>
                </a:gridCol>
                <a:gridCol w="2054086">
                  <a:extLst>
                    <a:ext uri="{9D8B030D-6E8A-4147-A177-3AD203B41FA5}">
                      <a16:colId xmlns:a16="http://schemas.microsoft.com/office/drawing/2014/main" val="202080983"/>
                    </a:ext>
                  </a:extLst>
                </a:gridCol>
              </a:tblGrid>
              <a:tr h="360010">
                <a:tc>
                  <a:txBody>
                    <a:bodyPr/>
                    <a:lstStyle/>
                    <a:p>
                      <a:pPr algn="ctr"/>
                      <a:r>
                        <a:rPr lang="en-US" dirty="0">
                          <a:solidFill>
                            <a:schemeClr val="tx1"/>
                          </a:solidFill>
                          <a:latin typeface="Times New Roman" panose="02020603050405020304" pitchFamily="18" charset="0"/>
                          <a:cs typeface="Times New Roman" panose="02020603050405020304" pitchFamily="18" charset="0"/>
                        </a:rPr>
                        <a:t>Transaction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latin typeface="Times New Roman" panose="02020603050405020304" pitchFamily="18" charset="0"/>
                          <a:cs typeface="Times New Roman" panose="02020603050405020304" pitchFamily="18" charset="0"/>
                        </a:rPr>
                        <a:t>Expenses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latin typeface="Times New Roman" panose="02020603050405020304" pitchFamily="18" charset="0"/>
                          <a:cs typeface="Times New Roman" panose="02020603050405020304" pitchFamily="18" charset="0"/>
                        </a:rPr>
                        <a:t>Cash outflow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5428426"/>
                  </a:ext>
                </a:extLst>
              </a:tr>
              <a:tr h="360010">
                <a:tc>
                  <a:txBody>
                    <a:bodyPr/>
                    <a:lstStyle/>
                    <a:p>
                      <a:r>
                        <a:rPr lang="en-US" dirty="0">
                          <a:solidFill>
                            <a:schemeClr val="tx1"/>
                          </a:solidFill>
                          <a:latin typeface="Times New Roman" panose="02020603050405020304" pitchFamily="18" charset="0"/>
                          <a:cs typeface="Times New Roman" panose="02020603050405020304" pitchFamily="18" charset="0"/>
                        </a:rPr>
                        <a:t>1. Company paid in advance for inventories 23000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latin typeface="Times New Roman" panose="02020603050405020304" pitchFamily="18" charset="0"/>
                          <a:cs typeface="Times New Roman" panose="02020603050405020304" pitchFamily="18" charset="0"/>
                        </a:rPr>
                        <a:t>- </a:t>
                      </a:r>
                    </a:p>
                    <a:p>
                      <a:pPr algn="ctr"/>
                      <a:r>
                        <a:rPr lang="en-US" dirty="0">
                          <a:solidFill>
                            <a:schemeClr val="tx1"/>
                          </a:solidFill>
                          <a:latin typeface="Times New Roman" panose="02020603050405020304" pitchFamily="18" charset="0"/>
                          <a:cs typeface="Times New Roman" panose="02020603050405020304" pitchFamily="18" charset="0"/>
                        </a:rPr>
                        <a:t>(the price of bought inventories will be expenses after the manufacturing the production from them and its selling)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latin typeface="Times New Roman" panose="02020603050405020304" pitchFamily="18" charset="0"/>
                          <a:cs typeface="Times New Roman" panose="02020603050405020304" pitchFamily="18" charset="0"/>
                        </a:rPr>
                        <a:t>23000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2643727"/>
                  </a:ext>
                </a:extLst>
              </a:tr>
              <a:tr h="3600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latin typeface="Times New Roman" panose="02020603050405020304" pitchFamily="18" charset="0"/>
                          <a:cs typeface="Times New Roman" panose="02020603050405020304" pitchFamily="18" charset="0"/>
                        </a:rPr>
                        <a:t>2. Returning bank credit 30000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latin typeface="Times New Roman" panose="02020603050405020304" pitchFamily="18" charset="0"/>
                          <a:cs typeface="Times New Roman" panose="02020603050405020304"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latin typeface="Times New Roman" panose="02020603050405020304" pitchFamily="18" charset="0"/>
                          <a:cs typeface="Times New Roman" panose="02020603050405020304" pitchFamily="18" charset="0"/>
                        </a:rPr>
                        <a:t>30000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77745625"/>
                  </a:ext>
                </a:extLst>
              </a:tr>
              <a:tr h="360010">
                <a:tc>
                  <a:txBody>
                    <a:bodyPr/>
                    <a:lstStyle/>
                    <a:p>
                      <a:r>
                        <a:rPr lang="en-US" dirty="0">
                          <a:solidFill>
                            <a:schemeClr val="tx1"/>
                          </a:solidFill>
                          <a:latin typeface="Times New Roman" panose="02020603050405020304" pitchFamily="18" charset="0"/>
                          <a:cs typeface="Times New Roman" panose="02020603050405020304" pitchFamily="18" charset="0"/>
                        </a:rPr>
                        <a:t>3. Salary is calculated for September 42000, it will be paid at the beginning of October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latin typeface="Times New Roman" panose="02020603050405020304" pitchFamily="18" charset="0"/>
                          <a:cs typeface="Times New Roman" panose="02020603050405020304" pitchFamily="18" charset="0"/>
                        </a:rPr>
                        <a:t>42000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latin typeface="Times New Roman" panose="02020603050405020304" pitchFamily="18" charset="0"/>
                          <a:cs typeface="Times New Roman" panose="02020603050405020304" pitchFamily="18" charset="0"/>
                        </a:rPr>
                        <a:t>-</a:t>
                      </a:r>
                    </a:p>
                    <a:p>
                      <a:pPr algn="ctr"/>
                      <a:endParaRPr lang="en-US" dirty="0">
                        <a:solidFill>
                          <a:schemeClr val="tx1"/>
                        </a:solidFill>
                        <a:latin typeface="Times New Roman" panose="02020603050405020304" pitchFamily="18" charset="0"/>
                        <a:cs typeface="Times New Roman" panose="02020603050405020304" pitchFamily="18" charset="0"/>
                      </a:endParaRPr>
                    </a:p>
                    <a:p>
                      <a:pPr algn="ctr"/>
                      <a:r>
                        <a:rPr lang="en-US" dirty="0">
                          <a:solidFill>
                            <a:schemeClr val="tx1"/>
                          </a:solidFill>
                          <a:latin typeface="Times New Roman" panose="02020603050405020304" pitchFamily="18" charset="0"/>
                          <a:cs typeface="Times New Roman" panose="02020603050405020304" pitchFamily="18" charset="0"/>
                        </a:rPr>
                        <a:t>42000 (in October)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45293889"/>
                  </a:ext>
                </a:extLst>
              </a:tr>
              <a:tr h="360010">
                <a:tc>
                  <a:txBody>
                    <a:bodyPr/>
                    <a:lstStyle/>
                    <a:p>
                      <a:r>
                        <a:rPr lang="en-US" dirty="0">
                          <a:solidFill>
                            <a:schemeClr val="tx1"/>
                          </a:solidFill>
                          <a:latin typeface="Times New Roman" panose="02020603050405020304" pitchFamily="18" charset="0"/>
                          <a:cs typeface="Times New Roman" panose="02020603050405020304" pitchFamily="18" charset="0"/>
                        </a:rPr>
                        <a:t>4. Made prepayment for annual rent 56000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latin typeface="Times New Roman" panose="02020603050405020304" pitchFamily="18" charset="0"/>
                          <a:cs typeface="Times New Roman" panose="02020603050405020304" pitchFamily="18" charset="0"/>
                        </a:rPr>
                        <a:t>-</a:t>
                      </a:r>
                    </a:p>
                    <a:p>
                      <a:pPr algn="ctr"/>
                      <a:r>
                        <a:rPr lang="en-US" dirty="0">
                          <a:solidFill>
                            <a:schemeClr val="tx1"/>
                          </a:solidFill>
                          <a:latin typeface="Times New Roman" panose="02020603050405020304" pitchFamily="18" charset="0"/>
                          <a:cs typeface="Times New Roman" panose="02020603050405020304" pitchFamily="18" charset="0"/>
                        </a:rPr>
                        <a:t>(56000</a:t>
                      </a:r>
                      <a:r>
                        <a:rPr lang="ru-RU" dirty="0">
                          <a:solidFill>
                            <a:schemeClr val="tx1"/>
                          </a:solidFill>
                          <a:latin typeface="Times New Roman" panose="02020603050405020304" pitchFamily="18" charset="0"/>
                          <a:cs typeface="Times New Roman" panose="02020603050405020304" pitchFamily="18" charset="0"/>
                        </a:rPr>
                        <a:t>/</a:t>
                      </a:r>
                      <a:r>
                        <a:rPr lang="en-US" dirty="0">
                          <a:solidFill>
                            <a:schemeClr val="tx1"/>
                          </a:solidFill>
                          <a:latin typeface="Times New Roman" panose="02020603050405020304" pitchFamily="18" charset="0"/>
                          <a:cs typeface="Times New Roman" panose="02020603050405020304" pitchFamily="18" charset="0"/>
                        </a:rPr>
                        <a:t>12 – will be cost at the end of every month of the year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latin typeface="Times New Roman" panose="02020603050405020304" pitchFamily="18" charset="0"/>
                          <a:cs typeface="Times New Roman" panose="02020603050405020304" pitchFamily="18" charset="0"/>
                        </a:rPr>
                        <a:t>56000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882038"/>
                  </a:ext>
                </a:extLst>
              </a:tr>
              <a:tr h="0">
                <a:tc>
                  <a:txBody>
                    <a:bodyPr/>
                    <a:lstStyle/>
                    <a:p>
                      <a:r>
                        <a:rPr lang="en-US" dirty="0">
                          <a:solidFill>
                            <a:schemeClr val="tx1"/>
                          </a:solidFill>
                          <a:latin typeface="Times New Roman" panose="02020603050405020304" pitchFamily="18" charset="0"/>
                          <a:cs typeface="Times New Roman" panose="02020603050405020304" pitchFamily="18" charset="0"/>
                        </a:rPr>
                        <a:t>5. Company paid dividend for owners 4000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latin typeface="Times New Roman" panose="02020603050405020304" pitchFamily="18" charset="0"/>
                          <a:cs typeface="Times New Roman" panose="02020603050405020304" pitchFamily="18" charset="0"/>
                        </a:rPr>
                        <a:t>-</a:t>
                      </a:r>
                    </a:p>
                    <a:p>
                      <a:pPr algn="ctr"/>
                      <a:r>
                        <a:rPr lang="en-US" dirty="0">
                          <a:solidFill>
                            <a:schemeClr val="tx1"/>
                          </a:solidFill>
                          <a:latin typeface="Times New Roman" panose="02020603050405020304" pitchFamily="18" charset="0"/>
                          <a:cs typeface="Times New Roman" panose="02020603050405020304" pitchFamily="18" charset="0"/>
                        </a:rPr>
                        <a:t>(dividends are not expenses, because they are paid from net profit after all expenses)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latin typeface="Times New Roman" panose="02020603050405020304" pitchFamily="18" charset="0"/>
                          <a:cs typeface="Times New Roman" panose="02020603050405020304" pitchFamily="18" charset="0"/>
                        </a:rPr>
                        <a:t>4000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9328150"/>
                  </a:ext>
                </a:extLst>
              </a:tr>
              <a:tr h="457200">
                <a:tc>
                  <a:txBody>
                    <a:bodyPr/>
                    <a:lstStyle/>
                    <a:p>
                      <a:r>
                        <a:rPr lang="en-US" dirty="0">
                          <a:solidFill>
                            <a:schemeClr val="tx1"/>
                          </a:solidFill>
                          <a:latin typeface="Times New Roman" panose="02020603050405020304" pitchFamily="18" charset="0"/>
                          <a:cs typeface="Times New Roman" panose="02020603050405020304" pitchFamily="18" charset="0"/>
                        </a:rPr>
                        <a:t>6. Company calculated depreciation of equipment 1200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latin typeface="Times New Roman" panose="02020603050405020304" pitchFamily="18" charset="0"/>
                          <a:cs typeface="Times New Roman" panose="02020603050405020304" pitchFamily="18" charset="0"/>
                        </a:rPr>
                        <a:t>1200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solidFill>
                            <a:schemeClr val="tx1"/>
                          </a:solidFill>
                          <a:latin typeface="Times New Roman" panose="02020603050405020304" pitchFamily="18" charset="0"/>
                          <a:cs typeface="Times New Roman" panose="02020603050405020304" pitchFamily="18"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57956448"/>
                  </a:ext>
                </a:extLst>
              </a:tr>
            </a:tbl>
          </a:graphicData>
        </a:graphic>
      </p:graphicFrame>
    </p:spTree>
    <p:extLst>
      <p:ext uri="{BB962C8B-B14F-4D97-AF65-F5344CB8AC3E}">
        <p14:creationId xmlns:p14="http://schemas.microsoft.com/office/powerpoint/2010/main" val="3772875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3830" cy="477054"/>
          </a:xfrm>
          <a:prstGeom prst="rect">
            <a:avLst/>
          </a:prstGeom>
          <a:solidFill>
            <a:srgbClr val="008080"/>
          </a:solidFill>
        </p:spPr>
        <p:txBody>
          <a:bodyPr wrap="none">
            <a:spAutoFit/>
          </a:bodyPr>
          <a:lstStyle/>
          <a:p>
            <a:pPr lvl="0">
              <a:defRPr/>
            </a:pPr>
            <a:r>
              <a:rPr lang="en-GB" sz="2500" kern="0" dirty="0">
                <a:latin typeface="Times New Roman"/>
              </a:rPr>
              <a:t>Income Statement</a:t>
            </a:r>
            <a:endParaRPr lang="en-GB" sz="2500" kern="0" dirty="0"/>
          </a:p>
        </p:txBody>
      </p:sp>
      <p:sp>
        <p:nvSpPr>
          <p:cNvPr id="7" name="Zástupný symbol pro obsah 2"/>
          <p:cNvSpPr txBox="1">
            <a:spLocks/>
          </p:cNvSpPr>
          <p:nvPr/>
        </p:nvSpPr>
        <p:spPr>
          <a:xfrm>
            <a:off x="395535" y="1180243"/>
            <a:ext cx="10007921" cy="52284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E72B069B-6EF2-4EBD-A92A-00136D91F1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3455" y="294836"/>
            <a:ext cx="1464833" cy="1127893"/>
          </a:xfrm>
          <a:prstGeom prst="rect">
            <a:avLst/>
          </a:prstGeom>
        </p:spPr>
      </p:pic>
      <p:sp>
        <p:nvSpPr>
          <p:cNvPr id="8" name="Zástupný symbol pro obsah 2">
            <a:extLst>
              <a:ext uri="{FF2B5EF4-FFF2-40B4-BE49-F238E27FC236}">
                <a16:creationId xmlns:a16="http://schemas.microsoft.com/office/drawing/2014/main" id="{D7C8DFAA-56D9-46B5-9D6F-2F9BCF2DC551}"/>
              </a:ext>
            </a:extLst>
          </p:cNvPr>
          <p:cNvSpPr txBox="1">
            <a:spLocks/>
          </p:cNvSpPr>
          <p:nvPr/>
        </p:nvSpPr>
        <p:spPr>
          <a:xfrm>
            <a:off x="395535" y="957040"/>
            <a:ext cx="11292882" cy="545162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endParaRPr lang="en-GB" sz="18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0ED31C24-6F7A-4D9B-9F34-E989F75D52CA}"/>
              </a:ext>
            </a:extLst>
          </p:cNvPr>
          <p:cNvPicPr>
            <a:picLocks noChangeAspect="1"/>
          </p:cNvPicPr>
          <p:nvPr/>
        </p:nvPicPr>
        <p:blipFill>
          <a:blip r:embed="rId3"/>
          <a:stretch>
            <a:fillRect/>
          </a:stretch>
        </p:blipFill>
        <p:spPr>
          <a:xfrm>
            <a:off x="1371600" y="1054100"/>
            <a:ext cx="7746894" cy="5451623"/>
          </a:xfrm>
          <a:prstGeom prst="rect">
            <a:avLst/>
          </a:prstGeom>
        </p:spPr>
      </p:pic>
    </p:spTree>
    <p:extLst>
      <p:ext uri="{BB962C8B-B14F-4D97-AF65-F5344CB8AC3E}">
        <p14:creationId xmlns:p14="http://schemas.microsoft.com/office/powerpoint/2010/main" val="922646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03973" cy="461665"/>
          </a:xfrm>
          <a:prstGeom prst="rect">
            <a:avLst/>
          </a:prstGeom>
          <a:solidFill>
            <a:srgbClr val="008080"/>
          </a:solidFill>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dirty="0">
                <a:ln>
                  <a:noFill/>
                </a:ln>
                <a:effectLst/>
                <a:uLnTx/>
                <a:uFillTx/>
                <a:latin typeface="Times New Roman"/>
                <a:ea typeface="+mj-ea"/>
                <a:cs typeface="+mj-cs"/>
              </a:rPr>
              <a:t>Outline of the lecture</a:t>
            </a:r>
            <a:endParaRPr kumimoji="0" lang="en-GB" sz="2400" b="0" i="0" u="none" strike="noStrike" kern="0" cap="none" spc="0" normalizeH="0" baseline="0" dirty="0">
              <a:ln>
                <a:noFill/>
              </a:ln>
              <a:effectLst/>
              <a:uLnTx/>
              <a:uFillTx/>
            </a:endParaRPr>
          </a:p>
        </p:txBody>
      </p:sp>
      <p:sp>
        <p:nvSpPr>
          <p:cNvPr id="8" name="Zástupný symbol pro obsah 2"/>
          <p:cNvSpPr txBox="1">
            <a:spLocks/>
          </p:cNvSpPr>
          <p:nvPr/>
        </p:nvSpPr>
        <p:spPr>
          <a:xfrm>
            <a:off x="395535" y="1492371"/>
            <a:ext cx="8280920" cy="41086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defRPr/>
            </a:pPr>
            <a:r>
              <a:rPr lang="en-US" sz="1800" kern="0" dirty="0">
                <a:latin typeface="Times New Roman" panose="02020603050405020304" pitchFamily="18" charset="0"/>
                <a:cs typeface="Times New Roman" panose="02020603050405020304" pitchFamily="18" charset="0"/>
              </a:rPr>
              <a:t>Financial statements: forms </a:t>
            </a:r>
          </a:p>
          <a:p>
            <a:pPr>
              <a:lnSpc>
                <a:spcPct val="100000"/>
              </a:lnSpc>
              <a:spcBef>
                <a:spcPts val="0"/>
              </a:spcBef>
            </a:pPr>
            <a:r>
              <a:rPr lang="en-GB" sz="1800" kern="0" dirty="0">
                <a:latin typeface="Times New Roman" panose="02020603050405020304" pitchFamily="18" charset="0"/>
                <a:cs typeface="Times New Roman" panose="02020603050405020304" pitchFamily="18" charset="0"/>
              </a:rPr>
              <a:t>Balance Sheet</a:t>
            </a:r>
          </a:p>
          <a:p>
            <a:pPr>
              <a:lnSpc>
                <a:spcPct val="100000"/>
              </a:lnSpc>
              <a:spcBef>
                <a:spcPts val="0"/>
              </a:spcBef>
            </a:pPr>
            <a:r>
              <a:rPr lang="en-GB" sz="1800" kern="0" dirty="0">
                <a:latin typeface="Times New Roman" panose="02020603050405020304" pitchFamily="18" charset="0"/>
                <a:cs typeface="Times New Roman" panose="02020603050405020304" pitchFamily="18" charset="0"/>
              </a:rPr>
              <a:t>Income Statement</a:t>
            </a:r>
          </a:p>
          <a:p>
            <a:pPr>
              <a:lnSpc>
                <a:spcPct val="100000"/>
              </a:lnSpc>
              <a:spcBef>
                <a:spcPts val="0"/>
              </a:spcBef>
            </a:pPr>
            <a:r>
              <a:rPr lang="en-GB" sz="1800" kern="0" dirty="0">
                <a:latin typeface="Times New Roman" panose="02020603050405020304" pitchFamily="18" charset="0"/>
                <a:cs typeface="Times New Roman" panose="02020603050405020304" pitchFamily="18" charset="0"/>
              </a:rPr>
              <a:t>Income Statement: </a:t>
            </a:r>
            <a:r>
              <a:rPr lang="en-US" sz="1800" dirty="0">
                <a:latin typeface="Times New Roman" panose="02020603050405020304" pitchFamily="18" charset="0"/>
                <a:cs typeface="Times New Roman" panose="02020603050405020304" pitchFamily="18" charset="0"/>
              </a:rPr>
              <a:t>Accrual Basis of Accounting</a:t>
            </a:r>
            <a:r>
              <a:rPr lang="en-GB" sz="1800" kern="0" dirty="0">
                <a:latin typeface="Times New Roman" panose="02020603050405020304" pitchFamily="18" charset="0"/>
                <a:cs typeface="Times New Roman" panose="02020603050405020304" pitchFamily="18" charset="0"/>
              </a:rPr>
              <a:t> </a:t>
            </a:r>
          </a:p>
          <a:p>
            <a:pPr>
              <a:lnSpc>
                <a:spcPct val="100000"/>
              </a:lnSpc>
              <a:spcBef>
                <a:spcPts val="0"/>
              </a:spcBef>
            </a:pPr>
            <a:r>
              <a:rPr lang="en-US" sz="1800" dirty="0">
                <a:latin typeface="Times New Roman" panose="02020603050405020304" pitchFamily="18" charset="0"/>
                <a:cs typeface="Times New Roman" panose="02020603050405020304" pitchFamily="18" charset="0"/>
              </a:rPr>
              <a:t>Cost of production manufactured</a:t>
            </a:r>
          </a:p>
          <a:p>
            <a:pPr>
              <a:lnSpc>
                <a:spcPct val="100000"/>
              </a:lnSpc>
              <a:spcBef>
                <a:spcPts val="0"/>
              </a:spcBef>
            </a:pPr>
            <a:r>
              <a:rPr lang="en-GB" sz="1800" kern="0" dirty="0">
                <a:latin typeface="Times New Roman" panose="02020603050405020304" pitchFamily="18" charset="0"/>
                <a:cs typeface="Times New Roman" panose="02020603050405020304" pitchFamily="18" charset="0"/>
              </a:rPr>
              <a:t>Types of costs</a:t>
            </a:r>
          </a:p>
          <a:p>
            <a:pPr>
              <a:lnSpc>
                <a:spcPct val="100000"/>
              </a:lnSpc>
              <a:spcBef>
                <a:spcPts val="0"/>
              </a:spcBef>
            </a:pPr>
            <a:r>
              <a:rPr lang="en-US" altLang="en-US" sz="1800" dirty="0">
                <a:latin typeface="Times New Roman" panose="02020603050405020304" pitchFamily="18" charset="0"/>
                <a:cs typeface="Times New Roman" panose="02020603050405020304" pitchFamily="18" charset="0"/>
              </a:rPr>
              <a:t>Types of profits</a:t>
            </a:r>
          </a:p>
          <a:p>
            <a:pPr>
              <a:lnSpc>
                <a:spcPct val="100000"/>
              </a:lnSpc>
              <a:spcBef>
                <a:spcPts val="0"/>
              </a:spcBef>
            </a:pPr>
            <a:r>
              <a:rPr lang="en-GB" sz="1800" kern="0" dirty="0">
                <a:latin typeface="Times New Roman" panose="02020603050405020304" pitchFamily="18" charset="0"/>
                <a:cs typeface="Times New Roman" panose="02020603050405020304" pitchFamily="18" charset="0"/>
              </a:rPr>
              <a:t>Cash Flow Statement</a:t>
            </a:r>
          </a:p>
          <a:p>
            <a:pPr>
              <a:lnSpc>
                <a:spcPct val="100000"/>
              </a:lnSpc>
              <a:spcBef>
                <a:spcPts val="0"/>
              </a:spcBef>
            </a:pPr>
            <a:r>
              <a:rPr lang="en-GB" sz="1800" kern="0" dirty="0">
                <a:latin typeface="Times New Roman" panose="02020603050405020304" pitchFamily="18" charset="0"/>
                <a:cs typeface="Times New Roman" panose="02020603050405020304" pitchFamily="18" charset="0"/>
              </a:rPr>
              <a:t>Cash Flow Statement: </a:t>
            </a:r>
            <a:r>
              <a:rPr lang="en-US" altLang="en-US" sz="1800" dirty="0">
                <a:latin typeface="Times New Roman" panose="02020603050405020304" pitchFamily="18" charset="0"/>
                <a:cs typeface="Times New Roman" panose="02020603050405020304" pitchFamily="18" charset="0"/>
              </a:rPr>
              <a:t>types of activities</a:t>
            </a:r>
          </a:p>
          <a:p>
            <a:pPr>
              <a:lnSpc>
                <a:spcPct val="100000"/>
              </a:lnSpc>
              <a:spcBef>
                <a:spcPts val="0"/>
              </a:spcBef>
            </a:pPr>
            <a:r>
              <a:rPr lang="en-GB" sz="1800" kern="0" dirty="0">
                <a:latin typeface="Times New Roman" panose="02020603050405020304" pitchFamily="18" charset="0"/>
                <a:cs typeface="Times New Roman" panose="02020603050405020304" pitchFamily="18" charset="0"/>
              </a:rPr>
              <a:t>Objective and main reasons for preparing of financial statement</a:t>
            </a:r>
          </a:p>
          <a:p>
            <a:pPr>
              <a:lnSpc>
                <a:spcPct val="100000"/>
              </a:lnSpc>
              <a:spcBef>
                <a:spcPts val="0"/>
              </a:spcBef>
            </a:pPr>
            <a:r>
              <a:rPr lang="cs-CZ" sz="1800" kern="0" dirty="0" err="1">
                <a:latin typeface="Times New Roman" panose="02020603050405020304" pitchFamily="18" charset="0"/>
                <a:cs typeface="Times New Roman" panose="02020603050405020304" pitchFamily="18" charset="0"/>
              </a:rPr>
              <a:t>Financial</a:t>
            </a:r>
            <a:r>
              <a:rPr lang="cs-CZ" sz="1800" kern="0" dirty="0">
                <a:latin typeface="Times New Roman" panose="02020603050405020304" pitchFamily="18" charset="0"/>
                <a:cs typeface="Times New Roman" panose="02020603050405020304" pitchFamily="18" charset="0"/>
              </a:rPr>
              <a:t> </a:t>
            </a:r>
            <a:r>
              <a:rPr lang="cs-CZ" sz="1800" kern="0" dirty="0" err="1">
                <a:latin typeface="Times New Roman" panose="02020603050405020304" pitchFamily="18" charset="0"/>
                <a:cs typeface="Times New Roman" panose="02020603050405020304" pitchFamily="18" charset="0"/>
              </a:rPr>
              <a:t>statement</a:t>
            </a:r>
            <a:r>
              <a:rPr lang="cs-CZ" sz="1800" kern="0" dirty="0">
                <a:latin typeface="Times New Roman" panose="02020603050405020304" pitchFamily="18" charset="0"/>
                <a:cs typeface="Times New Roman" panose="02020603050405020304" pitchFamily="18" charset="0"/>
              </a:rPr>
              <a:t> – </a:t>
            </a:r>
            <a:r>
              <a:rPr lang="cs-CZ" sz="1800" kern="0" dirty="0" err="1">
                <a:latin typeface="Times New Roman" panose="02020603050405020304" pitchFamily="18" charset="0"/>
                <a:cs typeface="Times New Roman" panose="02020603050405020304" pitchFamily="18" charset="0"/>
              </a:rPr>
              <a:t>consolidated</a:t>
            </a:r>
            <a:r>
              <a:rPr lang="cs-CZ" sz="1800" kern="0" dirty="0">
                <a:latin typeface="Times New Roman" panose="02020603050405020304" pitchFamily="18" charset="0"/>
                <a:cs typeface="Times New Roman" panose="02020603050405020304" pitchFamily="18" charset="0"/>
              </a:rPr>
              <a:t>, </a:t>
            </a:r>
            <a:r>
              <a:rPr lang="cs-CZ" sz="1800" kern="0" dirty="0" err="1">
                <a:latin typeface="Times New Roman" panose="02020603050405020304" pitchFamily="18" charset="0"/>
                <a:cs typeface="Times New Roman" panose="02020603050405020304" pitchFamily="18" charset="0"/>
              </a:rPr>
              <a:t>individual</a:t>
            </a:r>
            <a:r>
              <a:rPr lang="cs-CZ" sz="1800" kern="0" dirty="0">
                <a:latin typeface="Times New Roman" panose="02020603050405020304" pitchFamily="18" charset="0"/>
                <a:cs typeface="Times New Roman" panose="02020603050405020304" pitchFamily="18" charset="0"/>
              </a:rPr>
              <a:t> and </a:t>
            </a:r>
            <a:r>
              <a:rPr lang="cs-CZ" sz="1800" kern="0" dirty="0" err="1">
                <a:latin typeface="Times New Roman" panose="02020603050405020304" pitchFamily="18" charset="0"/>
                <a:cs typeface="Times New Roman" panose="02020603050405020304" pitchFamily="18" charset="0"/>
              </a:rPr>
              <a:t>separate</a:t>
            </a:r>
            <a:endParaRPr lang="en-GB" sz="1800" kern="0" dirty="0">
              <a:latin typeface="Times New Roman" panose="02020603050405020304" pitchFamily="18" charset="0"/>
              <a:cs typeface="Times New Roman" panose="02020603050405020304" pitchFamily="18" charset="0"/>
            </a:endParaRPr>
          </a:p>
          <a:p>
            <a:pPr>
              <a:lnSpc>
                <a:spcPct val="100000"/>
              </a:lnSpc>
              <a:spcBef>
                <a:spcPts val="0"/>
              </a:spcBef>
            </a:pPr>
            <a:r>
              <a:rPr lang="cs-CZ" sz="1800" kern="0" dirty="0" err="1">
                <a:latin typeface="Times New Roman" panose="02020603050405020304" pitchFamily="18" charset="0"/>
                <a:cs typeface="Times New Roman" panose="02020603050405020304" pitchFamily="18" charset="0"/>
              </a:rPr>
              <a:t>Qualitative</a:t>
            </a:r>
            <a:r>
              <a:rPr lang="cs-CZ" sz="1800" kern="0" dirty="0">
                <a:latin typeface="Times New Roman" panose="02020603050405020304" pitchFamily="18" charset="0"/>
                <a:cs typeface="Times New Roman" panose="02020603050405020304" pitchFamily="18" charset="0"/>
              </a:rPr>
              <a:t> </a:t>
            </a:r>
            <a:r>
              <a:rPr lang="cs-CZ" sz="1800" kern="0" dirty="0" err="1">
                <a:latin typeface="Times New Roman" panose="02020603050405020304" pitchFamily="18" charset="0"/>
                <a:cs typeface="Times New Roman" panose="02020603050405020304" pitchFamily="18" charset="0"/>
              </a:rPr>
              <a:t>characteristics</a:t>
            </a:r>
            <a:r>
              <a:rPr lang="cs-CZ" sz="1800" kern="0" dirty="0">
                <a:latin typeface="Times New Roman" panose="02020603050405020304" pitchFamily="18" charset="0"/>
                <a:cs typeface="Times New Roman" panose="02020603050405020304" pitchFamily="18" charset="0"/>
              </a:rPr>
              <a:t> </a:t>
            </a:r>
            <a:r>
              <a:rPr lang="cs-CZ" sz="1800" kern="0" dirty="0" err="1">
                <a:latin typeface="Times New Roman" panose="02020603050405020304" pitchFamily="18" charset="0"/>
                <a:cs typeface="Times New Roman" panose="02020603050405020304" pitchFamily="18" charset="0"/>
              </a:rPr>
              <a:t>of</a:t>
            </a:r>
            <a:r>
              <a:rPr lang="cs-CZ" sz="1800" kern="0" dirty="0">
                <a:latin typeface="Times New Roman" panose="02020603050405020304" pitchFamily="18" charset="0"/>
                <a:cs typeface="Times New Roman" panose="02020603050405020304" pitchFamily="18" charset="0"/>
              </a:rPr>
              <a:t> </a:t>
            </a:r>
            <a:r>
              <a:rPr lang="cs-CZ" sz="1800" kern="0" dirty="0" err="1">
                <a:latin typeface="Times New Roman" panose="02020603050405020304" pitchFamily="18" charset="0"/>
                <a:cs typeface="Times New Roman" panose="02020603050405020304" pitchFamily="18" charset="0"/>
              </a:rPr>
              <a:t>financial</a:t>
            </a:r>
            <a:r>
              <a:rPr lang="cs-CZ" sz="1800" kern="0" dirty="0">
                <a:latin typeface="Times New Roman" panose="02020603050405020304" pitchFamily="18" charset="0"/>
                <a:cs typeface="Times New Roman" panose="02020603050405020304" pitchFamily="18" charset="0"/>
              </a:rPr>
              <a:t> </a:t>
            </a:r>
            <a:r>
              <a:rPr lang="cs-CZ" sz="1800" kern="0" dirty="0" err="1">
                <a:latin typeface="Times New Roman" panose="02020603050405020304" pitchFamily="18" charset="0"/>
                <a:cs typeface="Times New Roman" panose="02020603050405020304" pitchFamily="18" charset="0"/>
              </a:rPr>
              <a:t>statement</a:t>
            </a:r>
            <a:endParaRPr lang="en-GB" sz="1800" kern="0" dirty="0">
              <a:latin typeface="Times New Roman" panose="02020603050405020304" pitchFamily="18" charset="0"/>
              <a:cs typeface="Times New Roman" panose="02020603050405020304" pitchFamily="18" charset="0"/>
            </a:endParaRPr>
          </a:p>
          <a:p>
            <a:pPr>
              <a:lnSpc>
                <a:spcPct val="100000"/>
              </a:lnSpc>
              <a:spcBef>
                <a:spcPts val="0"/>
              </a:spcBef>
            </a:pPr>
            <a:r>
              <a:rPr lang="en-US" altLang="en-US" sz="1800" dirty="0">
                <a:latin typeface="Times New Roman" panose="02020603050405020304" pitchFamily="18" charset="0"/>
                <a:cs typeface="Times New Roman" panose="02020603050405020304" pitchFamily="18" charset="0"/>
              </a:rPr>
              <a:t>Limitations of the financial statements</a:t>
            </a:r>
          </a:p>
          <a:p>
            <a:pPr marL="0" indent="0">
              <a:lnSpc>
                <a:spcPct val="100000"/>
              </a:lnSpc>
              <a:spcBef>
                <a:spcPts val="0"/>
              </a:spcBef>
              <a:buNone/>
            </a:pPr>
            <a:endParaRPr lang="en-GB" sz="1800" kern="0" dirty="0">
              <a:latin typeface="Times New Roman" panose="02020603050405020304" pitchFamily="18" charset="0"/>
              <a:cs typeface="Times New Roman" panose="02020603050405020304" pitchFamily="18" charset="0"/>
            </a:endParaRPr>
          </a:p>
          <a:p>
            <a:pPr>
              <a:lnSpc>
                <a:spcPct val="100000"/>
              </a:lnSpc>
              <a:spcBef>
                <a:spcPts val="0"/>
              </a:spcBef>
            </a:pPr>
            <a:endParaRPr lang="en-GB" altLang="cs-CZ" sz="1800" dirty="0">
              <a:solidFill>
                <a:srgbClr val="307871"/>
              </a:solidFill>
              <a:latin typeface="Times New Roman" panose="02020603050405020304" pitchFamily="18" charset="0"/>
              <a:cs typeface="Times New Roman" panose="02020603050405020304" pitchFamily="18" charset="0"/>
            </a:endParaRPr>
          </a:p>
          <a:p>
            <a:pPr>
              <a:lnSpc>
                <a:spcPct val="100000"/>
              </a:lnSpc>
              <a:spcBef>
                <a:spcPts val="0"/>
              </a:spcBef>
            </a:pPr>
            <a:endParaRPr lang="en-GB" altLang="cs-CZ" sz="18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513830" cy="477054"/>
          </a:xfrm>
          <a:prstGeom prst="rect">
            <a:avLst/>
          </a:prstGeom>
          <a:solidFill>
            <a:srgbClr val="008080"/>
          </a:solidFill>
        </p:spPr>
        <p:txBody>
          <a:bodyPr wrap="none">
            <a:spAutoFit/>
          </a:bodyPr>
          <a:lstStyle/>
          <a:p>
            <a:pPr lvl="0">
              <a:defRPr/>
            </a:pPr>
            <a:r>
              <a:rPr lang="en-GB" sz="2500" kern="0" dirty="0">
                <a:latin typeface="Times New Roman"/>
              </a:rPr>
              <a:t>Income Statement</a:t>
            </a:r>
            <a:endParaRPr lang="en-GB" sz="2500" kern="0" dirty="0"/>
          </a:p>
        </p:txBody>
      </p:sp>
      <p:sp>
        <p:nvSpPr>
          <p:cNvPr id="7" name="Zástupný symbol pro obsah 2"/>
          <p:cNvSpPr txBox="1">
            <a:spLocks/>
          </p:cNvSpPr>
          <p:nvPr/>
        </p:nvSpPr>
        <p:spPr>
          <a:xfrm>
            <a:off x="395535" y="1180243"/>
            <a:ext cx="10007921" cy="52284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E72B069B-6EF2-4EBD-A92A-00136D91F1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3455" y="294836"/>
            <a:ext cx="1464833" cy="1127893"/>
          </a:xfrm>
          <a:prstGeom prst="rect">
            <a:avLst/>
          </a:prstGeom>
        </p:spPr>
      </p:pic>
      <p:sp>
        <p:nvSpPr>
          <p:cNvPr id="8" name="Zástupný symbol pro obsah 2">
            <a:extLst>
              <a:ext uri="{FF2B5EF4-FFF2-40B4-BE49-F238E27FC236}">
                <a16:creationId xmlns:a16="http://schemas.microsoft.com/office/drawing/2014/main" id="{D7C8DFAA-56D9-46B5-9D6F-2F9BCF2DC551}"/>
              </a:ext>
            </a:extLst>
          </p:cNvPr>
          <p:cNvSpPr txBox="1">
            <a:spLocks/>
          </p:cNvSpPr>
          <p:nvPr/>
        </p:nvSpPr>
        <p:spPr>
          <a:xfrm>
            <a:off x="395535" y="957040"/>
            <a:ext cx="11292882" cy="545162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endParaRPr lang="en-GB" sz="18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7B47869F-4ECE-4D05-B383-F7A874C7E3D5}"/>
              </a:ext>
            </a:extLst>
          </p:cNvPr>
          <p:cNvPicPr>
            <a:picLocks noChangeAspect="1"/>
          </p:cNvPicPr>
          <p:nvPr/>
        </p:nvPicPr>
        <p:blipFill>
          <a:blip r:embed="rId3"/>
          <a:stretch>
            <a:fillRect/>
          </a:stretch>
        </p:blipFill>
        <p:spPr>
          <a:xfrm>
            <a:off x="1663700" y="1104899"/>
            <a:ext cx="7251700" cy="5451623"/>
          </a:xfrm>
          <a:prstGeom prst="rect">
            <a:avLst/>
          </a:prstGeom>
        </p:spPr>
      </p:pic>
    </p:spTree>
    <p:extLst>
      <p:ext uri="{BB962C8B-B14F-4D97-AF65-F5344CB8AC3E}">
        <p14:creationId xmlns:p14="http://schemas.microsoft.com/office/powerpoint/2010/main" val="25671595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528804" cy="477054"/>
          </a:xfrm>
          <a:prstGeom prst="rect">
            <a:avLst/>
          </a:prstGeom>
          <a:solidFill>
            <a:srgbClr val="008080"/>
          </a:solidFill>
        </p:spPr>
        <p:txBody>
          <a:bodyPr wrap="none">
            <a:spAutoFit/>
          </a:bodyPr>
          <a:lstStyle/>
          <a:p>
            <a:pPr lvl="0">
              <a:defRPr/>
            </a:pPr>
            <a:r>
              <a:rPr lang="en-US" sz="2500" dirty="0">
                <a:latin typeface="Times New Roman" panose="02020603050405020304" pitchFamily="18" charset="0"/>
                <a:cs typeface="Times New Roman" panose="02020603050405020304" pitchFamily="18" charset="0"/>
              </a:rPr>
              <a:t>Cost of production manufactured:</a:t>
            </a:r>
            <a:endParaRPr lang="en-GB" sz="2500" kern="0" dirty="0">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5" y="1180243"/>
            <a:ext cx="10007921" cy="52284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E72B069B-6EF2-4EBD-A92A-00136D91F1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3455" y="294836"/>
            <a:ext cx="1464833" cy="1127893"/>
          </a:xfrm>
          <a:prstGeom prst="rect">
            <a:avLst/>
          </a:prstGeom>
        </p:spPr>
      </p:pic>
      <p:sp>
        <p:nvSpPr>
          <p:cNvPr id="8" name="Zástupný symbol pro obsah 2">
            <a:extLst>
              <a:ext uri="{FF2B5EF4-FFF2-40B4-BE49-F238E27FC236}">
                <a16:creationId xmlns:a16="http://schemas.microsoft.com/office/drawing/2014/main" id="{D7C8DFAA-56D9-46B5-9D6F-2F9BCF2DC551}"/>
              </a:ext>
            </a:extLst>
          </p:cNvPr>
          <p:cNvSpPr txBox="1">
            <a:spLocks/>
          </p:cNvSpPr>
          <p:nvPr/>
        </p:nvSpPr>
        <p:spPr>
          <a:xfrm>
            <a:off x="395535" y="957040"/>
            <a:ext cx="11292882" cy="545162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000" dirty="0">
                <a:latin typeface="Times New Roman" panose="02020603050405020304" pitchFamily="18" charset="0"/>
                <a:cs typeface="Times New Roman" panose="02020603050405020304" pitchFamily="18" charset="0"/>
              </a:rPr>
              <a:t>direct material costs (materials, energy, gas, water, spent </a:t>
            </a:r>
          </a:p>
          <a:p>
            <a:pPr marL="0" indent="0">
              <a:buNone/>
            </a:pPr>
            <a:r>
              <a:rPr lang="en-US" sz="2000" dirty="0">
                <a:latin typeface="Times New Roman" panose="02020603050405020304" pitchFamily="18" charset="0"/>
                <a:cs typeface="Times New Roman" panose="02020603050405020304" pitchFamily="18" charset="0"/>
              </a:rPr>
              <a:t>for the manufacturing of the production) + </a:t>
            </a:r>
          </a:p>
          <a:p>
            <a:r>
              <a:rPr lang="en-US" sz="2000" dirty="0">
                <a:latin typeface="Times New Roman" panose="02020603050405020304" pitchFamily="18" charset="0"/>
                <a:cs typeface="Times New Roman" panose="02020603050405020304" pitchFamily="18" charset="0"/>
              </a:rPr>
              <a:t>direct labor costs (salary of employees, that manufacture the production) </a:t>
            </a:r>
            <a:r>
              <a:rPr lang="uk-UA" sz="2000" dirty="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Cost of spoiled production + </a:t>
            </a:r>
          </a:p>
          <a:p>
            <a:r>
              <a:rPr lang="en-US" sz="2000" dirty="0">
                <a:latin typeface="Times New Roman" panose="02020603050405020304" pitchFamily="18" charset="0"/>
                <a:cs typeface="Times New Roman" panose="02020603050405020304" pitchFamily="18" charset="0"/>
              </a:rPr>
              <a:t>depreciation of equipment, that takes part in manufacturing process  + </a:t>
            </a:r>
          </a:p>
          <a:p>
            <a:r>
              <a:rPr lang="en-US" sz="2000" dirty="0">
                <a:latin typeface="Times New Roman" panose="02020603050405020304" pitchFamily="18" charset="0"/>
                <a:cs typeface="Times New Roman" panose="02020603050405020304" pitchFamily="18" charset="0"/>
              </a:rPr>
              <a:t>general production costs (for maintaining the workshop, where production manufactured; salary of the workshop director, workshop cleaners; heating and lightening of the workshop) </a:t>
            </a:r>
          </a:p>
          <a:p>
            <a:pPr>
              <a:spcBef>
                <a:spcPts val="0"/>
              </a:spcBef>
            </a:pPr>
            <a:endParaRPr lang="en-GB" sz="2000" dirty="0">
              <a:latin typeface="Times New Roman" panose="02020603050405020304" pitchFamily="18" charset="0"/>
              <a:cs typeface="Times New Roman" panose="02020603050405020304" pitchFamily="18" charset="0"/>
            </a:endParaRPr>
          </a:p>
          <a:p>
            <a:pPr marL="0" indent="0">
              <a:spcBef>
                <a:spcPts val="0"/>
              </a:spcBef>
              <a:buNone/>
            </a:pPr>
            <a:endParaRPr lang="en-GB" sz="18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77722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449337"/>
            <a:ext cx="2039341" cy="477054"/>
          </a:xfrm>
          <a:prstGeom prst="rect">
            <a:avLst/>
          </a:prstGeom>
          <a:solidFill>
            <a:srgbClr val="008080"/>
          </a:solidFill>
        </p:spPr>
        <p:txBody>
          <a:bodyPr wrap="none">
            <a:spAutoFit/>
          </a:bodyPr>
          <a:lstStyle/>
          <a:p>
            <a:pPr>
              <a:defRPr/>
            </a:pPr>
            <a:r>
              <a:rPr lang="en-GB" sz="2500" kern="0" dirty="0">
                <a:latin typeface="Times New Roman"/>
              </a:rPr>
              <a:t>Types of costs</a:t>
            </a:r>
            <a:endParaRPr lang="en-GB" sz="2500" kern="0" dirty="0"/>
          </a:p>
        </p:txBody>
      </p:sp>
      <p:graphicFrame>
        <p:nvGraphicFramePr>
          <p:cNvPr id="6" name="Diagram 5"/>
          <p:cNvGraphicFramePr/>
          <p:nvPr>
            <p:extLst>
              <p:ext uri="{D42A27DB-BD31-4B8C-83A1-F6EECF244321}">
                <p14:modId xmlns:p14="http://schemas.microsoft.com/office/powerpoint/2010/main" val="372929579"/>
              </p:ext>
            </p:extLst>
          </p:nvPr>
        </p:nvGraphicFramePr>
        <p:xfrm>
          <a:off x="575556" y="1224854"/>
          <a:ext cx="8424936" cy="49411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03377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126680" cy="477054"/>
          </a:xfrm>
          <a:prstGeom prst="rect">
            <a:avLst/>
          </a:prstGeom>
          <a:solidFill>
            <a:srgbClr val="008080"/>
          </a:solidFill>
        </p:spPr>
        <p:txBody>
          <a:bodyPr wrap="square">
            <a:spAutoFit/>
          </a:bodyPr>
          <a:lstStyle/>
          <a:p>
            <a:pPr>
              <a:defRPr/>
            </a:pPr>
            <a:r>
              <a:rPr lang="en-US" altLang="en-US" sz="2500" dirty="0">
                <a:latin typeface="Times New Roman" panose="02020603050405020304" pitchFamily="18" charset="0"/>
                <a:cs typeface="Times New Roman" panose="02020603050405020304" pitchFamily="18" charset="0"/>
              </a:rPr>
              <a:t>Types of profits</a:t>
            </a:r>
            <a:r>
              <a:rPr lang="en-US" sz="2500" dirty="0">
                <a:latin typeface="Times New Roman" panose="02020603050405020304" pitchFamily="18" charset="0"/>
                <a:cs typeface="Times New Roman" panose="02020603050405020304" pitchFamily="18" charset="0"/>
              </a:rPr>
              <a:t>:</a:t>
            </a:r>
            <a:endParaRPr lang="en-GB" sz="2500" kern="0" dirty="0">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5" y="1180243"/>
            <a:ext cx="10007921" cy="52284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E72B069B-6EF2-4EBD-A92A-00136D91F1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3455" y="294836"/>
            <a:ext cx="1464833" cy="1127893"/>
          </a:xfrm>
          <a:prstGeom prst="rect">
            <a:avLst/>
          </a:prstGeom>
        </p:spPr>
      </p:pic>
      <p:sp>
        <p:nvSpPr>
          <p:cNvPr id="8" name="Zástupný symbol pro obsah 2">
            <a:extLst>
              <a:ext uri="{FF2B5EF4-FFF2-40B4-BE49-F238E27FC236}">
                <a16:creationId xmlns:a16="http://schemas.microsoft.com/office/drawing/2014/main" id="{D7C8DFAA-56D9-46B5-9D6F-2F9BCF2DC551}"/>
              </a:ext>
            </a:extLst>
          </p:cNvPr>
          <p:cNvSpPr txBox="1">
            <a:spLocks/>
          </p:cNvSpPr>
          <p:nvPr/>
        </p:nvSpPr>
        <p:spPr>
          <a:xfrm>
            <a:off x="395535" y="1403445"/>
            <a:ext cx="11292882" cy="500521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altLang="en-US" sz="1800" b="1" dirty="0">
                <a:latin typeface="Times New Roman" panose="02020603050405020304" pitchFamily="18" charset="0"/>
                <a:cs typeface="Times New Roman" panose="02020603050405020304" pitchFamily="18" charset="0"/>
              </a:rPr>
              <a:t>Gross profit </a:t>
            </a:r>
            <a:r>
              <a:rPr lang="ru-RU" altLang="en-US" sz="1800" dirty="0">
                <a:latin typeface="Times New Roman" panose="02020603050405020304" pitchFamily="18" charset="0"/>
                <a:cs typeface="Times New Roman" panose="02020603050405020304" pitchFamily="18" charset="0"/>
              </a:rPr>
              <a:t>= </a:t>
            </a:r>
            <a:r>
              <a:rPr lang="en-US" altLang="en-US" sz="1800" dirty="0">
                <a:latin typeface="Times New Roman" panose="02020603050405020304" pitchFamily="18" charset="0"/>
                <a:cs typeface="Times New Roman" panose="02020603050405020304" pitchFamily="18" charset="0"/>
              </a:rPr>
              <a:t>net revenue </a:t>
            </a:r>
            <a:r>
              <a:rPr lang="ru-RU" altLang="en-US" sz="1800" dirty="0">
                <a:latin typeface="Times New Roman" panose="02020603050405020304" pitchFamily="18" charset="0"/>
                <a:cs typeface="Times New Roman" panose="02020603050405020304" pitchFamily="18" charset="0"/>
              </a:rPr>
              <a:t>– </a:t>
            </a:r>
            <a:r>
              <a:rPr lang="en-US" altLang="en-US" sz="1800" dirty="0">
                <a:latin typeface="Times New Roman" panose="02020603050405020304" pitchFamily="18" charset="0"/>
                <a:cs typeface="Times New Roman" panose="02020603050405020304" pitchFamily="18" charset="0"/>
              </a:rPr>
              <a:t>cost of production sold</a:t>
            </a:r>
            <a:endParaRPr lang="ru-RU" altLang="en-US" sz="1800" dirty="0">
              <a:latin typeface="Times New Roman" panose="02020603050405020304" pitchFamily="18" charset="0"/>
              <a:cs typeface="Times New Roman" panose="02020603050405020304" pitchFamily="18" charset="0"/>
            </a:endParaRPr>
          </a:p>
          <a:p>
            <a:r>
              <a:rPr lang="en-US" altLang="en-US" sz="1800" b="1" dirty="0">
                <a:latin typeface="Times New Roman" panose="02020603050405020304" pitchFamily="18" charset="0"/>
                <a:cs typeface="Times New Roman" panose="02020603050405020304" pitchFamily="18" charset="0"/>
              </a:rPr>
              <a:t>Operating profit (</a:t>
            </a:r>
            <a:r>
              <a:rPr lang="en-US" sz="1800" b="1" dirty="0">
                <a:latin typeface="Times New Roman" panose="02020603050405020304" pitchFamily="18" charset="0"/>
                <a:cs typeface="Times New Roman" panose="02020603050405020304" pitchFamily="18" charset="0"/>
              </a:rPr>
              <a:t>The financial result from the operational activity</a:t>
            </a:r>
            <a:r>
              <a:rPr lang="en-US" altLang="en-US" sz="1800" b="1" dirty="0">
                <a:latin typeface="Times New Roman" panose="02020603050405020304" pitchFamily="18" charset="0"/>
                <a:cs typeface="Times New Roman" panose="02020603050405020304" pitchFamily="18" charset="0"/>
              </a:rPr>
              <a:t>) = </a:t>
            </a:r>
            <a:r>
              <a:rPr lang="en-US" sz="1800" dirty="0">
                <a:latin typeface="Times New Roman" panose="02020603050405020304" pitchFamily="18" charset="0"/>
                <a:cs typeface="Times New Roman" panose="02020603050405020304" pitchFamily="18" charset="0"/>
              </a:rPr>
              <a:t>gross profit (loss) + Other operating income – Administrative expenses – Sales expenses – Other operating expenses</a:t>
            </a:r>
            <a:endParaRPr lang="en-US" altLang="en-US" sz="1800" b="1" dirty="0">
              <a:latin typeface="Times New Roman" panose="02020603050405020304" pitchFamily="18" charset="0"/>
              <a:cs typeface="Times New Roman" panose="02020603050405020304" pitchFamily="18" charset="0"/>
            </a:endParaRPr>
          </a:p>
          <a:p>
            <a:r>
              <a:rPr lang="en-US" altLang="en-US" sz="1800" b="1" dirty="0">
                <a:latin typeface="Times New Roman" panose="02020603050405020304" pitchFamily="18" charset="0"/>
                <a:cs typeface="Times New Roman" panose="02020603050405020304" pitchFamily="18" charset="0"/>
              </a:rPr>
              <a:t>Profit from the investing activity = </a:t>
            </a:r>
            <a:r>
              <a:rPr lang="en-US" sz="1800" dirty="0">
                <a:latin typeface="Times New Roman" panose="02020603050405020304" pitchFamily="18" charset="0"/>
                <a:cs typeface="Times New Roman" panose="02020603050405020304" pitchFamily="18" charset="0"/>
              </a:rPr>
              <a:t>Income from investments in other enterprises equity + Other financial income +Other income - Loss from investments in other enterprises equity- Other costs </a:t>
            </a:r>
          </a:p>
          <a:p>
            <a:r>
              <a:rPr lang="en-US" altLang="en-US" sz="1800" b="1" dirty="0">
                <a:latin typeface="Times New Roman" panose="02020603050405020304" pitchFamily="18" charset="0"/>
                <a:cs typeface="Times New Roman" panose="02020603050405020304" pitchFamily="18" charset="0"/>
              </a:rPr>
              <a:t>Loss from the financing activity = </a:t>
            </a:r>
            <a:r>
              <a:rPr lang="en-US" sz="1800" dirty="0">
                <a:latin typeface="Times New Roman" panose="02020603050405020304" pitchFamily="18" charset="0"/>
                <a:cs typeface="Times New Roman" panose="02020603050405020304" pitchFamily="18" charset="0"/>
              </a:rPr>
              <a:t>Financial costs (financing activity does not bring any incomes)</a:t>
            </a:r>
            <a:endParaRPr lang="ru-RU" altLang="en-US" sz="1800" b="1" dirty="0">
              <a:latin typeface="Times New Roman" panose="02020603050405020304" pitchFamily="18" charset="0"/>
              <a:cs typeface="Times New Roman" panose="02020603050405020304" pitchFamily="18" charset="0"/>
            </a:endParaRPr>
          </a:p>
          <a:p>
            <a:r>
              <a:rPr lang="en-US" altLang="en-US" sz="1800" b="1" dirty="0">
                <a:latin typeface="Times New Roman" panose="02020603050405020304" pitchFamily="18" charset="0"/>
                <a:cs typeface="Times New Roman" panose="02020603050405020304" pitchFamily="18" charset="0"/>
              </a:rPr>
              <a:t>EBITDA</a:t>
            </a:r>
            <a:r>
              <a:rPr lang="en-US" altLang="en-US" sz="1800" dirty="0">
                <a:latin typeface="Times New Roman" panose="02020603050405020304" pitchFamily="18" charset="0"/>
                <a:cs typeface="Times New Roman" panose="02020603050405020304" pitchFamily="18" charset="0"/>
              </a:rPr>
              <a:t> (earning before depreciation and amortization, interest rate and tax profit) = </a:t>
            </a:r>
            <a:r>
              <a:rPr lang="en-US" altLang="en-US" sz="1800" b="1" dirty="0">
                <a:latin typeface="Times New Roman" panose="02020603050405020304" pitchFamily="18" charset="0"/>
                <a:cs typeface="Times New Roman" panose="02020603050405020304" pitchFamily="18" charset="0"/>
              </a:rPr>
              <a:t>EBT + </a:t>
            </a:r>
            <a:r>
              <a:rPr lang="en-US" altLang="en-US" sz="1800" dirty="0">
                <a:latin typeface="Times New Roman" panose="02020603050405020304" pitchFamily="18" charset="0"/>
                <a:cs typeface="Times New Roman" panose="02020603050405020304" pitchFamily="18" charset="0"/>
              </a:rPr>
              <a:t>interest rate (financial costs) + depreciation of tangible assets + amortization of intangible assets</a:t>
            </a:r>
          </a:p>
          <a:p>
            <a:r>
              <a:rPr lang="en-US" altLang="en-US" sz="1800" b="1" dirty="0">
                <a:latin typeface="Times New Roman" panose="02020603050405020304" pitchFamily="18" charset="0"/>
                <a:cs typeface="Times New Roman" panose="02020603050405020304" pitchFamily="18" charset="0"/>
              </a:rPr>
              <a:t>EBIT</a:t>
            </a:r>
            <a:r>
              <a:rPr lang="ru-RU" altLang="en-US" sz="1800" dirty="0">
                <a:latin typeface="Times New Roman" panose="02020603050405020304" pitchFamily="18" charset="0"/>
                <a:cs typeface="Times New Roman" panose="02020603050405020304" pitchFamily="18" charset="0"/>
              </a:rPr>
              <a:t> </a:t>
            </a:r>
            <a:r>
              <a:rPr lang="en-US" altLang="en-US" sz="1800" dirty="0">
                <a:latin typeface="Times New Roman" panose="02020603050405020304" pitchFamily="18" charset="0"/>
                <a:cs typeface="Times New Roman" panose="02020603050405020304" pitchFamily="18" charset="0"/>
              </a:rPr>
              <a:t>(earning before interest rate and tax profit) = </a:t>
            </a:r>
            <a:r>
              <a:rPr lang="en-US" altLang="en-US" sz="1800" b="1" dirty="0">
                <a:latin typeface="Times New Roman" panose="02020603050405020304" pitchFamily="18" charset="0"/>
                <a:cs typeface="Times New Roman" panose="02020603050405020304" pitchFamily="18" charset="0"/>
              </a:rPr>
              <a:t>EBT + </a:t>
            </a:r>
            <a:r>
              <a:rPr lang="en-US" altLang="en-US" sz="1800" dirty="0">
                <a:latin typeface="Times New Roman" panose="02020603050405020304" pitchFamily="18" charset="0"/>
                <a:cs typeface="Times New Roman" panose="02020603050405020304" pitchFamily="18" charset="0"/>
              </a:rPr>
              <a:t>interest rate (financial costs)</a:t>
            </a:r>
          </a:p>
          <a:p>
            <a:r>
              <a:rPr lang="en-US" altLang="en-US" sz="1800" b="1" dirty="0">
                <a:latin typeface="Times New Roman" panose="02020603050405020304" pitchFamily="18" charset="0"/>
                <a:cs typeface="Times New Roman" panose="02020603050405020304" pitchFamily="18" charset="0"/>
              </a:rPr>
              <a:t>EBT</a:t>
            </a:r>
            <a:r>
              <a:rPr lang="ru-RU" altLang="en-US" sz="1800" dirty="0">
                <a:latin typeface="Times New Roman" panose="02020603050405020304" pitchFamily="18" charset="0"/>
                <a:cs typeface="Times New Roman" panose="02020603050405020304" pitchFamily="18" charset="0"/>
              </a:rPr>
              <a:t> </a:t>
            </a:r>
            <a:r>
              <a:rPr lang="en-US" altLang="en-US" sz="1800" dirty="0">
                <a:latin typeface="Times New Roman" panose="02020603050405020304" pitchFamily="18" charset="0"/>
                <a:cs typeface="Times New Roman" panose="02020603050405020304" pitchFamily="18" charset="0"/>
              </a:rPr>
              <a:t>(earning before taxation (tax profit)) = </a:t>
            </a:r>
            <a:r>
              <a:rPr lang="en-US" sz="1800" dirty="0">
                <a:latin typeface="Times New Roman" panose="02020603050405020304" pitchFamily="18" charset="0"/>
                <a:cs typeface="Times New Roman" panose="02020603050405020304" pitchFamily="18" charset="0"/>
              </a:rPr>
              <a:t>The financial result from the operational activity (profit/loss) + Income from investments in other enterprises equity + Other financial income + Other income - Financial costs - Loss from investments in other enterprises equity - Other costs</a:t>
            </a:r>
            <a:endParaRPr lang="en-US" altLang="en-US" sz="1800" dirty="0">
              <a:latin typeface="Times New Roman" panose="02020603050405020304" pitchFamily="18" charset="0"/>
              <a:cs typeface="Times New Roman" panose="02020603050405020304" pitchFamily="18" charset="0"/>
            </a:endParaRPr>
          </a:p>
          <a:p>
            <a:r>
              <a:rPr lang="en-US" altLang="en-US" sz="1800" b="1" dirty="0">
                <a:latin typeface="Times New Roman" panose="02020603050405020304" pitchFamily="18" charset="0"/>
                <a:cs typeface="Times New Roman" panose="02020603050405020304" pitchFamily="18" charset="0"/>
              </a:rPr>
              <a:t>Net profit (</a:t>
            </a:r>
            <a:r>
              <a:rPr lang="en-US" altLang="en-US" sz="1800" dirty="0">
                <a:latin typeface="Times New Roman" panose="02020603050405020304" pitchFamily="18" charset="0"/>
                <a:cs typeface="Times New Roman" panose="02020603050405020304" pitchFamily="18" charset="0"/>
              </a:rPr>
              <a:t>profit after all expenses and taxation) = </a:t>
            </a:r>
            <a:r>
              <a:rPr lang="en-US" altLang="en-US" sz="1800" b="1" dirty="0">
                <a:latin typeface="Times New Roman" panose="02020603050405020304" pitchFamily="18" charset="0"/>
                <a:cs typeface="Times New Roman" panose="02020603050405020304" pitchFamily="18" charset="0"/>
              </a:rPr>
              <a:t>EBT – </a:t>
            </a:r>
            <a:r>
              <a:rPr lang="en-US" altLang="en-US" sz="1800" dirty="0">
                <a:latin typeface="Times New Roman" panose="02020603050405020304" pitchFamily="18" charset="0"/>
                <a:cs typeface="Times New Roman" panose="02020603050405020304" pitchFamily="18" charset="0"/>
              </a:rPr>
              <a:t>tax profit </a:t>
            </a:r>
            <a:endParaRPr lang="ru-RU" altLang="en-US" sz="1800" dirty="0">
              <a:latin typeface="Times New Roman" panose="02020603050405020304" pitchFamily="18" charset="0"/>
              <a:cs typeface="Times New Roman" panose="02020603050405020304" pitchFamily="18" charset="0"/>
            </a:endParaRPr>
          </a:p>
          <a:p>
            <a:r>
              <a:rPr lang="en-US" altLang="en-US" sz="1800" b="1" dirty="0">
                <a:latin typeface="Times New Roman" panose="02020603050405020304" pitchFamily="18" charset="0"/>
                <a:cs typeface="Times New Roman" panose="02020603050405020304" pitchFamily="18" charset="0"/>
              </a:rPr>
              <a:t>Retained earning </a:t>
            </a:r>
            <a:r>
              <a:rPr lang="ru-RU" altLang="en-US" sz="1800" dirty="0">
                <a:latin typeface="Times New Roman" panose="02020603050405020304" pitchFamily="18" charset="0"/>
                <a:cs typeface="Times New Roman" panose="02020603050405020304" pitchFamily="18" charset="0"/>
              </a:rPr>
              <a:t>– </a:t>
            </a:r>
            <a:r>
              <a:rPr lang="en-US" altLang="en-US" sz="1800" dirty="0">
                <a:latin typeface="Times New Roman" panose="02020603050405020304" pitchFamily="18" charset="0"/>
                <a:cs typeface="Times New Roman" panose="02020603050405020304" pitchFamily="18" charset="0"/>
              </a:rPr>
              <a:t>net profit after dividends, contributions to reserve capital and registered capital</a:t>
            </a:r>
            <a:endParaRPr lang="ru-RU" altLang="en-US" sz="1800" dirty="0">
              <a:latin typeface="Times New Roman" panose="02020603050405020304" pitchFamily="18" charset="0"/>
              <a:cs typeface="Times New Roman" panose="02020603050405020304" pitchFamily="18" charset="0"/>
            </a:endParaRPr>
          </a:p>
          <a:p>
            <a:pPr>
              <a:spcBef>
                <a:spcPts val="0"/>
              </a:spcBef>
            </a:pPr>
            <a:endParaRPr lang="en-GB" sz="1800" dirty="0">
              <a:latin typeface="Times New Roman" panose="02020603050405020304" pitchFamily="18" charset="0"/>
              <a:cs typeface="Times New Roman" panose="02020603050405020304" pitchFamily="18" charset="0"/>
            </a:endParaRPr>
          </a:p>
          <a:p>
            <a:pPr marL="0" indent="0">
              <a:spcBef>
                <a:spcPts val="0"/>
              </a:spcBef>
              <a:buNone/>
            </a:pPr>
            <a:endParaRPr lang="en-GB" sz="18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18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18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18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18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18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18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18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18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18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18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1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60072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10761" cy="477054"/>
          </a:xfrm>
          <a:prstGeom prst="rect">
            <a:avLst/>
          </a:prstGeom>
          <a:solidFill>
            <a:srgbClr val="008080"/>
          </a:solidFill>
        </p:spPr>
        <p:txBody>
          <a:bodyPr wrap="none">
            <a:spAutoFit/>
          </a:bodyPr>
          <a:lstStyle/>
          <a:p>
            <a:pPr lvl="0">
              <a:defRPr/>
            </a:pPr>
            <a:r>
              <a:rPr lang="en-GB" sz="2500" kern="0" dirty="0">
                <a:latin typeface="Times New Roman"/>
              </a:rPr>
              <a:t>Cash Flow Statement</a:t>
            </a:r>
            <a:endParaRPr lang="en-GB" sz="2500" kern="0" dirty="0"/>
          </a:p>
        </p:txBody>
      </p:sp>
      <p:sp>
        <p:nvSpPr>
          <p:cNvPr id="7" name="Zástupný symbol pro obsah 2"/>
          <p:cNvSpPr txBox="1">
            <a:spLocks/>
          </p:cNvSpPr>
          <p:nvPr/>
        </p:nvSpPr>
        <p:spPr>
          <a:xfrm>
            <a:off x="395535" y="1180243"/>
            <a:ext cx="10007921" cy="52284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E72B069B-6EF2-4EBD-A92A-00136D91F1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3455" y="294836"/>
            <a:ext cx="1464833" cy="1127893"/>
          </a:xfrm>
          <a:prstGeom prst="rect">
            <a:avLst/>
          </a:prstGeom>
        </p:spPr>
      </p:pic>
      <p:sp>
        <p:nvSpPr>
          <p:cNvPr id="8" name="Zástupný symbol pro obsah 2">
            <a:extLst>
              <a:ext uri="{FF2B5EF4-FFF2-40B4-BE49-F238E27FC236}">
                <a16:creationId xmlns:a16="http://schemas.microsoft.com/office/drawing/2014/main" id="{D7C8DFAA-56D9-46B5-9D6F-2F9BCF2DC551}"/>
              </a:ext>
            </a:extLst>
          </p:cNvPr>
          <p:cNvSpPr txBox="1">
            <a:spLocks/>
          </p:cNvSpPr>
          <p:nvPr/>
        </p:nvSpPr>
        <p:spPr>
          <a:xfrm>
            <a:off x="395535" y="957040"/>
            <a:ext cx="11292882" cy="545162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r>
              <a:rPr lang="en-GB" sz="1800" b="1" dirty="0">
                <a:latin typeface="Times New Roman" panose="02020603050405020304" pitchFamily="18" charset="0"/>
                <a:cs typeface="Times New Roman" panose="02020603050405020304" pitchFamily="18" charset="0"/>
              </a:rPr>
              <a:t>Cash Flow Statement</a:t>
            </a:r>
            <a:r>
              <a:rPr lang="ru-RU" sz="1800" b="1" dirty="0">
                <a:latin typeface="Times New Roman" panose="02020603050405020304" pitchFamily="18" charset="0"/>
                <a:cs typeface="Times New Roman" panose="02020603050405020304" pitchFamily="18" charset="0"/>
              </a:rPr>
              <a:t> (</a:t>
            </a:r>
            <a:r>
              <a:rPr lang="en-US" sz="1800" b="1" dirty="0">
                <a:latin typeface="Times New Roman" panose="02020603050405020304" pitchFamily="18" charset="0"/>
                <a:cs typeface="Times New Roman" panose="02020603050405020304" pitchFamily="18" charset="0"/>
              </a:rPr>
              <a:t>operating activity</a:t>
            </a:r>
            <a:r>
              <a:rPr lang="ru-RU" sz="1800" b="1" dirty="0">
                <a:latin typeface="Times New Roman" panose="02020603050405020304" pitchFamily="18" charset="0"/>
                <a:cs typeface="Times New Roman" panose="02020603050405020304" pitchFamily="18" charset="0"/>
              </a:rPr>
              <a:t>)</a:t>
            </a:r>
            <a:r>
              <a:rPr lang="en-GB" sz="1800" b="1" dirty="0">
                <a:latin typeface="Times New Roman" panose="02020603050405020304" pitchFamily="18" charset="0"/>
                <a:cs typeface="Times New Roman" panose="02020603050405020304" pitchFamily="18" charset="0"/>
              </a:rPr>
              <a:t> of XIAOMI CORPORATION</a:t>
            </a:r>
            <a:r>
              <a:rPr lang="en-US" sz="1800" dirty="0">
                <a:latin typeface="Times New Roman" panose="02020603050405020304" pitchFamily="18" charset="0"/>
                <a:cs typeface="Times New Roman" panose="02020603050405020304" pitchFamily="18" charset="0"/>
              </a:rPr>
              <a:t>:</a:t>
            </a:r>
            <a:endParaRPr lang="en-GB" sz="1800" dirty="0">
              <a:solidFill>
                <a:srgbClr val="002060"/>
              </a:solidFill>
              <a:latin typeface="Times New Roman" panose="02020603050405020304" pitchFamily="18" charset="0"/>
              <a:cs typeface="Times New Roman" panose="02020603050405020304" pitchFamily="18" charset="0"/>
            </a:endParaRPr>
          </a:p>
          <a:p>
            <a:pPr marL="0" indent="0">
              <a:spcBef>
                <a:spcPts val="0"/>
              </a:spcBef>
              <a:buNone/>
            </a:pPr>
            <a:endParaRPr lang="en-GB" sz="18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9" name="Picture 8">
            <a:extLst>
              <a:ext uri="{FF2B5EF4-FFF2-40B4-BE49-F238E27FC236}">
                <a16:creationId xmlns:a16="http://schemas.microsoft.com/office/drawing/2014/main" id="{D5AADDEB-BD45-462F-AF29-632965A59201}"/>
              </a:ext>
            </a:extLst>
          </p:cNvPr>
          <p:cNvPicPr>
            <a:picLocks noChangeAspect="1"/>
          </p:cNvPicPr>
          <p:nvPr/>
        </p:nvPicPr>
        <p:blipFill>
          <a:blip r:embed="rId3"/>
          <a:stretch>
            <a:fillRect/>
          </a:stretch>
        </p:blipFill>
        <p:spPr>
          <a:xfrm>
            <a:off x="2279374" y="1802296"/>
            <a:ext cx="7606748" cy="2915478"/>
          </a:xfrm>
          <a:prstGeom prst="rect">
            <a:avLst/>
          </a:prstGeom>
        </p:spPr>
      </p:pic>
    </p:spTree>
    <p:extLst>
      <p:ext uri="{BB962C8B-B14F-4D97-AF65-F5344CB8AC3E}">
        <p14:creationId xmlns:p14="http://schemas.microsoft.com/office/powerpoint/2010/main" val="18310662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831772" cy="477054"/>
          </a:xfrm>
          <a:prstGeom prst="rect">
            <a:avLst/>
          </a:prstGeom>
          <a:solidFill>
            <a:srgbClr val="008080"/>
          </a:solidFill>
        </p:spPr>
        <p:txBody>
          <a:bodyPr wrap="none">
            <a:spAutoFit/>
          </a:bodyPr>
          <a:lstStyle/>
          <a:p>
            <a:pPr lvl="0">
              <a:defRPr/>
            </a:pPr>
            <a:r>
              <a:rPr lang="en-GB" sz="2500" kern="0" dirty="0">
                <a:latin typeface="Times New Roman"/>
              </a:rPr>
              <a:t>Cash Flow Statement (continuation)</a:t>
            </a:r>
            <a:endParaRPr lang="en-GB" sz="2500" kern="0" dirty="0"/>
          </a:p>
        </p:txBody>
      </p:sp>
      <p:sp>
        <p:nvSpPr>
          <p:cNvPr id="7" name="Zástupný symbol pro obsah 2"/>
          <p:cNvSpPr txBox="1">
            <a:spLocks/>
          </p:cNvSpPr>
          <p:nvPr/>
        </p:nvSpPr>
        <p:spPr>
          <a:xfrm>
            <a:off x="395535" y="1180243"/>
            <a:ext cx="10007921" cy="52284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E72B069B-6EF2-4EBD-A92A-00136D91F1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3455" y="294836"/>
            <a:ext cx="1464833" cy="1127893"/>
          </a:xfrm>
          <a:prstGeom prst="rect">
            <a:avLst/>
          </a:prstGeom>
        </p:spPr>
      </p:pic>
      <p:sp>
        <p:nvSpPr>
          <p:cNvPr id="8" name="Zástupný symbol pro obsah 2">
            <a:extLst>
              <a:ext uri="{FF2B5EF4-FFF2-40B4-BE49-F238E27FC236}">
                <a16:creationId xmlns:a16="http://schemas.microsoft.com/office/drawing/2014/main" id="{D7C8DFAA-56D9-46B5-9D6F-2F9BCF2DC551}"/>
              </a:ext>
            </a:extLst>
          </p:cNvPr>
          <p:cNvSpPr txBox="1">
            <a:spLocks/>
          </p:cNvSpPr>
          <p:nvPr/>
        </p:nvSpPr>
        <p:spPr>
          <a:xfrm>
            <a:off x="395535" y="957040"/>
            <a:ext cx="11292882" cy="545162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r>
              <a:rPr lang="en-GB" sz="1800" b="1" dirty="0">
                <a:latin typeface="Times New Roman" panose="02020603050405020304" pitchFamily="18" charset="0"/>
                <a:cs typeface="Times New Roman" panose="02020603050405020304" pitchFamily="18" charset="0"/>
              </a:rPr>
              <a:t>Cash Flow Statement</a:t>
            </a:r>
            <a:r>
              <a:rPr lang="ru-RU" sz="1800" b="1" dirty="0">
                <a:latin typeface="Times New Roman" panose="02020603050405020304" pitchFamily="18" charset="0"/>
                <a:cs typeface="Times New Roman" panose="02020603050405020304" pitchFamily="18" charset="0"/>
              </a:rPr>
              <a:t> (</a:t>
            </a:r>
            <a:r>
              <a:rPr lang="en-US" sz="1800" b="1" dirty="0">
                <a:latin typeface="Times New Roman" panose="02020603050405020304" pitchFamily="18" charset="0"/>
                <a:cs typeface="Times New Roman" panose="02020603050405020304" pitchFamily="18" charset="0"/>
              </a:rPr>
              <a:t>investing activity</a:t>
            </a:r>
            <a:r>
              <a:rPr lang="ru-RU" sz="1800" b="1" dirty="0">
                <a:latin typeface="Times New Roman" panose="02020603050405020304" pitchFamily="18" charset="0"/>
                <a:cs typeface="Times New Roman" panose="02020603050405020304" pitchFamily="18" charset="0"/>
              </a:rPr>
              <a:t>)</a:t>
            </a:r>
            <a:r>
              <a:rPr lang="en-GB" sz="1800" b="1" dirty="0">
                <a:latin typeface="Times New Roman" panose="02020603050405020304" pitchFamily="18" charset="0"/>
                <a:cs typeface="Times New Roman" panose="02020603050405020304" pitchFamily="18" charset="0"/>
              </a:rPr>
              <a:t> of XIAOMI CORPORATION</a:t>
            </a:r>
            <a:r>
              <a:rPr lang="en-US" sz="1800" dirty="0">
                <a:latin typeface="Times New Roman" panose="02020603050405020304" pitchFamily="18" charset="0"/>
                <a:cs typeface="Times New Roman" panose="02020603050405020304" pitchFamily="18" charset="0"/>
              </a:rPr>
              <a:t>:</a:t>
            </a:r>
            <a:endParaRPr lang="en-GB" sz="1800" dirty="0">
              <a:solidFill>
                <a:srgbClr val="002060"/>
              </a:solidFill>
              <a:latin typeface="Times New Roman" panose="02020603050405020304" pitchFamily="18" charset="0"/>
              <a:cs typeface="Times New Roman" panose="02020603050405020304" pitchFamily="18" charset="0"/>
            </a:endParaRPr>
          </a:p>
          <a:p>
            <a:pPr marL="0" indent="0">
              <a:spcBef>
                <a:spcPts val="0"/>
              </a:spcBef>
              <a:buNone/>
            </a:pPr>
            <a:endParaRPr lang="en-GB" sz="18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6BCCFE1F-478B-4A03-B146-F50B5F2C8F9B}"/>
              </a:ext>
            </a:extLst>
          </p:cNvPr>
          <p:cNvPicPr>
            <a:picLocks noChangeAspect="1"/>
          </p:cNvPicPr>
          <p:nvPr/>
        </p:nvPicPr>
        <p:blipFill>
          <a:blip r:embed="rId3"/>
          <a:stretch>
            <a:fillRect/>
          </a:stretch>
        </p:blipFill>
        <p:spPr>
          <a:xfrm>
            <a:off x="1192696" y="1422728"/>
            <a:ext cx="7925797" cy="5228419"/>
          </a:xfrm>
          <a:prstGeom prst="rect">
            <a:avLst/>
          </a:prstGeom>
        </p:spPr>
      </p:pic>
    </p:spTree>
    <p:extLst>
      <p:ext uri="{BB962C8B-B14F-4D97-AF65-F5344CB8AC3E}">
        <p14:creationId xmlns:p14="http://schemas.microsoft.com/office/powerpoint/2010/main" val="5131247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831772" cy="477054"/>
          </a:xfrm>
          <a:prstGeom prst="rect">
            <a:avLst/>
          </a:prstGeom>
          <a:solidFill>
            <a:srgbClr val="008080"/>
          </a:solidFill>
        </p:spPr>
        <p:txBody>
          <a:bodyPr wrap="none">
            <a:spAutoFit/>
          </a:bodyPr>
          <a:lstStyle/>
          <a:p>
            <a:pPr lvl="0">
              <a:defRPr/>
            </a:pPr>
            <a:r>
              <a:rPr lang="en-GB" sz="2500" kern="0" dirty="0">
                <a:latin typeface="Times New Roman"/>
              </a:rPr>
              <a:t>Cash Flow Statement (continuation)</a:t>
            </a:r>
            <a:endParaRPr lang="en-GB" sz="2500" kern="0" dirty="0"/>
          </a:p>
        </p:txBody>
      </p:sp>
      <p:sp>
        <p:nvSpPr>
          <p:cNvPr id="7" name="Zástupný symbol pro obsah 2"/>
          <p:cNvSpPr txBox="1">
            <a:spLocks/>
          </p:cNvSpPr>
          <p:nvPr/>
        </p:nvSpPr>
        <p:spPr>
          <a:xfrm>
            <a:off x="395535" y="1180243"/>
            <a:ext cx="10007921" cy="52284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E72B069B-6EF2-4EBD-A92A-00136D91F1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3455" y="294836"/>
            <a:ext cx="1464833" cy="1127893"/>
          </a:xfrm>
          <a:prstGeom prst="rect">
            <a:avLst/>
          </a:prstGeom>
        </p:spPr>
      </p:pic>
      <p:sp>
        <p:nvSpPr>
          <p:cNvPr id="8" name="Zástupný symbol pro obsah 2">
            <a:extLst>
              <a:ext uri="{FF2B5EF4-FFF2-40B4-BE49-F238E27FC236}">
                <a16:creationId xmlns:a16="http://schemas.microsoft.com/office/drawing/2014/main" id="{D7C8DFAA-56D9-46B5-9D6F-2F9BCF2DC551}"/>
              </a:ext>
            </a:extLst>
          </p:cNvPr>
          <p:cNvSpPr txBox="1">
            <a:spLocks/>
          </p:cNvSpPr>
          <p:nvPr/>
        </p:nvSpPr>
        <p:spPr>
          <a:xfrm>
            <a:off x="395535" y="957040"/>
            <a:ext cx="11292882" cy="545162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r>
              <a:rPr lang="en-GB" sz="1800" b="1" dirty="0">
                <a:latin typeface="Times New Roman" panose="02020603050405020304" pitchFamily="18" charset="0"/>
                <a:cs typeface="Times New Roman" panose="02020603050405020304" pitchFamily="18" charset="0"/>
              </a:rPr>
              <a:t>Cash Flow Statement</a:t>
            </a:r>
            <a:r>
              <a:rPr lang="ru-RU" sz="1800" b="1" dirty="0">
                <a:latin typeface="Times New Roman" panose="02020603050405020304" pitchFamily="18" charset="0"/>
                <a:cs typeface="Times New Roman" panose="02020603050405020304" pitchFamily="18" charset="0"/>
              </a:rPr>
              <a:t> (</a:t>
            </a:r>
            <a:r>
              <a:rPr lang="en-US" sz="1800" b="1" dirty="0">
                <a:latin typeface="Times New Roman" panose="02020603050405020304" pitchFamily="18" charset="0"/>
                <a:cs typeface="Times New Roman" panose="02020603050405020304" pitchFamily="18" charset="0"/>
              </a:rPr>
              <a:t>financing activity</a:t>
            </a:r>
            <a:r>
              <a:rPr lang="ru-RU" sz="1800" b="1" dirty="0">
                <a:latin typeface="Times New Roman" panose="02020603050405020304" pitchFamily="18" charset="0"/>
                <a:cs typeface="Times New Roman" panose="02020603050405020304" pitchFamily="18" charset="0"/>
              </a:rPr>
              <a:t>)</a:t>
            </a:r>
            <a:r>
              <a:rPr lang="en-GB" sz="1800" b="1" dirty="0">
                <a:latin typeface="Times New Roman" panose="02020603050405020304" pitchFamily="18" charset="0"/>
                <a:cs typeface="Times New Roman" panose="02020603050405020304" pitchFamily="18" charset="0"/>
              </a:rPr>
              <a:t> of XIAOMI CORPORATION</a:t>
            </a:r>
            <a:r>
              <a:rPr lang="en-US" sz="1800" dirty="0">
                <a:latin typeface="Times New Roman" panose="02020603050405020304" pitchFamily="18" charset="0"/>
                <a:cs typeface="Times New Roman" panose="02020603050405020304" pitchFamily="18" charset="0"/>
              </a:rPr>
              <a:t>:</a:t>
            </a:r>
            <a:endParaRPr lang="en-GB" sz="1800" dirty="0">
              <a:solidFill>
                <a:srgbClr val="002060"/>
              </a:solidFill>
              <a:latin typeface="Times New Roman" panose="02020603050405020304" pitchFamily="18" charset="0"/>
              <a:cs typeface="Times New Roman" panose="02020603050405020304" pitchFamily="18" charset="0"/>
            </a:endParaRPr>
          </a:p>
          <a:p>
            <a:pPr marL="0" indent="0">
              <a:spcBef>
                <a:spcPts val="0"/>
              </a:spcBef>
              <a:buNone/>
            </a:pPr>
            <a:endParaRPr lang="en-GB" sz="18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3535FFA2-A3F6-4B04-AF46-CB69B1CBCD72}"/>
              </a:ext>
            </a:extLst>
          </p:cNvPr>
          <p:cNvPicPr>
            <a:picLocks noChangeAspect="1"/>
          </p:cNvPicPr>
          <p:nvPr/>
        </p:nvPicPr>
        <p:blipFill>
          <a:blip r:embed="rId3"/>
          <a:stretch>
            <a:fillRect/>
          </a:stretch>
        </p:blipFill>
        <p:spPr>
          <a:xfrm>
            <a:off x="1656522" y="1422729"/>
            <a:ext cx="7461972" cy="5016583"/>
          </a:xfrm>
          <a:prstGeom prst="rect">
            <a:avLst/>
          </a:prstGeom>
        </p:spPr>
      </p:pic>
    </p:spTree>
    <p:extLst>
      <p:ext uri="{BB962C8B-B14F-4D97-AF65-F5344CB8AC3E}">
        <p14:creationId xmlns:p14="http://schemas.microsoft.com/office/powerpoint/2010/main" val="9291840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577780" cy="477054"/>
          </a:xfrm>
          <a:prstGeom prst="rect">
            <a:avLst/>
          </a:prstGeom>
          <a:solidFill>
            <a:srgbClr val="008080"/>
          </a:solidFill>
        </p:spPr>
        <p:txBody>
          <a:bodyPr wrap="square">
            <a:spAutoFit/>
          </a:bodyPr>
          <a:lstStyle/>
          <a:p>
            <a:pPr>
              <a:defRPr/>
            </a:pPr>
            <a:r>
              <a:rPr lang="en-GB" sz="2500" kern="0" dirty="0">
                <a:latin typeface="Times New Roman"/>
              </a:rPr>
              <a:t>Cash Flow Statement: </a:t>
            </a:r>
            <a:r>
              <a:rPr lang="en-US" altLang="en-US" sz="2500" dirty="0">
                <a:latin typeface="Times New Roman" panose="02020603050405020304" pitchFamily="18" charset="0"/>
                <a:cs typeface="Times New Roman" panose="02020603050405020304" pitchFamily="18" charset="0"/>
              </a:rPr>
              <a:t>types of activities</a:t>
            </a:r>
            <a:endParaRPr lang="en-GB" sz="2500" kern="0" dirty="0">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5" y="1180243"/>
            <a:ext cx="10007921" cy="52284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E72B069B-6EF2-4EBD-A92A-00136D91F1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3455" y="294836"/>
            <a:ext cx="1464833" cy="1127893"/>
          </a:xfrm>
          <a:prstGeom prst="rect">
            <a:avLst/>
          </a:prstGeom>
        </p:spPr>
      </p:pic>
      <p:sp>
        <p:nvSpPr>
          <p:cNvPr id="8" name="Zástupný symbol pro obsah 2">
            <a:extLst>
              <a:ext uri="{FF2B5EF4-FFF2-40B4-BE49-F238E27FC236}">
                <a16:creationId xmlns:a16="http://schemas.microsoft.com/office/drawing/2014/main" id="{D7C8DFAA-56D9-46B5-9D6F-2F9BCF2DC551}"/>
              </a:ext>
            </a:extLst>
          </p:cNvPr>
          <p:cNvSpPr txBox="1">
            <a:spLocks/>
          </p:cNvSpPr>
          <p:nvPr/>
        </p:nvSpPr>
        <p:spPr>
          <a:xfrm>
            <a:off x="395535" y="1422729"/>
            <a:ext cx="11292882" cy="498593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600"/>
              </a:spcBef>
              <a:spcAft>
                <a:spcPts val="600"/>
              </a:spcAft>
              <a:buNone/>
            </a:pPr>
            <a:r>
              <a:rPr lang="en-US" sz="1800" dirty="0">
                <a:latin typeface="Times New Roman" panose="02020603050405020304" pitchFamily="18" charset="0"/>
                <a:cs typeface="Times New Roman" panose="02020603050405020304" pitchFamily="18" charset="0"/>
              </a:rPr>
              <a:t>International Accounting Standard 7 — Statement of Cash Flows:</a:t>
            </a:r>
          </a:p>
          <a:p>
            <a:pPr marL="0" indent="0" eaLnBrk="0" fontAlgn="base" hangingPunct="0">
              <a:spcBef>
                <a:spcPts val="600"/>
              </a:spcBef>
              <a:spcAft>
                <a:spcPts val="600"/>
              </a:spcAft>
              <a:buFontTx/>
              <a:buChar char="•"/>
            </a:pPr>
            <a:r>
              <a:rPr lang="en-US" altLang="en-US" sz="1800" b="1" dirty="0">
                <a:latin typeface="Times New Roman" panose="02020603050405020304" pitchFamily="18" charset="0"/>
                <a:cs typeface="Times New Roman" panose="02020603050405020304" pitchFamily="18" charset="0"/>
              </a:rPr>
              <a:t>operating activities</a:t>
            </a:r>
            <a:r>
              <a:rPr lang="en-US" altLang="en-US" sz="1800" dirty="0">
                <a:latin typeface="Times New Roman" panose="02020603050405020304" pitchFamily="18" charset="0"/>
                <a:cs typeface="Times New Roman" panose="02020603050405020304" pitchFamily="18" charset="0"/>
              </a:rPr>
              <a:t> are the main revenue-producing activities of the entity that are not investing or financing activities, so operating cash flows include cash received from customers and cash paid to suppliers, employees, taxes. </a:t>
            </a:r>
            <a:r>
              <a:rPr lang="en-US" sz="1800" dirty="0">
                <a:latin typeface="Times New Roman" panose="02020603050405020304" pitchFamily="18" charset="0"/>
                <a:cs typeface="Times New Roman" panose="02020603050405020304" pitchFamily="18" charset="0"/>
              </a:rPr>
              <a:t>Cash flow from operating activities allows to determine to what extent profit from ordinary activities to truly earned money and how money influenced the production of changes in working capital and its components.</a:t>
            </a:r>
          </a:p>
          <a:p>
            <a:pPr marL="0" lvl="0" indent="0" eaLnBrk="0" fontAlgn="base" hangingPunct="0">
              <a:spcBef>
                <a:spcPts val="600"/>
              </a:spcBef>
              <a:spcAft>
                <a:spcPts val="600"/>
              </a:spcAft>
              <a:buFontTx/>
              <a:buChar char="•"/>
            </a:pPr>
            <a:r>
              <a:rPr lang="en-US" altLang="en-US" sz="1800" b="1" dirty="0">
                <a:latin typeface="Times New Roman" panose="02020603050405020304" pitchFamily="18" charset="0"/>
                <a:cs typeface="Times New Roman" panose="02020603050405020304" pitchFamily="18" charset="0"/>
              </a:rPr>
              <a:t>investing activities</a:t>
            </a:r>
            <a:r>
              <a:rPr lang="en-US" altLang="en-US" sz="1800" dirty="0">
                <a:latin typeface="Times New Roman" panose="02020603050405020304" pitchFamily="18" charset="0"/>
                <a:cs typeface="Times New Roman" panose="02020603050405020304" pitchFamily="18" charset="0"/>
              </a:rPr>
              <a:t> are the acquisition and disposal of long-term assets and other investments that are not considered to be cash equivalents. </a:t>
            </a:r>
            <a:r>
              <a:rPr lang="en-US" sz="1800" dirty="0">
                <a:latin typeface="Times New Roman" panose="02020603050405020304" pitchFamily="18" charset="0"/>
                <a:cs typeface="Times New Roman" panose="02020603050405020304" pitchFamily="18" charset="0"/>
              </a:rPr>
              <a:t>Examples of investing activities are cash outflow for the purchase of fixed assets and financial investments, securities issued by other entities; cash inflow from the sale of the fixed assets, financial investments, received dividends, interest rate </a:t>
            </a:r>
            <a:endParaRPr lang="en-US" altLang="en-US" sz="1800" dirty="0">
              <a:latin typeface="Times New Roman" panose="02020603050405020304" pitchFamily="18" charset="0"/>
              <a:cs typeface="Times New Roman" panose="02020603050405020304" pitchFamily="18" charset="0"/>
            </a:endParaRPr>
          </a:p>
          <a:p>
            <a:pPr marL="0" lvl="0" indent="0" eaLnBrk="0" fontAlgn="base" hangingPunct="0">
              <a:spcBef>
                <a:spcPts val="600"/>
              </a:spcBef>
              <a:spcAft>
                <a:spcPts val="600"/>
              </a:spcAft>
              <a:buFontTx/>
              <a:buChar char="•"/>
            </a:pPr>
            <a:r>
              <a:rPr lang="en-US" altLang="en-US" sz="1800" b="1" dirty="0">
                <a:latin typeface="Times New Roman" panose="02020603050405020304" pitchFamily="18" charset="0"/>
                <a:cs typeface="Times New Roman" panose="02020603050405020304" pitchFamily="18" charset="0"/>
              </a:rPr>
              <a:t>financing activities</a:t>
            </a:r>
            <a:r>
              <a:rPr lang="en-US" altLang="en-US" sz="1800" dirty="0">
                <a:latin typeface="Times New Roman" panose="02020603050405020304" pitchFamily="18" charset="0"/>
                <a:cs typeface="Times New Roman" panose="02020603050405020304" pitchFamily="18" charset="0"/>
              </a:rPr>
              <a:t> are activities that alter the equity capital and borrowing structure of the entity. </a:t>
            </a:r>
            <a:r>
              <a:rPr lang="en-US" sz="1800" dirty="0">
                <a:latin typeface="Times New Roman" panose="02020603050405020304" pitchFamily="18" charset="0"/>
                <a:cs typeface="Times New Roman" panose="02020603050405020304" pitchFamily="18" charset="0"/>
              </a:rPr>
              <a:t>Examples are: cash inflows (the sale of company shares, bonds, getting loans) and cash outflows (the repurchase of shares, bonds, returning the credit, interest rate and dividend payments).</a:t>
            </a:r>
          </a:p>
          <a:p>
            <a:pPr>
              <a:spcBef>
                <a:spcPts val="600"/>
              </a:spcBef>
              <a:spcAft>
                <a:spcPts val="600"/>
              </a:spcAft>
            </a:pPr>
            <a:endParaRPr lang="en-GB" sz="1800" dirty="0">
              <a:latin typeface="Times New Roman" panose="02020603050405020304" pitchFamily="18" charset="0"/>
              <a:cs typeface="Times New Roman" panose="02020603050405020304" pitchFamily="18" charset="0"/>
            </a:endParaRPr>
          </a:p>
          <a:p>
            <a:pPr marL="0" indent="0">
              <a:spcBef>
                <a:spcPts val="600"/>
              </a:spcBef>
              <a:spcAft>
                <a:spcPts val="600"/>
              </a:spcAft>
              <a:buNone/>
            </a:pPr>
            <a:endParaRPr lang="en-GB" sz="1800" dirty="0">
              <a:latin typeface="Times New Roman" panose="02020603050405020304" pitchFamily="18" charset="0"/>
              <a:cs typeface="Times New Roman" panose="02020603050405020304" pitchFamily="18" charset="0"/>
            </a:endParaRPr>
          </a:p>
          <a:p>
            <a:pPr marL="0" indent="0">
              <a:spcBef>
                <a:spcPts val="600"/>
              </a:spcBef>
              <a:spcAft>
                <a:spcPts val="600"/>
              </a:spcAft>
              <a:buNone/>
            </a:pPr>
            <a:endParaRPr lang="en-GB" sz="1800" dirty="0">
              <a:latin typeface="Times New Roman" panose="02020603050405020304" pitchFamily="18" charset="0"/>
              <a:cs typeface="Times New Roman" panose="02020603050405020304" pitchFamily="18" charset="0"/>
            </a:endParaRPr>
          </a:p>
          <a:p>
            <a:pPr marL="0" indent="0">
              <a:spcBef>
                <a:spcPts val="600"/>
              </a:spcBef>
              <a:spcAft>
                <a:spcPts val="600"/>
              </a:spcAft>
              <a:buNone/>
            </a:pPr>
            <a:endParaRPr lang="en-GB" sz="1800" dirty="0">
              <a:latin typeface="Times New Roman" panose="02020603050405020304" pitchFamily="18" charset="0"/>
              <a:cs typeface="Times New Roman" panose="02020603050405020304" pitchFamily="18" charset="0"/>
            </a:endParaRPr>
          </a:p>
          <a:p>
            <a:pPr marL="0" indent="0">
              <a:spcBef>
                <a:spcPts val="600"/>
              </a:spcBef>
              <a:spcAft>
                <a:spcPts val="600"/>
              </a:spcAft>
              <a:buNone/>
            </a:pPr>
            <a:endParaRPr lang="en-GB" sz="1800" dirty="0">
              <a:latin typeface="Times New Roman" panose="02020603050405020304" pitchFamily="18" charset="0"/>
              <a:cs typeface="Times New Roman" panose="02020603050405020304" pitchFamily="18" charset="0"/>
            </a:endParaRPr>
          </a:p>
          <a:p>
            <a:pPr marL="0" indent="0">
              <a:spcBef>
                <a:spcPts val="600"/>
              </a:spcBef>
              <a:spcAft>
                <a:spcPts val="600"/>
              </a:spcAft>
              <a:buNone/>
            </a:pPr>
            <a:endParaRPr lang="en-GB" sz="1800" dirty="0">
              <a:latin typeface="Times New Roman" panose="02020603050405020304" pitchFamily="18" charset="0"/>
              <a:cs typeface="Times New Roman" panose="02020603050405020304" pitchFamily="18" charset="0"/>
            </a:endParaRPr>
          </a:p>
          <a:p>
            <a:pPr marL="0" indent="0">
              <a:spcBef>
                <a:spcPts val="600"/>
              </a:spcBef>
              <a:spcAft>
                <a:spcPts val="600"/>
              </a:spcAft>
              <a:buNone/>
            </a:pPr>
            <a:endParaRPr lang="en-GB" sz="1800" dirty="0">
              <a:latin typeface="Times New Roman" panose="02020603050405020304" pitchFamily="18" charset="0"/>
              <a:cs typeface="Times New Roman" panose="02020603050405020304" pitchFamily="18" charset="0"/>
            </a:endParaRPr>
          </a:p>
          <a:p>
            <a:pPr marL="0" indent="0">
              <a:spcBef>
                <a:spcPts val="600"/>
              </a:spcBef>
              <a:spcAft>
                <a:spcPts val="600"/>
              </a:spcAft>
              <a:buNone/>
            </a:pPr>
            <a:endParaRPr lang="en-GB" sz="1800" dirty="0">
              <a:latin typeface="Times New Roman" panose="02020603050405020304" pitchFamily="18" charset="0"/>
              <a:cs typeface="Times New Roman" panose="02020603050405020304" pitchFamily="18" charset="0"/>
            </a:endParaRPr>
          </a:p>
          <a:p>
            <a:pPr marL="0" indent="0">
              <a:spcBef>
                <a:spcPts val="600"/>
              </a:spcBef>
              <a:spcAft>
                <a:spcPts val="600"/>
              </a:spcAft>
              <a:buNone/>
            </a:pPr>
            <a:endParaRPr lang="en-GB" sz="1800" dirty="0">
              <a:latin typeface="Times New Roman" panose="02020603050405020304" pitchFamily="18" charset="0"/>
              <a:cs typeface="Times New Roman" panose="02020603050405020304" pitchFamily="18" charset="0"/>
            </a:endParaRPr>
          </a:p>
          <a:p>
            <a:pPr marL="0" indent="0">
              <a:spcBef>
                <a:spcPts val="600"/>
              </a:spcBef>
              <a:spcAft>
                <a:spcPts val="600"/>
              </a:spcAft>
              <a:buNone/>
            </a:pPr>
            <a:endParaRPr lang="en-GB" sz="1800" dirty="0">
              <a:latin typeface="Times New Roman" panose="02020603050405020304" pitchFamily="18" charset="0"/>
              <a:cs typeface="Times New Roman" panose="02020603050405020304" pitchFamily="18" charset="0"/>
            </a:endParaRPr>
          </a:p>
          <a:p>
            <a:pPr marL="0" indent="0">
              <a:spcBef>
                <a:spcPts val="600"/>
              </a:spcBef>
              <a:spcAft>
                <a:spcPts val="600"/>
              </a:spcAft>
              <a:buNone/>
            </a:pPr>
            <a:endParaRPr lang="en-GB" sz="1800" dirty="0">
              <a:latin typeface="Times New Roman" panose="02020603050405020304" pitchFamily="18" charset="0"/>
              <a:cs typeface="Times New Roman" panose="02020603050405020304" pitchFamily="18" charset="0"/>
            </a:endParaRPr>
          </a:p>
          <a:p>
            <a:pPr marL="0" indent="0">
              <a:spcBef>
                <a:spcPts val="600"/>
              </a:spcBef>
              <a:spcAft>
                <a:spcPts val="600"/>
              </a:spcAft>
              <a:buNone/>
            </a:pPr>
            <a:endParaRPr lang="en-GB" sz="1800" dirty="0">
              <a:latin typeface="Times New Roman" panose="02020603050405020304" pitchFamily="18" charset="0"/>
              <a:cs typeface="Times New Roman" panose="02020603050405020304" pitchFamily="18" charset="0"/>
            </a:endParaRPr>
          </a:p>
          <a:p>
            <a:pPr marL="0" indent="0">
              <a:spcBef>
                <a:spcPts val="600"/>
              </a:spcBef>
              <a:spcAft>
                <a:spcPts val="600"/>
              </a:spcAft>
              <a:buNone/>
            </a:pPr>
            <a:endParaRPr lang="en-GB" altLang="cs-CZ" sz="1800" dirty="0">
              <a:latin typeface="Times New Roman" panose="02020603050405020304" pitchFamily="18" charset="0"/>
              <a:cs typeface="Times New Roman" panose="02020603050405020304" pitchFamily="18" charset="0"/>
            </a:endParaRPr>
          </a:p>
        </p:txBody>
      </p:sp>
      <p:sp>
        <p:nvSpPr>
          <p:cNvPr id="9" name="Rectangle 3">
            <a:extLst>
              <a:ext uri="{FF2B5EF4-FFF2-40B4-BE49-F238E27FC236}">
                <a16:creationId xmlns:a16="http://schemas.microsoft.com/office/drawing/2014/main" id="{75B1BB94-6255-44C7-A6C0-D9EC21E259AA}"/>
              </a:ext>
            </a:extLst>
          </p:cNvPr>
          <p:cNvSpPr>
            <a:spLocks noChangeArrowheads="1"/>
          </p:cNvSpPr>
          <p:nvPr/>
        </p:nvSpPr>
        <p:spPr bwMode="auto">
          <a:xfrm>
            <a:off x="0" y="-138499"/>
            <a:ext cx="1003480" cy="276999"/>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F5F5F5"/>
                </a:solidFill>
                <a:effectLst/>
                <a:latin typeface="Helvetica Neue"/>
              </a:rPr>
              <a:t>[IAS 7.6]</a:t>
            </a:r>
            <a:r>
              <a:rPr kumimoji="0" lang="en-US" altLang="en-US" sz="11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694255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577780" cy="477054"/>
          </a:xfrm>
          <a:prstGeom prst="rect">
            <a:avLst/>
          </a:prstGeom>
          <a:solidFill>
            <a:srgbClr val="008080"/>
          </a:solidFill>
        </p:spPr>
        <p:txBody>
          <a:bodyPr wrap="square">
            <a:spAutoFit/>
          </a:bodyPr>
          <a:lstStyle/>
          <a:p>
            <a:pPr>
              <a:defRPr/>
            </a:pPr>
            <a:r>
              <a:rPr lang="en-GB" sz="2500" kern="0" dirty="0">
                <a:latin typeface="Times New Roman"/>
              </a:rPr>
              <a:t>Cash Flow Statement: </a:t>
            </a:r>
            <a:r>
              <a:rPr lang="en-US" altLang="en-US" sz="2500" dirty="0">
                <a:latin typeface="Times New Roman" panose="02020603050405020304" pitchFamily="18" charset="0"/>
                <a:cs typeface="Times New Roman" panose="02020603050405020304" pitchFamily="18" charset="0"/>
              </a:rPr>
              <a:t>types of activities</a:t>
            </a:r>
            <a:endParaRPr lang="en-GB" sz="2500" kern="0" dirty="0">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5" y="1180243"/>
            <a:ext cx="10007921" cy="52284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E72B069B-6EF2-4EBD-A92A-00136D91F1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3455" y="294836"/>
            <a:ext cx="1464833" cy="1127893"/>
          </a:xfrm>
          <a:prstGeom prst="rect">
            <a:avLst/>
          </a:prstGeom>
        </p:spPr>
      </p:pic>
      <p:sp>
        <p:nvSpPr>
          <p:cNvPr id="8" name="Zástupný symbol pro obsah 2">
            <a:extLst>
              <a:ext uri="{FF2B5EF4-FFF2-40B4-BE49-F238E27FC236}">
                <a16:creationId xmlns:a16="http://schemas.microsoft.com/office/drawing/2014/main" id="{D7C8DFAA-56D9-46B5-9D6F-2F9BCF2DC551}"/>
              </a:ext>
            </a:extLst>
          </p:cNvPr>
          <p:cNvSpPr txBox="1">
            <a:spLocks/>
          </p:cNvSpPr>
          <p:nvPr/>
        </p:nvSpPr>
        <p:spPr>
          <a:xfrm>
            <a:off x="395535" y="1422729"/>
            <a:ext cx="11292882" cy="4985934"/>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600"/>
              </a:spcBef>
              <a:spcAft>
                <a:spcPts val="600"/>
              </a:spcAft>
            </a:pPr>
            <a:endParaRPr lang="en-GB" sz="1800" dirty="0">
              <a:latin typeface="Times New Roman" panose="02020603050405020304" pitchFamily="18" charset="0"/>
              <a:cs typeface="Times New Roman" panose="02020603050405020304" pitchFamily="18" charset="0"/>
            </a:endParaRPr>
          </a:p>
          <a:p>
            <a:pPr marL="0" indent="0">
              <a:spcBef>
                <a:spcPts val="600"/>
              </a:spcBef>
              <a:spcAft>
                <a:spcPts val="600"/>
              </a:spcAft>
              <a:buNone/>
            </a:pPr>
            <a:endParaRPr lang="en-GB" sz="1800" dirty="0">
              <a:latin typeface="Times New Roman" panose="02020603050405020304" pitchFamily="18" charset="0"/>
              <a:cs typeface="Times New Roman" panose="02020603050405020304" pitchFamily="18" charset="0"/>
            </a:endParaRPr>
          </a:p>
          <a:p>
            <a:pPr marL="0" indent="0">
              <a:spcBef>
                <a:spcPts val="600"/>
              </a:spcBef>
              <a:spcAft>
                <a:spcPts val="600"/>
              </a:spcAft>
              <a:buNone/>
            </a:pPr>
            <a:endParaRPr lang="en-GB" sz="1800" dirty="0">
              <a:latin typeface="Times New Roman" panose="02020603050405020304" pitchFamily="18" charset="0"/>
              <a:cs typeface="Times New Roman" panose="02020603050405020304" pitchFamily="18" charset="0"/>
            </a:endParaRPr>
          </a:p>
          <a:p>
            <a:pPr marL="0" indent="0">
              <a:spcBef>
                <a:spcPts val="600"/>
              </a:spcBef>
              <a:spcAft>
                <a:spcPts val="600"/>
              </a:spcAft>
              <a:buNone/>
            </a:pPr>
            <a:endParaRPr lang="en-GB" sz="1800" dirty="0">
              <a:latin typeface="Times New Roman" panose="02020603050405020304" pitchFamily="18" charset="0"/>
              <a:cs typeface="Times New Roman" panose="02020603050405020304" pitchFamily="18" charset="0"/>
            </a:endParaRPr>
          </a:p>
          <a:p>
            <a:pPr marL="0" indent="0">
              <a:spcBef>
                <a:spcPts val="600"/>
              </a:spcBef>
              <a:spcAft>
                <a:spcPts val="600"/>
              </a:spcAft>
              <a:buNone/>
            </a:pPr>
            <a:endParaRPr lang="en-GB" sz="1800" dirty="0">
              <a:latin typeface="Times New Roman" panose="02020603050405020304" pitchFamily="18" charset="0"/>
              <a:cs typeface="Times New Roman" panose="02020603050405020304" pitchFamily="18" charset="0"/>
            </a:endParaRPr>
          </a:p>
          <a:p>
            <a:pPr marL="0" indent="0">
              <a:spcBef>
                <a:spcPts val="600"/>
              </a:spcBef>
              <a:spcAft>
                <a:spcPts val="600"/>
              </a:spcAft>
              <a:buNone/>
            </a:pPr>
            <a:endParaRPr lang="en-GB" sz="1800" dirty="0">
              <a:latin typeface="Times New Roman" panose="02020603050405020304" pitchFamily="18" charset="0"/>
              <a:cs typeface="Times New Roman" panose="02020603050405020304" pitchFamily="18" charset="0"/>
            </a:endParaRPr>
          </a:p>
          <a:p>
            <a:pPr marL="0" indent="0">
              <a:spcBef>
                <a:spcPts val="600"/>
              </a:spcBef>
              <a:spcAft>
                <a:spcPts val="600"/>
              </a:spcAft>
              <a:buNone/>
            </a:pPr>
            <a:endParaRPr lang="en-GB" sz="1800" dirty="0">
              <a:latin typeface="Times New Roman" panose="02020603050405020304" pitchFamily="18" charset="0"/>
              <a:cs typeface="Times New Roman" panose="02020603050405020304" pitchFamily="18" charset="0"/>
            </a:endParaRPr>
          </a:p>
          <a:p>
            <a:pPr marL="0" indent="0">
              <a:spcBef>
                <a:spcPts val="600"/>
              </a:spcBef>
              <a:spcAft>
                <a:spcPts val="600"/>
              </a:spcAft>
              <a:buNone/>
            </a:pPr>
            <a:endParaRPr lang="en-GB" sz="1800" dirty="0">
              <a:latin typeface="Times New Roman" panose="02020603050405020304" pitchFamily="18" charset="0"/>
              <a:cs typeface="Times New Roman" panose="02020603050405020304" pitchFamily="18" charset="0"/>
            </a:endParaRPr>
          </a:p>
          <a:p>
            <a:pPr marL="0" indent="0">
              <a:spcBef>
                <a:spcPts val="600"/>
              </a:spcBef>
              <a:spcAft>
                <a:spcPts val="600"/>
              </a:spcAft>
              <a:buNone/>
            </a:pPr>
            <a:endParaRPr lang="en-GB" sz="1800" dirty="0">
              <a:latin typeface="Times New Roman" panose="02020603050405020304" pitchFamily="18" charset="0"/>
              <a:cs typeface="Times New Roman" panose="02020603050405020304" pitchFamily="18" charset="0"/>
            </a:endParaRPr>
          </a:p>
          <a:p>
            <a:pPr marL="0" indent="0">
              <a:spcBef>
                <a:spcPts val="600"/>
              </a:spcBef>
              <a:spcAft>
                <a:spcPts val="600"/>
              </a:spcAft>
              <a:buNone/>
            </a:pPr>
            <a:endParaRPr lang="en-GB" sz="1800" dirty="0">
              <a:latin typeface="Times New Roman" panose="02020603050405020304" pitchFamily="18" charset="0"/>
              <a:cs typeface="Times New Roman" panose="02020603050405020304" pitchFamily="18" charset="0"/>
            </a:endParaRPr>
          </a:p>
          <a:p>
            <a:pPr marL="0" indent="0">
              <a:spcBef>
                <a:spcPts val="600"/>
              </a:spcBef>
              <a:spcAft>
                <a:spcPts val="600"/>
              </a:spcAft>
              <a:buNone/>
            </a:pPr>
            <a:endParaRPr lang="en-GB" sz="1800" dirty="0">
              <a:latin typeface="Times New Roman" panose="02020603050405020304" pitchFamily="18" charset="0"/>
              <a:cs typeface="Times New Roman" panose="02020603050405020304" pitchFamily="18" charset="0"/>
            </a:endParaRPr>
          </a:p>
          <a:p>
            <a:pPr marL="0" indent="0">
              <a:spcBef>
                <a:spcPts val="600"/>
              </a:spcBef>
              <a:spcAft>
                <a:spcPts val="600"/>
              </a:spcAft>
              <a:buNone/>
            </a:pPr>
            <a:endParaRPr lang="en-GB" sz="1800" dirty="0">
              <a:latin typeface="Times New Roman" panose="02020603050405020304" pitchFamily="18" charset="0"/>
              <a:cs typeface="Times New Roman" panose="02020603050405020304" pitchFamily="18" charset="0"/>
            </a:endParaRPr>
          </a:p>
          <a:p>
            <a:pPr marL="0" indent="0">
              <a:spcBef>
                <a:spcPts val="600"/>
              </a:spcBef>
              <a:spcAft>
                <a:spcPts val="600"/>
              </a:spcAft>
              <a:buNone/>
            </a:pPr>
            <a:endParaRPr lang="en-GB" altLang="cs-CZ" sz="1800" dirty="0">
              <a:latin typeface="Times New Roman" panose="02020603050405020304" pitchFamily="18" charset="0"/>
              <a:cs typeface="Times New Roman" panose="02020603050405020304" pitchFamily="18" charset="0"/>
            </a:endParaRPr>
          </a:p>
        </p:txBody>
      </p:sp>
      <p:sp>
        <p:nvSpPr>
          <p:cNvPr id="9" name="Rectangle 3">
            <a:extLst>
              <a:ext uri="{FF2B5EF4-FFF2-40B4-BE49-F238E27FC236}">
                <a16:creationId xmlns:a16="http://schemas.microsoft.com/office/drawing/2014/main" id="{75B1BB94-6255-44C7-A6C0-D9EC21E259AA}"/>
              </a:ext>
            </a:extLst>
          </p:cNvPr>
          <p:cNvSpPr>
            <a:spLocks noChangeArrowheads="1"/>
          </p:cNvSpPr>
          <p:nvPr/>
        </p:nvSpPr>
        <p:spPr bwMode="auto">
          <a:xfrm>
            <a:off x="0" y="-138499"/>
            <a:ext cx="1003480" cy="276999"/>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F5F5F5"/>
                </a:solidFill>
                <a:effectLst/>
                <a:latin typeface="Helvetica Neue"/>
              </a:rPr>
              <a:t>[IAS 7.6]</a:t>
            </a:r>
            <a:r>
              <a:rPr kumimoji="0" lang="en-US" altLang="en-US" sz="11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0" name="Объект 4">
            <a:extLst>
              <a:ext uri="{FF2B5EF4-FFF2-40B4-BE49-F238E27FC236}">
                <a16:creationId xmlns:a16="http://schemas.microsoft.com/office/drawing/2014/main" id="{6CBD20E6-3158-481C-8611-7C0CC19B0AF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1360895" y="1180242"/>
            <a:ext cx="8077200" cy="5525358"/>
          </a:xfrm>
          <a:prstGeom prst="rect">
            <a:avLst/>
          </a:prstGeom>
        </p:spPr>
      </p:pic>
    </p:spTree>
    <p:extLst>
      <p:ext uri="{BB962C8B-B14F-4D97-AF65-F5344CB8AC3E}">
        <p14:creationId xmlns:p14="http://schemas.microsoft.com/office/powerpoint/2010/main" val="38772931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7978080" cy="477054"/>
          </a:xfrm>
          <a:prstGeom prst="rect">
            <a:avLst/>
          </a:prstGeom>
          <a:solidFill>
            <a:srgbClr val="008080"/>
          </a:solidFill>
        </p:spPr>
        <p:txBody>
          <a:bodyPr wrap="square">
            <a:spAutoFit/>
          </a:bodyPr>
          <a:lstStyle/>
          <a:p>
            <a:pPr>
              <a:defRPr/>
            </a:pPr>
            <a:r>
              <a:rPr lang="en-GB" sz="2500" kern="0" dirty="0">
                <a:latin typeface="Times New Roman" panose="02020603050405020304" pitchFamily="18" charset="0"/>
                <a:cs typeface="Times New Roman" panose="02020603050405020304" pitchFamily="18" charset="0"/>
              </a:rPr>
              <a:t>Cash Flow Statement: </a:t>
            </a:r>
            <a:r>
              <a:rPr lang="en-US" sz="2500" dirty="0">
                <a:latin typeface="Times New Roman" panose="02020603050405020304" pitchFamily="18" charset="0"/>
                <a:cs typeface="Times New Roman" panose="02020603050405020304" pitchFamily="18" charset="0"/>
              </a:rPr>
              <a:t>Operating cash flow (</a:t>
            </a:r>
            <a:r>
              <a:rPr lang="en-US" altLang="en-US" sz="2500" dirty="0">
                <a:latin typeface="Times New Roman" panose="02020603050405020304" pitchFamily="18" charset="0"/>
                <a:cs typeface="Times New Roman" panose="02020603050405020304" pitchFamily="18" charset="0"/>
              </a:rPr>
              <a:t>direct method)</a:t>
            </a:r>
            <a:endParaRPr lang="en-GB" sz="2500" kern="0" dirty="0">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5" y="1180243"/>
            <a:ext cx="10007921" cy="52284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E72B069B-6EF2-4EBD-A92A-00136D91F1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3455" y="294836"/>
            <a:ext cx="1464833" cy="1127893"/>
          </a:xfrm>
          <a:prstGeom prst="rect">
            <a:avLst/>
          </a:prstGeom>
        </p:spPr>
      </p:pic>
      <p:sp>
        <p:nvSpPr>
          <p:cNvPr id="9" name="Rectangle 3">
            <a:extLst>
              <a:ext uri="{FF2B5EF4-FFF2-40B4-BE49-F238E27FC236}">
                <a16:creationId xmlns:a16="http://schemas.microsoft.com/office/drawing/2014/main" id="{75B1BB94-6255-44C7-A6C0-D9EC21E259AA}"/>
              </a:ext>
            </a:extLst>
          </p:cNvPr>
          <p:cNvSpPr>
            <a:spLocks noChangeArrowheads="1"/>
          </p:cNvSpPr>
          <p:nvPr/>
        </p:nvSpPr>
        <p:spPr bwMode="auto">
          <a:xfrm>
            <a:off x="0" y="-138499"/>
            <a:ext cx="1003480" cy="276999"/>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F5F5F5"/>
                </a:solidFill>
                <a:effectLst/>
                <a:latin typeface="Helvetica Neue"/>
              </a:rPr>
              <a:t>[IAS 7.6]</a:t>
            </a:r>
            <a:r>
              <a:rPr kumimoji="0" lang="en-US" altLang="en-US" sz="11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2" name="Picture 1">
            <a:extLst>
              <a:ext uri="{FF2B5EF4-FFF2-40B4-BE49-F238E27FC236}">
                <a16:creationId xmlns:a16="http://schemas.microsoft.com/office/drawing/2014/main" id="{96447A05-AB13-4675-9A52-D848B4EF2DAA}"/>
              </a:ext>
            </a:extLst>
          </p:cNvPr>
          <p:cNvPicPr>
            <a:picLocks noChangeAspect="1"/>
          </p:cNvPicPr>
          <p:nvPr/>
        </p:nvPicPr>
        <p:blipFill>
          <a:blip r:embed="rId3"/>
          <a:stretch>
            <a:fillRect/>
          </a:stretch>
        </p:blipFill>
        <p:spPr>
          <a:xfrm>
            <a:off x="2654301" y="1422729"/>
            <a:ext cx="6284322" cy="3911271"/>
          </a:xfrm>
          <a:prstGeom prst="rect">
            <a:avLst/>
          </a:prstGeom>
        </p:spPr>
      </p:pic>
    </p:spTree>
    <p:extLst>
      <p:ext uri="{BB962C8B-B14F-4D97-AF65-F5344CB8AC3E}">
        <p14:creationId xmlns:p14="http://schemas.microsoft.com/office/powerpoint/2010/main" val="3053894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449337"/>
            <a:ext cx="3818674" cy="477054"/>
          </a:xfrm>
          <a:prstGeom prst="rect">
            <a:avLst/>
          </a:prstGeom>
          <a:solidFill>
            <a:srgbClr val="008080"/>
          </a:solidFill>
        </p:spPr>
        <p:txBody>
          <a:bodyPr wrap="none">
            <a:spAutoFit/>
          </a:bodyPr>
          <a:lstStyle/>
          <a:p>
            <a:pPr>
              <a:defRPr/>
            </a:pPr>
            <a:r>
              <a:rPr lang="en-US" sz="2500" kern="0" dirty="0">
                <a:latin typeface="Times New Roman"/>
              </a:rPr>
              <a:t>Financial statements: forms </a:t>
            </a:r>
            <a:endParaRPr lang="en-US" sz="2500" kern="0" dirty="0"/>
          </a:p>
        </p:txBody>
      </p:sp>
      <p:sp>
        <p:nvSpPr>
          <p:cNvPr id="7" name="Zástupný symbol pro obsah 2"/>
          <p:cNvSpPr txBox="1">
            <a:spLocks/>
          </p:cNvSpPr>
          <p:nvPr/>
        </p:nvSpPr>
        <p:spPr>
          <a:xfrm>
            <a:off x="395535" y="1164854"/>
            <a:ext cx="10789299" cy="475403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en-US" sz="1800" b="1" dirty="0">
                <a:latin typeface="Times New Roman" panose="02020603050405020304" pitchFamily="18" charset="0"/>
                <a:cs typeface="Times New Roman" panose="02020603050405020304" pitchFamily="18" charset="0"/>
              </a:rPr>
              <a:t>Financial Statements </a:t>
            </a:r>
            <a:r>
              <a:rPr lang="en-US" sz="1800" dirty="0">
                <a:latin typeface="Times New Roman" panose="02020603050405020304" pitchFamily="18" charset="0"/>
                <a:cs typeface="Times New Roman" panose="02020603050405020304" pitchFamily="18" charset="0"/>
              </a:rPr>
              <a:t>represent a formal record of the financial activities of an entity. </a:t>
            </a:r>
          </a:p>
          <a:p>
            <a:pPr marL="0" indent="0" algn="just">
              <a:buFont typeface="Arial" panose="020B0604020202020204" pitchFamily="34" charset="0"/>
              <a:buNone/>
            </a:pPr>
            <a:r>
              <a:rPr lang="en-US" sz="1800" dirty="0">
                <a:latin typeface="Times New Roman" panose="02020603050405020304" pitchFamily="18" charset="0"/>
                <a:cs typeface="Times New Roman" panose="02020603050405020304" pitchFamily="18" charset="0"/>
              </a:rPr>
              <a:t>These are written reports that quantify the financial strength, performance and liquidity of a company. Financial Statements reflect the financial effects of business transactions and events on the entity.</a:t>
            </a:r>
            <a:endParaRPr lang="cs-CZ" sz="1800" dirty="0">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endParaRPr lang="cs-CZ" sz="1800" dirty="0">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endParaRPr lang="cs-CZ" sz="1800" dirty="0">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endParaRPr lang="cs-CZ" sz="1800" dirty="0">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endParaRPr lang="cs-CZ" sz="1800" dirty="0">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endParaRPr lang="cs-CZ" sz="1800" dirty="0">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endParaRPr lang="cs-CZ" sz="1800" dirty="0">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endParaRPr lang="cs-CZ" sz="1800" dirty="0">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endParaRPr lang="cs-CZ" sz="1800" dirty="0">
              <a:latin typeface="Times New Roman" panose="02020603050405020304" pitchFamily="18" charset="0"/>
              <a:cs typeface="Times New Roman" panose="02020603050405020304" pitchFamily="18" charset="0"/>
            </a:endParaRPr>
          </a:p>
          <a:p>
            <a:pPr marL="0" indent="0">
              <a:buFont typeface="Arial" panose="020B0604020202020204" pitchFamily="34" charset="0"/>
              <a:buNone/>
            </a:pPr>
            <a:r>
              <a:rPr lang="en-US" sz="1800" dirty="0">
                <a:latin typeface="Times New Roman" panose="02020603050405020304" pitchFamily="18" charset="0"/>
                <a:cs typeface="Times New Roman" panose="02020603050405020304" pitchFamily="18" charset="0"/>
              </a:rPr>
              <a:t>The objective of financial statements is to provide information about the financial</a:t>
            </a:r>
            <a:r>
              <a:rPr lang="cs-CZ"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position, </a:t>
            </a:r>
            <a:r>
              <a:rPr lang="cs-CZ" sz="1800" dirty="0">
                <a:latin typeface="Times New Roman" panose="02020603050405020304" pitchFamily="18" charset="0"/>
                <a:cs typeface="Times New Roman" panose="02020603050405020304" pitchFamily="18" charset="0"/>
              </a:rPr>
              <a:t>p</a:t>
            </a:r>
            <a:r>
              <a:rPr lang="en-US" sz="1800" dirty="0" err="1">
                <a:latin typeface="Times New Roman" panose="02020603050405020304" pitchFamily="18" charset="0"/>
                <a:cs typeface="Times New Roman" panose="02020603050405020304" pitchFamily="18" charset="0"/>
              </a:rPr>
              <a:t>erformance</a:t>
            </a:r>
            <a:r>
              <a:rPr lang="en-US" sz="1800" dirty="0">
                <a:latin typeface="Times New Roman" panose="02020603050405020304" pitchFamily="18" charset="0"/>
                <a:cs typeface="Times New Roman" panose="02020603050405020304" pitchFamily="18" charset="0"/>
              </a:rPr>
              <a:t> and changes in financial position of an entity that is useful to a</a:t>
            </a:r>
            <a:r>
              <a:rPr lang="cs-CZ" sz="1800"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wide range of users in making economic decisions.</a:t>
            </a:r>
            <a:endParaRPr lang="cs-CZ" sz="1800" dirty="0">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endParaRPr lang="cs-CZ" sz="1600" b="1" dirty="0">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endParaRPr lang="cs-CZ" sz="1600" b="1" dirty="0">
              <a:latin typeface="Times New Roman" panose="02020603050405020304" pitchFamily="18" charset="0"/>
              <a:cs typeface="Times New Roman" panose="02020603050405020304" pitchFamily="18" charset="0"/>
            </a:endParaRPr>
          </a:p>
          <a:p>
            <a:pPr algn="just"/>
            <a:endParaRPr lang="cs-CZ" sz="1400" b="1" dirty="0">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endParaRPr lang="cs-CZ" sz="1400" b="1" dirty="0">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endParaRPr lang="cs-CZ" sz="1400" b="1" dirty="0">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endParaRPr lang="cs-CZ" sz="1400" b="1" dirty="0">
              <a:latin typeface="Times New Roman" panose="02020603050405020304" pitchFamily="18" charset="0"/>
              <a:cs typeface="Times New Roman" panose="02020603050405020304" pitchFamily="18" charset="0"/>
            </a:endParaRPr>
          </a:p>
          <a:p>
            <a:pPr marL="0" indent="0" algn="just">
              <a:buFont typeface="Arial" panose="020B0604020202020204" pitchFamily="34" charset="0"/>
              <a:buNone/>
            </a:pPr>
            <a:endParaRPr lang="cs-CZ" sz="1800" dirty="0">
              <a:latin typeface="Times New Roman" panose="02020603050405020304" pitchFamily="18" charset="0"/>
              <a:cs typeface="Times New Roman" panose="02020603050405020304" pitchFamily="18" charset="0"/>
            </a:endParaRPr>
          </a:p>
          <a:p>
            <a:endParaRPr lang="cs-CZ" sz="1900" b="1" dirty="0">
              <a:latin typeface="Times New Roman" panose="02020603050405020304" pitchFamily="18" charset="0"/>
              <a:cs typeface="Times New Roman" panose="02020603050405020304" pitchFamily="18" charset="0"/>
            </a:endParaRPr>
          </a:p>
        </p:txBody>
      </p:sp>
      <p:graphicFrame>
        <p:nvGraphicFramePr>
          <p:cNvPr id="2" name="Diagram 1"/>
          <p:cNvGraphicFramePr/>
          <p:nvPr>
            <p:extLst>
              <p:ext uri="{D42A27DB-BD31-4B8C-83A1-F6EECF244321}">
                <p14:modId xmlns:p14="http://schemas.microsoft.com/office/powerpoint/2010/main" val="2134033469"/>
              </p:ext>
            </p:extLst>
          </p:nvPr>
        </p:nvGraphicFramePr>
        <p:xfrm>
          <a:off x="395536" y="2162432"/>
          <a:ext cx="10550760" cy="23963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654920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7978080" cy="477054"/>
          </a:xfrm>
          <a:prstGeom prst="rect">
            <a:avLst/>
          </a:prstGeom>
          <a:solidFill>
            <a:srgbClr val="008080"/>
          </a:solidFill>
        </p:spPr>
        <p:txBody>
          <a:bodyPr wrap="square">
            <a:spAutoFit/>
          </a:bodyPr>
          <a:lstStyle/>
          <a:p>
            <a:pPr>
              <a:defRPr/>
            </a:pPr>
            <a:r>
              <a:rPr lang="en-GB" sz="2500" kern="0" dirty="0">
                <a:latin typeface="Times New Roman" panose="02020603050405020304" pitchFamily="18" charset="0"/>
                <a:cs typeface="Times New Roman" panose="02020603050405020304" pitchFamily="18" charset="0"/>
              </a:rPr>
              <a:t>Cash Flow Statement: </a:t>
            </a:r>
            <a:r>
              <a:rPr lang="en-US" sz="2500" dirty="0">
                <a:latin typeface="Times New Roman" panose="02020603050405020304" pitchFamily="18" charset="0"/>
                <a:cs typeface="Times New Roman" panose="02020603050405020304" pitchFamily="18" charset="0"/>
              </a:rPr>
              <a:t>Operating cash flow (in</a:t>
            </a:r>
            <a:r>
              <a:rPr lang="en-US" altLang="en-US" sz="2500" dirty="0">
                <a:latin typeface="Times New Roman" panose="02020603050405020304" pitchFamily="18" charset="0"/>
                <a:cs typeface="Times New Roman" panose="02020603050405020304" pitchFamily="18" charset="0"/>
              </a:rPr>
              <a:t>direct method)</a:t>
            </a:r>
            <a:endParaRPr lang="en-GB" sz="2500" kern="0" dirty="0">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5" y="1180243"/>
            <a:ext cx="10007921" cy="52284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E72B069B-6EF2-4EBD-A92A-00136D91F1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3455" y="294836"/>
            <a:ext cx="1464833" cy="1127893"/>
          </a:xfrm>
          <a:prstGeom prst="rect">
            <a:avLst/>
          </a:prstGeom>
        </p:spPr>
      </p:pic>
      <p:sp>
        <p:nvSpPr>
          <p:cNvPr id="9" name="Rectangle 3">
            <a:extLst>
              <a:ext uri="{FF2B5EF4-FFF2-40B4-BE49-F238E27FC236}">
                <a16:creationId xmlns:a16="http://schemas.microsoft.com/office/drawing/2014/main" id="{75B1BB94-6255-44C7-A6C0-D9EC21E259AA}"/>
              </a:ext>
            </a:extLst>
          </p:cNvPr>
          <p:cNvSpPr>
            <a:spLocks noChangeArrowheads="1"/>
          </p:cNvSpPr>
          <p:nvPr/>
        </p:nvSpPr>
        <p:spPr bwMode="auto">
          <a:xfrm>
            <a:off x="0" y="-138499"/>
            <a:ext cx="1003480" cy="276999"/>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F5F5F5"/>
                </a:solidFill>
                <a:effectLst/>
                <a:latin typeface="Helvetica Neue"/>
              </a:rPr>
              <a:t>[IAS 7.6]</a:t>
            </a:r>
            <a:r>
              <a:rPr kumimoji="0" lang="en-US" altLang="en-US" sz="11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 name="Picture 2">
            <a:extLst>
              <a:ext uri="{FF2B5EF4-FFF2-40B4-BE49-F238E27FC236}">
                <a16:creationId xmlns:a16="http://schemas.microsoft.com/office/drawing/2014/main" id="{6BCDA3C9-5B2E-4239-A1E2-BF2B66D9479B}"/>
              </a:ext>
            </a:extLst>
          </p:cNvPr>
          <p:cNvPicPr>
            <a:picLocks noChangeAspect="1"/>
          </p:cNvPicPr>
          <p:nvPr/>
        </p:nvPicPr>
        <p:blipFill>
          <a:blip r:embed="rId3"/>
          <a:stretch>
            <a:fillRect/>
          </a:stretch>
        </p:blipFill>
        <p:spPr>
          <a:xfrm>
            <a:off x="1788544" y="1590674"/>
            <a:ext cx="7215756" cy="4429126"/>
          </a:xfrm>
          <a:prstGeom prst="rect">
            <a:avLst/>
          </a:prstGeom>
        </p:spPr>
      </p:pic>
    </p:spTree>
    <p:extLst>
      <p:ext uri="{BB962C8B-B14F-4D97-AF65-F5344CB8AC3E}">
        <p14:creationId xmlns:p14="http://schemas.microsoft.com/office/powerpoint/2010/main" val="933451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463980" cy="477054"/>
          </a:xfrm>
          <a:prstGeom prst="rect">
            <a:avLst/>
          </a:prstGeom>
          <a:solidFill>
            <a:srgbClr val="008080"/>
          </a:solidFill>
        </p:spPr>
        <p:txBody>
          <a:bodyPr wrap="square">
            <a:spAutoFit/>
          </a:bodyPr>
          <a:lstStyle/>
          <a:p>
            <a:pPr>
              <a:defRPr/>
            </a:pPr>
            <a:r>
              <a:rPr lang="en-GB" sz="2500" kern="0" dirty="0">
                <a:latin typeface="Times New Roman" panose="02020603050405020304" pitchFamily="18" charset="0"/>
                <a:cs typeface="Times New Roman" panose="02020603050405020304" pitchFamily="18" charset="0"/>
              </a:rPr>
              <a:t>Cash Flow Statement: </a:t>
            </a:r>
            <a:r>
              <a:rPr lang="en-US" sz="2500" dirty="0">
                <a:latin typeface="Times New Roman" panose="02020603050405020304" pitchFamily="18" charset="0"/>
                <a:cs typeface="Times New Roman" panose="02020603050405020304" pitchFamily="18" charset="0"/>
              </a:rPr>
              <a:t>Operating cash flow (direct and in</a:t>
            </a:r>
            <a:r>
              <a:rPr lang="en-US" altLang="en-US" sz="2500" dirty="0">
                <a:latin typeface="Times New Roman" panose="02020603050405020304" pitchFamily="18" charset="0"/>
                <a:cs typeface="Times New Roman" panose="02020603050405020304" pitchFamily="18" charset="0"/>
              </a:rPr>
              <a:t>direct method)</a:t>
            </a:r>
            <a:endParaRPr lang="en-GB" sz="2500" kern="0" dirty="0">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5" y="1180243"/>
            <a:ext cx="10007921" cy="52284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E72B069B-6EF2-4EBD-A92A-00136D91F1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3455" y="294836"/>
            <a:ext cx="1464833" cy="1127893"/>
          </a:xfrm>
          <a:prstGeom prst="rect">
            <a:avLst/>
          </a:prstGeom>
        </p:spPr>
      </p:pic>
      <p:sp>
        <p:nvSpPr>
          <p:cNvPr id="9" name="Rectangle 3">
            <a:extLst>
              <a:ext uri="{FF2B5EF4-FFF2-40B4-BE49-F238E27FC236}">
                <a16:creationId xmlns:a16="http://schemas.microsoft.com/office/drawing/2014/main" id="{75B1BB94-6255-44C7-A6C0-D9EC21E259AA}"/>
              </a:ext>
            </a:extLst>
          </p:cNvPr>
          <p:cNvSpPr>
            <a:spLocks noChangeArrowheads="1"/>
          </p:cNvSpPr>
          <p:nvPr/>
        </p:nvSpPr>
        <p:spPr bwMode="auto">
          <a:xfrm>
            <a:off x="0" y="-138499"/>
            <a:ext cx="1003480" cy="276999"/>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F5F5F5"/>
                </a:solidFill>
                <a:effectLst/>
                <a:latin typeface="Helvetica Neue"/>
              </a:rPr>
              <a:t>[IAS 7.6]</a:t>
            </a:r>
            <a:r>
              <a:rPr kumimoji="0" lang="en-US" altLang="en-US" sz="11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8" name="Объект 4">
            <a:extLst>
              <a:ext uri="{FF2B5EF4-FFF2-40B4-BE49-F238E27FC236}">
                <a16:creationId xmlns:a16="http://schemas.microsoft.com/office/drawing/2014/main" id="{5E2223F4-FDA0-49AE-9941-BA3AD0C7386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1536700" y="1023714"/>
            <a:ext cx="7543800" cy="5638800"/>
          </a:xfrm>
          <a:prstGeom prst="rect">
            <a:avLst/>
          </a:prstGeom>
        </p:spPr>
      </p:pic>
    </p:spTree>
    <p:extLst>
      <p:ext uri="{BB962C8B-B14F-4D97-AF65-F5344CB8AC3E}">
        <p14:creationId xmlns:p14="http://schemas.microsoft.com/office/powerpoint/2010/main" val="20784467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730680" cy="477054"/>
          </a:xfrm>
          <a:prstGeom prst="rect">
            <a:avLst/>
          </a:prstGeom>
          <a:solidFill>
            <a:srgbClr val="008080"/>
          </a:solidFill>
        </p:spPr>
        <p:txBody>
          <a:bodyPr wrap="square">
            <a:spAutoFit/>
          </a:bodyPr>
          <a:lstStyle/>
          <a:p>
            <a:pPr>
              <a:defRPr/>
            </a:pPr>
            <a:r>
              <a:rPr lang="en-GB" sz="2500" kern="0" dirty="0">
                <a:latin typeface="Times New Roman" panose="02020603050405020304" pitchFamily="18" charset="0"/>
                <a:cs typeface="Times New Roman" panose="02020603050405020304" pitchFamily="18" charset="0"/>
              </a:rPr>
              <a:t>Cash Flow Statement: </a:t>
            </a:r>
            <a:r>
              <a:rPr lang="en-US" sz="2500" dirty="0">
                <a:latin typeface="Times New Roman" panose="02020603050405020304" pitchFamily="18" charset="0"/>
                <a:cs typeface="Times New Roman" panose="02020603050405020304" pitchFamily="18" charset="0"/>
              </a:rPr>
              <a:t>Cash Flows from investing and financing activities</a:t>
            </a:r>
            <a:endParaRPr lang="en-GB" sz="2500" kern="0" dirty="0">
              <a:latin typeface="Times New Roman" panose="02020603050405020304" pitchFamily="18" charset="0"/>
              <a:cs typeface="Times New Roman" panose="02020603050405020304" pitchFamily="18" charset="0"/>
            </a:endParaRPr>
          </a:p>
        </p:txBody>
      </p:sp>
      <p:sp>
        <p:nvSpPr>
          <p:cNvPr id="7" name="Zástupný symbol pro obsah 2"/>
          <p:cNvSpPr txBox="1">
            <a:spLocks/>
          </p:cNvSpPr>
          <p:nvPr/>
        </p:nvSpPr>
        <p:spPr>
          <a:xfrm>
            <a:off x="395535" y="1180243"/>
            <a:ext cx="10007921" cy="52284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E72B069B-6EF2-4EBD-A92A-00136D91F1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3455" y="294836"/>
            <a:ext cx="1464833" cy="1127893"/>
          </a:xfrm>
          <a:prstGeom prst="rect">
            <a:avLst/>
          </a:prstGeom>
        </p:spPr>
      </p:pic>
      <p:sp>
        <p:nvSpPr>
          <p:cNvPr id="9" name="Rectangle 3">
            <a:extLst>
              <a:ext uri="{FF2B5EF4-FFF2-40B4-BE49-F238E27FC236}">
                <a16:creationId xmlns:a16="http://schemas.microsoft.com/office/drawing/2014/main" id="{75B1BB94-6255-44C7-A6C0-D9EC21E259AA}"/>
              </a:ext>
            </a:extLst>
          </p:cNvPr>
          <p:cNvSpPr>
            <a:spLocks noChangeArrowheads="1"/>
          </p:cNvSpPr>
          <p:nvPr/>
        </p:nvSpPr>
        <p:spPr bwMode="auto">
          <a:xfrm>
            <a:off x="0" y="-138499"/>
            <a:ext cx="1003480" cy="276999"/>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b="0" i="0" u="none" strike="noStrike" cap="none" normalizeH="0" baseline="0" dirty="0">
                <a:ln>
                  <a:noFill/>
                </a:ln>
                <a:solidFill>
                  <a:srgbClr val="F5F5F5"/>
                </a:solidFill>
                <a:effectLst/>
                <a:latin typeface="Helvetica Neue"/>
              </a:rPr>
              <a:t>[IAS 7.6]</a:t>
            </a:r>
            <a:r>
              <a:rPr kumimoji="0" lang="en-US" altLang="en-US" sz="11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2" name="Picture 1">
            <a:extLst>
              <a:ext uri="{FF2B5EF4-FFF2-40B4-BE49-F238E27FC236}">
                <a16:creationId xmlns:a16="http://schemas.microsoft.com/office/drawing/2014/main" id="{90988D59-E39C-4F9D-A494-8786E4EC106C}"/>
              </a:ext>
            </a:extLst>
          </p:cNvPr>
          <p:cNvPicPr>
            <a:picLocks noChangeAspect="1"/>
          </p:cNvPicPr>
          <p:nvPr/>
        </p:nvPicPr>
        <p:blipFill>
          <a:blip r:embed="rId3"/>
          <a:stretch>
            <a:fillRect/>
          </a:stretch>
        </p:blipFill>
        <p:spPr>
          <a:xfrm>
            <a:off x="2603500" y="975857"/>
            <a:ext cx="3937000" cy="5432805"/>
          </a:xfrm>
          <a:prstGeom prst="rect">
            <a:avLst/>
          </a:prstGeom>
        </p:spPr>
      </p:pic>
    </p:spTree>
    <p:extLst>
      <p:ext uri="{BB962C8B-B14F-4D97-AF65-F5344CB8AC3E}">
        <p14:creationId xmlns:p14="http://schemas.microsoft.com/office/powerpoint/2010/main" val="614379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377439"/>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449337"/>
            <a:ext cx="8376011" cy="477054"/>
          </a:xfrm>
          <a:prstGeom prst="rect">
            <a:avLst/>
          </a:prstGeom>
          <a:solidFill>
            <a:srgbClr val="008080"/>
          </a:solidFill>
        </p:spPr>
        <p:txBody>
          <a:bodyPr wrap="none">
            <a:spAutoFit/>
          </a:bodyPr>
          <a:lstStyle/>
          <a:p>
            <a:pPr>
              <a:defRPr/>
            </a:pPr>
            <a:r>
              <a:rPr lang="en-GB" sz="2500" kern="0" dirty="0">
                <a:latin typeface="Times New Roman"/>
              </a:rPr>
              <a:t>Objective and main reasons for preparing of financial statement</a:t>
            </a:r>
            <a:endParaRPr lang="en-GB" sz="2500" kern="0" dirty="0"/>
          </a:p>
        </p:txBody>
      </p:sp>
      <p:sp>
        <p:nvSpPr>
          <p:cNvPr id="7" name="Zástupný symbol pro obsah 2"/>
          <p:cNvSpPr txBox="1">
            <a:spLocks/>
          </p:cNvSpPr>
          <p:nvPr/>
        </p:nvSpPr>
        <p:spPr>
          <a:xfrm>
            <a:off x="395536" y="1275606"/>
            <a:ext cx="9440442" cy="414901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endParaRPr lang="en-GB" altLang="cs-CZ" sz="1400" b="1"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395535" y="1285544"/>
            <a:ext cx="10169491" cy="3970318"/>
          </a:xfrm>
          <a:prstGeom prst="rect">
            <a:avLst/>
          </a:prstGeom>
        </p:spPr>
        <p:txBody>
          <a:bodyPr wrap="square">
            <a:spAutoFit/>
          </a:bodyPr>
          <a:lstStyle/>
          <a:p>
            <a:pPr marL="285750" indent="-285750">
              <a:buFont typeface="Arial" panose="020B0604020202020204" pitchFamily="34" charset="0"/>
              <a:buChar char="•"/>
            </a:pPr>
            <a:r>
              <a:rPr lang="en-GB" b="1" dirty="0">
                <a:latin typeface="Times New Roman" panose="02020603050405020304" pitchFamily="18" charset="0"/>
                <a:cs typeface="Times New Roman" panose="02020603050405020304" pitchFamily="18" charset="0"/>
              </a:rPr>
              <a:t>The objective </a:t>
            </a:r>
            <a:r>
              <a:rPr lang="en-GB" dirty="0">
                <a:latin typeface="Times New Roman" panose="02020603050405020304" pitchFamily="18" charset="0"/>
                <a:cs typeface="Times New Roman" panose="02020603050405020304" pitchFamily="18" charset="0"/>
              </a:rPr>
              <a:t>of the financial statements is to provide information on the financial position, performance and changes in the financial position of the entity that are useful to a wide range of users in making economic decisions.</a:t>
            </a:r>
            <a:br>
              <a:rPr lang="en-GB" dirty="0">
                <a:latin typeface="Times New Roman" panose="02020603050405020304" pitchFamily="18" charset="0"/>
                <a:cs typeface="Times New Roman" panose="02020603050405020304" pitchFamily="18" charset="0"/>
              </a:rPr>
            </a:br>
            <a:endParaRPr lang="en-GB"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b="1" dirty="0">
                <a:latin typeface="Times New Roman" panose="02020603050405020304" pitchFamily="18" charset="0"/>
                <a:cs typeface="Times New Roman" panose="02020603050405020304" pitchFamily="18" charset="0"/>
              </a:rPr>
              <a:t>The main reasons </a:t>
            </a:r>
            <a:r>
              <a:rPr lang="en-GB" dirty="0">
                <a:latin typeface="Times New Roman" panose="02020603050405020304" pitchFamily="18" charset="0"/>
                <a:cs typeface="Times New Roman" panose="02020603050405020304" pitchFamily="18" charset="0"/>
              </a:rPr>
              <a:t>for the preparation of the financial statements are:</a:t>
            </a:r>
          </a:p>
          <a:p>
            <a:pPr marL="742950" lvl="1" indent="-285750">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The liability to prepare the financial statements imposes legislation on the entity. </a:t>
            </a:r>
          </a:p>
          <a:p>
            <a:pPr marL="742950" lvl="1" indent="-285750">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Presentation of the financial statements is a condition of the exchange in the issue of securities of the company. </a:t>
            </a:r>
          </a:p>
          <a:p>
            <a:pPr marL="742950" lvl="1" indent="-285750">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An enterprise shall present its financial statements in public, in particular to shareholders / investors.</a:t>
            </a:r>
            <a:br>
              <a:rPr lang="en-GB" dirty="0">
                <a:latin typeface="Times New Roman" panose="02020603050405020304" pitchFamily="18" charset="0"/>
                <a:cs typeface="Times New Roman" panose="02020603050405020304" pitchFamily="18" charset="0"/>
              </a:rPr>
            </a:br>
            <a:endParaRPr lang="en-GB"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dirty="0">
                <a:latin typeface="Times New Roman" panose="02020603050405020304" pitchFamily="18" charset="0"/>
                <a:cs typeface="Times New Roman" panose="02020603050405020304" pitchFamily="18" charset="0"/>
              </a:rPr>
              <a:t>Entities that are issuers of securities registered in a regulated securities market in the Member States of the European Union shall use the accounting and financial statements for the entity and the consolidated IFRS financial statements.</a:t>
            </a:r>
            <a:br>
              <a:rPr lang="en-GB" dirty="0">
                <a:latin typeface="Times New Roman" panose="02020603050405020304" pitchFamily="18" charset="0"/>
                <a:cs typeface="Times New Roman" panose="02020603050405020304" pitchFamily="18" charset="0"/>
              </a:rPr>
            </a:b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1659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377439"/>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449337"/>
            <a:ext cx="7778091" cy="477054"/>
          </a:xfrm>
          <a:prstGeom prst="rect">
            <a:avLst/>
          </a:prstGeom>
          <a:solidFill>
            <a:srgbClr val="008080"/>
          </a:solidFill>
        </p:spPr>
        <p:txBody>
          <a:bodyPr wrap="none">
            <a:spAutoFit/>
          </a:bodyPr>
          <a:lstStyle/>
          <a:p>
            <a:pPr>
              <a:defRPr/>
            </a:pPr>
            <a:r>
              <a:rPr lang="cs-CZ" sz="2500" kern="0" dirty="0" err="1">
                <a:latin typeface="Times New Roman"/>
              </a:rPr>
              <a:t>Financial</a:t>
            </a:r>
            <a:r>
              <a:rPr lang="cs-CZ" sz="2500" kern="0" dirty="0">
                <a:latin typeface="Times New Roman"/>
              </a:rPr>
              <a:t> </a:t>
            </a:r>
            <a:r>
              <a:rPr lang="cs-CZ" sz="2500" kern="0" dirty="0" err="1">
                <a:latin typeface="Times New Roman"/>
              </a:rPr>
              <a:t>statement</a:t>
            </a:r>
            <a:r>
              <a:rPr lang="cs-CZ" sz="2500" kern="0" dirty="0">
                <a:latin typeface="Times New Roman"/>
              </a:rPr>
              <a:t> – </a:t>
            </a:r>
            <a:r>
              <a:rPr lang="cs-CZ" sz="2500" kern="0" dirty="0" err="1">
                <a:latin typeface="Times New Roman"/>
              </a:rPr>
              <a:t>consolidated</a:t>
            </a:r>
            <a:r>
              <a:rPr lang="cs-CZ" sz="2500" kern="0" dirty="0">
                <a:latin typeface="Times New Roman"/>
              </a:rPr>
              <a:t>, </a:t>
            </a:r>
            <a:r>
              <a:rPr lang="cs-CZ" sz="2500" kern="0" dirty="0" err="1">
                <a:latin typeface="Times New Roman"/>
              </a:rPr>
              <a:t>individual</a:t>
            </a:r>
            <a:r>
              <a:rPr lang="cs-CZ" sz="2500" kern="0" dirty="0">
                <a:latin typeface="Times New Roman"/>
              </a:rPr>
              <a:t> and </a:t>
            </a:r>
            <a:r>
              <a:rPr lang="cs-CZ" sz="2500" kern="0" dirty="0" err="1">
                <a:latin typeface="Times New Roman"/>
              </a:rPr>
              <a:t>separate</a:t>
            </a:r>
            <a:endParaRPr lang="en-GB" sz="2500" kern="0" dirty="0"/>
          </a:p>
        </p:txBody>
      </p:sp>
      <p:sp>
        <p:nvSpPr>
          <p:cNvPr id="7" name="Zástupný symbol pro obsah 2"/>
          <p:cNvSpPr txBox="1">
            <a:spLocks/>
          </p:cNvSpPr>
          <p:nvPr/>
        </p:nvSpPr>
        <p:spPr>
          <a:xfrm>
            <a:off x="395536" y="1275606"/>
            <a:ext cx="9440442" cy="414901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endParaRPr lang="en-GB" altLang="cs-CZ" sz="1400" b="1"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395535" y="1285544"/>
            <a:ext cx="10169491" cy="3970318"/>
          </a:xfrm>
          <a:prstGeom prst="rect">
            <a:avLst/>
          </a:prstGeom>
        </p:spPr>
        <p:txBody>
          <a:bodyPr wrap="square">
            <a:spAutoFit/>
          </a:bodyPr>
          <a:lstStyle/>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Consolidated financial statements </a:t>
            </a:r>
            <a:r>
              <a:rPr lang="en-US" dirty="0">
                <a:latin typeface="Times New Roman" panose="02020603050405020304" pitchFamily="18" charset="0"/>
                <a:cs typeface="Times New Roman" panose="02020603050405020304" pitchFamily="18" charset="0"/>
              </a:rPr>
              <a:t>are the financial statements of a group of enterprises that combine the assets and liabilities and the results of the parent's holding with its interest in other entities that control or have a significant influence or controlling interest within the meaning of the Commercial Code, </a:t>
            </a:r>
            <a:r>
              <a:rPr lang="cs-CZ" dirty="0">
                <a:latin typeface="Times New Roman" panose="02020603050405020304" pitchFamily="18" charset="0"/>
                <a:cs typeface="Times New Roman" panose="02020603050405020304" pitchFamily="18" charset="0"/>
              </a:rPr>
              <a:t>h</a:t>
            </a:r>
            <a:r>
              <a:rPr lang="en-US" dirty="0">
                <a:latin typeface="Times New Roman" panose="02020603050405020304" pitchFamily="18" charset="0"/>
                <a:cs typeface="Times New Roman" panose="02020603050405020304" pitchFamily="18" charset="0"/>
              </a:rPr>
              <a:t>as significant or decisive influence.</a:t>
            </a: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The objective of the consolidated financial statements is to provide the shareholders of the parent and the professional public with comprehensive information on the total assets, liabilities, equity, costs and revenues of the economic and economic groupings of the enterprises that are linked to the capital.</a:t>
            </a:r>
            <a:br>
              <a:rPr lang="en-US" dirty="0">
                <a:latin typeface="Times New Roman" panose="02020603050405020304" pitchFamily="18" charset="0"/>
                <a:cs typeface="Times New Roman" panose="02020603050405020304" pitchFamily="18" charset="0"/>
              </a:rPr>
            </a:br>
            <a:endParaRPr lang="cs-CZ" dirty="0">
              <a:latin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Individual (unconsolidated) financial statements </a:t>
            </a:r>
            <a:r>
              <a:rPr lang="en-US" dirty="0">
                <a:latin typeface="Times New Roman" panose="02020603050405020304" pitchFamily="18" charset="0"/>
                <a:cs typeface="Times New Roman" panose="02020603050405020304" pitchFamily="18" charset="0"/>
              </a:rPr>
              <a:t>are compiled by enterprises that do not have subsidiaries to be consolidated.</a:t>
            </a:r>
            <a:br>
              <a:rPr lang="en-US" dirty="0">
                <a:latin typeface="Times New Roman" panose="02020603050405020304" pitchFamily="18" charset="0"/>
                <a:cs typeface="Times New Roman" panose="02020603050405020304" pitchFamily="18" charset="0"/>
              </a:rPr>
            </a:br>
            <a:endParaRPr lang="cs-CZ"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en-US" b="1" dirty="0">
                <a:latin typeface="Times New Roman" panose="02020603050405020304" pitchFamily="18" charset="0"/>
                <a:cs typeface="Times New Roman" panose="02020603050405020304" pitchFamily="18" charset="0"/>
              </a:rPr>
              <a:t>Separate financial statements </a:t>
            </a:r>
            <a:r>
              <a:rPr lang="en-US" dirty="0">
                <a:latin typeface="Times New Roman" panose="02020603050405020304" pitchFamily="18" charset="0"/>
                <a:cs typeface="Times New Roman" panose="02020603050405020304" pitchFamily="18" charset="0"/>
              </a:rPr>
              <a:t>are prepared by an enterprise at the request of an institution (for example, a country's accounting regulator) or by its own will.</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6787517"/>
      </p:ext>
    </p:extLst>
  </p:cSld>
  <p:clrMapOvr>
    <a:overrideClrMapping bg1="lt1" tx1="dk1" bg2="lt2" tx2="dk2" accent1="accent1" accent2="accent2" accent3="accent3" accent4="accent4" accent5="accent5" accent6="accent6" hlink="hlink" folHlink="folHlink"/>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377439"/>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449337"/>
            <a:ext cx="6399509" cy="477054"/>
          </a:xfrm>
          <a:prstGeom prst="rect">
            <a:avLst/>
          </a:prstGeom>
          <a:solidFill>
            <a:srgbClr val="008080"/>
          </a:solidFill>
        </p:spPr>
        <p:txBody>
          <a:bodyPr wrap="none">
            <a:spAutoFit/>
          </a:bodyPr>
          <a:lstStyle/>
          <a:p>
            <a:pPr>
              <a:defRPr/>
            </a:pPr>
            <a:r>
              <a:rPr lang="cs-CZ" sz="2500" kern="0" dirty="0" err="1">
                <a:latin typeface="Times New Roman"/>
              </a:rPr>
              <a:t>Qualitative</a:t>
            </a:r>
            <a:r>
              <a:rPr lang="cs-CZ" sz="2500" kern="0" dirty="0">
                <a:latin typeface="Times New Roman"/>
              </a:rPr>
              <a:t> </a:t>
            </a:r>
            <a:r>
              <a:rPr lang="cs-CZ" sz="2500" kern="0" dirty="0" err="1">
                <a:latin typeface="Times New Roman"/>
              </a:rPr>
              <a:t>characteristics</a:t>
            </a:r>
            <a:r>
              <a:rPr lang="cs-CZ" sz="2500" kern="0" dirty="0">
                <a:latin typeface="Times New Roman"/>
              </a:rPr>
              <a:t> </a:t>
            </a:r>
            <a:r>
              <a:rPr lang="cs-CZ" sz="2500" kern="0" dirty="0" err="1">
                <a:latin typeface="Times New Roman"/>
              </a:rPr>
              <a:t>of</a:t>
            </a:r>
            <a:r>
              <a:rPr lang="cs-CZ" sz="2500" kern="0" dirty="0">
                <a:latin typeface="Times New Roman"/>
              </a:rPr>
              <a:t> </a:t>
            </a:r>
            <a:r>
              <a:rPr lang="cs-CZ" sz="2500" kern="0" dirty="0" err="1">
                <a:latin typeface="Times New Roman"/>
              </a:rPr>
              <a:t>financial</a:t>
            </a:r>
            <a:r>
              <a:rPr lang="cs-CZ" sz="2500" kern="0" dirty="0">
                <a:latin typeface="Times New Roman"/>
              </a:rPr>
              <a:t> </a:t>
            </a:r>
            <a:r>
              <a:rPr lang="cs-CZ" sz="2500" kern="0" dirty="0" err="1">
                <a:latin typeface="Times New Roman"/>
              </a:rPr>
              <a:t>statement</a:t>
            </a:r>
            <a:endParaRPr lang="en-GB" sz="2500" kern="0" dirty="0"/>
          </a:p>
        </p:txBody>
      </p:sp>
      <p:sp>
        <p:nvSpPr>
          <p:cNvPr id="7" name="Zástupný symbol pro obsah 2"/>
          <p:cNvSpPr txBox="1">
            <a:spLocks/>
          </p:cNvSpPr>
          <p:nvPr/>
        </p:nvSpPr>
        <p:spPr>
          <a:xfrm>
            <a:off x="395536" y="1275606"/>
            <a:ext cx="9440442" cy="414901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endParaRPr lang="en-GB" altLang="cs-CZ" sz="1400" b="1" dirty="0">
              <a:solidFill>
                <a:srgbClr val="307871"/>
              </a:solidFill>
              <a:latin typeface="Times New Roman" panose="02020603050405020304" pitchFamily="18" charset="0"/>
              <a:cs typeface="Times New Roman" panose="02020603050405020304" pitchFamily="18" charset="0"/>
            </a:endParaRPr>
          </a:p>
        </p:txBody>
      </p:sp>
      <p:sp>
        <p:nvSpPr>
          <p:cNvPr id="2" name="Obdélník 1"/>
          <p:cNvSpPr/>
          <p:nvPr/>
        </p:nvSpPr>
        <p:spPr>
          <a:xfrm>
            <a:off x="395535" y="1285544"/>
            <a:ext cx="10169491" cy="5078313"/>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The </a:t>
            </a:r>
            <a:r>
              <a:rPr lang="en-US" b="1" dirty="0">
                <a:latin typeface="Times New Roman" panose="02020603050405020304" pitchFamily="18" charset="0"/>
                <a:cs typeface="Times New Roman" panose="02020603050405020304" pitchFamily="18" charset="0"/>
              </a:rPr>
              <a:t>four principal qualitative characteristics</a:t>
            </a:r>
            <a:r>
              <a:rPr lang="cs-CZ" b="1" dirty="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are:</a:t>
            </a:r>
          </a:p>
          <a:p>
            <a:pPr marL="285750" indent="-285750" algn="just">
              <a:buFont typeface="Arial" panose="020B0604020202020204" pitchFamily="34" charset="0"/>
              <a:buChar char="•"/>
            </a:pPr>
            <a:r>
              <a:rPr lang="cs-CZ" i="1" dirty="0" err="1">
                <a:latin typeface="Times New Roman" panose="02020603050405020304" pitchFamily="18" charset="0"/>
                <a:cs typeface="Times New Roman" panose="02020603050405020304" pitchFamily="18" charset="0"/>
              </a:rPr>
              <a:t>Understandability</a:t>
            </a:r>
            <a:r>
              <a:rPr lang="cs-CZ" dirty="0">
                <a:latin typeface="Times New Roman" panose="02020603050405020304" pitchFamily="18" charset="0"/>
                <a:cs typeface="Times New Roman" panose="02020603050405020304" pitchFamily="18" charset="0"/>
              </a:rPr>
              <a:t> - i</a:t>
            </a:r>
            <a:r>
              <a:rPr lang="en-US" dirty="0">
                <a:latin typeface="Times New Roman" panose="02020603050405020304" pitchFamily="18" charset="0"/>
                <a:cs typeface="Times New Roman" panose="02020603050405020304" pitchFamily="18" charset="0"/>
              </a:rPr>
              <a:t>t is essential that the information provided in financial statements is readily</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understandable</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by users. Users are assumed to have a reasonable knowledge of business</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and economic activities and accounting, and a willingness to study the information</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with reasonable diligence. Information on complex matters should not be omitted</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from financial statements merely on the grounds that some users may find it difficult</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to understand.</a:t>
            </a:r>
            <a:endParaRPr lang="cs-CZ"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cs-CZ" i="1" dirty="0">
                <a:latin typeface="Times New Roman" panose="02020603050405020304" pitchFamily="18" charset="0"/>
                <a:cs typeface="Times New Roman" panose="02020603050405020304" pitchFamily="18" charset="0"/>
              </a:rPr>
              <a:t>Relevance</a:t>
            </a:r>
            <a:r>
              <a:rPr lang="cs-CZ" dirty="0">
                <a:latin typeface="Times New Roman" panose="02020603050405020304" pitchFamily="18" charset="0"/>
                <a:cs typeface="Times New Roman" panose="02020603050405020304" pitchFamily="18" charset="0"/>
              </a:rPr>
              <a:t> - i</a:t>
            </a:r>
            <a:r>
              <a:rPr lang="en-US" dirty="0" err="1">
                <a:latin typeface="Times New Roman" panose="02020603050405020304" pitchFamily="18" charset="0"/>
                <a:cs typeface="Times New Roman" panose="02020603050405020304" pitchFamily="18" charset="0"/>
              </a:rPr>
              <a:t>nformation</a:t>
            </a:r>
            <a:r>
              <a:rPr lang="en-US" dirty="0">
                <a:latin typeface="Times New Roman" panose="02020603050405020304" pitchFamily="18" charset="0"/>
                <a:cs typeface="Times New Roman" panose="02020603050405020304" pitchFamily="18" charset="0"/>
              </a:rPr>
              <a:t> has the quality of relevance when it influences the economic decisions of</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users by helping them evaluate past, present or future events or confirming, or correcting,</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their</a:t>
            </a:r>
            <a:r>
              <a:rPr lang="cs-CZ" dirty="0">
                <a:latin typeface="Times New Roman" panose="02020603050405020304" pitchFamily="18" charset="0"/>
                <a:cs typeface="Times New Roman" panose="02020603050405020304" pitchFamily="18" charset="0"/>
              </a:rPr>
              <a:t> past </a:t>
            </a:r>
            <a:r>
              <a:rPr lang="cs-CZ" dirty="0" err="1">
                <a:latin typeface="Times New Roman" panose="02020603050405020304" pitchFamily="18" charset="0"/>
                <a:cs typeface="Times New Roman" panose="02020603050405020304" pitchFamily="18" charset="0"/>
              </a:rPr>
              <a:t>evaluations</a:t>
            </a:r>
            <a:r>
              <a:rPr lang="cs-CZ" dirty="0">
                <a:latin typeface="Times New Roman" panose="02020603050405020304" pitchFamily="18" charset="0"/>
                <a:cs typeface="Times New Roman" panose="02020603050405020304" pitchFamily="18" charset="0"/>
              </a:rPr>
              <a:t>. I</a:t>
            </a:r>
            <a:r>
              <a:rPr lang="en-US" dirty="0" err="1">
                <a:latin typeface="Times New Roman" panose="02020603050405020304" pitchFamily="18" charset="0"/>
                <a:cs typeface="Times New Roman" panose="02020603050405020304" pitchFamily="18" charset="0"/>
              </a:rPr>
              <a:t>nformation</a:t>
            </a:r>
            <a:r>
              <a:rPr lang="en-US" dirty="0">
                <a:latin typeface="Times New Roman" panose="02020603050405020304" pitchFamily="18" charset="0"/>
                <a:cs typeface="Times New Roman" panose="02020603050405020304" pitchFamily="18" charset="0"/>
              </a:rPr>
              <a:t> has a predictive role in helping users to look to the future. Predictive</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value does not necessarily require a forecast.</a:t>
            </a:r>
            <a:endParaRPr lang="cs-CZ" dirty="0">
              <a:latin typeface="Times New Roman" panose="02020603050405020304" pitchFamily="18" charset="0"/>
              <a:cs typeface="Times New Roman" panose="02020603050405020304" pitchFamily="18" charset="0"/>
            </a:endParaRPr>
          </a:p>
          <a:p>
            <a:pPr marL="285750" indent="-285750" algn="just">
              <a:buFont typeface="Arial" panose="020B0604020202020204" pitchFamily="34" charset="0"/>
              <a:buChar char="•"/>
            </a:pPr>
            <a:r>
              <a:rPr lang="cs-CZ" i="1" dirty="0">
                <a:latin typeface="Times New Roman" panose="02020603050405020304" pitchFamily="18" charset="0"/>
                <a:cs typeface="Times New Roman" panose="02020603050405020304" pitchFamily="18" charset="0"/>
              </a:rPr>
              <a:t>Reliability</a:t>
            </a:r>
            <a:r>
              <a:rPr lang="cs-CZ" dirty="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Information has the quality of reliability when it is free from material error and bias</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and can be depended upon by users to represent faithfully what it either purports to</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represent or could reasonably be expected to represent</a:t>
            </a:r>
            <a:r>
              <a:rPr lang="cs-CZ" dirty="0">
                <a:latin typeface="Times New Roman" panose="02020603050405020304" pitchFamily="18" charset="0"/>
                <a:cs typeface="Times New Roman" panose="02020603050405020304" pitchFamily="18" charset="0"/>
              </a:rPr>
              <a:t>.</a:t>
            </a:r>
          </a:p>
          <a:p>
            <a:pPr marL="285750" indent="-285750" algn="just">
              <a:buFont typeface="Arial" panose="020B0604020202020204" pitchFamily="34" charset="0"/>
              <a:buChar char="•"/>
            </a:pPr>
            <a:r>
              <a:rPr lang="cs-CZ" i="1" dirty="0" err="1">
                <a:latin typeface="Times New Roman" panose="02020603050405020304" pitchFamily="18" charset="0"/>
                <a:cs typeface="Times New Roman" panose="02020603050405020304" pitchFamily="18" charset="0"/>
              </a:rPr>
              <a:t>Comparability</a:t>
            </a:r>
            <a:r>
              <a:rPr lang="cs-CZ" i="1" dirty="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means that users must be able to compare the financial statements of</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an enterprise over time to identify trends in its financial position and performance.</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Users must also be able to compare the financial statements of different enterprises</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to evaluate their relative financial position, performance and changes in financial</a:t>
            </a:r>
            <a:r>
              <a:rPr lang="cs-CZ"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position. Financial statements should show corresponding information for the previous</a:t>
            </a:r>
            <a:r>
              <a:rPr lang="cs-CZ" dirty="0">
                <a:latin typeface="Times New Roman" panose="02020603050405020304" pitchFamily="18" charset="0"/>
                <a:cs typeface="Times New Roman" panose="02020603050405020304" pitchFamily="18" charset="0"/>
              </a:rPr>
              <a:t> period.</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42179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solidFill>
                <a:prstClr val="black"/>
              </a:solidFill>
            </a:endParaRPr>
          </a:p>
        </p:txBody>
      </p:sp>
      <p:sp>
        <p:nvSpPr>
          <p:cNvPr id="5" name="Obdélník 4"/>
          <p:cNvSpPr/>
          <p:nvPr/>
        </p:nvSpPr>
        <p:spPr>
          <a:xfrm>
            <a:off x="251520" y="449337"/>
            <a:ext cx="5221301" cy="477054"/>
          </a:xfrm>
          <a:prstGeom prst="rect">
            <a:avLst/>
          </a:prstGeom>
          <a:solidFill>
            <a:srgbClr val="008080"/>
          </a:solidFill>
        </p:spPr>
        <p:txBody>
          <a:bodyPr wrap="none">
            <a:spAutoFit/>
          </a:bodyPr>
          <a:lstStyle/>
          <a:p>
            <a:r>
              <a:rPr lang="en-US" altLang="en-US" sz="2500" dirty="0">
                <a:latin typeface="Times New Roman" panose="02020603050405020304" pitchFamily="18" charset="0"/>
                <a:cs typeface="Times New Roman" panose="02020603050405020304" pitchFamily="18" charset="0"/>
              </a:rPr>
              <a:t>Limitations of the financial statements:</a:t>
            </a:r>
          </a:p>
        </p:txBody>
      </p:sp>
      <p:sp>
        <p:nvSpPr>
          <p:cNvPr id="7" name="Zástupný symbol pro obsah 2"/>
          <p:cNvSpPr txBox="1">
            <a:spLocks/>
          </p:cNvSpPr>
          <p:nvPr/>
        </p:nvSpPr>
        <p:spPr>
          <a:xfrm>
            <a:off x="395535" y="1102612"/>
            <a:ext cx="9971783" cy="520928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0"/>
              </a:spcBef>
            </a:pPr>
            <a:r>
              <a:rPr lang="en-US" sz="1800" b="1" dirty="0">
                <a:latin typeface="Times New Roman" panose="02020603050405020304" pitchFamily="18" charset="0"/>
                <a:cs typeface="Times New Roman" panose="02020603050405020304" pitchFamily="18" charset="0"/>
              </a:rPr>
              <a:t>Indifferent to Market Values; </a:t>
            </a:r>
            <a:r>
              <a:rPr lang="en-US" sz="1800" dirty="0">
                <a:latin typeface="Times New Roman" panose="02020603050405020304" pitchFamily="18" charset="0"/>
                <a:cs typeface="Times New Roman" panose="02020603050405020304" pitchFamily="18" charset="0"/>
              </a:rPr>
              <a:t>heavy reliance on historical costs makes the financial statement less reliable and more misleading</a:t>
            </a:r>
          </a:p>
          <a:p>
            <a:pPr>
              <a:spcBef>
                <a:spcPts val="0"/>
              </a:spcBef>
            </a:pPr>
            <a:r>
              <a:rPr lang="en-US" sz="1800" dirty="0">
                <a:latin typeface="Times New Roman" panose="02020603050405020304" pitchFamily="18" charset="0"/>
                <a:cs typeface="Times New Roman" panose="02020603050405020304" pitchFamily="18" charset="0"/>
              </a:rPr>
              <a:t>Financial statements do not consider the effects of </a:t>
            </a:r>
            <a:r>
              <a:rPr lang="en-US" sz="1800" b="1" dirty="0">
                <a:latin typeface="Times New Roman" panose="02020603050405020304" pitchFamily="18" charset="0"/>
                <a:cs typeface="Times New Roman" panose="02020603050405020304" pitchFamily="18" charset="0"/>
              </a:rPr>
              <a:t>inflation</a:t>
            </a:r>
            <a:r>
              <a:rPr lang="en-US" sz="1800" dirty="0">
                <a:latin typeface="Times New Roman" panose="02020603050405020304" pitchFamily="18" charset="0"/>
                <a:cs typeface="Times New Roman" panose="02020603050405020304" pitchFamily="18" charset="0"/>
              </a:rPr>
              <a:t> on the assets and liabilities shown in the balance sheet</a:t>
            </a:r>
          </a:p>
          <a:p>
            <a:pPr>
              <a:spcBef>
                <a:spcPts val="0"/>
              </a:spcBef>
            </a:pPr>
            <a:r>
              <a:rPr lang="en-US" sz="1800" dirty="0">
                <a:latin typeface="Times New Roman" panose="02020603050405020304" pitchFamily="18" charset="0"/>
                <a:cs typeface="Times New Roman" panose="02020603050405020304" pitchFamily="18" charset="0"/>
              </a:rPr>
              <a:t>does not work with the </a:t>
            </a:r>
            <a:r>
              <a:rPr lang="en-US" sz="1800" b="1" dirty="0">
                <a:latin typeface="Times New Roman" panose="02020603050405020304" pitchFamily="18" charset="0"/>
                <a:cs typeface="Times New Roman" panose="02020603050405020304" pitchFamily="18" charset="0"/>
              </a:rPr>
              <a:t>time value of money</a:t>
            </a:r>
            <a:r>
              <a:rPr lang="en-US" sz="1800" dirty="0">
                <a:latin typeface="Times New Roman" panose="02020603050405020304" pitchFamily="18" charset="0"/>
                <a:cs typeface="Times New Roman" panose="02020603050405020304" pitchFamily="18" charset="0"/>
              </a:rPr>
              <a:t>; it does not affect exactly the present value of assets and liabilities</a:t>
            </a:r>
            <a:r>
              <a:rPr lang="cs-CZ" sz="1800" dirty="0">
                <a:latin typeface="Times New Roman" panose="02020603050405020304" pitchFamily="18" charset="0"/>
                <a:cs typeface="Times New Roman" panose="02020603050405020304" pitchFamily="18" charset="0"/>
              </a:rPr>
              <a:t> </a:t>
            </a:r>
            <a:endParaRPr lang="en-US" sz="1800" dirty="0">
              <a:latin typeface="Times New Roman" panose="02020603050405020304" pitchFamily="18" charset="0"/>
              <a:cs typeface="Times New Roman" panose="02020603050405020304" pitchFamily="18" charset="0"/>
            </a:endParaRPr>
          </a:p>
          <a:p>
            <a:pPr>
              <a:spcBef>
                <a:spcPts val="0"/>
              </a:spcBef>
            </a:pPr>
            <a:r>
              <a:rPr lang="en-US" sz="1800" b="1" dirty="0">
                <a:latin typeface="Times New Roman" panose="02020603050405020304" pitchFamily="18" charset="0"/>
                <a:cs typeface="Times New Roman" panose="02020603050405020304" pitchFamily="18" charset="0"/>
              </a:rPr>
              <a:t>Specific Time Period; </a:t>
            </a:r>
            <a:r>
              <a:rPr lang="en-US" sz="1800" dirty="0">
                <a:latin typeface="Times New Roman" panose="02020603050405020304" pitchFamily="18" charset="0"/>
                <a:cs typeface="Times New Roman" panose="02020603050405020304" pitchFamily="18" charset="0"/>
              </a:rPr>
              <a:t>could be misleading because of seasonal impact on businesses, economic ups and downs, daily changes</a:t>
            </a:r>
          </a:p>
          <a:p>
            <a:pPr>
              <a:spcBef>
                <a:spcPts val="0"/>
              </a:spcBef>
            </a:pPr>
            <a:r>
              <a:rPr lang="en-US" sz="1800" b="1" dirty="0">
                <a:latin typeface="Times New Roman" panose="02020603050405020304" pitchFamily="18" charset="0"/>
                <a:cs typeface="Times New Roman" panose="02020603050405020304" pitchFamily="18" charset="0"/>
              </a:rPr>
              <a:t>Not Comparable; </a:t>
            </a:r>
            <a:r>
              <a:rPr lang="en-US" sz="1800" dirty="0">
                <a:latin typeface="Times New Roman" panose="02020603050405020304" pitchFamily="18" charset="0"/>
                <a:cs typeface="Times New Roman" panose="02020603050405020304" pitchFamily="18" charset="0"/>
              </a:rPr>
              <a:t>financial statement just gives an indication and does not facilitate true comparison between the two or more companies</a:t>
            </a:r>
          </a:p>
          <a:p>
            <a:pPr>
              <a:spcBef>
                <a:spcPts val="0"/>
              </a:spcBef>
            </a:pPr>
            <a:r>
              <a:rPr lang="en-US" sz="1800" b="1" dirty="0">
                <a:latin typeface="Times New Roman" panose="02020603050405020304" pitchFamily="18" charset="0"/>
                <a:cs typeface="Times New Roman" panose="02020603050405020304" pitchFamily="18" charset="0"/>
              </a:rPr>
              <a:t>Only some intangible assets are presented </a:t>
            </a:r>
            <a:r>
              <a:rPr lang="en-US" sz="1800" dirty="0">
                <a:latin typeface="Times New Roman" panose="02020603050405020304" pitchFamily="18" charset="0"/>
                <a:cs typeface="Times New Roman" panose="02020603050405020304" pitchFamily="18" charset="0"/>
              </a:rPr>
              <a:t>in the balance sheet, despite the real costs, spent on them </a:t>
            </a:r>
          </a:p>
          <a:p>
            <a:pPr>
              <a:spcBef>
                <a:spcPts val="0"/>
              </a:spcBef>
            </a:pPr>
            <a:r>
              <a:rPr lang="en-US" sz="1800" dirty="0">
                <a:latin typeface="Times New Roman" panose="02020603050405020304" pitchFamily="18" charset="0"/>
                <a:cs typeface="Times New Roman" panose="02020603050405020304" pitchFamily="18" charset="0"/>
              </a:rPr>
              <a:t>Does not reflect human resource investments</a:t>
            </a:r>
          </a:p>
          <a:p>
            <a:pPr>
              <a:spcBef>
                <a:spcPts val="0"/>
              </a:spcBef>
            </a:pPr>
            <a:r>
              <a:rPr lang="en-US" sz="1800" dirty="0">
                <a:latin typeface="Times New Roman" panose="02020603050405020304" pitchFamily="18" charset="0"/>
                <a:cs typeface="Times New Roman" panose="02020603050405020304" pitchFamily="18" charset="0"/>
              </a:rPr>
              <a:t>Possibility of financial statement </a:t>
            </a:r>
            <a:r>
              <a:rPr lang="en-US" sz="1800" b="1" dirty="0">
                <a:latin typeface="Times New Roman" panose="02020603050405020304" pitchFamily="18" charset="0"/>
                <a:cs typeface="Times New Roman" panose="02020603050405020304" pitchFamily="18" charset="0"/>
              </a:rPr>
              <a:t>manipulation</a:t>
            </a:r>
          </a:p>
          <a:p>
            <a:pPr>
              <a:spcBef>
                <a:spcPts val="0"/>
              </a:spcBef>
            </a:pPr>
            <a:r>
              <a:rPr lang="en-US" sz="1800" dirty="0">
                <a:latin typeface="Times New Roman" panose="02020603050405020304" pitchFamily="18" charset="0"/>
                <a:cs typeface="Times New Roman" panose="02020603050405020304" pitchFamily="18" charset="0"/>
              </a:rPr>
              <a:t>Environmental, sociological, political factors, competitive position, contribution towards local communities </a:t>
            </a:r>
            <a:r>
              <a:rPr lang="en-US" sz="1800" dirty="0" err="1">
                <a:latin typeface="Times New Roman" panose="02020603050405020304" pitchFamily="18" charset="0"/>
                <a:cs typeface="Times New Roman" panose="02020603050405020304" pitchFamily="18" charset="0"/>
              </a:rPr>
              <a:t>etc</a:t>
            </a:r>
            <a:r>
              <a:rPr lang="en-US" sz="1800" dirty="0">
                <a:latin typeface="Times New Roman" panose="02020603050405020304" pitchFamily="18" charset="0"/>
                <a:cs typeface="Times New Roman" panose="02020603050405020304" pitchFamily="18" charset="0"/>
              </a:rPr>
              <a:t> are </a:t>
            </a:r>
            <a:r>
              <a:rPr lang="en-US" sz="1800" b="1" dirty="0">
                <a:latin typeface="Times New Roman" panose="02020603050405020304" pitchFamily="18" charset="0"/>
                <a:cs typeface="Times New Roman" panose="02020603050405020304" pitchFamily="18" charset="0"/>
              </a:rPr>
              <a:t>ignored</a:t>
            </a:r>
            <a:r>
              <a:rPr lang="en-US" sz="1800" dirty="0">
                <a:latin typeface="Times New Roman" panose="02020603050405020304" pitchFamily="18" charset="0"/>
                <a:cs typeface="Times New Roman" panose="02020603050405020304" pitchFamily="18" charset="0"/>
              </a:rPr>
              <a:t> in the financial statements</a:t>
            </a:r>
          </a:p>
          <a:p>
            <a:pPr>
              <a:spcBef>
                <a:spcPts val="0"/>
              </a:spcBef>
            </a:pPr>
            <a:r>
              <a:rPr lang="en-US" sz="1800" b="1" dirty="0" err="1">
                <a:latin typeface="Times New Roman" panose="02020603050405020304" pitchFamily="18" charset="0"/>
                <a:cs typeface="Times New Roman" panose="02020603050405020304" pitchFamily="18" charset="0"/>
              </a:rPr>
              <a:t>UnAudited</a:t>
            </a:r>
            <a:r>
              <a:rPr lang="en-US" sz="1800" b="1" dirty="0">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Financial Statements</a:t>
            </a:r>
          </a:p>
          <a:p>
            <a:pPr>
              <a:spcBef>
                <a:spcPts val="0"/>
              </a:spcBef>
            </a:pPr>
            <a:r>
              <a:rPr lang="en-US" sz="1800" dirty="0">
                <a:latin typeface="Times New Roman" panose="02020603050405020304" pitchFamily="18" charset="0"/>
                <a:cs typeface="Times New Roman" panose="02020603050405020304" pitchFamily="18" charset="0"/>
              </a:rPr>
              <a:t>There is no express indication by the financial statements about the </a:t>
            </a:r>
            <a:r>
              <a:rPr lang="en-US" sz="1800" b="1" dirty="0">
                <a:latin typeface="Times New Roman" panose="02020603050405020304" pitchFamily="18" charset="0"/>
                <a:cs typeface="Times New Roman" panose="02020603050405020304" pitchFamily="18" charset="0"/>
              </a:rPr>
              <a:t>future</a:t>
            </a:r>
            <a:r>
              <a:rPr lang="en-US" sz="1800" dirty="0">
                <a:latin typeface="Times New Roman" panose="02020603050405020304" pitchFamily="18" charset="0"/>
                <a:cs typeface="Times New Roman" panose="02020603050405020304" pitchFamily="18" charset="0"/>
              </a:rPr>
              <a:t>.</a:t>
            </a:r>
          </a:p>
          <a:p>
            <a:pPr>
              <a:spcBef>
                <a:spcPts val="0"/>
              </a:spcBef>
            </a:pPr>
            <a:r>
              <a:rPr lang="en-US" sz="1800" dirty="0">
                <a:latin typeface="Times New Roman" panose="02020603050405020304" pitchFamily="18" charset="0"/>
                <a:cs typeface="Times New Roman" panose="02020603050405020304" pitchFamily="18" charset="0"/>
              </a:rPr>
              <a:t>Financial statements highly focus on </a:t>
            </a:r>
            <a:r>
              <a:rPr lang="en-US" sz="1800" b="1" dirty="0">
                <a:latin typeface="Times New Roman" panose="02020603050405020304" pitchFamily="18" charset="0"/>
                <a:cs typeface="Times New Roman" panose="02020603050405020304" pitchFamily="18" charset="0"/>
              </a:rPr>
              <a:t>quantitative</a:t>
            </a:r>
            <a:r>
              <a:rPr lang="en-US" sz="1800" dirty="0">
                <a:latin typeface="Times New Roman" panose="02020603050405020304" pitchFamily="18" charset="0"/>
                <a:cs typeface="Times New Roman" panose="02020603050405020304" pitchFamily="18" charset="0"/>
              </a:rPr>
              <a:t> data and thus misses out on qualitative information </a:t>
            </a:r>
          </a:p>
          <a:p>
            <a:pPr>
              <a:spcBef>
                <a:spcPts val="0"/>
              </a:spcBef>
              <a:defRPr/>
            </a:pPr>
            <a:r>
              <a:rPr lang="en-US" sz="1800" dirty="0">
                <a:latin typeface="Times New Roman" panose="02020603050405020304" pitchFamily="18" charset="0"/>
                <a:cs typeface="Times New Roman" panose="02020603050405020304" pitchFamily="18" charset="0"/>
              </a:rPr>
              <a:t>Represents </a:t>
            </a:r>
            <a:r>
              <a:rPr lang="en-US" sz="1800" b="1" dirty="0">
                <a:latin typeface="Times New Roman" panose="02020603050405020304" pitchFamily="18" charset="0"/>
                <a:cs typeface="Times New Roman" panose="02020603050405020304" pitchFamily="18" charset="0"/>
              </a:rPr>
              <a:t>absolute</a:t>
            </a:r>
            <a:r>
              <a:rPr lang="en-US" sz="1800" dirty="0">
                <a:latin typeface="Times New Roman" panose="02020603050405020304" pitchFamily="18" charset="0"/>
                <a:cs typeface="Times New Roman" panose="02020603050405020304" pitchFamily="18" charset="0"/>
              </a:rPr>
              <a:t> values</a:t>
            </a:r>
          </a:p>
        </p:txBody>
      </p:sp>
    </p:spTree>
    <p:extLst>
      <p:ext uri="{BB962C8B-B14F-4D97-AF65-F5344CB8AC3E}">
        <p14:creationId xmlns:p14="http://schemas.microsoft.com/office/powerpoint/2010/main" val="786366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4">
            <a:extLst>
              <a:ext uri="{FF2B5EF4-FFF2-40B4-BE49-F238E27FC236}">
                <a16:creationId xmlns:a16="http://schemas.microsoft.com/office/drawing/2014/main" id="{E86D1519-0274-49B6-8FF5-65BD1CDF752E}"/>
              </a:ext>
            </a:extLst>
          </p:cNvPr>
          <p:cNvSpPr/>
          <p:nvPr/>
        </p:nvSpPr>
        <p:spPr>
          <a:xfrm>
            <a:off x="2260122" y="1769181"/>
            <a:ext cx="6911588" cy="1446550"/>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3200" b="1" i="0" u="none" strike="noStrike" kern="0" cap="none" spc="0" normalizeH="0" baseline="0" dirty="0">
                <a:ln>
                  <a:noFill/>
                </a:ln>
                <a:solidFill>
                  <a:srgbClr val="307871"/>
                </a:solidFill>
                <a:effectLst/>
                <a:uLnTx/>
                <a:uFillTx/>
                <a:latin typeface="Times New Roman"/>
                <a:ea typeface="+mj-ea"/>
                <a:cs typeface="+mj-cs"/>
              </a:rPr>
              <a:t>Thank</a:t>
            </a:r>
            <a:r>
              <a:rPr kumimoji="0" lang="en-GB" sz="3200" b="1" i="0" u="none" strike="noStrike" kern="0" cap="none" spc="0" normalizeH="0" dirty="0">
                <a:ln>
                  <a:noFill/>
                </a:ln>
                <a:solidFill>
                  <a:srgbClr val="307871"/>
                </a:solidFill>
                <a:effectLst/>
                <a:uLnTx/>
                <a:uFillTx/>
                <a:latin typeface="Times New Roman"/>
                <a:ea typeface="+mj-ea"/>
                <a:cs typeface="+mj-cs"/>
              </a:rPr>
              <a:t> you for</a:t>
            </a:r>
            <a:r>
              <a:rPr kumimoji="0" lang="ru-RU" sz="3200" b="1" i="0" u="none" strike="noStrike" kern="0" cap="none" spc="0" normalizeH="0" dirty="0">
                <a:ln>
                  <a:noFill/>
                </a:ln>
                <a:solidFill>
                  <a:srgbClr val="307871"/>
                </a:solidFill>
                <a:effectLst/>
                <a:uLnTx/>
                <a:uFillTx/>
                <a:latin typeface="Times New Roman"/>
                <a:ea typeface="+mj-ea"/>
                <a:cs typeface="+mj-cs"/>
              </a:rPr>
              <a:t> </a:t>
            </a:r>
            <a:r>
              <a:rPr kumimoji="0" lang="en-GB" sz="3200" b="1" i="0" u="none" strike="noStrike" kern="0" cap="none" spc="0" normalizeH="0" dirty="0">
                <a:ln>
                  <a:noFill/>
                </a:ln>
                <a:solidFill>
                  <a:srgbClr val="307871"/>
                </a:solidFill>
                <a:effectLst/>
                <a:uLnTx/>
                <a:uFillTx/>
                <a:latin typeface="Times New Roman"/>
                <a:ea typeface="+mj-ea"/>
                <a:cs typeface="+mj-cs"/>
              </a:rPr>
              <a:t>your attention!</a:t>
            </a:r>
          </a:p>
          <a:p>
            <a:pPr marL="0" marR="0" lvl="0" indent="0" algn="ctr" defTabSz="914400" eaLnBrk="1" fontAlgn="auto" latinLnBrk="0" hangingPunct="1">
              <a:lnSpc>
                <a:spcPct val="100000"/>
              </a:lnSpc>
              <a:spcBef>
                <a:spcPts val="0"/>
              </a:spcBef>
              <a:spcAft>
                <a:spcPts val="0"/>
              </a:spcAft>
              <a:buClrTx/>
              <a:buSzTx/>
              <a:buFontTx/>
              <a:buNone/>
              <a:tabLst/>
              <a:defRPr/>
            </a:pPr>
            <a:endParaRPr lang="en-GB" sz="3200" kern="0" baseline="0" dirty="0">
              <a:solidFill>
                <a:srgbClr val="307871"/>
              </a:solidFill>
              <a:latin typeface="Times New Roman"/>
              <a:ea typeface="+mj-ea"/>
              <a:cs typeface="+mj-cs"/>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2400" b="0" i="0" u="none" strike="noStrike" kern="0" cap="none" spc="0" normalizeH="0" baseline="0" dirty="0">
              <a:ln>
                <a:noFill/>
              </a:ln>
              <a:solidFill>
                <a:sysClr val="windowText" lastClr="000000"/>
              </a:solidFill>
              <a:effectLst/>
              <a:uLnTx/>
              <a:uFillTx/>
            </a:endParaRPr>
          </a:p>
        </p:txBody>
      </p:sp>
    </p:spTree>
    <p:extLst>
      <p:ext uri="{BB962C8B-B14F-4D97-AF65-F5344CB8AC3E}">
        <p14:creationId xmlns:p14="http://schemas.microsoft.com/office/powerpoint/2010/main" val="4591479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82008" cy="477054"/>
          </a:xfrm>
          <a:prstGeom prst="rect">
            <a:avLst/>
          </a:prstGeom>
          <a:solidFill>
            <a:srgbClr val="008080"/>
          </a:solidFill>
        </p:spPr>
        <p:txBody>
          <a:bodyPr wrap="none">
            <a:spAutoFit/>
          </a:bodyPr>
          <a:lstStyle/>
          <a:p>
            <a:pPr lvl="0">
              <a:defRPr/>
            </a:pPr>
            <a:r>
              <a:rPr lang="en-GB" sz="2500" kern="0" dirty="0">
                <a:latin typeface="Times New Roman"/>
              </a:rPr>
              <a:t>Balance Sheet: </a:t>
            </a:r>
            <a:endParaRPr lang="en-GB" sz="2500" kern="0" dirty="0"/>
          </a:p>
        </p:txBody>
      </p:sp>
      <p:sp>
        <p:nvSpPr>
          <p:cNvPr id="7" name="Zástupný symbol pro obsah 2"/>
          <p:cNvSpPr txBox="1">
            <a:spLocks/>
          </p:cNvSpPr>
          <p:nvPr/>
        </p:nvSpPr>
        <p:spPr>
          <a:xfrm>
            <a:off x="395535" y="957040"/>
            <a:ext cx="11292882" cy="545162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r>
              <a:rPr lang="en-US" sz="1800" b="1" dirty="0">
                <a:latin typeface="Times New Roman" panose="02020603050405020304" pitchFamily="18" charset="0"/>
                <a:cs typeface="Times New Roman" panose="02020603050405020304" pitchFamily="18" charset="0"/>
              </a:rPr>
              <a:t>Fundamental accounting equation </a:t>
            </a:r>
            <a:r>
              <a:rPr lang="en-US" altLang="en-US" sz="1800" dirty="0">
                <a:latin typeface="Times New Roman" panose="02020603050405020304" pitchFamily="18" charset="0"/>
                <a:cs typeface="Times New Roman" panose="02020603050405020304" pitchFamily="18" charset="0"/>
              </a:rPr>
              <a:t>: </a:t>
            </a:r>
            <a:endParaRPr lang="ru-RU" altLang="en-US" sz="1800" dirty="0">
              <a:latin typeface="Times New Roman" panose="02020603050405020304" pitchFamily="18" charset="0"/>
              <a:cs typeface="Times New Roman" panose="02020603050405020304" pitchFamily="18" charset="0"/>
            </a:endParaRPr>
          </a:p>
          <a:p>
            <a:pPr marL="0" indent="0">
              <a:spcBef>
                <a:spcPts val="0"/>
              </a:spcBef>
              <a:buNone/>
            </a:pPr>
            <a:r>
              <a:rPr lang="en-US" altLang="en-US" sz="1800" dirty="0">
                <a:latin typeface="Times New Roman" panose="02020603050405020304" pitchFamily="18" charset="0"/>
                <a:cs typeface="Times New Roman" panose="02020603050405020304" pitchFamily="18" charset="0"/>
              </a:rPr>
              <a:t>Equity (Net Assets) = Assets – Liabilities </a:t>
            </a:r>
            <a:r>
              <a:rPr lang="en-US" sz="1800" b="1" dirty="0">
                <a:latin typeface="Times New Roman" panose="02020603050405020304" pitchFamily="18" charset="0"/>
                <a:cs typeface="Times New Roman" panose="02020603050405020304" pitchFamily="18" charset="0"/>
              </a:rPr>
              <a:t>Or</a:t>
            </a:r>
            <a:r>
              <a:rPr lang="en-US" sz="1800" dirty="0">
                <a:solidFill>
                  <a:srgbClr val="002060"/>
                </a:solidFill>
                <a:latin typeface="Times New Roman" panose="02020603050405020304" pitchFamily="18" charset="0"/>
                <a:cs typeface="Times New Roman" panose="02020603050405020304" pitchFamily="18" charset="0"/>
              </a:rPr>
              <a:t> </a:t>
            </a:r>
            <a:r>
              <a:rPr lang="en-US" altLang="en-US" sz="1800" dirty="0">
                <a:latin typeface="Times New Roman" panose="02020603050405020304" pitchFamily="18" charset="0"/>
                <a:cs typeface="Times New Roman" panose="02020603050405020304" pitchFamily="18" charset="0"/>
              </a:rPr>
              <a:t>Assets = Equity + Liabilities </a:t>
            </a:r>
          </a:p>
          <a:p>
            <a:pPr marL="0" indent="0">
              <a:spcBef>
                <a:spcPts val="0"/>
              </a:spcBef>
              <a:buNone/>
            </a:pPr>
            <a:r>
              <a:rPr lang="en-GB" sz="1800" b="1" dirty="0">
                <a:latin typeface="Times New Roman" panose="02020603050405020304" pitchFamily="18" charset="0"/>
                <a:cs typeface="Times New Roman" panose="02020603050405020304" pitchFamily="18" charset="0"/>
              </a:rPr>
              <a:t>Balance Sheet (Assets) of XIAOMI CORPORATION</a:t>
            </a:r>
            <a:r>
              <a:rPr lang="en-US" sz="1800" dirty="0">
                <a:latin typeface="Times New Roman" panose="02020603050405020304" pitchFamily="18" charset="0"/>
                <a:cs typeface="Times New Roman" panose="02020603050405020304" pitchFamily="18" charset="0"/>
              </a:rPr>
              <a:t>:</a:t>
            </a:r>
            <a:endParaRPr lang="en-GB" sz="1800" dirty="0">
              <a:solidFill>
                <a:srgbClr val="002060"/>
              </a:solidFill>
              <a:latin typeface="Times New Roman" panose="02020603050405020304" pitchFamily="18" charset="0"/>
              <a:cs typeface="Times New Roman" panose="02020603050405020304" pitchFamily="18" charset="0"/>
            </a:endParaRPr>
          </a:p>
          <a:p>
            <a:pPr marL="0" indent="0">
              <a:spcBef>
                <a:spcPts val="0"/>
              </a:spcBef>
              <a:buNone/>
            </a:pPr>
            <a:endParaRPr lang="en-GB" sz="18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E72B069B-6EF2-4EBD-A92A-00136D91F1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3455" y="294836"/>
            <a:ext cx="1464833" cy="1127893"/>
          </a:xfrm>
          <a:prstGeom prst="rect">
            <a:avLst/>
          </a:prstGeom>
        </p:spPr>
      </p:pic>
      <p:pic>
        <p:nvPicPr>
          <p:cNvPr id="8" name="Picture 7">
            <a:extLst>
              <a:ext uri="{FF2B5EF4-FFF2-40B4-BE49-F238E27FC236}">
                <a16:creationId xmlns:a16="http://schemas.microsoft.com/office/drawing/2014/main" id="{BF125266-F73F-470E-A60D-C50A13FB1D8B}"/>
              </a:ext>
            </a:extLst>
          </p:cNvPr>
          <p:cNvPicPr>
            <a:picLocks noChangeAspect="1"/>
          </p:cNvPicPr>
          <p:nvPr/>
        </p:nvPicPr>
        <p:blipFill>
          <a:blip r:embed="rId3"/>
          <a:stretch>
            <a:fillRect/>
          </a:stretch>
        </p:blipFill>
        <p:spPr>
          <a:xfrm>
            <a:off x="954156" y="1828800"/>
            <a:ext cx="9250017" cy="5029200"/>
          </a:xfrm>
          <a:prstGeom prst="rect">
            <a:avLst/>
          </a:prstGeom>
        </p:spPr>
      </p:pic>
    </p:spTree>
    <p:extLst>
      <p:ext uri="{BB962C8B-B14F-4D97-AF65-F5344CB8AC3E}">
        <p14:creationId xmlns:p14="http://schemas.microsoft.com/office/powerpoint/2010/main" val="760327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82008" cy="477054"/>
          </a:xfrm>
          <a:prstGeom prst="rect">
            <a:avLst/>
          </a:prstGeom>
          <a:solidFill>
            <a:srgbClr val="008080"/>
          </a:solidFill>
        </p:spPr>
        <p:txBody>
          <a:bodyPr wrap="none">
            <a:spAutoFit/>
          </a:bodyPr>
          <a:lstStyle/>
          <a:p>
            <a:pPr lvl="0">
              <a:defRPr/>
            </a:pPr>
            <a:r>
              <a:rPr lang="en-GB" sz="2500" kern="0" dirty="0">
                <a:latin typeface="Times New Roman"/>
              </a:rPr>
              <a:t>Balance Sheet: </a:t>
            </a:r>
            <a:endParaRPr lang="en-GB" sz="2500" kern="0" dirty="0"/>
          </a:p>
        </p:txBody>
      </p:sp>
      <p:sp>
        <p:nvSpPr>
          <p:cNvPr id="7" name="Zástupný symbol pro obsah 2"/>
          <p:cNvSpPr txBox="1">
            <a:spLocks/>
          </p:cNvSpPr>
          <p:nvPr/>
        </p:nvSpPr>
        <p:spPr>
          <a:xfrm>
            <a:off x="395535" y="957040"/>
            <a:ext cx="11292882" cy="545162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0"/>
              </a:spcBef>
              <a:buNone/>
            </a:pPr>
            <a:r>
              <a:rPr lang="en-US" sz="1800" b="1" dirty="0">
                <a:latin typeface="Times New Roman" panose="02020603050405020304" pitchFamily="18" charset="0"/>
                <a:cs typeface="Times New Roman" panose="02020603050405020304" pitchFamily="18" charset="0"/>
              </a:rPr>
              <a:t>Fundamental accounting equation </a:t>
            </a:r>
            <a:r>
              <a:rPr lang="en-US" altLang="en-US" sz="1800" dirty="0">
                <a:latin typeface="Times New Roman" panose="02020603050405020304" pitchFamily="18" charset="0"/>
                <a:cs typeface="Times New Roman" panose="02020603050405020304" pitchFamily="18" charset="0"/>
              </a:rPr>
              <a:t>: </a:t>
            </a:r>
            <a:endParaRPr lang="ru-RU" altLang="en-US" sz="1800" dirty="0">
              <a:latin typeface="Times New Roman" panose="02020603050405020304" pitchFamily="18" charset="0"/>
              <a:cs typeface="Times New Roman" panose="02020603050405020304" pitchFamily="18" charset="0"/>
            </a:endParaRPr>
          </a:p>
          <a:p>
            <a:pPr marL="0" indent="0">
              <a:spcBef>
                <a:spcPts val="0"/>
              </a:spcBef>
              <a:buNone/>
            </a:pPr>
            <a:r>
              <a:rPr lang="en-US" altLang="en-US" sz="1800" dirty="0">
                <a:latin typeface="Times New Roman" panose="02020603050405020304" pitchFamily="18" charset="0"/>
                <a:cs typeface="Times New Roman" panose="02020603050405020304" pitchFamily="18" charset="0"/>
              </a:rPr>
              <a:t>Equity (Net Assets) = Assets – Liabilities </a:t>
            </a:r>
            <a:r>
              <a:rPr lang="en-US" sz="1800" b="1" dirty="0">
                <a:latin typeface="Times New Roman" panose="02020603050405020304" pitchFamily="18" charset="0"/>
                <a:cs typeface="Times New Roman" panose="02020603050405020304" pitchFamily="18" charset="0"/>
              </a:rPr>
              <a:t>Or</a:t>
            </a:r>
            <a:r>
              <a:rPr lang="en-US" sz="1800" dirty="0">
                <a:solidFill>
                  <a:srgbClr val="002060"/>
                </a:solidFill>
                <a:latin typeface="Times New Roman" panose="02020603050405020304" pitchFamily="18" charset="0"/>
                <a:cs typeface="Times New Roman" panose="02020603050405020304" pitchFamily="18" charset="0"/>
              </a:rPr>
              <a:t> </a:t>
            </a:r>
            <a:r>
              <a:rPr lang="en-US" altLang="en-US" sz="1800" dirty="0">
                <a:latin typeface="Times New Roman" panose="02020603050405020304" pitchFamily="18" charset="0"/>
                <a:cs typeface="Times New Roman" panose="02020603050405020304" pitchFamily="18" charset="0"/>
              </a:rPr>
              <a:t>Assets = Equity + Liabilities </a:t>
            </a:r>
          </a:p>
          <a:p>
            <a:pPr marL="0" indent="0">
              <a:spcBef>
                <a:spcPts val="0"/>
              </a:spcBef>
              <a:buNone/>
            </a:pPr>
            <a:r>
              <a:rPr lang="en-GB" sz="1800" b="1" dirty="0">
                <a:latin typeface="Times New Roman" panose="02020603050405020304" pitchFamily="18" charset="0"/>
                <a:cs typeface="Times New Roman" panose="02020603050405020304" pitchFamily="18" charset="0"/>
              </a:rPr>
              <a:t>Balance Sheet (Equity and Liabilities) of XIAOMI CORPORATION</a:t>
            </a:r>
            <a:r>
              <a:rPr lang="en-US" sz="1800" dirty="0">
                <a:latin typeface="Times New Roman" panose="02020603050405020304" pitchFamily="18" charset="0"/>
                <a:cs typeface="Times New Roman" panose="02020603050405020304" pitchFamily="18" charset="0"/>
              </a:rPr>
              <a:t>:</a:t>
            </a:r>
            <a:endParaRPr lang="en-GB" sz="1800" dirty="0">
              <a:solidFill>
                <a:srgbClr val="002060"/>
              </a:solidFill>
              <a:latin typeface="Times New Roman" panose="02020603050405020304" pitchFamily="18" charset="0"/>
              <a:cs typeface="Times New Roman" panose="02020603050405020304" pitchFamily="18" charset="0"/>
            </a:endParaRPr>
          </a:p>
          <a:p>
            <a:pPr marL="0" indent="0">
              <a:spcBef>
                <a:spcPts val="0"/>
              </a:spcBef>
              <a:buNone/>
            </a:pPr>
            <a:endParaRPr lang="en-GB" sz="18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E72B069B-6EF2-4EBD-A92A-00136D91F1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3455" y="294836"/>
            <a:ext cx="1464833" cy="1127893"/>
          </a:xfrm>
          <a:prstGeom prst="rect">
            <a:avLst/>
          </a:prstGeom>
        </p:spPr>
      </p:pic>
      <p:pic>
        <p:nvPicPr>
          <p:cNvPr id="2" name="Picture 1">
            <a:extLst>
              <a:ext uri="{FF2B5EF4-FFF2-40B4-BE49-F238E27FC236}">
                <a16:creationId xmlns:a16="http://schemas.microsoft.com/office/drawing/2014/main" id="{F6BCA1BD-0209-40A8-BD56-E61A1574956F}"/>
              </a:ext>
            </a:extLst>
          </p:cNvPr>
          <p:cNvPicPr>
            <a:picLocks noChangeAspect="1"/>
          </p:cNvPicPr>
          <p:nvPr/>
        </p:nvPicPr>
        <p:blipFill>
          <a:blip r:embed="rId3"/>
          <a:stretch>
            <a:fillRect/>
          </a:stretch>
        </p:blipFill>
        <p:spPr>
          <a:xfrm>
            <a:off x="1749287" y="2371691"/>
            <a:ext cx="9674087" cy="1514475"/>
          </a:xfrm>
          <a:prstGeom prst="rect">
            <a:avLst/>
          </a:prstGeom>
        </p:spPr>
      </p:pic>
      <p:pic>
        <p:nvPicPr>
          <p:cNvPr id="3" name="Picture 2">
            <a:extLst>
              <a:ext uri="{FF2B5EF4-FFF2-40B4-BE49-F238E27FC236}">
                <a16:creationId xmlns:a16="http://schemas.microsoft.com/office/drawing/2014/main" id="{5A798A7D-068D-4C62-8EFA-00021BA5C9C6}"/>
              </a:ext>
            </a:extLst>
          </p:cNvPr>
          <p:cNvPicPr>
            <a:picLocks noChangeAspect="1"/>
          </p:cNvPicPr>
          <p:nvPr/>
        </p:nvPicPr>
        <p:blipFill>
          <a:blip r:embed="rId4"/>
          <a:stretch>
            <a:fillRect/>
          </a:stretch>
        </p:blipFill>
        <p:spPr>
          <a:xfrm>
            <a:off x="1749286" y="1798138"/>
            <a:ext cx="9674087" cy="590550"/>
          </a:xfrm>
          <a:prstGeom prst="rect">
            <a:avLst/>
          </a:prstGeom>
        </p:spPr>
      </p:pic>
      <p:pic>
        <p:nvPicPr>
          <p:cNvPr id="9" name="Picture 8">
            <a:extLst>
              <a:ext uri="{FF2B5EF4-FFF2-40B4-BE49-F238E27FC236}">
                <a16:creationId xmlns:a16="http://schemas.microsoft.com/office/drawing/2014/main" id="{5D65C71F-17BC-4066-A9B9-94498570EB29}"/>
              </a:ext>
            </a:extLst>
          </p:cNvPr>
          <p:cNvPicPr>
            <a:picLocks noChangeAspect="1"/>
          </p:cNvPicPr>
          <p:nvPr/>
        </p:nvPicPr>
        <p:blipFill>
          <a:blip r:embed="rId5"/>
          <a:stretch>
            <a:fillRect/>
          </a:stretch>
        </p:blipFill>
        <p:spPr>
          <a:xfrm>
            <a:off x="1749287" y="3886166"/>
            <a:ext cx="9674087" cy="3038475"/>
          </a:xfrm>
          <a:prstGeom prst="rect">
            <a:avLst/>
          </a:prstGeom>
        </p:spPr>
      </p:pic>
    </p:spTree>
    <p:extLst>
      <p:ext uri="{BB962C8B-B14F-4D97-AF65-F5344CB8AC3E}">
        <p14:creationId xmlns:p14="http://schemas.microsoft.com/office/powerpoint/2010/main" val="2012010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038011" cy="477054"/>
          </a:xfrm>
          <a:prstGeom prst="rect">
            <a:avLst/>
          </a:prstGeom>
          <a:solidFill>
            <a:srgbClr val="008080"/>
          </a:solidFill>
        </p:spPr>
        <p:txBody>
          <a:bodyPr wrap="none">
            <a:spAutoFit/>
          </a:bodyPr>
          <a:lstStyle/>
          <a:p>
            <a:pPr lvl="0">
              <a:defRPr/>
            </a:pPr>
            <a:r>
              <a:rPr lang="en-GB" sz="2500" kern="0" dirty="0">
                <a:latin typeface="Times New Roman"/>
              </a:rPr>
              <a:t>Balance Sheet: Equity</a:t>
            </a:r>
            <a:endParaRPr lang="en-GB" sz="2500" kern="0" dirty="0"/>
          </a:p>
        </p:txBody>
      </p:sp>
      <p:sp>
        <p:nvSpPr>
          <p:cNvPr id="7" name="Zástupný symbol pro obsah 2"/>
          <p:cNvSpPr txBox="1">
            <a:spLocks/>
          </p:cNvSpPr>
          <p:nvPr/>
        </p:nvSpPr>
        <p:spPr>
          <a:xfrm>
            <a:off x="395535" y="1180243"/>
            <a:ext cx="10007921" cy="52284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E72B069B-6EF2-4EBD-A92A-00136D91F1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3455" y="294836"/>
            <a:ext cx="1464833" cy="1127893"/>
          </a:xfrm>
          <a:prstGeom prst="rect">
            <a:avLst/>
          </a:prstGeom>
        </p:spPr>
      </p:pic>
      <p:pic>
        <p:nvPicPr>
          <p:cNvPr id="3" name="Picture 2">
            <a:extLst>
              <a:ext uri="{FF2B5EF4-FFF2-40B4-BE49-F238E27FC236}">
                <a16:creationId xmlns:a16="http://schemas.microsoft.com/office/drawing/2014/main" id="{B8B52323-12A7-4954-A57C-1E58B0EE55A3}"/>
              </a:ext>
            </a:extLst>
          </p:cNvPr>
          <p:cNvPicPr>
            <a:picLocks noChangeAspect="1"/>
          </p:cNvPicPr>
          <p:nvPr/>
        </p:nvPicPr>
        <p:blipFill>
          <a:blip r:embed="rId3"/>
          <a:stretch>
            <a:fillRect/>
          </a:stretch>
        </p:blipFill>
        <p:spPr>
          <a:xfrm>
            <a:off x="1788544" y="1113184"/>
            <a:ext cx="7759179" cy="5549330"/>
          </a:xfrm>
          <a:prstGeom prst="rect">
            <a:avLst/>
          </a:prstGeom>
        </p:spPr>
      </p:pic>
    </p:spTree>
    <p:extLst>
      <p:ext uri="{BB962C8B-B14F-4D97-AF65-F5344CB8AC3E}">
        <p14:creationId xmlns:p14="http://schemas.microsoft.com/office/powerpoint/2010/main" val="142633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544601" cy="861774"/>
          </a:xfrm>
          <a:prstGeom prst="rect">
            <a:avLst/>
          </a:prstGeom>
          <a:solidFill>
            <a:srgbClr val="008080"/>
          </a:solidFill>
        </p:spPr>
        <p:txBody>
          <a:bodyPr wrap="none">
            <a:spAutoFit/>
          </a:bodyPr>
          <a:lstStyle/>
          <a:p>
            <a:pPr lvl="0">
              <a:defRPr/>
            </a:pPr>
            <a:r>
              <a:rPr lang="en-GB" sz="2500" kern="0" dirty="0">
                <a:latin typeface="Times New Roman"/>
              </a:rPr>
              <a:t>Balance Sheet: Long-term liabilities (International Accounting Standard </a:t>
            </a:r>
          </a:p>
          <a:p>
            <a:pPr lvl="0">
              <a:defRPr/>
            </a:pPr>
            <a:r>
              <a:rPr lang="en-GB" sz="2500" kern="0" dirty="0">
                <a:latin typeface="Times New Roman"/>
              </a:rPr>
              <a:t>IAS 1 – Presentation of Financial Statements)</a:t>
            </a:r>
            <a:endParaRPr lang="en-GB" sz="2500" kern="0" dirty="0"/>
          </a:p>
        </p:txBody>
      </p:sp>
      <p:sp>
        <p:nvSpPr>
          <p:cNvPr id="7" name="Zástupný symbol pro obsah 2"/>
          <p:cNvSpPr txBox="1">
            <a:spLocks/>
          </p:cNvSpPr>
          <p:nvPr/>
        </p:nvSpPr>
        <p:spPr>
          <a:xfrm>
            <a:off x="395535" y="1180243"/>
            <a:ext cx="10007921" cy="52284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E72B069B-6EF2-4EBD-A92A-00136D91F1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3455" y="294836"/>
            <a:ext cx="1464833" cy="1127893"/>
          </a:xfrm>
          <a:prstGeom prst="rect">
            <a:avLst/>
          </a:prstGeom>
        </p:spPr>
      </p:pic>
      <p:pic>
        <p:nvPicPr>
          <p:cNvPr id="8" name="Picture 7">
            <a:extLst>
              <a:ext uri="{FF2B5EF4-FFF2-40B4-BE49-F238E27FC236}">
                <a16:creationId xmlns:a16="http://schemas.microsoft.com/office/drawing/2014/main" id="{65EFD0F6-9226-416A-9F6A-0EC18B5FE53D}"/>
              </a:ext>
            </a:extLst>
          </p:cNvPr>
          <p:cNvPicPr>
            <a:picLocks noChangeAspect="1"/>
          </p:cNvPicPr>
          <p:nvPr/>
        </p:nvPicPr>
        <p:blipFill>
          <a:blip r:embed="rId3"/>
          <a:stretch>
            <a:fillRect/>
          </a:stretch>
        </p:blipFill>
        <p:spPr>
          <a:xfrm>
            <a:off x="1577009" y="1788165"/>
            <a:ext cx="8335617" cy="4374096"/>
          </a:xfrm>
          <a:prstGeom prst="rect">
            <a:avLst/>
          </a:prstGeom>
        </p:spPr>
      </p:pic>
    </p:spTree>
    <p:extLst>
      <p:ext uri="{BB962C8B-B14F-4D97-AF65-F5344CB8AC3E}">
        <p14:creationId xmlns:p14="http://schemas.microsoft.com/office/powerpoint/2010/main" val="2765294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442242" cy="477054"/>
          </a:xfrm>
          <a:prstGeom prst="rect">
            <a:avLst/>
          </a:prstGeom>
          <a:solidFill>
            <a:srgbClr val="008080"/>
          </a:solidFill>
        </p:spPr>
        <p:txBody>
          <a:bodyPr wrap="none">
            <a:spAutoFit/>
          </a:bodyPr>
          <a:lstStyle/>
          <a:p>
            <a:pPr lvl="0">
              <a:defRPr/>
            </a:pPr>
            <a:r>
              <a:rPr lang="en-GB" sz="2500" kern="0" dirty="0">
                <a:latin typeface="Times New Roman"/>
              </a:rPr>
              <a:t>Balance Sheet: Current liabilities</a:t>
            </a:r>
            <a:endParaRPr lang="en-GB" sz="2500" kern="0" dirty="0"/>
          </a:p>
        </p:txBody>
      </p:sp>
      <p:sp>
        <p:nvSpPr>
          <p:cNvPr id="7" name="Zástupný symbol pro obsah 2"/>
          <p:cNvSpPr txBox="1">
            <a:spLocks/>
          </p:cNvSpPr>
          <p:nvPr/>
        </p:nvSpPr>
        <p:spPr>
          <a:xfrm>
            <a:off x="395535" y="1180243"/>
            <a:ext cx="10007921" cy="52284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E72B069B-6EF2-4EBD-A92A-00136D91F1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3455" y="294836"/>
            <a:ext cx="1464833" cy="1127893"/>
          </a:xfrm>
          <a:prstGeom prst="rect">
            <a:avLst/>
          </a:prstGeom>
        </p:spPr>
      </p:pic>
      <p:pic>
        <p:nvPicPr>
          <p:cNvPr id="9" name="Picture 8">
            <a:extLst>
              <a:ext uri="{FF2B5EF4-FFF2-40B4-BE49-F238E27FC236}">
                <a16:creationId xmlns:a16="http://schemas.microsoft.com/office/drawing/2014/main" id="{D486C78E-D7EC-4291-B71C-2B1262438038}"/>
              </a:ext>
            </a:extLst>
          </p:cNvPr>
          <p:cNvPicPr>
            <a:picLocks noChangeAspect="1"/>
          </p:cNvPicPr>
          <p:nvPr/>
        </p:nvPicPr>
        <p:blipFill>
          <a:blip r:embed="rId3"/>
          <a:stretch>
            <a:fillRect/>
          </a:stretch>
        </p:blipFill>
        <p:spPr>
          <a:xfrm>
            <a:off x="1497496" y="1180242"/>
            <a:ext cx="8083825" cy="5074783"/>
          </a:xfrm>
          <a:prstGeom prst="rect">
            <a:avLst/>
          </a:prstGeom>
        </p:spPr>
      </p:pic>
    </p:spTree>
    <p:extLst>
      <p:ext uri="{BB962C8B-B14F-4D97-AF65-F5344CB8AC3E}">
        <p14:creationId xmlns:p14="http://schemas.microsoft.com/office/powerpoint/2010/main" val="2407254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367449" cy="477054"/>
          </a:xfrm>
          <a:prstGeom prst="rect">
            <a:avLst/>
          </a:prstGeom>
          <a:solidFill>
            <a:srgbClr val="008080"/>
          </a:solidFill>
        </p:spPr>
        <p:txBody>
          <a:bodyPr wrap="none">
            <a:spAutoFit/>
          </a:bodyPr>
          <a:lstStyle/>
          <a:p>
            <a:pPr lvl="0">
              <a:defRPr/>
            </a:pPr>
            <a:r>
              <a:rPr lang="en-GB" sz="2500" kern="0" dirty="0">
                <a:latin typeface="Times New Roman"/>
              </a:rPr>
              <a:t>Balance Sheet: Current assets (non-fixed assets)</a:t>
            </a:r>
            <a:endParaRPr lang="en-GB" sz="2500" kern="0" dirty="0"/>
          </a:p>
        </p:txBody>
      </p:sp>
      <p:sp>
        <p:nvSpPr>
          <p:cNvPr id="7" name="Zástupný symbol pro obsah 2"/>
          <p:cNvSpPr txBox="1">
            <a:spLocks/>
          </p:cNvSpPr>
          <p:nvPr/>
        </p:nvSpPr>
        <p:spPr>
          <a:xfrm>
            <a:off x="395535" y="1180243"/>
            <a:ext cx="10007921" cy="52284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2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2200" dirty="0">
              <a:solidFill>
                <a:srgbClr val="002060"/>
              </a:solidFill>
              <a:latin typeface="Times New Roman" panose="02020603050405020304" pitchFamily="18" charset="0"/>
              <a:cs typeface="Times New Roman" panose="02020603050405020304" pitchFamily="18" charset="0"/>
            </a:endParaRPr>
          </a:p>
        </p:txBody>
      </p:sp>
      <p:pic>
        <p:nvPicPr>
          <p:cNvPr id="6" name="Obrázek 1">
            <a:extLst>
              <a:ext uri="{FF2B5EF4-FFF2-40B4-BE49-F238E27FC236}">
                <a16:creationId xmlns:a16="http://schemas.microsoft.com/office/drawing/2014/main" id="{E72B069B-6EF2-4EBD-A92A-00136D91F1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3455" y="294836"/>
            <a:ext cx="1464833" cy="1127893"/>
          </a:xfrm>
          <a:prstGeom prst="rect">
            <a:avLst/>
          </a:prstGeom>
        </p:spPr>
      </p:pic>
      <p:pic>
        <p:nvPicPr>
          <p:cNvPr id="2" name="Picture 1">
            <a:extLst>
              <a:ext uri="{FF2B5EF4-FFF2-40B4-BE49-F238E27FC236}">
                <a16:creationId xmlns:a16="http://schemas.microsoft.com/office/drawing/2014/main" id="{A9DBB104-C2A1-4A7D-8C9B-BB15EDA6920E}"/>
              </a:ext>
            </a:extLst>
          </p:cNvPr>
          <p:cNvPicPr>
            <a:picLocks noChangeAspect="1"/>
          </p:cNvPicPr>
          <p:nvPr/>
        </p:nvPicPr>
        <p:blipFill>
          <a:blip r:embed="rId3"/>
          <a:stretch>
            <a:fillRect/>
          </a:stretch>
        </p:blipFill>
        <p:spPr>
          <a:xfrm>
            <a:off x="1391478" y="1060175"/>
            <a:ext cx="8030818" cy="5387444"/>
          </a:xfrm>
          <a:prstGeom prst="rect">
            <a:avLst/>
          </a:prstGeom>
        </p:spPr>
      </p:pic>
    </p:spTree>
    <p:extLst>
      <p:ext uri="{BB962C8B-B14F-4D97-AF65-F5344CB8AC3E}">
        <p14:creationId xmlns:p14="http://schemas.microsoft.com/office/powerpoint/2010/main" val="284772459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14185</TotalTime>
  <Words>2708</Words>
  <Application>Microsoft Office PowerPoint</Application>
  <PresentationFormat>Widescreen</PresentationFormat>
  <Paragraphs>501</Paragraphs>
  <Slides>37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37</vt:i4>
      </vt:variant>
    </vt:vector>
  </HeadingPairs>
  <TitlesOfParts>
    <vt:vector size="43" baseType="lpstr">
      <vt:lpstr>Arial</vt:lpstr>
      <vt:lpstr>Calibri</vt:lpstr>
      <vt:lpstr>Calibri Light</vt:lpstr>
      <vt:lpstr>Helvetica Neue</vt:lpstr>
      <vt:lpstr>Times New Roman</vt:lpstr>
      <vt:lpstr>Motiv Office</vt:lpstr>
      <vt:lpstr>The Financial Statements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kon0222</cp:lastModifiedBy>
  <cp:revision>231</cp:revision>
  <dcterms:created xsi:type="dcterms:W3CDTF">2016-11-25T20:36:16Z</dcterms:created>
  <dcterms:modified xsi:type="dcterms:W3CDTF">2022-09-28T07:43:12Z</dcterms:modified>
</cp:coreProperties>
</file>