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 id="274" r:id="rId4"/>
    <p:sldId id="275" r:id="rId5"/>
    <p:sldId id="287" r:id="rId6"/>
    <p:sldId id="276" r:id="rId7"/>
    <p:sldId id="288" r:id="rId8"/>
    <p:sldId id="279" r:id="rId9"/>
    <p:sldId id="280" r:id="rId10"/>
    <p:sldId id="281" r:id="rId11"/>
    <p:sldId id="282" r:id="rId12"/>
    <p:sldId id="289" r:id="rId13"/>
    <p:sldId id="283" r:id="rId14"/>
    <p:sldId id="277" r:id="rId15"/>
    <p:sldId id="278" r:id="rId16"/>
    <p:sldId id="284" r:id="rId17"/>
    <p:sldId id="262" r:id="rId1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A19779-88E4-470A-B9E8-B7C352B5D4A9}" type="doc">
      <dgm:prSet loTypeId="urn:microsoft.com/office/officeart/2005/8/layout/hierarchy1" loCatId="hierarchy" qsTypeId="urn:microsoft.com/office/officeart/2005/8/quickstyle/3d2" qsCatId="3D" csTypeId="urn:microsoft.com/office/officeart/2005/8/colors/accent5_2" csCatId="accent5" phldr="1"/>
      <dgm:spPr/>
      <dgm:t>
        <a:bodyPr/>
        <a:lstStyle/>
        <a:p>
          <a:endParaRPr lang="cs-CZ"/>
        </a:p>
      </dgm:t>
    </dgm:pt>
    <dgm:pt modelId="{EC6C02FF-3265-480B-BBF3-41E85D5DEACC}">
      <dgm:prSet phldrT="[Text]" custT="1"/>
      <dgm:spPr>
        <a:solidFill>
          <a:srgbClr val="008080">
            <a:alpha val="90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z="152400">
          <a:bevelT w="190500" h="38100"/>
        </a:sp3d>
      </dgm:spPr>
      <dgm:t>
        <a:bodyPr/>
        <a:lstStyle/>
        <a:p>
          <a:r>
            <a:rPr lang="en-GB" sz="1600" b="1" noProof="0" dirty="0">
              <a:solidFill>
                <a:schemeClr val="bg1"/>
              </a:solidFill>
            </a:rPr>
            <a:t>Management</a:t>
          </a:r>
        </a:p>
      </dgm:t>
    </dgm:pt>
    <dgm:pt modelId="{D1003559-98D4-4DCF-B7B6-F051948ECBCD}" type="parTrans" cxnId="{C0BD752A-8BED-46FD-BB93-C79BE8B1375D}">
      <dgm:prSet/>
      <dgm:spPr/>
      <dgm:t>
        <a:bodyPr/>
        <a:lstStyle/>
        <a:p>
          <a:endParaRPr lang="en-GB" noProof="0" dirty="0"/>
        </a:p>
      </dgm:t>
    </dgm:pt>
    <dgm:pt modelId="{C7FD3B70-3746-49FC-8784-D4F9C64B101F}" type="sibTrans" cxnId="{C0BD752A-8BED-46FD-BB93-C79BE8B1375D}">
      <dgm:prSet/>
      <dgm:spPr/>
      <dgm:t>
        <a:bodyPr/>
        <a:lstStyle/>
        <a:p>
          <a:endParaRPr lang="en-GB" noProof="0" dirty="0"/>
        </a:p>
      </dgm:t>
    </dgm:pt>
    <dgm:pt modelId="{4FE47B6A-E3FB-4DB6-BE64-22C30F5767AF}">
      <dgm:prSet phldrT="[Text]" custT="1"/>
      <dgm:spPr>
        <a:solidFill>
          <a:srgbClr val="008080">
            <a:alpha val="90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z="152400">
          <a:bevelT w="190500" h="38100"/>
        </a:sp3d>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GB" sz="1600" b="1" noProof="0" dirty="0">
              <a:solidFill>
                <a:schemeClr val="bg1"/>
              </a:solidFill>
            </a:rPr>
            <a:t>Shareholder</a:t>
          </a:r>
          <a:r>
            <a:rPr lang="cs-CZ" sz="1600" b="1" noProof="0">
              <a:solidFill>
                <a:schemeClr val="bg1"/>
              </a:solidFill>
            </a:rPr>
            <a:t>s</a:t>
          </a:r>
          <a:endParaRPr lang="en-GB" sz="1600" b="1" noProof="0" dirty="0">
            <a:solidFill>
              <a:schemeClr val="bg1"/>
            </a:solidFill>
          </a:endParaRPr>
        </a:p>
      </dgm:t>
    </dgm:pt>
    <dgm:pt modelId="{09572CB5-054B-4B47-80B6-A333D143DB48}" type="parTrans" cxnId="{818A1AB7-B6A7-4174-AE83-E0949596404E}">
      <dgm:prSet/>
      <dgm:spPr/>
      <dgm:t>
        <a:bodyPr/>
        <a:lstStyle/>
        <a:p>
          <a:endParaRPr lang="en-GB" noProof="0" dirty="0"/>
        </a:p>
      </dgm:t>
    </dgm:pt>
    <dgm:pt modelId="{3351F832-7DC9-49D9-AEEB-A89260994FAD}" type="sibTrans" cxnId="{818A1AB7-B6A7-4174-AE83-E0949596404E}">
      <dgm:prSet/>
      <dgm:spPr/>
      <dgm:t>
        <a:bodyPr/>
        <a:lstStyle/>
        <a:p>
          <a:endParaRPr lang="en-GB" noProof="0" dirty="0"/>
        </a:p>
      </dgm:t>
    </dgm:pt>
    <dgm:pt modelId="{D83B1BF3-8DBE-4461-AFFD-D871E3B20274}">
      <dgm:prSet phldrT="[Text]" custT="1"/>
      <dgm:spPr>
        <a:solidFill>
          <a:srgbClr val="008080">
            <a:alpha val="90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z="152400">
          <a:bevelT w="190500" h="38100"/>
        </a:sp3d>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GB" sz="1600" b="1" noProof="0" dirty="0">
              <a:solidFill>
                <a:schemeClr val="bg1"/>
              </a:solidFill>
            </a:rPr>
            <a:t>Creditors</a:t>
          </a:r>
        </a:p>
      </dgm:t>
    </dgm:pt>
    <dgm:pt modelId="{4F34B353-0913-48EB-BD33-2D504E778E9B}" type="parTrans" cxnId="{26D6355D-6FBE-4A42-B660-DA2549F58D8E}">
      <dgm:prSet/>
      <dgm:spPr/>
      <dgm:t>
        <a:bodyPr/>
        <a:lstStyle/>
        <a:p>
          <a:endParaRPr lang="en-GB" noProof="0" dirty="0"/>
        </a:p>
      </dgm:t>
    </dgm:pt>
    <dgm:pt modelId="{2AC6AE63-8BDE-4655-BFC8-F0DA1E0B06AA}" type="sibTrans" cxnId="{26D6355D-6FBE-4A42-B660-DA2549F58D8E}">
      <dgm:prSet/>
      <dgm:spPr/>
      <dgm:t>
        <a:bodyPr/>
        <a:lstStyle/>
        <a:p>
          <a:endParaRPr lang="en-GB" noProof="0" dirty="0"/>
        </a:p>
      </dgm:t>
    </dgm:pt>
    <dgm:pt modelId="{ED628EB7-A8BD-401E-85E6-F6C7AF592209}">
      <dgm:prSet custT="1"/>
      <dgm:spPr>
        <a:solidFill>
          <a:srgbClr val="008080">
            <a:alpha val="90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z="152400">
          <a:bevelT w="190500" h="38100"/>
        </a:sp3d>
      </dgm:spPr>
      <dgm:t>
        <a:bodyPr/>
        <a:lstStyle/>
        <a:p>
          <a:r>
            <a:rPr lang="en-GB" sz="1800" b="1" noProof="0" dirty="0">
              <a:solidFill>
                <a:schemeClr val="bg1"/>
              </a:solidFill>
            </a:rPr>
            <a:t>Users of financial analysis</a:t>
          </a:r>
        </a:p>
      </dgm:t>
    </dgm:pt>
    <dgm:pt modelId="{64F6598F-C23D-4524-9740-4A2A2CBA6356}" type="parTrans" cxnId="{A2BBF9FB-BEA4-4AE7-ACB0-89F55F3C2E7E}">
      <dgm:prSet/>
      <dgm:spPr/>
      <dgm:t>
        <a:bodyPr/>
        <a:lstStyle/>
        <a:p>
          <a:endParaRPr lang="en-GB" noProof="0" dirty="0"/>
        </a:p>
      </dgm:t>
    </dgm:pt>
    <dgm:pt modelId="{5DC479B6-9FF3-4CFE-8C4E-EBA8270F9A01}" type="sibTrans" cxnId="{A2BBF9FB-BEA4-4AE7-ACB0-89F55F3C2E7E}">
      <dgm:prSet/>
      <dgm:spPr/>
      <dgm:t>
        <a:bodyPr/>
        <a:lstStyle/>
        <a:p>
          <a:endParaRPr lang="en-GB" noProof="0" dirty="0"/>
        </a:p>
      </dgm:t>
    </dgm:pt>
    <dgm:pt modelId="{185B55E9-C2B1-4523-B574-BEFB576217C3}">
      <dgm:prSet custT="1"/>
      <dgm:spPr/>
      <dgm:t>
        <a:bodyPr/>
        <a:lstStyle/>
        <a:p>
          <a:r>
            <a:rPr lang="en-GB" sz="1200" noProof="0" dirty="0"/>
            <a:t>Operating analysis</a:t>
          </a:r>
        </a:p>
      </dgm:t>
    </dgm:pt>
    <dgm:pt modelId="{78FC660D-B69E-45CB-9A7B-6466DD8AF4C6}" type="parTrans" cxnId="{5A632672-997F-40B4-9FE1-AF676A6C080C}">
      <dgm:prSet/>
      <dgm:spPr/>
      <dgm:t>
        <a:bodyPr/>
        <a:lstStyle/>
        <a:p>
          <a:endParaRPr lang="en-GB" noProof="0" dirty="0"/>
        </a:p>
      </dgm:t>
    </dgm:pt>
    <dgm:pt modelId="{259754EF-FEAF-4FD9-AA21-124E1F8F5A78}" type="sibTrans" cxnId="{5A632672-997F-40B4-9FE1-AF676A6C080C}">
      <dgm:prSet/>
      <dgm:spPr/>
      <dgm:t>
        <a:bodyPr/>
        <a:lstStyle/>
        <a:p>
          <a:endParaRPr lang="en-GB" noProof="0" dirty="0"/>
        </a:p>
      </dgm:t>
    </dgm:pt>
    <dgm:pt modelId="{BC9BDC26-4E7C-48ED-AA04-F779F152D462}">
      <dgm:prSet custT="1"/>
      <dgm:spPr/>
      <dgm:t>
        <a:bodyPr/>
        <a:lstStyle/>
        <a:p>
          <a:r>
            <a:rPr lang="en-GB" sz="1200" noProof="0" dirty="0"/>
            <a:t>Resources management</a:t>
          </a:r>
        </a:p>
      </dgm:t>
    </dgm:pt>
    <dgm:pt modelId="{CC172957-5ED3-4389-8D5E-3D3CD09E5FFA}" type="parTrans" cxnId="{51ABCA9C-E51E-489C-AFBF-F2598FC3F733}">
      <dgm:prSet/>
      <dgm:spPr/>
      <dgm:t>
        <a:bodyPr/>
        <a:lstStyle/>
        <a:p>
          <a:endParaRPr lang="en-GB" noProof="0" dirty="0"/>
        </a:p>
      </dgm:t>
    </dgm:pt>
    <dgm:pt modelId="{A8B11902-EBE2-4B88-B492-2A58FC93718D}" type="sibTrans" cxnId="{51ABCA9C-E51E-489C-AFBF-F2598FC3F733}">
      <dgm:prSet/>
      <dgm:spPr/>
      <dgm:t>
        <a:bodyPr/>
        <a:lstStyle/>
        <a:p>
          <a:endParaRPr lang="en-GB" noProof="0" dirty="0"/>
        </a:p>
      </dgm:t>
    </dgm:pt>
    <dgm:pt modelId="{6613C367-2F96-41BC-98C1-C4D1B6D8687A}">
      <dgm:prSet custT="1"/>
      <dgm:spPr/>
      <dgm:t>
        <a:bodyPr/>
        <a:lstStyle/>
        <a:p>
          <a:r>
            <a:rPr lang="en-GB" sz="1200" noProof="0" dirty="0"/>
            <a:t>Profitability</a:t>
          </a:r>
        </a:p>
      </dgm:t>
    </dgm:pt>
    <dgm:pt modelId="{315C5278-C6D3-4E3E-9ACF-003B63E2AF19}" type="parTrans" cxnId="{5D8A5E32-B5D5-4889-A083-53304017FF2B}">
      <dgm:prSet/>
      <dgm:spPr/>
      <dgm:t>
        <a:bodyPr/>
        <a:lstStyle/>
        <a:p>
          <a:endParaRPr lang="en-GB" noProof="0" dirty="0"/>
        </a:p>
      </dgm:t>
    </dgm:pt>
    <dgm:pt modelId="{1E8B56C5-6213-447E-B899-4C78523B434D}" type="sibTrans" cxnId="{5D8A5E32-B5D5-4889-A083-53304017FF2B}">
      <dgm:prSet/>
      <dgm:spPr/>
      <dgm:t>
        <a:bodyPr/>
        <a:lstStyle/>
        <a:p>
          <a:endParaRPr lang="en-GB" noProof="0" dirty="0"/>
        </a:p>
      </dgm:t>
    </dgm:pt>
    <dgm:pt modelId="{C9DA0E9A-6E59-4987-95A3-CBF6C2BA7A3D}">
      <dgm:prSet custT="1"/>
      <dgm:spPr/>
      <dgm:t>
        <a:bodyPr/>
        <a:lstStyle/>
        <a:p>
          <a:r>
            <a:rPr lang="en-GB" sz="1200" noProof="0" dirty="0"/>
            <a:t>Liquidity</a:t>
          </a:r>
        </a:p>
      </dgm:t>
    </dgm:pt>
    <dgm:pt modelId="{A9CD875A-8805-4751-BD14-F4D620C2BC1D}" type="parTrans" cxnId="{4149154A-20A3-445E-98C8-F3060D51257C}">
      <dgm:prSet/>
      <dgm:spPr/>
      <dgm:t>
        <a:bodyPr/>
        <a:lstStyle/>
        <a:p>
          <a:endParaRPr lang="en-GB" noProof="0" dirty="0"/>
        </a:p>
      </dgm:t>
    </dgm:pt>
    <dgm:pt modelId="{DAF8A82C-41CB-4E35-BD55-9E78A3EF7446}" type="sibTrans" cxnId="{4149154A-20A3-445E-98C8-F3060D51257C}">
      <dgm:prSet/>
      <dgm:spPr/>
      <dgm:t>
        <a:bodyPr/>
        <a:lstStyle/>
        <a:p>
          <a:endParaRPr lang="en-GB" noProof="0" dirty="0"/>
        </a:p>
      </dgm:t>
    </dgm:pt>
    <dgm:pt modelId="{0807FCCE-5B7E-43BA-AEDA-6796AD797A79}">
      <dgm:prSet custT="1"/>
      <dgm:spPr/>
      <dgm:t>
        <a:bodyPr/>
        <a:lstStyle/>
        <a:p>
          <a:r>
            <a:rPr lang="en-GB" sz="1200" noProof="0" dirty="0"/>
            <a:t>Indebtedness</a:t>
          </a:r>
        </a:p>
      </dgm:t>
    </dgm:pt>
    <dgm:pt modelId="{BCAD377F-79A6-4FCE-9B84-C068DDCDD2F3}" type="parTrans" cxnId="{6F727E35-2E58-401F-9B0C-C813264E722C}">
      <dgm:prSet/>
      <dgm:spPr/>
      <dgm:t>
        <a:bodyPr/>
        <a:lstStyle/>
        <a:p>
          <a:endParaRPr lang="en-GB" noProof="0" dirty="0"/>
        </a:p>
      </dgm:t>
    </dgm:pt>
    <dgm:pt modelId="{2B101F03-B6F7-4BC6-AF0C-9EF109A19A1A}" type="sibTrans" cxnId="{6F727E35-2E58-401F-9B0C-C813264E722C}">
      <dgm:prSet/>
      <dgm:spPr/>
      <dgm:t>
        <a:bodyPr/>
        <a:lstStyle/>
        <a:p>
          <a:endParaRPr lang="en-GB" noProof="0" dirty="0"/>
        </a:p>
      </dgm:t>
    </dgm:pt>
    <dgm:pt modelId="{D54613BB-90B8-457B-B5F7-2A4ADE7FAFFF}">
      <dgm:prSet custT="1"/>
      <dgm:spPr/>
      <dgm:t>
        <a:bodyPr/>
        <a:lstStyle/>
        <a:p>
          <a:r>
            <a:rPr lang="en-GB" sz="1200" noProof="0" dirty="0"/>
            <a:t>Debt services</a:t>
          </a:r>
        </a:p>
      </dgm:t>
    </dgm:pt>
    <dgm:pt modelId="{177EA80A-229A-4415-A9CA-12EE2121974B}" type="parTrans" cxnId="{34CF78E8-7335-40D0-B3A0-17A09D652970}">
      <dgm:prSet/>
      <dgm:spPr/>
      <dgm:t>
        <a:bodyPr/>
        <a:lstStyle/>
        <a:p>
          <a:endParaRPr lang="en-GB" noProof="0" dirty="0"/>
        </a:p>
      </dgm:t>
    </dgm:pt>
    <dgm:pt modelId="{CA3147F7-9C98-4A3C-A6B5-CBC226E1E773}" type="sibTrans" cxnId="{34CF78E8-7335-40D0-B3A0-17A09D652970}">
      <dgm:prSet/>
      <dgm:spPr/>
      <dgm:t>
        <a:bodyPr/>
        <a:lstStyle/>
        <a:p>
          <a:endParaRPr lang="en-GB" noProof="0" dirty="0"/>
        </a:p>
      </dgm:t>
    </dgm:pt>
    <dgm:pt modelId="{3548781B-5138-47F5-A8A4-D4BCEDA90327}">
      <dgm:prSet custT="1"/>
      <dgm:spPr/>
      <dgm:t>
        <a:bodyPr/>
        <a:lstStyle/>
        <a:p>
          <a:r>
            <a:rPr lang="en-GB" sz="1200" noProof="0" dirty="0"/>
            <a:t>Profitability</a:t>
          </a:r>
        </a:p>
      </dgm:t>
    </dgm:pt>
    <dgm:pt modelId="{EC54A24C-F155-4D80-BD92-9247618C5284}" type="parTrans" cxnId="{4D0B33B5-EBB8-45E1-8F9F-B49B68ED94AF}">
      <dgm:prSet/>
      <dgm:spPr/>
      <dgm:t>
        <a:bodyPr/>
        <a:lstStyle/>
        <a:p>
          <a:endParaRPr lang="en-GB" noProof="0" dirty="0"/>
        </a:p>
      </dgm:t>
    </dgm:pt>
    <dgm:pt modelId="{3935DFAC-0B8A-4BBD-8B81-5CA703D42711}" type="sibTrans" cxnId="{4D0B33B5-EBB8-45E1-8F9F-B49B68ED94AF}">
      <dgm:prSet/>
      <dgm:spPr/>
      <dgm:t>
        <a:bodyPr/>
        <a:lstStyle/>
        <a:p>
          <a:endParaRPr lang="en-GB" noProof="0" dirty="0"/>
        </a:p>
      </dgm:t>
    </dgm:pt>
    <dgm:pt modelId="{5CCA1AEA-DC99-40D0-BAE8-140142E55434}">
      <dgm:prSet custT="1"/>
      <dgm:spPr/>
      <dgm:t>
        <a:bodyPr/>
        <a:lstStyle/>
        <a:p>
          <a:r>
            <a:rPr lang="en-GB" sz="1200" noProof="0" dirty="0"/>
            <a:t>Dividend policy</a:t>
          </a:r>
        </a:p>
      </dgm:t>
    </dgm:pt>
    <dgm:pt modelId="{782C85F9-3F46-49C7-BE9F-A1958C3F8CBC}" type="parTrans" cxnId="{C0AC6DC1-3815-443B-B1A7-880A5A8E23F1}">
      <dgm:prSet/>
      <dgm:spPr/>
      <dgm:t>
        <a:bodyPr/>
        <a:lstStyle/>
        <a:p>
          <a:endParaRPr lang="en-GB" noProof="0" dirty="0"/>
        </a:p>
      </dgm:t>
    </dgm:pt>
    <dgm:pt modelId="{A73E6243-0250-4820-ACC5-5AE02C6650AC}" type="sibTrans" cxnId="{C0AC6DC1-3815-443B-B1A7-880A5A8E23F1}">
      <dgm:prSet/>
      <dgm:spPr/>
      <dgm:t>
        <a:bodyPr/>
        <a:lstStyle/>
        <a:p>
          <a:endParaRPr lang="en-GB" noProof="0" dirty="0"/>
        </a:p>
      </dgm:t>
    </dgm:pt>
    <dgm:pt modelId="{35451AD6-52B6-4753-8A5A-0BD2C5712418}" type="pres">
      <dgm:prSet presAssocID="{04A19779-88E4-470A-B9E8-B7C352B5D4A9}" presName="hierChild1" presStyleCnt="0">
        <dgm:presLayoutVars>
          <dgm:chPref val="1"/>
          <dgm:dir/>
          <dgm:animOne val="branch"/>
          <dgm:animLvl val="lvl"/>
          <dgm:resizeHandles/>
        </dgm:presLayoutVars>
      </dgm:prSet>
      <dgm:spPr/>
    </dgm:pt>
    <dgm:pt modelId="{DD6E30D2-9528-4659-B55E-6F15215013DB}" type="pres">
      <dgm:prSet presAssocID="{ED628EB7-A8BD-401E-85E6-F6C7AF592209}" presName="hierRoot1" presStyleCnt="0"/>
      <dgm:spPr/>
    </dgm:pt>
    <dgm:pt modelId="{38FCDCDE-AE00-4A2D-AECA-C2552B6E15F4}" type="pres">
      <dgm:prSet presAssocID="{ED628EB7-A8BD-401E-85E6-F6C7AF592209}" presName="composite" presStyleCnt="0"/>
      <dgm:spPr/>
    </dgm:pt>
    <dgm:pt modelId="{567500AC-E580-4741-B7CF-4D88511A9A12}" type="pres">
      <dgm:prSet presAssocID="{ED628EB7-A8BD-401E-85E6-F6C7AF592209}" presName="background" presStyleLbl="node0" presStyleIdx="0" presStyleCnt="1"/>
      <dgm:spPr>
        <a:solidFill>
          <a:schemeClr val="accent6">
            <a:lumMod val="20000"/>
            <a:lumOff val="80000"/>
          </a:schemeClr>
        </a:solidFill>
      </dgm:spPr>
    </dgm:pt>
    <dgm:pt modelId="{B27973D9-C2D0-4515-8DC7-2007333E3A42}" type="pres">
      <dgm:prSet presAssocID="{ED628EB7-A8BD-401E-85E6-F6C7AF592209}" presName="text" presStyleLbl="fgAcc0" presStyleIdx="0" presStyleCnt="1" custScaleX="357672">
        <dgm:presLayoutVars>
          <dgm:chPref val="3"/>
        </dgm:presLayoutVars>
      </dgm:prSet>
      <dgm:spPr/>
    </dgm:pt>
    <dgm:pt modelId="{98DE6C42-FB1E-4A6D-84D8-676C6215771C}" type="pres">
      <dgm:prSet presAssocID="{ED628EB7-A8BD-401E-85E6-F6C7AF592209}" presName="hierChild2" presStyleCnt="0"/>
      <dgm:spPr/>
    </dgm:pt>
    <dgm:pt modelId="{C49226A3-D33F-43BE-983B-71E44DA12739}" type="pres">
      <dgm:prSet presAssocID="{D1003559-98D4-4DCF-B7B6-F051948ECBCD}" presName="Name10" presStyleLbl="parChTrans1D2" presStyleIdx="0" presStyleCnt="3"/>
      <dgm:spPr/>
    </dgm:pt>
    <dgm:pt modelId="{CAC22A6E-389C-41CF-8E94-F0D00DCDAC2D}" type="pres">
      <dgm:prSet presAssocID="{EC6C02FF-3265-480B-BBF3-41E85D5DEACC}" presName="hierRoot2" presStyleCnt="0"/>
      <dgm:spPr/>
    </dgm:pt>
    <dgm:pt modelId="{7E1CD163-4632-419D-8FDE-2867693DA877}" type="pres">
      <dgm:prSet presAssocID="{EC6C02FF-3265-480B-BBF3-41E85D5DEACC}" presName="composite2" presStyleCnt="0"/>
      <dgm:spPr/>
    </dgm:pt>
    <dgm:pt modelId="{88C2A811-835F-41DB-AB03-009254BDAF5A}" type="pres">
      <dgm:prSet presAssocID="{EC6C02FF-3265-480B-BBF3-41E85D5DEACC}" presName="background2" presStyleLbl="node2" presStyleIdx="0" presStyleCnt="3"/>
      <dgm:spPr>
        <a:solidFill>
          <a:schemeClr val="accent6">
            <a:lumMod val="20000"/>
            <a:lumOff val="80000"/>
          </a:schemeClr>
        </a:solidFill>
      </dgm:spPr>
    </dgm:pt>
    <dgm:pt modelId="{45BE5392-4D43-4414-85F2-E26D03A5CE67}" type="pres">
      <dgm:prSet presAssocID="{EC6C02FF-3265-480B-BBF3-41E85D5DEACC}" presName="text2" presStyleLbl="fgAcc2" presStyleIdx="0" presStyleCnt="3" custScaleX="235145">
        <dgm:presLayoutVars>
          <dgm:chPref val="3"/>
        </dgm:presLayoutVars>
      </dgm:prSet>
      <dgm:spPr/>
    </dgm:pt>
    <dgm:pt modelId="{2E0452A4-1B5A-426E-9A7D-C130A90E8ED7}" type="pres">
      <dgm:prSet presAssocID="{EC6C02FF-3265-480B-BBF3-41E85D5DEACC}" presName="hierChild3" presStyleCnt="0"/>
      <dgm:spPr/>
    </dgm:pt>
    <dgm:pt modelId="{CB9EB304-64D3-4F6A-98FE-DFAEE647F5D2}" type="pres">
      <dgm:prSet presAssocID="{78FC660D-B69E-45CB-9A7B-6466DD8AF4C6}" presName="Name17" presStyleLbl="parChTrans1D3" presStyleIdx="0" presStyleCnt="8"/>
      <dgm:spPr/>
    </dgm:pt>
    <dgm:pt modelId="{C2E687F4-DC2F-4321-B3F4-3268838FD95D}" type="pres">
      <dgm:prSet presAssocID="{185B55E9-C2B1-4523-B574-BEFB576217C3}" presName="hierRoot3" presStyleCnt="0"/>
      <dgm:spPr/>
    </dgm:pt>
    <dgm:pt modelId="{038CCC42-55AE-490E-92FA-55A22269855E}" type="pres">
      <dgm:prSet presAssocID="{185B55E9-C2B1-4523-B574-BEFB576217C3}" presName="composite3" presStyleCnt="0"/>
      <dgm:spPr/>
    </dgm:pt>
    <dgm:pt modelId="{4F90A465-BA32-4E84-A899-F51C02851362}" type="pres">
      <dgm:prSet presAssocID="{185B55E9-C2B1-4523-B574-BEFB576217C3}" presName="background3" presStyleLbl="node3" presStyleIdx="0" presStyleCnt="8"/>
      <dgm:spPr>
        <a:solidFill>
          <a:schemeClr val="accent6">
            <a:lumMod val="20000"/>
            <a:lumOff val="80000"/>
          </a:schemeClr>
        </a:solidFill>
      </dgm:spPr>
    </dgm:pt>
    <dgm:pt modelId="{894F53DD-8E08-4C37-B20D-7F6302B5E628}" type="pres">
      <dgm:prSet presAssocID="{185B55E9-C2B1-4523-B574-BEFB576217C3}" presName="text3" presStyleLbl="fgAcc3" presStyleIdx="0" presStyleCnt="8">
        <dgm:presLayoutVars>
          <dgm:chPref val="3"/>
        </dgm:presLayoutVars>
      </dgm:prSet>
      <dgm:spPr/>
    </dgm:pt>
    <dgm:pt modelId="{E5B8D442-D900-4D0C-BC9E-6A8783516AB2}" type="pres">
      <dgm:prSet presAssocID="{185B55E9-C2B1-4523-B574-BEFB576217C3}" presName="hierChild4" presStyleCnt="0"/>
      <dgm:spPr/>
    </dgm:pt>
    <dgm:pt modelId="{6A68C15C-173C-4F04-9535-318CA294E88A}" type="pres">
      <dgm:prSet presAssocID="{CC172957-5ED3-4389-8D5E-3D3CD09E5FFA}" presName="Name17" presStyleLbl="parChTrans1D3" presStyleIdx="1" presStyleCnt="8"/>
      <dgm:spPr/>
    </dgm:pt>
    <dgm:pt modelId="{D9CEEFA2-8D88-4E9D-A6C0-422EF85E4027}" type="pres">
      <dgm:prSet presAssocID="{BC9BDC26-4E7C-48ED-AA04-F779F152D462}" presName="hierRoot3" presStyleCnt="0"/>
      <dgm:spPr/>
    </dgm:pt>
    <dgm:pt modelId="{43A8462E-9D18-4B01-BC52-EB35656B5D2A}" type="pres">
      <dgm:prSet presAssocID="{BC9BDC26-4E7C-48ED-AA04-F779F152D462}" presName="composite3" presStyleCnt="0"/>
      <dgm:spPr/>
    </dgm:pt>
    <dgm:pt modelId="{832415C3-2602-4ACC-B827-F6DB20ADC0EA}" type="pres">
      <dgm:prSet presAssocID="{BC9BDC26-4E7C-48ED-AA04-F779F152D462}" presName="background3" presStyleLbl="node3" presStyleIdx="1" presStyleCnt="8"/>
      <dgm:spPr>
        <a:solidFill>
          <a:schemeClr val="accent6">
            <a:lumMod val="20000"/>
            <a:lumOff val="80000"/>
          </a:schemeClr>
        </a:solidFill>
      </dgm:spPr>
    </dgm:pt>
    <dgm:pt modelId="{AD6EA0EF-561C-4D94-823A-04C2EED78599}" type="pres">
      <dgm:prSet presAssocID="{BC9BDC26-4E7C-48ED-AA04-F779F152D462}" presName="text3" presStyleLbl="fgAcc3" presStyleIdx="1" presStyleCnt="8">
        <dgm:presLayoutVars>
          <dgm:chPref val="3"/>
        </dgm:presLayoutVars>
      </dgm:prSet>
      <dgm:spPr/>
    </dgm:pt>
    <dgm:pt modelId="{992AC9A0-FA74-4852-8D87-2A9BFAC4A5C3}" type="pres">
      <dgm:prSet presAssocID="{BC9BDC26-4E7C-48ED-AA04-F779F152D462}" presName="hierChild4" presStyleCnt="0"/>
      <dgm:spPr/>
    </dgm:pt>
    <dgm:pt modelId="{41535206-3EBE-4876-BEFA-DD4B75A227C1}" type="pres">
      <dgm:prSet presAssocID="{315C5278-C6D3-4E3E-9ACF-003B63E2AF19}" presName="Name17" presStyleLbl="parChTrans1D3" presStyleIdx="2" presStyleCnt="8"/>
      <dgm:spPr/>
    </dgm:pt>
    <dgm:pt modelId="{863DC4ED-C60B-47E9-8C1E-61FD2D51679B}" type="pres">
      <dgm:prSet presAssocID="{6613C367-2F96-41BC-98C1-C4D1B6D8687A}" presName="hierRoot3" presStyleCnt="0"/>
      <dgm:spPr/>
    </dgm:pt>
    <dgm:pt modelId="{4C14C00B-355D-4847-AA10-589DF6679E6F}" type="pres">
      <dgm:prSet presAssocID="{6613C367-2F96-41BC-98C1-C4D1B6D8687A}" presName="composite3" presStyleCnt="0"/>
      <dgm:spPr/>
    </dgm:pt>
    <dgm:pt modelId="{5FC9AE19-A69D-4D0E-81C8-8EE84A410E0E}" type="pres">
      <dgm:prSet presAssocID="{6613C367-2F96-41BC-98C1-C4D1B6D8687A}" presName="background3" presStyleLbl="node3" presStyleIdx="2" presStyleCnt="8"/>
      <dgm:spPr>
        <a:solidFill>
          <a:schemeClr val="accent6">
            <a:lumMod val="20000"/>
            <a:lumOff val="80000"/>
          </a:schemeClr>
        </a:solidFill>
      </dgm:spPr>
    </dgm:pt>
    <dgm:pt modelId="{F14098D4-2813-4744-B0BF-3BAF7088BF43}" type="pres">
      <dgm:prSet presAssocID="{6613C367-2F96-41BC-98C1-C4D1B6D8687A}" presName="text3" presStyleLbl="fgAcc3" presStyleIdx="2" presStyleCnt="8">
        <dgm:presLayoutVars>
          <dgm:chPref val="3"/>
        </dgm:presLayoutVars>
      </dgm:prSet>
      <dgm:spPr/>
    </dgm:pt>
    <dgm:pt modelId="{647E04A2-9143-4672-9098-5099393F04C2}" type="pres">
      <dgm:prSet presAssocID="{6613C367-2F96-41BC-98C1-C4D1B6D8687A}" presName="hierChild4" presStyleCnt="0"/>
      <dgm:spPr/>
    </dgm:pt>
    <dgm:pt modelId="{C32DEB38-01AA-4E86-BFCB-6F0D7CDB3398}" type="pres">
      <dgm:prSet presAssocID="{4F34B353-0913-48EB-BD33-2D504E778E9B}" presName="Name10" presStyleLbl="parChTrans1D2" presStyleIdx="1" presStyleCnt="3"/>
      <dgm:spPr/>
    </dgm:pt>
    <dgm:pt modelId="{A0D440A6-95E2-49BB-9092-4E7A19DB2A5A}" type="pres">
      <dgm:prSet presAssocID="{D83B1BF3-8DBE-4461-AFFD-D871E3B20274}" presName="hierRoot2" presStyleCnt="0"/>
      <dgm:spPr/>
    </dgm:pt>
    <dgm:pt modelId="{EE891BD3-3629-426B-93C3-815027D68592}" type="pres">
      <dgm:prSet presAssocID="{D83B1BF3-8DBE-4461-AFFD-D871E3B20274}" presName="composite2" presStyleCnt="0"/>
      <dgm:spPr/>
    </dgm:pt>
    <dgm:pt modelId="{C686A182-4BE4-4C94-9AFF-533DE4B4A14C}" type="pres">
      <dgm:prSet presAssocID="{D83B1BF3-8DBE-4461-AFFD-D871E3B20274}" presName="background2" presStyleLbl="node2" presStyleIdx="1" presStyleCnt="3"/>
      <dgm:spPr>
        <a:solidFill>
          <a:schemeClr val="accent6">
            <a:lumMod val="20000"/>
            <a:lumOff val="80000"/>
          </a:schemeClr>
        </a:solidFill>
      </dgm:spPr>
    </dgm:pt>
    <dgm:pt modelId="{1CEFF469-EFA6-45A6-A3C6-EE8E1E834C91}" type="pres">
      <dgm:prSet presAssocID="{D83B1BF3-8DBE-4461-AFFD-D871E3B20274}" presName="text2" presStyleLbl="fgAcc2" presStyleIdx="1" presStyleCnt="3" custScaleX="292856">
        <dgm:presLayoutVars>
          <dgm:chPref val="3"/>
        </dgm:presLayoutVars>
      </dgm:prSet>
      <dgm:spPr/>
    </dgm:pt>
    <dgm:pt modelId="{2BF131AE-2FE8-4CF9-BA33-1EE84F84B76B}" type="pres">
      <dgm:prSet presAssocID="{D83B1BF3-8DBE-4461-AFFD-D871E3B20274}" presName="hierChild3" presStyleCnt="0"/>
      <dgm:spPr/>
    </dgm:pt>
    <dgm:pt modelId="{8F1FA586-B7C6-4F50-AF9C-1C3EF2FAD8C8}" type="pres">
      <dgm:prSet presAssocID="{A9CD875A-8805-4751-BD14-F4D620C2BC1D}" presName="Name17" presStyleLbl="parChTrans1D3" presStyleIdx="3" presStyleCnt="8"/>
      <dgm:spPr/>
    </dgm:pt>
    <dgm:pt modelId="{B775B197-C883-4D2B-9658-0AA0F0288CF9}" type="pres">
      <dgm:prSet presAssocID="{C9DA0E9A-6E59-4987-95A3-CBF6C2BA7A3D}" presName="hierRoot3" presStyleCnt="0"/>
      <dgm:spPr/>
    </dgm:pt>
    <dgm:pt modelId="{0AA18BED-2F40-4169-87CE-32C000B3F3C2}" type="pres">
      <dgm:prSet presAssocID="{C9DA0E9A-6E59-4987-95A3-CBF6C2BA7A3D}" presName="composite3" presStyleCnt="0"/>
      <dgm:spPr/>
    </dgm:pt>
    <dgm:pt modelId="{9173F842-4EDD-4E64-95AB-C1E5B686F112}" type="pres">
      <dgm:prSet presAssocID="{C9DA0E9A-6E59-4987-95A3-CBF6C2BA7A3D}" presName="background3" presStyleLbl="node3" presStyleIdx="3" presStyleCnt="8"/>
      <dgm:spPr>
        <a:solidFill>
          <a:schemeClr val="accent6">
            <a:lumMod val="20000"/>
            <a:lumOff val="80000"/>
          </a:schemeClr>
        </a:solidFill>
      </dgm:spPr>
    </dgm:pt>
    <dgm:pt modelId="{40CA68D0-1617-4170-A3F9-5C75BF786CF5}" type="pres">
      <dgm:prSet presAssocID="{C9DA0E9A-6E59-4987-95A3-CBF6C2BA7A3D}" presName="text3" presStyleLbl="fgAcc3" presStyleIdx="3" presStyleCnt="8">
        <dgm:presLayoutVars>
          <dgm:chPref val="3"/>
        </dgm:presLayoutVars>
      </dgm:prSet>
      <dgm:spPr/>
    </dgm:pt>
    <dgm:pt modelId="{E81E0B4E-6A39-4EB9-A26F-3C56C9425089}" type="pres">
      <dgm:prSet presAssocID="{C9DA0E9A-6E59-4987-95A3-CBF6C2BA7A3D}" presName="hierChild4" presStyleCnt="0"/>
      <dgm:spPr/>
    </dgm:pt>
    <dgm:pt modelId="{F6279CA3-6313-4735-A475-9E6AE0B77189}" type="pres">
      <dgm:prSet presAssocID="{BCAD377F-79A6-4FCE-9B84-C068DDCDD2F3}" presName="Name17" presStyleLbl="parChTrans1D3" presStyleIdx="4" presStyleCnt="8"/>
      <dgm:spPr/>
    </dgm:pt>
    <dgm:pt modelId="{89EB305B-BAEC-465B-8004-382CB9929977}" type="pres">
      <dgm:prSet presAssocID="{0807FCCE-5B7E-43BA-AEDA-6796AD797A79}" presName="hierRoot3" presStyleCnt="0"/>
      <dgm:spPr/>
    </dgm:pt>
    <dgm:pt modelId="{ACD907CE-6F01-4F33-976E-5619C626E808}" type="pres">
      <dgm:prSet presAssocID="{0807FCCE-5B7E-43BA-AEDA-6796AD797A79}" presName="composite3" presStyleCnt="0"/>
      <dgm:spPr/>
    </dgm:pt>
    <dgm:pt modelId="{AEEA726C-8ED0-489F-BB4A-2358CF0C10BB}" type="pres">
      <dgm:prSet presAssocID="{0807FCCE-5B7E-43BA-AEDA-6796AD797A79}" presName="background3" presStyleLbl="node3" presStyleIdx="4" presStyleCnt="8"/>
      <dgm:spPr>
        <a:solidFill>
          <a:schemeClr val="accent6">
            <a:lumMod val="20000"/>
            <a:lumOff val="80000"/>
          </a:schemeClr>
        </a:solidFill>
      </dgm:spPr>
    </dgm:pt>
    <dgm:pt modelId="{546BEB2B-E5AE-4694-8615-125FC97D50F2}" type="pres">
      <dgm:prSet presAssocID="{0807FCCE-5B7E-43BA-AEDA-6796AD797A79}" presName="text3" presStyleLbl="fgAcc3" presStyleIdx="4" presStyleCnt="8">
        <dgm:presLayoutVars>
          <dgm:chPref val="3"/>
        </dgm:presLayoutVars>
      </dgm:prSet>
      <dgm:spPr/>
    </dgm:pt>
    <dgm:pt modelId="{CA41079E-962F-40CA-82EF-DD33CC371F5E}" type="pres">
      <dgm:prSet presAssocID="{0807FCCE-5B7E-43BA-AEDA-6796AD797A79}" presName="hierChild4" presStyleCnt="0"/>
      <dgm:spPr/>
    </dgm:pt>
    <dgm:pt modelId="{492917AF-5D50-45B3-8F9A-C5F2CA71A61D}" type="pres">
      <dgm:prSet presAssocID="{177EA80A-229A-4415-A9CA-12EE2121974B}" presName="Name17" presStyleLbl="parChTrans1D3" presStyleIdx="5" presStyleCnt="8"/>
      <dgm:spPr/>
    </dgm:pt>
    <dgm:pt modelId="{D3F7C641-3E13-4598-AD52-6991B360AA3B}" type="pres">
      <dgm:prSet presAssocID="{D54613BB-90B8-457B-B5F7-2A4ADE7FAFFF}" presName="hierRoot3" presStyleCnt="0"/>
      <dgm:spPr/>
    </dgm:pt>
    <dgm:pt modelId="{1032EE86-8EE8-4323-9C77-7E0C131AE276}" type="pres">
      <dgm:prSet presAssocID="{D54613BB-90B8-457B-B5F7-2A4ADE7FAFFF}" presName="composite3" presStyleCnt="0"/>
      <dgm:spPr/>
    </dgm:pt>
    <dgm:pt modelId="{262EA11D-2D62-45E4-AA97-0A0DE0474FEB}" type="pres">
      <dgm:prSet presAssocID="{D54613BB-90B8-457B-B5F7-2A4ADE7FAFFF}" presName="background3" presStyleLbl="node3" presStyleIdx="5" presStyleCnt="8"/>
      <dgm:spPr>
        <a:solidFill>
          <a:schemeClr val="accent6">
            <a:lumMod val="20000"/>
            <a:lumOff val="80000"/>
          </a:schemeClr>
        </a:solidFill>
      </dgm:spPr>
    </dgm:pt>
    <dgm:pt modelId="{689D47C6-B4BF-4BFA-95E8-C36B63AF11D1}" type="pres">
      <dgm:prSet presAssocID="{D54613BB-90B8-457B-B5F7-2A4ADE7FAFFF}" presName="text3" presStyleLbl="fgAcc3" presStyleIdx="5" presStyleCnt="8">
        <dgm:presLayoutVars>
          <dgm:chPref val="3"/>
        </dgm:presLayoutVars>
      </dgm:prSet>
      <dgm:spPr/>
    </dgm:pt>
    <dgm:pt modelId="{44EF708D-F7A7-49FD-9A9F-197019A8F127}" type="pres">
      <dgm:prSet presAssocID="{D54613BB-90B8-457B-B5F7-2A4ADE7FAFFF}" presName="hierChild4" presStyleCnt="0"/>
      <dgm:spPr/>
    </dgm:pt>
    <dgm:pt modelId="{00D15E9E-742C-4221-99DE-D04B31E8B182}" type="pres">
      <dgm:prSet presAssocID="{09572CB5-054B-4B47-80B6-A333D143DB48}" presName="Name10" presStyleLbl="parChTrans1D2" presStyleIdx="2" presStyleCnt="3"/>
      <dgm:spPr/>
    </dgm:pt>
    <dgm:pt modelId="{635DD092-4AA3-4C56-978F-34FF56CA1999}" type="pres">
      <dgm:prSet presAssocID="{4FE47B6A-E3FB-4DB6-BE64-22C30F5767AF}" presName="hierRoot2" presStyleCnt="0"/>
      <dgm:spPr/>
    </dgm:pt>
    <dgm:pt modelId="{18A543CD-F4D9-4C03-B713-1A116BE1F392}" type="pres">
      <dgm:prSet presAssocID="{4FE47B6A-E3FB-4DB6-BE64-22C30F5767AF}" presName="composite2" presStyleCnt="0"/>
      <dgm:spPr/>
    </dgm:pt>
    <dgm:pt modelId="{49A2E3D2-DBEB-40C5-AA58-73322BC7D78E}" type="pres">
      <dgm:prSet presAssocID="{4FE47B6A-E3FB-4DB6-BE64-22C30F5767AF}" presName="background2" presStyleLbl="node2" presStyleIdx="2" presStyleCnt="3"/>
      <dgm:spPr>
        <a:solidFill>
          <a:schemeClr val="accent6">
            <a:lumMod val="20000"/>
            <a:lumOff val="80000"/>
          </a:schemeClr>
        </a:solidFill>
      </dgm:spPr>
    </dgm:pt>
    <dgm:pt modelId="{D68DA303-5E92-4BD7-BF8F-1B9F2C31A596}" type="pres">
      <dgm:prSet presAssocID="{4FE47B6A-E3FB-4DB6-BE64-22C30F5767AF}" presName="text2" presStyleLbl="fgAcc2" presStyleIdx="2" presStyleCnt="3" custScaleX="203221">
        <dgm:presLayoutVars>
          <dgm:chPref val="3"/>
        </dgm:presLayoutVars>
      </dgm:prSet>
      <dgm:spPr/>
    </dgm:pt>
    <dgm:pt modelId="{FFCE6D9F-891A-4579-9E91-4D268C7A6A7F}" type="pres">
      <dgm:prSet presAssocID="{4FE47B6A-E3FB-4DB6-BE64-22C30F5767AF}" presName="hierChild3" presStyleCnt="0"/>
      <dgm:spPr/>
    </dgm:pt>
    <dgm:pt modelId="{AC25573F-8FAC-44AA-A7B3-295459AB92FD}" type="pres">
      <dgm:prSet presAssocID="{EC54A24C-F155-4D80-BD92-9247618C5284}" presName="Name17" presStyleLbl="parChTrans1D3" presStyleIdx="6" presStyleCnt="8"/>
      <dgm:spPr/>
    </dgm:pt>
    <dgm:pt modelId="{A568C768-EF82-4118-B094-6C7B1A01A81B}" type="pres">
      <dgm:prSet presAssocID="{3548781B-5138-47F5-A8A4-D4BCEDA90327}" presName="hierRoot3" presStyleCnt="0"/>
      <dgm:spPr/>
    </dgm:pt>
    <dgm:pt modelId="{E00CBA9A-32DB-4384-BCD1-C409CFC681C5}" type="pres">
      <dgm:prSet presAssocID="{3548781B-5138-47F5-A8A4-D4BCEDA90327}" presName="composite3" presStyleCnt="0"/>
      <dgm:spPr/>
    </dgm:pt>
    <dgm:pt modelId="{ABEAF44A-2DB6-4E01-B961-15C8017BA0FC}" type="pres">
      <dgm:prSet presAssocID="{3548781B-5138-47F5-A8A4-D4BCEDA90327}" presName="background3" presStyleLbl="node3" presStyleIdx="6" presStyleCnt="8"/>
      <dgm:spPr>
        <a:solidFill>
          <a:schemeClr val="accent6">
            <a:lumMod val="20000"/>
            <a:lumOff val="80000"/>
          </a:schemeClr>
        </a:solidFill>
      </dgm:spPr>
    </dgm:pt>
    <dgm:pt modelId="{9C990294-23EA-4192-ADD6-730EF441C28B}" type="pres">
      <dgm:prSet presAssocID="{3548781B-5138-47F5-A8A4-D4BCEDA90327}" presName="text3" presStyleLbl="fgAcc3" presStyleIdx="6" presStyleCnt="8">
        <dgm:presLayoutVars>
          <dgm:chPref val="3"/>
        </dgm:presLayoutVars>
      </dgm:prSet>
      <dgm:spPr/>
    </dgm:pt>
    <dgm:pt modelId="{AE439A79-017F-4080-9B20-E329B1E2AC0B}" type="pres">
      <dgm:prSet presAssocID="{3548781B-5138-47F5-A8A4-D4BCEDA90327}" presName="hierChild4" presStyleCnt="0"/>
      <dgm:spPr/>
    </dgm:pt>
    <dgm:pt modelId="{84C21E2F-A73A-41D5-83AE-2527CEC506CE}" type="pres">
      <dgm:prSet presAssocID="{782C85F9-3F46-49C7-BE9F-A1958C3F8CBC}" presName="Name17" presStyleLbl="parChTrans1D3" presStyleIdx="7" presStyleCnt="8"/>
      <dgm:spPr/>
    </dgm:pt>
    <dgm:pt modelId="{6B3544B0-6CA6-4358-A112-4EE8701D9DFA}" type="pres">
      <dgm:prSet presAssocID="{5CCA1AEA-DC99-40D0-BAE8-140142E55434}" presName="hierRoot3" presStyleCnt="0"/>
      <dgm:spPr/>
    </dgm:pt>
    <dgm:pt modelId="{FC101849-FEFB-4F2F-A5B9-500631DDD429}" type="pres">
      <dgm:prSet presAssocID="{5CCA1AEA-DC99-40D0-BAE8-140142E55434}" presName="composite3" presStyleCnt="0"/>
      <dgm:spPr/>
    </dgm:pt>
    <dgm:pt modelId="{D3E4B981-B75D-4BD7-87F9-DC16C6148C5D}" type="pres">
      <dgm:prSet presAssocID="{5CCA1AEA-DC99-40D0-BAE8-140142E55434}" presName="background3" presStyleLbl="node3" presStyleIdx="7" presStyleCnt="8"/>
      <dgm:spPr>
        <a:solidFill>
          <a:schemeClr val="accent6">
            <a:lumMod val="20000"/>
            <a:lumOff val="80000"/>
          </a:schemeClr>
        </a:solidFill>
      </dgm:spPr>
    </dgm:pt>
    <dgm:pt modelId="{FE0F1356-7ACC-4BF9-AAB9-ED7F414DB468}" type="pres">
      <dgm:prSet presAssocID="{5CCA1AEA-DC99-40D0-BAE8-140142E55434}" presName="text3" presStyleLbl="fgAcc3" presStyleIdx="7" presStyleCnt="8">
        <dgm:presLayoutVars>
          <dgm:chPref val="3"/>
        </dgm:presLayoutVars>
      </dgm:prSet>
      <dgm:spPr/>
    </dgm:pt>
    <dgm:pt modelId="{95AE404D-BF63-4A8F-B071-43ECA5AE838B}" type="pres">
      <dgm:prSet presAssocID="{5CCA1AEA-DC99-40D0-BAE8-140142E55434}" presName="hierChild4" presStyleCnt="0"/>
      <dgm:spPr/>
    </dgm:pt>
  </dgm:ptLst>
  <dgm:cxnLst>
    <dgm:cxn modelId="{5CB98B25-ECC0-42A8-B757-30E85D0AFCE6}" type="presOf" srcId="{4F34B353-0913-48EB-BD33-2D504E778E9B}" destId="{C32DEB38-01AA-4E86-BFCB-6F0D7CDB3398}" srcOrd="0" destOrd="0" presId="urn:microsoft.com/office/officeart/2005/8/layout/hierarchy1"/>
    <dgm:cxn modelId="{02D50227-E2B0-4224-B8E7-EE712AC49565}" type="presOf" srcId="{A9CD875A-8805-4751-BD14-F4D620C2BC1D}" destId="{8F1FA586-B7C6-4F50-AF9C-1C3EF2FAD8C8}" srcOrd="0" destOrd="0" presId="urn:microsoft.com/office/officeart/2005/8/layout/hierarchy1"/>
    <dgm:cxn modelId="{C0BD752A-8BED-46FD-BB93-C79BE8B1375D}" srcId="{ED628EB7-A8BD-401E-85E6-F6C7AF592209}" destId="{EC6C02FF-3265-480B-BBF3-41E85D5DEACC}" srcOrd="0" destOrd="0" parTransId="{D1003559-98D4-4DCF-B7B6-F051948ECBCD}" sibTransId="{C7FD3B70-3746-49FC-8784-D4F9C64B101F}"/>
    <dgm:cxn modelId="{5D8A5E32-B5D5-4889-A083-53304017FF2B}" srcId="{EC6C02FF-3265-480B-BBF3-41E85D5DEACC}" destId="{6613C367-2F96-41BC-98C1-C4D1B6D8687A}" srcOrd="2" destOrd="0" parTransId="{315C5278-C6D3-4E3E-9ACF-003B63E2AF19}" sibTransId="{1E8B56C5-6213-447E-B899-4C78523B434D}"/>
    <dgm:cxn modelId="{6F727E35-2E58-401F-9B0C-C813264E722C}" srcId="{D83B1BF3-8DBE-4461-AFFD-D871E3B20274}" destId="{0807FCCE-5B7E-43BA-AEDA-6796AD797A79}" srcOrd="1" destOrd="0" parTransId="{BCAD377F-79A6-4FCE-9B84-C068DDCDD2F3}" sibTransId="{2B101F03-B6F7-4BC6-AF0C-9EF109A19A1A}"/>
    <dgm:cxn modelId="{CAC3E835-2ED0-4BEA-A359-3A5D9A08D539}" type="presOf" srcId="{09572CB5-054B-4B47-80B6-A333D143DB48}" destId="{00D15E9E-742C-4221-99DE-D04B31E8B182}" srcOrd="0" destOrd="0" presId="urn:microsoft.com/office/officeart/2005/8/layout/hierarchy1"/>
    <dgm:cxn modelId="{87F0FB37-6868-491B-AF0B-4BD69D10A73F}" type="presOf" srcId="{315C5278-C6D3-4E3E-9ACF-003B63E2AF19}" destId="{41535206-3EBE-4876-BEFA-DD4B75A227C1}" srcOrd="0" destOrd="0" presId="urn:microsoft.com/office/officeart/2005/8/layout/hierarchy1"/>
    <dgm:cxn modelId="{24824D3D-00C2-4AFB-8762-EF9B533B0A1F}" type="presOf" srcId="{BCAD377F-79A6-4FCE-9B84-C068DDCDD2F3}" destId="{F6279CA3-6313-4735-A475-9E6AE0B77189}" srcOrd="0" destOrd="0" presId="urn:microsoft.com/office/officeart/2005/8/layout/hierarchy1"/>
    <dgm:cxn modelId="{D8C6DE3D-EDA3-4F94-8565-4074852BE3C5}" type="presOf" srcId="{0807FCCE-5B7E-43BA-AEDA-6796AD797A79}" destId="{546BEB2B-E5AE-4694-8615-125FC97D50F2}" srcOrd="0" destOrd="0" presId="urn:microsoft.com/office/officeart/2005/8/layout/hierarchy1"/>
    <dgm:cxn modelId="{26D6355D-6FBE-4A42-B660-DA2549F58D8E}" srcId="{ED628EB7-A8BD-401E-85E6-F6C7AF592209}" destId="{D83B1BF3-8DBE-4461-AFFD-D871E3B20274}" srcOrd="1" destOrd="0" parTransId="{4F34B353-0913-48EB-BD33-2D504E778E9B}" sibTransId="{2AC6AE63-8BDE-4655-BFC8-F0DA1E0B06AA}"/>
    <dgm:cxn modelId="{C8FAEF63-E530-472F-A3AE-B2610DBC6A1A}" type="presOf" srcId="{CC172957-5ED3-4389-8D5E-3D3CD09E5FFA}" destId="{6A68C15C-173C-4F04-9535-318CA294E88A}" srcOrd="0" destOrd="0" presId="urn:microsoft.com/office/officeart/2005/8/layout/hierarchy1"/>
    <dgm:cxn modelId="{82F34D64-84B2-484D-AD33-4DCE5CFC0667}" type="presOf" srcId="{782C85F9-3F46-49C7-BE9F-A1958C3F8CBC}" destId="{84C21E2F-A73A-41D5-83AE-2527CEC506CE}" srcOrd="0" destOrd="0" presId="urn:microsoft.com/office/officeart/2005/8/layout/hierarchy1"/>
    <dgm:cxn modelId="{93467969-91F9-4497-82A4-C97DAF801BF7}" type="presOf" srcId="{4FE47B6A-E3FB-4DB6-BE64-22C30F5767AF}" destId="{D68DA303-5E92-4BD7-BF8F-1B9F2C31A596}" srcOrd="0" destOrd="0" presId="urn:microsoft.com/office/officeart/2005/8/layout/hierarchy1"/>
    <dgm:cxn modelId="{D4DBD769-8AB6-4245-8891-6C700CB8255B}" type="presOf" srcId="{185B55E9-C2B1-4523-B574-BEFB576217C3}" destId="{894F53DD-8E08-4C37-B20D-7F6302B5E628}" srcOrd="0" destOrd="0" presId="urn:microsoft.com/office/officeart/2005/8/layout/hierarchy1"/>
    <dgm:cxn modelId="{4149154A-20A3-445E-98C8-F3060D51257C}" srcId="{D83B1BF3-8DBE-4461-AFFD-D871E3B20274}" destId="{C9DA0E9A-6E59-4987-95A3-CBF6C2BA7A3D}" srcOrd="0" destOrd="0" parTransId="{A9CD875A-8805-4751-BD14-F4D620C2BC1D}" sibTransId="{DAF8A82C-41CB-4E35-BD55-9E78A3EF7446}"/>
    <dgm:cxn modelId="{2319574A-E576-4C65-81ED-79CFD7A45753}" type="presOf" srcId="{EC6C02FF-3265-480B-BBF3-41E85D5DEACC}" destId="{45BE5392-4D43-4414-85F2-E26D03A5CE67}" srcOrd="0" destOrd="0" presId="urn:microsoft.com/office/officeart/2005/8/layout/hierarchy1"/>
    <dgm:cxn modelId="{D1E2D66D-66FD-472C-96CC-E2E64BCF86E5}" type="presOf" srcId="{D1003559-98D4-4DCF-B7B6-F051948ECBCD}" destId="{C49226A3-D33F-43BE-983B-71E44DA12739}" srcOrd="0" destOrd="0" presId="urn:microsoft.com/office/officeart/2005/8/layout/hierarchy1"/>
    <dgm:cxn modelId="{5A632672-997F-40B4-9FE1-AF676A6C080C}" srcId="{EC6C02FF-3265-480B-BBF3-41E85D5DEACC}" destId="{185B55E9-C2B1-4523-B574-BEFB576217C3}" srcOrd="0" destOrd="0" parTransId="{78FC660D-B69E-45CB-9A7B-6466DD8AF4C6}" sibTransId="{259754EF-FEAF-4FD9-AA21-124E1F8F5A78}"/>
    <dgm:cxn modelId="{6C7F6C7E-70B9-4F22-8CC3-D8A54F6396A0}" type="presOf" srcId="{ED628EB7-A8BD-401E-85E6-F6C7AF592209}" destId="{B27973D9-C2D0-4515-8DC7-2007333E3A42}" srcOrd="0" destOrd="0" presId="urn:microsoft.com/office/officeart/2005/8/layout/hierarchy1"/>
    <dgm:cxn modelId="{51ABCA9C-E51E-489C-AFBF-F2598FC3F733}" srcId="{EC6C02FF-3265-480B-BBF3-41E85D5DEACC}" destId="{BC9BDC26-4E7C-48ED-AA04-F779F152D462}" srcOrd="1" destOrd="0" parTransId="{CC172957-5ED3-4389-8D5E-3D3CD09E5FFA}" sibTransId="{A8B11902-EBE2-4B88-B492-2A58FC93718D}"/>
    <dgm:cxn modelId="{3E85679E-7525-46E7-8751-F69120A1320C}" type="presOf" srcId="{D83B1BF3-8DBE-4461-AFFD-D871E3B20274}" destId="{1CEFF469-EFA6-45A6-A3C6-EE8E1E834C91}" srcOrd="0" destOrd="0" presId="urn:microsoft.com/office/officeart/2005/8/layout/hierarchy1"/>
    <dgm:cxn modelId="{41BE5CAD-ADD3-4942-8897-E0CA9F26AE72}" type="presOf" srcId="{6613C367-2F96-41BC-98C1-C4D1B6D8687A}" destId="{F14098D4-2813-4744-B0BF-3BAF7088BF43}" srcOrd="0" destOrd="0" presId="urn:microsoft.com/office/officeart/2005/8/layout/hierarchy1"/>
    <dgm:cxn modelId="{4D0B33B5-EBB8-45E1-8F9F-B49B68ED94AF}" srcId="{4FE47B6A-E3FB-4DB6-BE64-22C30F5767AF}" destId="{3548781B-5138-47F5-A8A4-D4BCEDA90327}" srcOrd="0" destOrd="0" parTransId="{EC54A24C-F155-4D80-BD92-9247618C5284}" sibTransId="{3935DFAC-0B8A-4BBD-8B81-5CA703D42711}"/>
    <dgm:cxn modelId="{818A1AB7-B6A7-4174-AE83-E0949596404E}" srcId="{ED628EB7-A8BD-401E-85E6-F6C7AF592209}" destId="{4FE47B6A-E3FB-4DB6-BE64-22C30F5767AF}" srcOrd="2" destOrd="0" parTransId="{09572CB5-054B-4B47-80B6-A333D143DB48}" sibTransId="{3351F832-7DC9-49D9-AEEB-A89260994FAD}"/>
    <dgm:cxn modelId="{C0AC6DC1-3815-443B-B1A7-880A5A8E23F1}" srcId="{4FE47B6A-E3FB-4DB6-BE64-22C30F5767AF}" destId="{5CCA1AEA-DC99-40D0-BAE8-140142E55434}" srcOrd="1" destOrd="0" parTransId="{782C85F9-3F46-49C7-BE9F-A1958C3F8CBC}" sibTransId="{A73E6243-0250-4820-ACC5-5AE02C6650AC}"/>
    <dgm:cxn modelId="{B18DA1C8-6E11-4F55-930B-0D0D037C6A7F}" type="presOf" srcId="{EC54A24C-F155-4D80-BD92-9247618C5284}" destId="{AC25573F-8FAC-44AA-A7B3-295459AB92FD}" srcOrd="0" destOrd="0" presId="urn:microsoft.com/office/officeart/2005/8/layout/hierarchy1"/>
    <dgm:cxn modelId="{AF9363CF-764A-4DAB-92BD-B67765A480EC}" type="presOf" srcId="{BC9BDC26-4E7C-48ED-AA04-F779F152D462}" destId="{AD6EA0EF-561C-4D94-823A-04C2EED78599}" srcOrd="0" destOrd="0" presId="urn:microsoft.com/office/officeart/2005/8/layout/hierarchy1"/>
    <dgm:cxn modelId="{C88F60D2-3A3C-46DB-8266-61D59E397527}" type="presOf" srcId="{3548781B-5138-47F5-A8A4-D4BCEDA90327}" destId="{9C990294-23EA-4192-ADD6-730EF441C28B}" srcOrd="0" destOrd="0" presId="urn:microsoft.com/office/officeart/2005/8/layout/hierarchy1"/>
    <dgm:cxn modelId="{79FB95D3-D53A-4147-B59E-341090E40003}" type="presOf" srcId="{5CCA1AEA-DC99-40D0-BAE8-140142E55434}" destId="{FE0F1356-7ACC-4BF9-AAB9-ED7F414DB468}" srcOrd="0" destOrd="0" presId="urn:microsoft.com/office/officeart/2005/8/layout/hierarchy1"/>
    <dgm:cxn modelId="{925241DC-29A0-4123-8874-916D5E515C22}" type="presOf" srcId="{177EA80A-229A-4415-A9CA-12EE2121974B}" destId="{492917AF-5D50-45B3-8F9A-C5F2CA71A61D}" srcOrd="0" destOrd="0" presId="urn:microsoft.com/office/officeart/2005/8/layout/hierarchy1"/>
    <dgm:cxn modelId="{90D749DE-3E4C-4BB9-ABA5-FB70EDBD379F}" type="presOf" srcId="{C9DA0E9A-6E59-4987-95A3-CBF6C2BA7A3D}" destId="{40CA68D0-1617-4170-A3F9-5C75BF786CF5}" srcOrd="0" destOrd="0" presId="urn:microsoft.com/office/officeart/2005/8/layout/hierarchy1"/>
    <dgm:cxn modelId="{D03BDCE0-CC00-43DC-9255-549882DD7FF5}" type="presOf" srcId="{04A19779-88E4-470A-B9E8-B7C352B5D4A9}" destId="{35451AD6-52B6-4753-8A5A-0BD2C5712418}" srcOrd="0" destOrd="0" presId="urn:microsoft.com/office/officeart/2005/8/layout/hierarchy1"/>
    <dgm:cxn modelId="{34CF78E8-7335-40D0-B3A0-17A09D652970}" srcId="{D83B1BF3-8DBE-4461-AFFD-D871E3B20274}" destId="{D54613BB-90B8-457B-B5F7-2A4ADE7FAFFF}" srcOrd="2" destOrd="0" parTransId="{177EA80A-229A-4415-A9CA-12EE2121974B}" sibTransId="{CA3147F7-9C98-4A3C-A6B5-CBC226E1E773}"/>
    <dgm:cxn modelId="{9BD959E8-D9C9-4228-939D-0F907DD2C4AE}" type="presOf" srcId="{D54613BB-90B8-457B-B5F7-2A4ADE7FAFFF}" destId="{689D47C6-B4BF-4BFA-95E8-C36B63AF11D1}" srcOrd="0" destOrd="0" presId="urn:microsoft.com/office/officeart/2005/8/layout/hierarchy1"/>
    <dgm:cxn modelId="{7D025CF1-1693-4EAD-ABD4-E6B1C0F696C4}" type="presOf" srcId="{78FC660D-B69E-45CB-9A7B-6466DD8AF4C6}" destId="{CB9EB304-64D3-4F6A-98FE-DFAEE647F5D2}" srcOrd="0" destOrd="0" presId="urn:microsoft.com/office/officeart/2005/8/layout/hierarchy1"/>
    <dgm:cxn modelId="{A2BBF9FB-BEA4-4AE7-ACB0-89F55F3C2E7E}" srcId="{04A19779-88E4-470A-B9E8-B7C352B5D4A9}" destId="{ED628EB7-A8BD-401E-85E6-F6C7AF592209}" srcOrd="0" destOrd="0" parTransId="{64F6598F-C23D-4524-9740-4A2A2CBA6356}" sibTransId="{5DC479B6-9FF3-4CFE-8C4E-EBA8270F9A01}"/>
    <dgm:cxn modelId="{855C0AD0-3507-42C2-A06A-0B8E2438B9D4}" type="presParOf" srcId="{35451AD6-52B6-4753-8A5A-0BD2C5712418}" destId="{DD6E30D2-9528-4659-B55E-6F15215013DB}" srcOrd="0" destOrd="0" presId="urn:microsoft.com/office/officeart/2005/8/layout/hierarchy1"/>
    <dgm:cxn modelId="{6D3DD757-A50E-4F6B-807B-715522686DA1}" type="presParOf" srcId="{DD6E30D2-9528-4659-B55E-6F15215013DB}" destId="{38FCDCDE-AE00-4A2D-AECA-C2552B6E15F4}" srcOrd="0" destOrd="0" presId="urn:microsoft.com/office/officeart/2005/8/layout/hierarchy1"/>
    <dgm:cxn modelId="{0D27D648-4C9D-4BF9-B950-4BCB5C38163D}" type="presParOf" srcId="{38FCDCDE-AE00-4A2D-AECA-C2552B6E15F4}" destId="{567500AC-E580-4741-B7CF-4D88511A9A12}" srcOrd="0" destOrd="0" presId="urn:microsoft.com/office/officeart/2005/8/layout/hierarchy1"/>
    <dgm:cxn modelId="{FF82FA9C-91BD-4DB1-89AA-9B3C8EFEB091}" type="presParOf" srcId="{38FCDCDE-AE00-4A2D-AECA-C2552B6E15F4}" destId="{B27973D9-C2D0-4515-8DC7-2007333E3A42}" srcOrd="1" destOrd="0" presId="urn:microsoft.com/office/officeart/2005/8/layout/hierarchy1"/>
    <dgm:cxn modelId="{948CE3C1-5902-4A0F-8D4C-89C87831E9E7}" type="presParOf" srcId="{DD6E30D2-9528-4659-B55E-6F15215013DB}" destId="{98DE6C42-FB1E-4A6D-84D8-676C6215771C}" srcOrd="1" destOrd="0" presId="urn:microsoft.com/office/officeart/2005/8/layout/hierarchy1"/>
    <dgm:cxn modelId="{40A8CE92-9BCC-4D06-9D4E-CD7CEC8E46D0}" type="presParOf" srcId="{98DE6C42-FB1E-4A6D-84D8-676C6215771C}" destId="{C49226A3-D33F-43BE-983B-71E44DA12739}" srcOrd="0" destOrd="0" presId="urn:microsoft.com/office/officeart/2005/8/layout/hierarchy1"/>
    <dgm:cxn modelId="{1F25D811-6676-46E7-B7E9-54B68BC5024B}" type="presParOf" srcId="{98DE6C42-FB1E-4A6D-84D8-676C6215771C}" destId="{CAC22A6E-389C-41CF-8E94-F0D00DCDAC2D}" srcOrd="1" destOrd="0" presId="urn:microsoft.com/office/officeart/2005/8/layout/hierarchy1"/>
    <dgm:cxn modelId="{9A09E623-DCCE-4507-A57B-73EE23ABD097}" type="presParOf" srcId="{CAC22A6E-389C-41CF-8E94-F0D00DCDAC2D}" destId="{7E1CD163-4632-419D-8FDE-2867693DA877}" srcOrd="0" destOrd="0" presId="urn:microsoft.com/office/officeart/2005/8/layout/hierarchy1"/>
    <dgm:cxn modelId="{45583AFF-BF8F-493A-B679-5C86425BA9D1}" type="presParOf" srcId="{7E1CD163-4632-419D-8FDE-2867693DA877}" destId="{88C2A811-835F-41DB-AB03-009254BDAF5A}" srcOrd="0" destOrd="0" presId="urn:microsoft.com/office/officeart/2005/8/layout/hierarchy1"/>
    <dgm:cxn modelId="{343CADAC-4262-472E-9956-A1D19AE16E05}" type="presParOf" srcId="{7E1CD163-4632-419D-8FDE-2867693DA877}" destId="{45BE5392-4D43-4414-85F2-E26D03A5CE67}" srcOrd="1" destOrd="0" presId="urn:microsoft.com/office/officeart/2005/8/layout/hierarchy1"/>
    <dgm:cxn modelId="{AEC2D7D2-78B3-4E26-80F9-8FDFEF64F94B}" type="presParOf" srcId="{CAC22A6E-389C-41CF-8E94-F0D00DCDAC2D}" destId="{2E0452A4-1B5A-426E-9A7D-C130A90E8ED7}" srcOrd="1" destOrd="0" presId="urn:microsoft.com/office/officeart/2005/8/layout/hierarchy1"/>
    <dgm:cxn modelId="{999D531F-6C7E-4528-B2AE-68AB2F1463EB}" type="presParOf" srcId="{2E0452A4-1B5A-426E-9A7D-C130A90E8ED7}" destId="{CB9EB304-64D3-4F6A-98FE-DFAEE647F5D2}" srcOrd="0" destOrd="0" presId="urn:microsoft.com/office/officeart/2005/8/layout/hierarchy1"/>
    <dgm:cxn modelId="{7A2692BB-2168-4400-B38F-4ED8E82F6D50}" type="presParOf" srcId="{2E0452A4-1B5A-426E-9A7D-C130A90E8ED7}" destId="{C2E687F4-DC2F-4321-B3F4-3268838FD95D}" srcOrd="1" destOrd="0" presId="urn:microsoft.com/office/officeart/2005/8/layout/hierarchy1"/>
    <dgm:cxn modelId="{4D0116CE-35A9-4775-BDF7-31451DC9336D}" type="presParOf" srcId="{C2E687F4-DC2F-4321-B3F4-3268838FD95D}" destId="{038CCC42-55AE-490E-92FA-55A22269855E}" srcOrd="0" destOrd="0" presId="urn:microsoft.com/office/officeart/2005/8/layout/hierarchy1"/>
    <dgm:cxn modelId="{8C03F823-4E64-4835-B828-4E4794C61AF8}" type="presParOf" srcId="{038CCC42-55AE-490E-92FA-55A22269855E}" destId="{4F90A465-BA32-4E84-A899-F51C02851362}" srcOrd="0" destOrd="0" presId="urn:microsoft.com/office/officeart/2005/8/layout/hierarchy1"/>
    <dgm:cxn modelId="{48E5BFCA-57DE-4275-8644-0404AE84128A}" type="presParOf" srcId="{038CCC42-55AE-490E-92FA-55A22269855E}" destId="{894F53DD-8E08-4C37-B20D-7F6302B5E628}" srcOrd="1" destOrd="0" presId="urn:microsoft.com/office/officeart/2005/8/layout/hierarchy1"/>
    <dgm:cxn modelId="{D216A32A-FC57-41C8-9324-B5BD9723A15F}" type="presParOf" srcId="{C2E687F4-DC2F-4321-B3F4-3268838FD95D}" destId="{E5B8D442-D900-4D0C-BC9E-6A8783516AB2}" srcOrd="1" destOrd="0" presId="urn:microsoft.com/office/officeart/2005/8/layout/hierarchy1"/>
    <dgm:cxn modelId="{291B3831-E32E-4E95-AC8D-57F23DE4A4CB}" type="presParOf" srcId="{2E0452A4-1B5A-426E-9A7D-C130A90E8ED7}" destId="{6A68C15C-173C-4F04-9535-318CA294E88A}" srcOrd="2" destOrd="0" presId="urn:microsoft.com/office/officeart/2005/8/layout/hierarchy1"/>
    <dgm:cxn modelId="{AB6AC282-161E-49E7-9BBB-A585B7B162B2}" type="presParOf" srcId="{2E0452A4-1B5A-426E-9A7D-C130A90E8ED7}" destId="{D9CEEFA2-8D88-4E9D-A6C0-422EF85E4027}" srcOrd="3" destOrd="0" presId="urn:microsoft.com/office/officeart/2005/8/layout/hierarchy1"/>
    <dgm:cxn modelId="{A87F49C2-3562-4C96-81E7-44AA9D803EAD}" type="presParOf" srcId="{D9CEEFA2-8D88-4E9D-A6C0-422EF85E4027}" destId="{43A8462E-9D18-4B01-BC52-EB35656B5D2A}" srcOrd="0" destOrd="0" presId="urn:microsoft.com/office/officeart/2005/8/layout/hierarchy1"/>
    <dgm:cxn modelId="{5B17F24A-F0DB-4856-BF19-EC227FB2256A}" type="presParOf" srcId="{43A8462E-9D18-4B01-BC52-EB35656B5D2A}" destId="{832415C3-2602-4ACC-B827-F6DB20ADC0EA}" srcOrd="0" destOrd="0" presId="urn:microsoft.com/office/officeart/2005/8/layout/hierarchy1"/>
    <dgm:cxn modelId="{B1493B0A-9050-4ED8-9419-6A8B75DEE809}" type="presParOf" srcId="{43A8462E-9D18-4B01-BC52-EB35656B5D2A}" destId="{AD6EA0EF-561C-4D94-823A-04C2EED78599}" srcOrd="1" destOrd="0" presId="urn:microsoft.com/office/officeart/2005/8/layout/hierarchy1"/>
    <dgm:cxn modelId="{F367E4C8-9BEF-437E-A9D9-F8AC076A54EA}" type="presParOf" srcId="{D9CEEFA2-8D88-4E9D-A6C0-422EF85E4027}" destId="{992AC9A0-FA74-4852-8D87-2A9BFAC4A5C3}" srcOrd="1" destOrd="0" presId="urn:microsoft.com/office/officeart/2005/8/layout/hierarchy1"/>
    <dgm:cxn modelId="{A6BA3386-B7CD-47D6-AE6C-D3B21C76404C}" type="presParOf" srcId="{2E0452A4-1B5A-426E-9A7D-C130A90E8ED7}" destId="{41535206-3EBE-4876-BEFA-DD4B75A227C1}" srcOrd="4" destOrd="0" presId="urn:microsoft.com/office/officeart/2005/8/layout/hierarchy1"/>
    <dgm:cxn modelId="{1DD7C285-7BF2-4DCF-9620-FFBC6AC31D25}" type="presParOf" srcId="{2E0452A4-1B5A-426E-9A7D-C130A90E8ED7}" destId="{863DC4ED-C60B-47E9-8C1E-61FD2D51679B}" srcOrd="5" destOrd="0" presId="urn:microsoft.com/office/officeart/2005/8/layout/hierarchy1"/>
    <dgm:cxn modelId="{147B18B8-D22A-4614-8341-474923BDB655}" type="presParOf" srcId="{863DC4ED-C60B-47E9-8C1E-61FD2D51679B}" destId="{4C14C00B-355D-4847-AA10-589DF6679E6F}" srcOrd="0" destOrd="0" presId="urn:microsoft.com/office/officeart/2005/8/layout/hierarchy1"/>
    <dgm:cxn modelId="{9681AD86-987B-4267-943E-31CD42CFA00B}" type="presParOf" srcId="{4C14C00B-355D-4847-AA10-589DF6679E6F}" destId="{5FC9AE19-A69D-4D0E-81C8-8EE84A410E0E}" srcOrd="0" destOrd="0" presId="urn:microsoft.com/office/officeart/2005/8/layout/hierarchy1"/>
    <dgm:cxn modelId="{3F645D09-954F-4B50-AD83-330C858C751D}" type="presParOf" srcId="{4C14C00B-355D-4847-AA10-589DF6679E6F}" destId="{F14098D4-2813-4744-B0BF-3BAF7088BF43}" srcOrd="1" destOrd="0" presId="urn:microsoft.com/office/officeart/2005/8/layout/hierarchy1"/>
    <dgm:cxn modelId="{2C8F4167-D19C-4089-B624-47AA1973A00A}" type="presParOf" srcId="{863DC4ED-C60B-47E9-8C1E-61FD2D51679B}" destId="{647E04A2-9143-4672-9098-5099393F04C2}" srcOrd="1" destOrd="0" presId="urn:microsoft.com/office/officeart/2005/8/layout/hierarchy1"/>
    <dgm:cxn modelId="{5F86F1E8-86B5-4C7F-A1E2-26AB6BDC9499}" type="presParOf" srcId="{98DE6C42-FB1E-4A6D-84D8-676C6215771C}" destId="{C32DEB38-01AA-4E86-BFCB-6F0D7CDB3398}" srcOrd="2" destOrd="0" presId="urn:microsoft.com/office/officeart/2005/8/layout/hierarchy1"/>
    <dgm:cxn modelId="{E01E14F5-4BF6-47D6-BDD2-371E00376AE0}" type="presParOf" srcId="{98DE6C42-FB1E-4A6D-84D8-676C6215771C}" destId="{A0D440A6-95E2-49BB-9092-4E7A19DB2A5A}" srcOrd="3" destOrd="0" presId="urn:microsoft.com/office/officeart/2005/8/layout/hierarchy1"/>
    <dgm:cxn modelId="{024F0377-DE04-4F65-8D02-748F4F5D9B71}" type="presParOf" srcId="{A0D440A6-95E2-49BB-9092-4E7A19DB2A5A}" destId="{EE891BD3-3629-426B-93C3-815027D68592}" srcOrd="0" destOrd="0" presId="urn:microsoft.com/office/officeart/2005/8/layout/hierarchy1"/>
    <dgm:cxn modelId="{7193B900-66E1-43A2-BC43-546F3F98DB25}" type="presParOf" srcId="{EE891BD3-3629-426B-93C3-815027D68592}" destId="{C686A182-4BE4-4C94-9AFF-533DE4B4A14C}" srcOrd="0" destOrd="0" presId="urn:microsoft.com/office/officeart/2005/8/layout/hierarchy1"/>
    <dgm:cxn modelId="{DE79E1F8-A987-485F-A226-45213CF24F73}" type="presParOf" srcId="{EE891BD3-3629-426B-93C3-815027D68592}" destId="{1CEFF469-EFA6-45A6-A3C6-EE8E1E834C91}" srcOrd="1" destOrd="0" presId="urn:microsoft.com/office/officeart/2005/8/layout/hierarchy1"/>
    <dgm:cxn modelId="{61ED4764-7314-4AB2-9F25-C7C8F354D280}" type="presParOf" srcId="{A0D440A6-95E2-49BB-9092-4E7A19DB2A5A}" destId="{2BF131AE-2FE8-4CF9-BA33-1EE84F84B76B}" srcOrd="1" destOrd="0" presId="urn:microsoft.com/office/officeart/2005/8/layout/hierarchy1"/>
    <dgm:cxn modelId="{CF32FF97-62B9-4749-B1ED-6D6E908FB001}" type="presParOf" srcId="{2BF131AE-2FE8-4CF9-BA33-1EE84F84B76B}" destId="{8F1FA586-B7C6-4F50-AF9C-1C3EF2FAD8C8}" srcOrd="0" destOrd="0" presId="urn:microsoft.com/office/officeart/2005/8/layout/hierarchy1"/>
    <dgm:cxn modelId="{DEEC10E1-6D9B-4199-A952-3A5DF4DD26F2}" type="presParOf" srcId="{2BF131AE-2FE8-4CF9-BA33-1EE84F84B76B}" destId="{B775B197-C883-4D2B-9658-0AA0F0288CF9}" srcOrd="1" destOrd="0" presId="urn:microsoft.com/office/officeart/2005/8/layout/hierarchy1"/>
    <dgm:cxn modelId="{9F903CF5-9128-4652-9787-9CBE1CA89AC2}" type="presParOf" srcId="{B775B197-C883-4D2B-9658-0AA0F0288CF9}" destId="{0AA18BED-2F40-4169-87CE-32C000B3F3C2}" srcOrd="0" destOrd="0" presId="urn:microsoft.com/office/officeart/2005/8/layout/hierarchy1"/>
    <dgm:cxn modelId="{BD82FB89-31DD-4AA8-8B26-7B1040E8F818}" type="presParOf" srcId="{0AA18BED-2F40-4169-87CE-32C000B3F3C2}" destId="{9173F842-4EDD-4E64-95AB-C1E5B686F112}" srcOrd="0" destOrd="0" presId="urn:microsoft.com/office/officeart/2005/8/layout/hierarchy1"/>
    <dgm:cxn modelId="{F291834F-28FF-4AD7-8ABD-EDCEC3649EB5}" type="presParOf" srcId="{0AA18BED-2F40-4169-87CE-32C000B3F3C2}" destId="{40CA68D0-1617-4170-A3F9-5C75BF786CF5}" srcOrd="1" destOrd="0" presId="urn:microsoft.com/office/officeart/2005/8/layout/hierarchy1"/>
    <dgm:cxn modelId="{FEC4A0B6-B506-4D72-8E0C-975A75367FAE}" type="presParOf" srcId="{B775B197-C883-4D2B-9658-0AA0F0288CF9}" destId="{E81E0B4E-6A39-4EB9-A26F-3C56C9425089}" srcOrd="1" destOrd="0" presId="urn:microsoft.com/office/officeart/2005/8/layout/hierarchy1"/>
    <dgm:cxn modelId="{D940D585-FAFF-4CC1-BC4B-0397DFDA6348}" type="presParOf" srcId="{2BF131AE-2FE8-4CF9-BA33-1EE84F84B76B}" destId="{F6279CA3-6313-4735-A475-9E6AE0B77189}" srcOrd="2" destOrd="0" presId="urn:microsoft.com/office/officeart/2005/8/layout/hierarchy1"/>
    <dgm:cxn modelId="{C876B850-EAE3-4CCB-A547-193F584EA576}" type="presParOf" srcId="{2BF131AE-2FE8-4CF9-BA33-1EE84F84B76B}" destId="{89EB305B-BAEC-465B-8004-382CB9929977}" srcOrd="3" destOrd="0" presId="urn:microsoft.com/office/officeart/2005/8/layout/hierarchy1"/>
    <dgm:cxn modelId="{7C440E15-D264-4069-8203-33AAF3A960C3}" type="presParOf" srcId="{89EB305B-BAEC-465B-8004-382CB9929977}" destId="{ACD907CE-6F01-4F33-976E-5619C626E808}" srcOrd="0" destOrd="0" presId="urn:microsoft.com/office/officeart/2005/8/layout/hierarchy1"/>
    <dgm:cxn modelId="{3D887A10-FE3C-41BE-8AA6-5E99B61976AD}" type="presParOf" srcId="{ACD907CE-6F01-4F33-976E-5619C626E808}" destId="{AEEA726C-8ED0-489F-BB4A-2358CF0C10BB}" srcOrd="0" destOrd="0" presId="urn:microsoft.com/office/officeart/2005/8/layout/hierarchy1"/>
    <dgm:cxn modelId="{F3DC3B4E-DD0C-4C76-BC0F-7A80AAB301A6}" type="presParOf" srcId="{ACD907CE-6F01-4F33-976E-5619C626E808}" destId="{546BEB2B-E5AE-4694-8615-125FC97D50F2}" srcOrd="1" destOrd="0" presId="urn:microsoft.com/office/officeart/2005/8/layout/hierarchy1"/>
    <dgm:cxn modelId="{373643CF-28C1-4F27-AB9A-C51931F34BCB}" type="presParOf" srcId="{89EB305B-BAEC-465B-8004-382CB9929977}" destId="{CA41079E-962F-40CA-82EF-DD33CC371F5E}" srcOrd="1" destOrd="0" presId="urn:microsoft.com/office/officeart/2005/8/layout/hierarchy1"/>
    <dgm:cxn modelId="{C1331248-BE0D-474C-8C79-E4D8E51F4206}" type="presParOf" srcId="{2BF131AE-2FE8-4CF9-BA33-1EE84F84B76B}" destId="{492917AF-5D50-45B3-8F9A-C5F2CA71A61D}" srcOrd="4" destOrd="0" presId="urn:microsoft.com/office/officeart/2005/8/layout/hierarchy1"/>
    <dgm:cxn modelId="{C9BF7B4E-3A76-445E-BE65-7B96A3937025}" type="presParOf" srcId="{2BF131AE-2FE8-4CF9-BA33-1EE84F84B76B}" destId="{D3F7C641-3E13-4598-AD52-6991B360AA3B}" srcOrd="5" destOrd="0" presId="urn:microsoft.com/office/officeart/2005/8/layout/hierarchy1"/>
    <dgm:cxn modelId="{D246C389-3C46-418C-AEC6-7DA632F40EF1}" type="presParOf" srcId="{D3F7C641-3E13-4598-AD52-6991B360AA3B}" destId="{1032EE86-8EE8-4323-9C77-7E0C131AE276}" srcOrd="0" destOrd="0" presId="urn:microsoft.com/office/officeart/2005/8/layout/hierarchy1"/>
    <dgm:cxn modelId="{493A7DBE-E69E-4DBD-A6DA-C289656D285C}" type="presParOf" srcId="{1032EE86-8EE8-4323-9C77-7E0C131AE276}" destId="{262EA11D-2D62-45E4-AA97-0A0DE0474FEB}" srcOrd="0" destOrd="0" presId="urn:microsoft.com/office/officeart/2005/8/layout/hierarchy1"/>
    <dgm:cxn modelId="{C821CC38-5641-4750-9F40-E846289B78D6}" type="presParOf" srcId="{1032EE86-8EE8-4323-9C77-7E0C131AE276}" destId="{689D47C6-B4BF-4BFA-95E8-C36B63AF11D1}" srcOrd="1" destOrd="0" presId="urn:microsoft.com/office/officeart/2005/8/layout/hierarchy1"/>
    <dgm:cxn modelId="{1399DB81-AF10-4A8A-96AD-D54B97EE5801}" type="presParOf" srcId="{D3F7C641-3E13-4598-AD52-6991B360AA3B}" destId="{44EF708D-F7A7-49FD-9A9F-197019A8F127}" srcOrd="1" destOrd="0" presId="urn:microsoft.com/office/officeart/2005/8/layout/hierarchy1"/>
    <dgm:cxn modelId="{66692F27-B163-4BBE-802A-CBCFC8832446}" type="presParOf" srcId="{98DE6C42-FB1E-4A6D-84D8-676C6215771C}" destId="{00D15E9E-742C-4221-99DE-D04B31E8B182}" srcOrd="4" destOrd="0" presId="urn:microsoft.com/office/officeart/2005/8/layout/hierarchy1"/>
    <dgm:cxn modelId="{45A85B2A-B219-4579-B290-920304713500}" type="presParOf" srcId="{98DE6C42-FB1E-4A6D-84D8-676C6215771C}" destId="{635DD092-4AA3-4C56-978F-34FF56CA1999}" srcOrd="5" destOrd="0" presId="urn:microsoft.com/office/officeart/2005/8/layout/hierarchy1"/>
    <dgm:cxn modelId="{B47810FC-4363-459C-B661-527A6BACC035}" type="presParOf" srcId="{635DD092-4AA3-4C56-978F-34FF56CA1999}" destId="{18A543CD-F4D9-4C03-B713-1A116BE1F392}" srcOrd="0" destOrd="0" presId="urn:microsoft.com/office/officeart/2005/8/layout/hierarchy1"/>
    <dgm:cxn modelId="{C73455EA-5AC5-40A4-B2A9-060E83CC7AA0}" type="presParOf" srcId="{18A543CD-F4D9-4C03-B713-1A116BE1F392}" destId="{49A2E3D2-DBEB-40C5-AA58-73322BC7D78E}" srcOrd="0" destOrd="0" presId="urn:microsoft.com/office/officeart/2005/8/layout/hierarchy1"/>
    <dgm:cxn modelId="{908F1D68-3C9A-4E9D-9BEE-DE8949CB1E1F}" type="presParOf" srcId="{18A543CD-F4D9-4C03-B713-1A116BE1F392}" destId="{D68DA303-5E92-4BD7-BF8F-1B9F2C31A596}" srcOrd="1" destOrd="0" presId="urn:microsoft.com/office/officeart/2005/8/layout/hierarchy1"/>
    <dgm:cxn modelId="{C64F877C-6C04-42A1-8388-A582212BE234}" type="presParOf" srcId="{635DD092-4AA3-4C56-978F-34FF56CA1999}" destId="{FFCE6D9F-891A-4579-9E91-4D268C7A6A7F}" srcOrd="1" destOrd="0" presId="urn:microsoft.com/office/officeart/2005/8/layout/hierarchy1"/>
    <dgm:cxn modelId="{E17E9DD0-347F-4840-A160-B49649D01B22}" type="presParOf" srcId="{FFCE6D9F-891A-4579-9E91-4D268C7A6A7F}" destId="{AC25573F-8FAC-44AA-A7B3-295459AB92FD}" srcOrd="0" destOrd="0" presId="urn:microsoft.com/office/officeart/2005/8/layout/hierarchy1"/>
    <dgm:cxn modelId="{EC96BC90-F21F-40A8-B87E-C73484355377}" type="presParOf" srcId="{FFCE6D9F-891A-4579-9E91-4D268C7A6A7F}" destId="{A568C768-EF82-4118-B094-6C7B1A01A81B}" srcOrd="1" destOrd="0" presId="urn:microsoft.com/office/officeart/2005/8/layout/hierarchy1"/>
    <dgm:cxn modelId="{B5C80FC8-D4D4-4445-9E05-50775E65CFA6}" type="presParOf" srcId="{A568C768-EF82-4118-B094-6C7B1A01A81B}" destId="{E00CBA9A-32DB-4384-BCD1-C409CFC681C5}" srcOrd="0" destOrd="0" presId="urn:microsoft.com/office/officeart/2005/8/layout/hierarchy1"/>
    <dgm:cxn modelId="{2018D964-3031-4AB4-AC9E-32CE93C5D668}" type="presParOf" srcId="{E00CBA9A-32DB-4384-BCD1-C409CFC681C5}" destId="{ABEAF44A-2DB6-4E01-B961-15C8017BA0FC}" srcOrd="0" destOrd="0" presId="urn:microsoft.com/office/officeart/2005/8/layout/hierarchy1"/>
    <dgm:cxn modelId="{AF89243F-1F1E-4C8C-B903-35455E18B82C}" type="presParOf" srcId="{E00CBA9A-32DB-4384-BCD1-C409CFC681C5}" destId="{9C990294-23EA-4192-ADD6-730EF441C28B}" srcOrd="1" destOrd="0" presId="urn:microsoft.com/office/officeart/2005/8/layout/hierarchy1"/>
    <dgm:cxn modelId="{9CB6E31B-FF21-4B55-98C7-6814D1FDE5D6}" type="presParOf" srcId="{A568C768-EF82-4118-B094-6C7B1A01A81B}" destId="{AE439A79-017F-4080-9B20-E329B1E2AC0B}" srcOrd="1" destOrd="0" presId="urn:microsoft.com/office/officeart/2005/8/layout/hierarchy1"/>
    <dgm:cxn modelId="{075512D2-16DE-4C5C-A3FD-F8A51E011EEE}" type="presParOf" srcId="{FFCE6D9F-891A-4579-9E91-4D268C7A6A7F}" destId="{84C21E2F-A73A-41D5-83AE-2527CEC506CE}" srcOrd="2" destOrd="0" presId="urn:microsoft.com/office/officeart/2005/8/layout/hierarchy1"/>
    <dgm:cxn modelId="{3A006D6A-0F8C-4599-AF26-C5F39067609F}" type="presParOf" srcId="{FFCE6D9F-891A-4579-9E91-4D268C7A6A7F}" destId="{6B3544B0-6CA6-4358-A112-4EE8701D9DFA}" srcOrd="3" destOrd="0" presId="urn:microsoft.com/office/officeart/2005/8/layout/hierarchy1"/>
    <dgm:cxn modelId="{3252F93A-4997-4A9B-AAF1-CF678EBEB014}" type="presParOf" srcId="{6B3544B0-6CA6-4358-A112-4EE8701D9DFA}" destId="{FC101849-FEFB-4F2F-A5B9-500631DDD429}" srcOrd="0" destOrd="0" presId="urn:microsoft.com/office/officeart/2005/8/layout/hierarchy1"/>
    <dgm:cxn modelId="{B25AE8C7-6B97-4790-9BD0-F9C62308316A}" type="presParOf" srcId="{FC101849-FEFB-4F2F-A5B9-500631DDD429}" destId="{D3E4B981-B75D-4BD7-87F9-DC16C6148C5D}" srcOrd="0" destOrd="0" presId="urn:microsoft.com/office/officeart/2005/8/layout/hierarchy1"/>
    <dgm:cxn modelId="{8696955A-E80B-431E-B0DF-B05667DB4C49}" type="presParOf" srcId="{FC101849-FEFB-4F2F-A5B9-500631DDD429}" destId="{FE0F1356-7ACC-4BF9-AAB9-ED7F414DB468}" srcOrd="1" destOrd="0" presId="urn:microsoft.com/office/officeart/2005/8/layout/hierarchy1"/>
    <dgm:cxn modelId="{F1E29618-9FB6-4426-9901-58D4D34A2D31}" type="presParOf" srcId="{6B3544B0-6CA6-4358-A112-4EE8701D9DFA}" destId="{95AE404D-BF63-4A8F-B071-43ECA5AE838B}"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EF3FDE7-C7A0-45CE-AAEA-1D007A8BC529}" type="doc">
      <dgm:prSet loTypeId="urn:microsoft.com/office/officeart/2005/8/layout/hierarchy3" loCatId="hierarchy" qsTypeId="urn:microsoft.com/office/officeart/2005/8/quickstyle/3d3" qsCatId="3D" csTypeId="urn:microsoft.com/office/officeart/2005/8/colors/accent1_2" csCatId="accent1" phldr="1"/>
      <dgm:spPr/>
      <dgm:t>
        <a:bodyPr/>
        <a:lstStyle/>
        <a:p>
          <a:endParaRPr lang="cs-CZ"/>
        </a:p>
      </dgm:t>
    </dgm:pt>
    <dgm:pt modelId="{BA05E9B4-F275-4541-88C3-26D797770A60}">
      <dgm:prSet phldrT="[Text]" custT="1"/>
      <dgm:spPr>
        <a:solidFill>
          <a:srgbClr val="008080"/>
        </a:solidFill>
      </dgm:spPr>
      <dgm:t>
        <a:bodyPr/>
        <a:lstStyle/>
        <a:p>
          <a:r>
            <a:rPr lang="en-US" sz="2000" b="1" noProof="0" dirty="0"/>
            <a:t>Ratio analysis</a:t>
          </a:r>
        </a:p>
      </dgm:t>
    </dgm:pt>
    <dgm:pt modelId="{A35DE295-4A0C-4062-91E2-24FDC260F2E9}" type="parTrans" cxnId="{ABFF4D3E-454F-49D2-A55F-1FB6A85BF00E}">
      <dgm:prSet/>
      <dgm:spPr/>
      <dgm:t>
        <a:bodyPr/>
        <a:lstStyle/>
        <a:p>
          <a:endParaRPr lang="cs-CZ" sz="2400"/>
        </a:p>
      </dgm:t>
    </dgm:pt>
    <dgm:pt modelId="{C59AD1E4-3898-48BC-AFBF-AE8C106A80D6}" type="sibTrans" cxnId="{ABFF4D3E-454F-49D2-A55F-1FB6A85BF00E}">
      <dgm:prSet/>
      <dgm:spPr/>
      <dgm:t>
        <a:bodyPr/>
        <a:lstStyle/>
        <a:p>
          <a:endParaRPr lang="cs-CZ" sz="2400"/>
        </a:p>
      </dgm:t>
    </dgm:pt>
    <dgm:pt modelId="{63F173B1-1A24-4752-89E3-8DBB47956786}">
      <dgm:prSet phldrT="[Text]"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z="-300000">
          <a:bevelT w="190500" h="38100"/>
        </a:sp3d>
      </dgm:spPr>
      <dgm:t>
        <a:bodyPr/>
        <a:lstStyle/>
        <a:p>
          <a:r>
            <a:rPr lang="en-US" sz="2000" noProof="0" dirty="0"/>
            <a:t>Liquidity</a:t>
          </a:r>
        </a:p>
      </dgm:t>
    </dgm:pt>
    <dgm:pt modelId="{43AD47AA-F37F-4F6B-BC0C-5E38538909F7}" type="parTrans" cxnId="{D7F9698C-C47A-419D-A68F-4770DFE5EF2F}">
      <dgm:prSet/>
      <dgm:spPr/>
      <dgm:t>
        <a:bodyPr/>
        <a:lstStyle/>
        <a:p>
          <a:endParaRPr lang="cs-CZ" sz="2400"/>
        </a:p>
      </dgm:t>
    </dgm:pt>
    <dgm:pt modelId="{F557E7DE-1403-4508-BE73-2FE848A8F57F}" type="sibTrans" cxnId="{D7F9698C-C47A-419D-A68F-4770DFE5EF2F}">
      <dgm:prSet/>
      <dgm:spPr/>
      <dgm:t>
        <a:bodyPr/>
        <a:lstStyle/>
        <a:p>
          <a:endParaRPr lang="cs-CZ" sz="2400"/>
        </a:p>
      </dgm:t>
    </dgm:pt>
    <dgm:pt modelId="{53291114-AF09-41F7-91E2-E3074AF8CB4B}">
      <dgm:prSet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z="-300000">
          <a:bevelT w="190500" h="38100"/>
        </a:sp3d>
      </dgm:spPr>
      <dgm:t>
        <a:bodyPr/>
        <a:lstStyle/>
        <a:p>
          <a:r>
            <a:rPr lang="en-US" sz="2000" noProof="0" dirty="0"/>
            <a:t>Activity</a:t>
          </a:r>
        </a:p>
      </dgm:t>
    </dgm:pt>
    <dgm:pt modelId="{7FD9FB4E-F8E0-4D7D-8981-43440585CB4E}" type="parTrans" cxnId="{F752CA08-0F26-41A3-8255-7DF4A2E4D8BB}">
      <dgm:prSet/>
      <dgm:spPr/>
      <dgm:t>
        <a:bodyPr/>
        <a:lstStyle/>
        <a:p>
          <a:endParaRPr lang="cs-CZ" sz="2400"/>
        </a:p>
      </dgm:t>
    </dgm:pt>
    <dgm:pt modelId="{FD4F92B8-4340-485D-B359-E5794C759178}" type="sibTrans" cxnId="{F752CA08-0F26-41A3-8255-7DF4A2E4D8BB}">
      <dgm:prSet/>
      <dgm:spPr/>
      <dgm:t>
        <a:bodyPr/>
        <a:lstStyle/>
        <a:p>
          <a:endParaRPr lang="cs-CZ" sz="2400"/>
        </a:p>
      </dgm:t>
    </dgm:pt>
    <dgm:pt modelId="{B691B228-847C-4565-B895-591BEF815094}">
      <dgm:prSet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z="-300000">
          <a:bevelT w="190500" h="38100"/>
        </a:sp3d>
      </dgm:spPr>
      <dgm:t>
        <a:bodyPr/>
        <a:lstStyle/>
        <a:p>
          <a:r>
            <a:rPr lang="en-US" sz="2000" noProof="0" dirty="0"/>
            <a:t>Indebtedness</a:t>
          </a:r>
        </a:p>
      </dgm:t>
    </dgm:pt>
    <dgm:pt modelId="{593404B2-9602-4502-80CD-D3077B629F64}" type="parTrans" cxnId="{23726A3F-9D90-4CF8-AD17-D92815EACE2E}">
      <dgm:prSet/>
      <dgm:spPr/>
      <dgm:t>
        <a:bodyPr/>
        <a:lstStyle/>
        <a:p>
          <a:endParaRPr lang="cs-CZ" sz="2400"/>
        </a:p>
      </dgm:t>
    </dgm:pt>
    <dgm:pt modelId="{6FDF0A54-B02A-4809-8E8A-DA4BFC63EBB2}" type="sibTrans" cxnId="{23726A3F-9D90-4CF8-AD17-D92815EACE2E}">
      <dgm:prSet/>
      <dgm:spPr/>
      <dgm:t>
        <a:bodyPr/>
        <a:lstStyle/>
        <a:p>
          <a:endParaRPr lang="cs-CZ" sz="2400"/>
        </a:p>
      </dgm:t>
    </dgm:pt>
    <dgm:pt modelId="{1F30E814-E261-4F39-BB55-D7BFCE530503}">
      <dgm:prSet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z="-300000">
          <a:bevelT w="190500" h="38100"/>
        </a:sp3d>
      </dgm:spPr>
      <dgm:t>
        <a:bodyPr/>
        <a:lstStyle/>
        <a:p>
          <a:r>
            <a:rPr lang="cs-CZ" sz="2000" dirty="0"/>
            <a:t>Market ratio</a:t>
          </a:r>
          <a:r>
            <a:rPr lang="en-US" sz="2000" dirty="0"/>
            <a:t>s</a:t>
          </a:r>
          <a:endParaRPr lang="cs-CZ" sz="2000" dirty="0"/>
        </a:p>
      </dgm:t>
    </dgm:pt>
    <dgm:pt modelId="{2C93EC63-090D-4936-A39A-874A44D62ACE}" type="parTrans" cxnId="{9C7DCD89-6AA5-453E-A7AD-07439857CB66}">
      <dgm:prSet/>
      <dgm:spPr/>
      <dgm:t>
        <a:bodyPr/>
        <a:lstStyle/>
        <a:p>
          <a:endParaRPr lang="cs-CZ"/>
        </a:p>
      </dgm:t>
    </dgm:pt>
    <dgm:pt modelId="{B484F61F-F34E-4DC7-B75F-E903AD03B611}" type="sibTrans" cxnId="{9C7DCD89-6AA5-453E-A7AD-07439857CB66}">
      <dgm:prSet/>
      <dgm:spPr/>
      <dgm:t>
        <a:bodyPr/>
        <a:lstStyle/>
        <a:p>
          <a:endParaRPr lang="cs-CZ"/>
        </a:p>
      </dgm:t>
    </dgm:pt>
    <dgm:pt modelId="{EDF27C10-5881-4BF6-83AE-E34E1818C480}">
      <dgm:prSet phldrT="[Text]"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z="-300000">
          <a:bevelT w="190500" h="38100"/>
        </a:sp3d>
      </dgm:spPr>
      <dgm:t>
        <a:bodyPr/>
        <a:lstStyle/>
        <a:p>
          <a:pPr algn="l"/>
          <a:r>
            <a:rPr lang="en-US" sz="2000" dirty="0"/>
            <a:t>Property state</a:t>
          </a:r>
          <a:endParaRPr lang="cs-CZ" sz="2000" dirty="0"/>
        </a:p>
      </dgm:t>
    </dgm:pt>
    <dgm:pt modelId="{B2A917AE-A4EC-4869-8799-59FDF9BF5B92}" type="parTrans" cxnId="{E8F2B6DC-1D75-4DBB-A0D4-50C3B5477169}">
      <dgm:prSet/>
      <dgm:spPr/>
      <dgm:t>
        <a:bodyPr/>
        <a:lstStyle/>
        <a:p>
          <a:endParaRPr lang="en-US"/>
        </a:p>
      </dgm:t>
    </dgm:pt>
    <dgm:pt modelId="{3662CF77-733E-4C37-B7F5-58C1D05D712F}" type="sibTrans" cxnId="{E8F2B6DC-1D75-4DBB-A0D4-50C3B5477169}">
      <dgm:prSet/>
      <dgm:spPr/>
      <dgm:t>
        <a:bodyPr/>
        <a:lstStyle/>
        <a:p>
          <a:endParaRPr lang="en-US"/>
        </a:p>
      </dgm:t>
    </dgm:pt>
    <dgm:pt modelId="{9E9E6633-39F0-4054-AB93-7842BB858139}">
      <dgm:prSet phldrT="[Text]"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z="-300000">
          <a:bevelT w="190500" h="38100"/>
        </a:sp3d>
      </dgm:spPr>
      <dgm:t>
        <a:bodyPr/>
        <a:lstStyle/>
        <a:p>
          <a:r>
            <a:rPr lang="cs-CZ" sz="2000"/>
            <a:t>Profitability</a:t>
          </a:r>
          <a:endParaRPr lang="en-US" sz="2000" noProof="0" dirty="0"/>
        </a:p>
      </dgm:t>
    </dgm:pt>
    <dgm:pt modelId="{B456D49E-EF9D-41FF-A7D6-23ACDD15678C}" type="parTrans" cxnId="{2D35EA74-1B52-4503-BA7D-7743436716A9}">
      <dgm:prSet/>
      <dgm:spPr/>
      <dgm:t>
        <a:bodyPr/>
        <a:lstStyle/>
        <a:p>
          <a:endParaRPr lang="en-US"/>
        </a:p>
      </dgm:t>
    </dgm:pt>
    <dgm:pt modelId="{FBED815F-772D-4892-85AD-0280536B25EC}" type="sibTrans" cxnId="{2D35EA74-1B52-4503-BA7D-7743436716A9}">
      <dgm:prSet/>
      <dgm:spPr/>
      <dgm:t>
        <a:bodyPr/>
        <a:lstStyle/>
        <a:p>
          <a:endParaRPr lang="en-US"/>
        </a:p>
      </dgm:t>
    </dgm:pt>
    <dgm:pt modelId="{E945C5EC-0F17-4B4C-AE2C-EDB1659AF65E}" type="pres">
      <dgm:prSet presAssocID="{6EF3FDE7-C7A0-45CE-AAEA-1D007A8BC529}" presName="diagram" presStyleCnt="0">
        <dgm:presLayoutVars>
          <dgm:chPref val="1"/>
          <dgm:dir/>
          <dgm:animOne val="branch"/>
          <dgm:animLvl val="lvl"/>
          <dgm:resizeHandles/>
        </dgm:presLayoutVars>
      </dgm:prSet>
      <dgm:spPr/>
    </dgm:pt>
    <dgm:pt modelId="{3D8CDB82-4788-42B9-A5AD-16D30DF70D22}" type="pres">
      <dgm:prSet presAssocID="{BA05E9B4-F275-4541-88C3-26D797770A60}" presName="root" presStyleCnt="0"/>
      <dgm:spPr/>
    </dgm:pt>
    <dgm:pt modelId="{2D70CA32-BFDA-4FC3-9959-54046D55A92A}" type="pres">
      <dgm:prSet presAssocID="{BA05E9B4-F275-4541-88C3-26D797770A60}" presName="rootComposite" presStyleCnt="0"/>
      <dgm:spPr/>
    </dgm:pt>
    <dgm:pt modelId="{3BD4A630-0B41-4118-AC5F-E3BFCE6B7DC1}" type="pres">
      <dgm:prSet presAssocID="{BA05E9B4-F275-4541-88C3-26D797770A60}" presName="rootText" presStyleLbl="node1" presStyleIdx="0" presStyleCnt="1" custScaleX="135624"/>
      <dgm:spPr/>
    </dgm:pt>
    <dgm:pt modelId="{F9AFB651-6E29-4A36-90AC-BDB442FE493D}" type="pres">
      <dgm:prSet presAssocID="{BA05E9B4-F275-4541-88C3-26D797770A60}" presName="rootConnector" presStyleLbl="node1" presStyleIdx="0" presStyleCnt="1"/>
      <dgm:spPr/>
    </dgm:pt>
    <dgm:pt modelId="{B3C3D4E4-4CD5-4857-8581-8A3E9D606A18}" type="pres">
      <dgm:prSet presAssocID="{BA05E9B4-F275-4541-88C3-26D797770A60}" presName="childShape" presStyleCnt="0"/>
      <dgm:spPr/>
    </dgm:pt>
    <dgm:pt modelId="{5E1F64C3-7A75-4D4F-99F8-ED77541937D1}" type="pres">
      <dgm:prSet presAssocID="{B2A917AE-A4EC-4869-8799-59FDF9BF5B92}" presName="Name13" presStyleLbl="parChTrans1D2" presStyleIdx="0" presStyleCnt="6"/>
      <dgm:spPr/>
    </dgm:pt>
    <dgm:pt modelId="{21CD3853-C77B-4E8B-AB91-23D8F33A270D}" type="pres">
      <dgm:prSet presAssocID="{EDF27C10-5881-4BF6-83AE-E34E1818C480}" presName="childText" presStyleLbl="bgAcc1" presStyleIdx="0" presStyleCnt="6" custScaleX="203467">
        <dgm:presLayoutVars>
          <dgm:bulletEnabled val="1"/>
        </dgm:presLayoutVars>
      </dgm:prSet>
      <dgm:spPr/>
    </dgm:pt>
    <dgm:pt modelId="{269E5D0B-8C01-4992-B898-70BD28BF721E}" type="pres">
      <dgm:prSet presAssocID="{43AD47AA-F37F-4F6B-BC0C-5E38538909F7}" presName="Name13" presStyleLbl="parChTrans1D2" presStyleIdx="1" presStyleCnt="6"/>
      <dgm:spPr/>
    </dgm:pt>
    <dgm:pt modelId="{698FD9F0-859E-459B-9491-DD506FA844B9}" type="pres">
      <dgm:prSet presAssocID="{63F173B1-1A24-4752-89E3-8DBB47956786}" presName="childText" presStyleLbl="bgAcc1" presStyleIdx="1" presStyleCnt="6" custScaleX="146241">
        <dgm:presLayoutVars>
          <dgm:bulletEnabled val="1"/>
        </dgm:presLayoutVars>
      </dgm:prSet>
      <dgm:spPr/>
    </dgm:pt>
    <dgm:pt modelId="{A402A8AE-35FE-4005-8178-3815DA9A4B90}" type="pres">
      <dgm:prSet presAssocID="{7FD9FB4E-F8E0-4D7D-8981-43440585CB4E}" presName="Name13" presStyleLbl="parChTrans1D2" presStyleIdx="2" presStyleCnt="6"/>
      <dgm:spPr/>
    </dgm:pt>
    <dgm:pt modelId="{238B8473-9157-478C-ACD0-78E1EAF53166}" type="pres">
      <dgm:prSet presAssocID="{53291114-AF09-41F7-91E2-E3074AF8CB4B}" presName="childText" presStyleLbl="bgAcc1" presStyleIdx="2" presStyleCnt="6" custScaleX="153075">
        <dgm:presLayoutVars>
          <dgm:bulletEnabled val="1"/>
        </dgm:presLayoutVars>
      </dgm:prSet>
      <dgm:spPr/>
    </dgm:pt>
    <dgm:pt modelId="{210D6FAB-2B2E-4ABF-99D1-C5C7151DE4BF}" type="pres">
      <dgm:prSet presAssocID="{593404B2-9602-4502-80CD-D3077B629F64}" presName="Name13" presStyleLbl="parChTrans1D2" presStyleIdx="3" presStyleCnt="6"/>
      <dgm:spPr/>
    </dgm:pt>
    <dgm:pt modelId="{DBD2DEF0-5064-4646-B873-E79BAEC007F4}" type="pres">
      <dgm:prSet presAssocID="{B691B228-847C-4565-B895-591BEF815094}" presName="childText" presStyleLbl="bgAcc1" presStyleIdx="3" presStyleCnt="6" custScaleX="149641">
        <dgm:presLayoutVars>
          <dgm:bulletEnabled val="1"/>
        </dgm:presLayoutVars>
      </dgm:prSet>
      <dgm:spPr/>
    </dgm:pt>
    <dgm:pt modelId="{CDF72FE2-F676-493F-9E96-296BB5700406}" type="pres">
      <dgm:prSet presAssocID="{B456D49E-EF9D-41FF-A7D6-23ACDD15678C}" presName="Name13" presStyleLbl="parChTrans1D2" presStyleIdx="4" presStyleCnt="6"/>
      <dgm:spPr/>
    </dgm:pt>
    <dgm:pt modelId="{E4309BC4-BC84-472F-A00E-0FFB31D48A89}" type="pres">
      <dgm:prSet presAssocID="{9E9E6633-39F0-4054-AB93-7842BB858139}" presName="childText" presStyleLbl="bgAcc1" presStyleIdx="4" presStyleCnt="6" custScaleX="144518">
        <dgm:presLayoutVars>
          <dgm:bulletEnabled val="1"/>
        </dgm:presLayoutVars>
      </dgm:prSet>
      <dgm:spPr/>
    </dgm:pt>
    <dgm:pt modelId="{AD73852A-3448-4187-AC03-1A75826A37A8}" type="pres">
      <dgm:prSet presAssocID="{2C93EC63-090D-4936-A39A-874A44D62ACE}" presName="Name13" presStyleLbl="parChTrans1D2" presStyleIdx="5" presStyleCnt="6"/>
      <dgm:spPr/>
    </dgm:pt>
    <dgm:pt modelId="{0A951AC7-BEE6-410F-84F1-8C200EC748EC}" type="pres">
      <dgm:prSet presAssocID="{1F30E814-E261-4F39-BB55-D7BFCE530503}" presName="childText" presStyleLbl="bgAcc1" presStyleIdx="5" presStyleCnt="6" custScaleX="159281">
        <dgm:presLayoutVars>
          <dgm:bulletEnabled val="1"/>
        </dgm:presLayoutVars>
      </dgm:prSet>
      <dgm:spPr/>
    </dgm:pt>
  </dgm:ptLst>
  <dgm:cxnLst>
    <dgm:cxn modelId="{A7711F02-C81D-4DBA-BE26-A3E0D54F690A}" type="presOf" srcId="{B691B228-847C-4565-B895-591BEF815094}" destId="{DBD2DEF0-5064-4646-B873-E79BAEC007F4}" srcOrd="0" destOrd="0" presId="urn:microsoft.com/office/officeart/2005/8/layout/hierarchy3"/>
    <dgm:cxn modelId="{F752CA08-0F26-41A3-8255-7DF4A2E4D8BB}" srcId="{BA05E9B4-F275-4541-88C3-26D797770A60}" destId="{53291114-AF09-41F7-91E2-E3074AF8CB4B}" srcOrd="2" destOrd="0" parTransId="{7FD9FB4E-F8E0-4D7D-8981-43440585CB4E}" sibTransId="{FD4F92B8-4340-485D-B359-E5794C759178}"/>
    <dgm:cxn modelId="{8AA36C0E-3179-4011-A984-430592A80A2C}" type="presOf" srcId="{BA05E9B4-F275-4541-88C3-26D797770A60}" destId="{3BD4A630-0B41-4118-AC5F-E3BFCE6B7DC1}" srcOrd="0" destOrd="0" presId="urn:microsoft.com/office/officeart/2005/8/layout/hierarchy3"/>
    <dgm:cxn modelId="{ABAA0827-5A8E-4A74-9339-D65B7187C91C}" type="presOf" srcId="{EDF27C10-5881-4BF6-83AE-E34E1818C480}" destId="{21CD3853-C77B-4E8B-AB91-23D8F33A270D}" srcOrd="0" destOrd="0" presId="urn:microsoft.com/office/officeart/2005/8/layout/hierarchy3"/>
    <dgm:cxn modelId="{A48A792E-4990-44E3-9978-FDDCF9522B5E}" type="presOf" srcId="{BA05E9B4-F275-4541-88C3-26D797770A60}" destId="{F9AFB651-6E29-4A36-90AC-BDB442FE493D}" srcOrd="1" destOrd="0" presId="urn:microsoft.com/office/officeart/2005/8/layout/hierarchy3"/>
    <dgm:cxn modelId="{ABFF4D3E-454F-49D2-A55F-1FB6A85BF00E}" srcId="{6EF3FDE7-C7A0-45CE-AAEA-1D007A8BC529}" destId="{BA05E9B4-F275-4541-88C3-26D797770A60}" srcOrd="0" destOrd="0" parTransId="{A35DE295-4A0C-4062-91E2-24FDC260F2E9}" sibTransId="{C59AD1E4-3898-48BC-AFBF-AE8C106A80D6}"/>
    <dgm:cxn modelId="{23726A3F-9D90-4CF8-AD17-D92815EACE2E}" srcId="{BA05E9B4-F275-4541-88C3-26D797770A60}" destId="{B691B228-847C-4565-B895-591BEF815094}" srcOrd="3" destOrd="0" parTransId="{593404B2-9602-4502-80CD-D3077B629F64}" sibTransId="{6FDF0A54-B02A-4809-8E8A-DA4BFC63EBB2}"/>
    <dgm:cxn modelId="{1670265F-61A1-421D-91A5-AC71A4744760}" type="presOf" srcId="{593404B2-9602-4502-80CD-D3077B629F64}" destId="{210D6FAB-2B2E-4ABF-99D1-C5C7151DE4BF}" srcOrd="0" destOrd="0" presId="urn:microsoft.com/office/officeart/2005/8/layout/hierarchy3"/>
    <dgm:cxn modelId="{773F1065-32B8-4E40-8823-84D86869B804}" type="presOf" srcId="{53291114-AF09-41F7-91E2-E3074AF8CB4B}" destId="{238B8473-9157-478C-ACD0-78E1EAF53166}" srcOrd="0" destOrd="0" presId="urn:microsoft.com/office/officeart/2005/8/layout/hierarchy3"/>
    <dgm:cxn modelId="{E66BE06C-0BBC-4ABC-9BCC-74739A4A8FDF}" type="presOf" srcId="{9E9E6633-39F0-4054-AB93-7842BB858139}" destId="{E4309BC4-BC84-472F-A00E-0FFB31D48A89}" srcOrd="0" destOrd="0" presId="urn:microsoft.com/office/officeart/2005/8/layout/hierarchy3"/>
    <dgm:cxn modelId="{5123CC74-2A1C-409C-B153-5F03F708EEE0}" type="presOf" srcId="{B456D49E-EF9D-41FF-A7D6-23ACDD15678C}" destId="{CDF72FE2-F676-493F-9E96-296BB5700406}" srcOrd="0" destOrd="0" presId="urn:microsoft.com/office/officeart/2005/8/layout/hierarchy3"/>
    <dgm:cxn modelId="{2D35EA74-1B52-4503-BA7D-7743436716A9}" srcId="{BA05E9B4-F275-4541-88C3-26D797770A60}" destId="{9E9E6633-39F0-4054-AB93-7842BB858139}" srcOrd="4" destOrd="0" parTransId="{B456D49E-EF9D-41FF-A7D6-23ACDD15678C}" sibTransId="{FBED815F-772D-4892-85AD-0280536B25EC}"/>
    <dgm:cxn modelId="{0A51D186-1C2F-49F8-859E-D18C23605588}" type="presOf" srcId="{43AD47AA-F37F-4F6B-BC0C-5E38538909F7}" destId="{269E5D0B-8C01-4992-B898-70BD28BF721E}" srcOrd="0" destOrd="0" presId="urn:microsoft.com/office/officeart/2005/8/layout/hierarchy3"/>
    <dgm:cxn modelId="{9C7DCD89-6AA5-453E-A7AD-07439857CB66}" srcId="{BA05E9B4-F275-4541-88C3-26D797770A60}" destId="{1F30E814-E261-4F39-BB55-D7BFCE530503}" srcOrd="5" destOrd="0" parTransId="{2C93EC63-090D-4936-A39A-874A44D62ACE}" sibTransId="{B484F61F-F34E-4DC7-B75F-E903AD03B611}"/>
    <dgm:cxn modelId="{D7F9698C-C47A-419D-A68F-4770DFE5EF2F}" srcId="{BA05E9B4-F275-4541-88C3-26D797770A60}" destId="{63F173B1-1A24-4752-89E3-8DBB47956786}" srcOrd="1" destOrd="0" parTransId="{43AD47AA-F37F-4F6B-BC0C-5E38538909F7}" sibTransId="{F557E7DE-1403-4508-BE73-2FE848A8F57F}"/>
    <dgm:cxn modelId="{EF7FD6A3-59E2-49EB-BF8C-971AB8DD1213}" type="presOf" srcId="{B2A917AE-A4EC-4869-8799-59FDF9BF5B92}" destId="{5E1F64C3-7A75-4D4F-99F8-ED77541937D1}" srcOrd="0" destOrd="0" presId="urn:microsoft.com/office/officeart/2005/8/layout/hierarchy3"/>
    <dgm:cxn modelId="{E0AFD9AD-BCFC-4D40-B551-E73106E033BB}" type="presOf" srcId="{63F173B1-1A24-4752-89E3-8DBB47956786}" destId="{698FD9F0-859E-459B-9491-DD506FA844B9}" srcOrd="0" destOrd="0" presId="urn:microsoft.com/office/officeart/2005/8/layout/hierarchy3"/>
    <dgm:cxn modelId="{6D4D91B6-F42D-4EE9-A2B7-193BF1497709}" type="presOf" srcId="{2C93EC63-090D-4936-A39A-874A44D62ACE}" destId="{AD73852A-3448-4187-AC03-1A75826A37A8}" srcOrd="0" destOrd="0" presId="urn:microsoft.com/office/officeart/2005/8/layout/hierarchy3"/>
    <dgm:cxn modelId="{DCD28BC2-0E99-4508-867F-5F2838304279}" type="presOf" srcId="{7FD9FB4E-F8E0-4D7D-8981-43440585CB4E}" destId="{A402A8AE-35FE-4005-8178-3815DA9A4B90}" srcOrd="0" destOrd="0" presId="urn:microsoft.com/office/officeart/2005/8/layout/hierarchy3"/>
    <dgm:cxn modelId="{90EB1CC5-84F8-4B08-8B38-6D1FF6C4E173}" type="presOf" srcId="{6EF3FDE7-C7A0-45CE-AAEA-1D007A8BC529}" destId="{E945C5EC-0F17-4B4C-AE2C-EDB1659AF65E}" srcOrd="0" destOrd="0" presId="urn:microsoft.com/office/officeart/2005/8/layout/hierarchy3"/>
    <dgm:cxn modelId="{E8F2B6DC-1D75-4DBB-A0D4-50C3B5477169}" srcId="{BA05E9B4-F275-4541-88C3-26D797770A60}" destId="{EDF27C10-5881-4BF6-83AE-E34E1818C480}" srcOrd="0" destOrd="0" parTransId="{B2A917AE-A4EC-4869-8799-59FDF9BF5B92}" sibTransId="{3662CF77-733E-4C37-B7F5-58C1D05D712F}"/>
    <dgm:cxn modelId="{B77086DD-9513-40CF-8C22-EC7A4F252BE8}" type="presOf" srcId="{1F30E814-E261-4F39-BB55-D7BFCE530503}" destId="{0A951AC7-BEE6-410F-84F1-8C200EC748EC}" srcOrd="0" destOrd="0" presId="urn:microsoft.com/office/officeart/2005/8/layout/hierarchy3"/>
    <dgm:cxn modelId="{0BEBF207-44E4-4918-944D-F9DF01BE4F5C}" type="presParOf" srcId="{E945C5EC-0F17-4B4C-AE2C-EDB1659AF65E}" destId="{3D8CDB82-4788-42B9-A5AD-16D30DF70D22}" srcOrd="0" destOrd="0" presId="urn:microsoft.com/office/officeart/2005/8/layout/hierarchy3"/>
    <dgm:cxn modelId="{A91F9627-B750-4387-82F7-501D75F85370}" type="presParOf" srcId="{3D8CDB82-4788-42B9-A5AD-16D30DF70D22}" destId="{2D70CA32-BFDA-4FC3-9959-54046D55A92A}" srcOrd="0" destOrd="0" presId="urn:microsoft.com/office/officeart/2005/8/layout/hierarchy3"/>
    <dgm:cxn modelId="{57F7DD45-DA84-4FEB-A1D0-D06157A570AD}" type="presParOf" srcId="{2D70CA32-BFDA-4FC3-9959-54046D55A92A}" destId="{3BD4A630-0B41-4118-AC5F-E3BFCE6B7DC1}" srcOrd="0" destOrd="0" presId="urn:microsoft.com/office/officeart/2005/8/layout/hierarchy3"/>
    <dgm:cxn modelId="{DB7CD862-B603-4A77-A149-E9FDCB8E9D83}" type="presParOf" srcId="{2D70CA32-BFDA-4FC3-9959-54046D55A92A}" destId="{F9AFB651-6E29-4A36-90AC-BDB442FE493D}" srcOrd="1" destOrd="0" presId="urn:microsoft.com/office/officeart/2005/8/layout/hierarchy3"/>
    <dgm:cxn modelId="{61D06536-DACD-46E9-95F7-D8C111EDBA22}" type="presParOf" srcId="{3D8CDB82-4788-42B9-A5AD-16D30DF70D22}" destId="{B3C3D4E4-4CD5-4857-8581-8A3E9D606A18}" srcOrd="1" destOrd="0" presId="urn:microsoft.com/office/officeart/2005/8/layout/hierarchy3"/>
    <dgm:cxn modelId="{585CB44F-0D18-4819-9DB6-BD97E18AB072}" type="presParOf" srcId="{B3C3D4E4-4CD5-4857-8581-8A3E9D606A18}" destId="{5E1F64C3-7A75-4D4F-99F8-ED77541937D1}" srcOrd="0" destOrd="0" presId="urn:microsoft.com/office/officeart/2005/8/layout/hierarchy3"/>
    <dgm:cxn modelId="{5D10C56E-30BC-46B2-AF21-7FEB7A6AB5E0}" type="presParOf" srcId="{B3C3D4E4-4CD5-4857-8581-8A3E9D606A18}" destId="{21CD3853-C77B-4E8B-AB91-23D8F33A270D}" srcOrd="1" destOrd="0" presId="urn:microsoft.com/office/officeart/2005/8/layout/hierarchy3"/>
    <dgm:cxn modelId="{064699F4-90E5-4EE7-8AC2-19EB2CD2215A}" type="presParOf" srcId="{B3C3D4E4-4CD5-4857-8581-8A3E9D606A18}" destId="{269E5D0B-8C01-4992-B898-70BD28BF721E}" srcOrd="2" destOrd="0" presId="urn:microsoft.com/office/officeart/2005/8/layout/hierarchy3"/>
    <dgm:cxn modelId="{544C8D68-129F-4DB0-818E-B6D6D718D956}" type="presParOf" srcId="{B3C3D4E4-4CD5-4857-8581-8A3E9D606A18}" destId="{698FD9F0-859E-459B-9491-DD506FA844B9}" srcOrd="3" destOrd="0" presId="urn:microsoft.com/office/officeart/2005/8/layout/hierarchy3"/>
    <dgm:cxn modelId="{FDFAFC1F-34E2-480C-961B-D4A9D242F3A0}" type="presParOf" srcId="{B3C3D4E4-4CD5-4857-8581-8A3E9D606A18}" destId="{A402A8AE-35FE-4005-8178-3815DA9A4B90}" srcOrd="4" destOrd="0" presId="urn:microsoft.com/office/officeart/2005/8/layout/hierarchy3"/>
    <dgm:cxn modelId="{AA3F1FDD-7D41-4983-A927-B13C2103B1CB}" type="presParOf" srcId="{B3C3D4E4-4CD5-4857-8581-8A3E9D606A18}" destId="{238B8473-9157-478C-ACD0-78E1EAF53166}" srcOrd="5" destOrd="0" presId="urn:microsoft.com/office/officeart/2005/8/layout/hierarchy3"/>
    <dgm:cxn modelId="{CE4990DC-78E9-4DAE-9B62-77341915AFA5}" type="presParOf" srcId="{B3C3D4E4-4CD5-4857-8581-8A3E9D606A18}" destId="{210D6FAB-2B2E-4ABF-99D1-C5C7151DE4BF}" srcOrd="6" destOrd="0" presId="urn:microsoft.com/office/officeart/2005/8/layout/hierarchy3"/>
    <dgm:cxn modelId="{23E2A880-65D9-4166-A2C1-7084AE8EF33C}" type="presParOf" srcId="{B3C3D4E4-4CD5-4857-8581-8A3E9D606A18}" destId="{DBD2DEF0-5064-4646-B873-E79BAEC007F4}" srcOrd="7" destOrd="0" presId="urn:microsoft.com/office/officeart/2005/8/layout/hierarchy3"/>
    <dgm:cxn modelId="{931D8A5A-A158-4335-BCE8-2FDD4B8DCB22}" type="presParOf" srcId="{B3C3D4E4-4CD5-4857-8581-8A3E9D606A18}" destId="{CDF72FE2-F676-493F-9E96-296BB5700406}" srcOrd="8" destOrd="0" presId="urn:microsoft.com/office/officeart/2005/8/layout/hierarchy3"/>
    <dgm:cxn modelId="{3EE3BDAD-ED52-451B-93A2-F54C874D1B5A}" type="presParOf" srcId="{B3C3D4E4-4CD5-4857-8581-8A3E9D606A18}" destId="{E4309BC4-BC84-472F-A00E-0FFB31D48A89}" srcOrd="9" destOrd="0" presId="urn:microsoft.com/office/officeart/2005/8/layout/hierarchy3"/>
    <dgm:cxn modelId="{37267C39-EF91-41C3-B319-B72C6A784F11}" type="presParOf" srcId="{B3C3D4E4-4CD5-4857-8581-8A3E9D606A18}" destId="{AD73852A-3448-4187-AC03-1A75826A37A8}" srcOrd="10" destOrd="0" presId="urn:microsoft.com/office/officeart/2005/8/layout/hierarchy3"/>
    <dgm:cxn modelId="{C259423A-528D-4A50-9B0B-06F509445A16}" type="presParOf" srcId="{B3C3D4E4-4CD5-4857-8581-8A3E9D606A18}" destId="{0A951AC7-BEE6-410F-84F1-8C200EC748EC}" srcOrd="1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C21E2F-A73A-41D5-83AE-2527CEC506CE}">
      <dsp:nvSpPr>
        <dsp:cNvPr id="0" name=""/>
        <dsp:cNvSpPr/>
      </dsp:nvSpPr>
      <dsp:spPr>
        <a:xfrm>
          <a:off x="9496451" y="2333799"/>
          <a:ext cx="686988" cy="326944"/>
        </a:xfrm>
        <a:custGeom>
          <a:avLst/>
          <a:gdLst/>
          <a:ahLst/>
          <a:cxnLst/>
          <a:rect l="0" t="0" r="0" b="0"/>
          <a:pathLst>
            <a:path>
              <a:moveTo>
                <a:pt x="0" y="0"/>
              </a:moveTo>
              <a:lnTo>
                <a:pt x="0" y="222802"/>
              </a:lnTo>
              <a:lnTo>
                <a:pt x="686988" y="222802"/>
              </a:lnTo>
              <a:lnTo>
                <a:pt x="686988" y="326944"/>
              </a:lnTo>
            </a:path>
          </a:pathLst>
        </a:custGeom>
        <a:noFill/>
        <a:ln w="12700" cap="flat" cmpd="sng" algn="ctr">
          <a:solidFill>
            <a:schemeClr val="accent5">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C25573F-8FAC-44AA-A7B3-295459AB92FD}">
      <dsp:nvSpPr>
        <dsp:cNvPr id="0" name=""/>
        <dsp:cNvSpPr/>
      </dsp:nvSpPr>
      <dsp:spPr>
        <a:xfrm>
          <a:off x="8809462" y="2333799"/>
          <a:ext cx="686988" cy="326944"/>
        </a:xfrm>
        <a:custGeom>
          <a:avLst/>
          <a:gdLst/>
          <a:ahLst/>
          <a:cxnLst/>
          <a:rect l="0" t="0" r="0" b="0"/>
          <a:pathLst>
            <a:path>
              <a:moveTo>
                <a:pt x="686988" y="0"/>
              </a:moveTo>
              <a:lnTo>
                <a:pt x="686988" y="222802"/>
              </a:lnTo>
              <a:lnTo>
                <a:pt x="0" y="222802"/>
              </a:lnTo>
              <a:lnTo>
                <a:pt x="0" y="326944"/>
              </a:lnTo>
            </a:path>
          </a:pathLst>
        </a:custGeom>
        <a:noFill/>
        <a:ln w="12700" cap="flat" cmpd="sng" algn="ctr">
          <a:solidFill>
            <a:schemeClr val="accent5">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0D15E9E-742C-4221-99DE-D04B31E8B182}">
      <dsp:nvSpPr>
        <dsp:cNvPr id="0" name=""/>
        <dsp:cNvSpPr/>
      </dsp:nvSpPr>
      <dsp:spPr>
        <a:xfrm>
          <a:off x="5628294" y="1293011"/>
          <a:ext cx="3868156" cy="326944"/>
        </a:xfrm>
        <a:custGeom>
          <a:avLst/>
          <a:gdLst/>
          <a:ahLst/>
          <a:cxnLst/>
          <a:rect l="0" t="0" r="0" b="0"/>
          <a:pathLst>
            <a:path>
              <a:moveTo>
                <a:pt x="0" y="0"/>
              </a:moveTo>
              <a:lnTo>
                <a:pt x="0" y="222802"/>
              </a:lnTo>
              <a:lnTo>
                <a:pt x="3868156" y="222802"/>
              </a:lnTo>
              <a:lnTo>
                <a:pt x="3868156" y="326944"/>
              </a:lnTo>
            </a:path>
          </a:pathLst>
        </a:custGeom>
        <a:noFill/>
        <a:ln w="12700" cap="flat" cmpd="sng" algn="ctr">
          <a:solidFill>
            <a:schemeClr val="accent5">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492917AF-5D50-45B3-8F9A-C5F2CA71A61D}">
      <dsp:nvSpPr>
        <dsp:cNvPr id="0" name=""/>
        <dsp:cNvSpPr/>
      </dsp:nvSpPr>
      <dsp:spPr>
        <a:xfrm>
          <a:off x="6061508" y="2333799"/>
          <a:ext cx="1373977" cy="326944"/>
        </a:xfrm>
        <a:custGeom>
          <a:avLst/>
          <a:gdLst/>
          <a:ahLst/>
          <a:cxnLst/>
          <a:rect l="0" t="0" r="0" b="0"/>
          <a:pathLst>
            <a:path>
              <a:moveTo>
                <a:pt x="0" y="0"/>
              </a:moveTo>
              <a:lnTo>
                <a:pt x="0" y="222802"/>
              </a:lnTo>
              <a:lnTo>
                <a:pt x="1373977" y="222802"/>
              </a:lnTo>
              <a:lnTo>
                <a:pt x="1373977" y="326944"/>
              </a:lnTo>
            </a:path>
          </a:pathLst>
        </a:custGeom>
        <a:noFill/>
        <a:ln w="12700" cap="flat" cmpd="sng" algn="ctr">
          <a:solidFill>
            <a:schemeClr val="accent5">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6279CA3-6313-4735-A475-9E6AE0B77189}">
      <dsp:nvSpPr>
        <dsp:cNvPr id="0" name=""/>
        <dsp:cNvSpPr/>
      </dsp:nvSpPr>
      <dsp:spPr>
        <a:xfrm>
          <a:off x="6015788" y="2333799"/>
          <a:ext cx="91440" cy="326944"/>
        </a:xfrm>
        <a:custGeom>
          <a:avLst/>
          <a:gdLst/>
          <a:ahLst/>
          <a:cxnLst/>
          <a:rect l="0" t="0" r="0" b="0"/>
          <a:pathLst>
            <a:path>
              <a:moveTo>
                <a:pt x="45720" y="0"/>
              </a:moveTo>
              <a:lnTo>
                <a:pt x="45720" y="326944"/>
              </a:lnTo>
            </a:path>
          </a:pathLst>
        </a:custGeom>
        <a:noFill/>
        <a:ln w="12700" cap="flat" cmpd="sng" algn="ctr">
          <a:solidFill>
            <a:schemeClr val="accent5">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8F1FA586-B7C6-4F50-AF9C-1C3EF2FAD8C8}">
      <dsp:nvSpPr>
        <dsp:cNvPr id="0" name=""/>
        <dsp:cNvSpPr/>
      </dsp:nvSpPr>
      <dsp:spPr>
        <a:xfrm>
          <a:off x="4687530" y="2333799"/>
          <a:ext cx="1373977" cy="326944"/>
        </a:xfrm>
        <a:custGeom>
          <a:avLst/>
          <a:gdLst/>
          <a:ahLst/>
          <a:cxnLst/>
          <a:rect l="0" t="0" r="0" b="0"/>
          <a:pathLst>
            <a:path>
              <a:moveTo>
                <a:pt x="1373977" y="0"/>
              </a:moveTo>
              <a:lnTo>
                <a:pt x="1373977" y="222802"/>
              </a:lnTo>
              <a:lnTo>
                <a:pt x="0" y="222802"/>
              </a:lnTo>
              <a:lnTo>
                <a:pt x="0" y="326944"/>
              </a:lnTo>
            </a:path>
          </a:pathLst>
        </a:custGeom>
        <a:noFill/>
        <a:ln w="12700" cap="flat" cmpd="sng" algn="ctr">
          <a:solidFill>
            <a:schemeClr val="accent5">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32DEB38-01AA-4E86-BFCB-6F0D7CDB3398}">
      <dsp:nvSpPr>
        <dsp:cNvPr id="0" name=""/>
        <dsp:cNvSpPr/>
      </dsp:nvSpPr>
      <dsp:spPr>
        <a:xfrm>
          <a:off x="5628294" y="1293011"/>
          <a:ext cx="433213" cy="326944"/>
        </a:xfrm>
        <a:custGeom>
          <a:avLst/>
          <a:gdLst/>
          <a:ahLst/>
          <a:cxnLst/>
          <a:rect l="0" t="0" r="0" b="0"/>
          <a:pathLst>
            <a:path>
              <a:moveTo>
                <a:pt x="0" y="0"/>
              </a:moveTo>
              <a:lnTo>
                <a:pt x="0" y="222802"/>
              </a:lnTo>
              <a:lnTo>
                <a:pt x="433213" y="222802"/>
              </a:lnTo>
              <a:lnTo>
                <a:pt x="433213" y="326944"/>
              </a:lnTo>
            </a:path>
          </a:pathLst>
        </a:custGeom>
        <a:noFill/>
        <a:ln w="12700" cap="flat" cmpd="sng" algn="ctr">
          <a:solidFill>
            <a:schemeClr val="accent5">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41535206-3EBE-4876-BEFA-DD4B75A227C1}">
      <dsp:nvSpPr>
        <dsp:cNvPr id="0" name=""/>
        <dsp:cNvSpPr/>
      </dsp:nvSpPr>
      <dsp:spPr>
        <a:xfrm>
          <a:off x="1939576" y="2333799"/>
          <a:ext cx="1373977" cy="326944"/>
        </a:xfrm>
        <a:custGeom>
          <a:avLst/>
          <a:gdLst/>
          <a:ahLst/>
          <a:cxnLst/>
          <a:rect l="0" t="0" r="0" b="0"/>
          <a:pathLst>
            <a:path>
              <a:moveTo>
                <a:pt x="0" y="0"/>
              </a:moveTo>
              <a:lnTo>
                <a:pt x="0" y="222802"/>
              </a:lnTo>
              <a:lnTo>
                <a:pt x="1373977" y="222802"/>
              </a:lnTo>
              <a:lnTo>
                <a:pt x="1373977" y="326944"/>
              </a:lnTo>
            </a:path>
          </a:pathLst>
        </a:custGeom>
        <a:noFill/>
        <a:ln w="12700" cap="flat" cmpd="sng" algn="ctr">
          <a:solidFill>
            <a:schemeClr val="accent5">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6A68C15C-173C-4F04-9535-318CA294E88A}">
      <dsp:nvSpPr>
        <dsp:cNvPr id="0" name=""/>
        <dsp:cNvSpPr/>
      </dsp:nvSpPr>
      <dsp:spPr>
        <a:xfrm>
          <a:off x="1893856" y="2333799"/>
          <a:ext cx="91440" cy="326944"/>
        </a:xfrm>
        <a:custGeom>
          <a:avLst/>
          <a:gdLst/>
          <a:ahLst/>
          <a:cxnLst/>
          <a:rect l="0" t="0" r="0" b="0"/>
          <a:pathLst>
            <a:path>
              <a:moveTo>
                <a:pt x="45720" y="0"/>
              </a:moveTo>
              <a:lnTo>
                <a:pt x="45720" y="326944"/>
              </a:lnTo>
            </a:path>
          </a:pathLst>
        </a:custGeom>
        <a:noFill/>
        <a:ln w="12700" cap="flat" cmpd="sng" algn="ctr">
          <a:solidFill>
            <a:schemeClr val="accent5">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B9EB304-64D3-4F6A-98FE-DFAEE647F5D2}">
      <dsp:nvSpPr>
        <dsp:cNvPr id="0" name=""/>
        <dsp:cNvSpPr/>
      </dsp:nvSpPr>
      <dsp:spPr>
        <a:xfrm>
          <a:off x="565599" y="2333799"/>
          <a:ext cx="1373977" cy="326944"/>
        </a:xfrm>
        <a:custGeom>
          <a:avLst/>
          <a:gdLst/>
          <a:ahLst/>
          <a:cxnLst/>
          <a:rect l="0" t="0" r="0" b="0"/>
          <a:pathLst>
            <a:path>
              <a:moveTo>
                <a:pt x="1373977" y="0"/>
              </a:moveTo>
              <a:lnTo>
                <a:pt x="1373977" y="222802"/>
              </a:lnTo>
              <a:lnTo>
                <a:pt x="0" y="222802"/>
              </a:lnTo>
              <a:lnTo>
                <a:pt x="0" y="326944"/>
              </a:lnTo>
            </a:path>
          </a:pathLst>
        </a:custGeom>
        <a:noFill/>
        <a:ln w="12700" cap="flat" cmpd="sng" algn="ctr">
          <a:solidFill>
            <a:schemeClr val="accent5">
              <a:shade val="8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49226A3-D33F-43BE-983B-71E44DA12739}">
      <dsp:nvSpPr>
        <dsp:cNvPr id="0" name=""/>
        <dsp:cNvSpPr/>
      </dsp:nvSpPr>
      <dsp:spPr>
        <a:xfrm>
          <a:off x="1939576" y="1293011"/>
          <a:ext cx="3688717" cy="326944"/>
        </a:xfrm>
        <a:custGeom>
          <a:avLst/>
          <a:gdLst/>
          <a:ahLst/>
          <a:cxnLst/>
          <a:rect l="0" t="0" r="0" b="0"/>
          <a:pathLst>
            <a:path>
              <a:moveTo>
                <a:pt x="3688717" y="0"/>
              </a:moveTo>
              <a:lnTo>
                <a:pt x="3688717" y="222802"/>
              </a:lnTo>
              <a:lnTo>
                <a:pt x="0" y="222802"/>
              </a:lnTo>
              <a:lnTo>
                <a:pt x="0" y="326944"/>
              </a:lnTo>
            </a:path>
          </a:pathLst>
        </a:custGeom>
        <a:noFill/>
        <a:ln w="12700" cap="flat" cmpd="sng" algn="ctr">
          <a:solidFill>
            <a:schemeClr val="accent5">
              <a:shade val="60000"/>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67500AC-E580-4741-B7CF-4D88511A9A12}">
      <dsp:nvSpPr>
        <dsp:cNvPr id="0" name=""/>
        <dsp:cNvSpPr/>
      </dsp:nvSpPr>
      <dsp:spPr>
        <a:xfrm>
          <a:off x="3617885" y="579168"/>
          <a:ext cx="4020816" cy="713843"/>
        </a:xfrm>
        <a:prstGeom prst="roundRect">
          <a:avLst>
            <a:gd name="adj" fmla="val 10000"/>
          </a:avLst>
        </a:prstGeom>
        <a:solidFill>
          <a:schemeClr val="accent6">
            <a:lumMod val="20000"/>
            <a:lumOff val="80000"/>
          </a:schemeClr>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B27973D9-C2D0-4515-8DC7-2007333E3A42}">
      <dsp:nvSpPr>
        <dsp:cNvPr id="0" name=""/>
        <dsp:cNvSpPr/>
      </dsp:nvSpPr>
      <dsp:spPr>
        <a:xfrm>
          <a:off x="3742792" y="697829"/>
          <a:ext cx="4020816" cy="713843"/>
        </a:xfrm>
        <a:prstGeom prst="roundRect">
          <a:avLst>
            <a:gd name="adj" fmla="val 10000"/>
          </a:avLst>
        </a:prstGeom>
        <a:solidFill>
          <a:srgbClr val="008080">
            <a:alpha val="90000"/>
          </a:srgbClr>
        </a:solidFill>
        <a:ln w="635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z="152400">
          <a:bevelT w="190500" h="38100"/>
        </a:sp3d>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b="1" kern="1200" noProof="0" dirty="0">
              <a:solidFill>
                <a:schemeClr val="bg1"/>
              </a:solidFill>
            </a:rPr>
            <a:t>Users of financial analysis</a:t>
          </a:r>
        </a:p>
      </dsp:txBody>
      <dsp:txXfrm>
        <a:off x="3763700" y="718737"/>
        <a:ext cx="3979000" cy="672027"/>
      </dsp:txXfrm>
    </dsp:sp>
    <dsp:sp modelId="{88C2A811-835F-41DB-AB03-009254BDAF5A}">
      <dsp:nvSpPr>
        <dsp:cNvPr id="0" name=""/>
        <dsp:cNvSpPr/>
      </dsp:nvSpPr>
      <dsp:spPr>
        <a:xfrm>
          <a:off x="617869" y="1619955"/>
          <a:ext cx="2643413" cy="713843"/>
        </a:xfrm>
        <a:prstGeom prst="roundRect">
          <a:avLst>
            <a:gd name="adj" fmla="val 10000"/>
          </a:avLst>
        </a:prstGeom>
        <a:solidFill>
          <a:schemeClr val="accent6">
            <a:lumMod val="20000"/>
            <a:lumOff val="80000"/>
          </a:schemeClr>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45BE5392-4D43-4414-85F2-E26D03A5CE67}">
      <dsp:nvSpPr>
        <dsp:cNvPr id="0" name=""/>
        <dsp:cNvSpPr/>
      </dsp:nvSpPr>
      <dsp:spPr>
        <a:xfrm>
          <a:off x="742776" y="1738617"/>
          <a:ext cx="2643413" cy="713843"/>
        </a:xfrm>
        <a:prstGeom prst="roundRect">
          <a:avLst>
            <a:gd name="adj" fmla="val 10000"/>
          </a:avLst>
        </a:prstGeom>
        <a:solidFill>
          <a:srgbClr val="008080">
            <a:alpha val="90000"/>
          </a:srgbClr>
        </a:solidFill>
        <a:ln w="635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z="152400">
          <a:bevelT w="190500" h="38100"/>
        </a:sp3d>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b="1" kern="1200" noProof="0" dirty="0">
              <a:solidFill>
                <a:schemeClr val="bg1"/>
              </a:solidFill>
            </a:rPr>
            <a:t>Management</a:t>
          </a:r>
        </a:p>
      </dsp:txBody>
      <dsp:txXfrm>
        <a:off x="763684" y="1759525"/>
        <a:ext cx="2601597" cy="672027"/>
      </dsp:txXfrm>
    </dsp:sp>
    <dsp:sp modelId="{4F90A465-BA32-4E84-A899-F51C02851362}">
      <dsp:nvSpPr>
        <dsp:cNvPr id="0" name=""/>
        <dsp:cNvSpPr/>
      </dsp:nvSpPr>
      <dsp:spPr>
        <a:xfrm>
          <a:off x="3517" y="2660743"/>
          <a:ext cx="1124163" cy="713843"/>
        </a:xfrm>
        <a:prstGeom prst="roundRect">
          <a:avLst>
            <a:gd name="adj" fmla="val 10000"/>
          </a:avLst>
        </a:prstGeom>
        <a:solidFill>
          <a:schemeClr val="accent6">
            <a:lumMod val="20000"/>
            <a:lumOff val="80000"/>
          </a:schemeClr>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894F53DD-8E08-4C37-B20D-7F6302B5E628}">
      <dsp:nvSpPr>
        <dsp:cNvPr id="0" name=""/>
        <dsp:cNvSpPr/>
      </dsp:nvSpPr>
      <dsp:spPr>
        <a:xfrm>
          <a:off x="128424" y="2779405"/>
          <a:ext cx="1124163" cy="713843"/>
        </a:xfrm>
        <a:prstGeom prst="roundRect">
          <a:avLst>
            <a:gd name="adj" fmla="val 10000"/>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noProof="0" dirty="0"/>
            <a:t>Operating analysis</a:t>
          </a:r>
        </a:p>
      </dsp:txBody>
      <dsp:txXfrm>
        <a:off x="149332" y="2800313"/>
        <a:ext cx="1082347" cy="672027"/>
      </dsp:txXfrm>
    </dsp:sp>
    <dsp:sp modelId="{832415C3-2602-4ACC-B827-F6DB20ADC0EA}">
      <dsp:nvSpPr>
        <dsp:cNvPr id="0" name=""/>
        <dsp:cNvSpPr/>
      </dsp:nvSpPr>
      <dsp:spPr>
        <a:xfrm>
          <a:off x="1377494" y="2660743"/>
          <a:ext cx="1124163" cy="713843"/>
        </a:xfrm>
        <a:prstGeom prst="roundRect">
          <a:avLst>
            <a:gd name="adj" fmla="val 10000"/>
          </a:avLst>
        </a:prstGeom>
        <a:solidFill>
          <a:schemeClr val="accent6">
            <a:lumMod val="20000"/>
            <a:lumOff val="80000"/>
          </a:schemeClr>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AD6EA0EF-561C-4D94-823A-04C2EED78599}">
      <dsp:nvSpPr>
        <dsp:cNvPr id="0" name=""/>
        <dsp:cNvSpPr/>
      </dsp:nvSpPr>
      <dsp:spPr>
        <a:xfrm>
          <a:off x="1502401" y="2779405"/>
          <a:ext cx="1124163" cy="713843"/>
        </a:xfrm>
        <a:prstGeom prst="roundRect">
          <a:avLst>
            <a:gd name="adj" fmla="val 10000"/>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noProof="0" dirty="0"/>
            <a:t>Resources management</a:t>
          </a:r>
        </a:p>
      </dsp:txBody>
      <dsp:txXfrm>
        <a:off x="1523309" y="2800313"/>
        <a:ext cx="1082347" cy="672027"/>
      </dsp:txXfrm>
    </dsp:sp>
    <dsp:sp modelId="{5FC9AE19-A69D-4D0E-81C8-8EE84A410E0E}">
      <dsp:nvSpPr>
        <dsp:cNvPr id="0" name=""/>
        <dsp:cNvSpPr/>
      </dsp:nvSpPr>
      <dsp:spPr>
        <a:xfrm>
          <a:off x="2751472" y="2660743"/>
          <a:ext cx="1124163" cy="713843"/>
        </a:xfrm>
        <a:prstGeom prst="roundRect">
          <a:avLst>
            <a:gd name="adj" fmla="val 10000"/>
          </a:avLst>
        </a:prstGeom>
        <a:solidFill>
          <a:schemeClr val="accent6">
            <a:lumMod val="20000"/>
            <a:lumOff val="80000"/>
          </a:schemeClr>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F14098D4-2813-4744-B0BF-3BAF7088BF43}">
      <dsp:nvSpPr>
        <dsp:cNvPr id="0" name=""/>
        <dsp:cNvSpPr/>
      </dsp:nvSpPr>
      <dsp:spPr>
        <a:xfrm>
          <a:off x="2876379" y="2779405"/>
          <a:ext cx="1124163" cy="713843"/>
        </a:xfrm>
        <a:prstGeom prst="roundRect">
          <a:avLst>
            <a:gd name="adj" fmla="val 10000"/>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noProof="0" dirty="0"/>
            <a:t>Profitability</a:t>
          </a:r>
        </a:p>
      </dsp:txBody>
      <dsp:txXfrm>
        <a:off x="2897287" y="2800313"/>
        <a:ext cx="1082347" cy="672027"/>
      </dsp:txXfrm>
    </dsp:sp>
    <dsp:sp modelId="{C686A182-4BE4-4C94-9AFF-533DE4B4A14C}">
      <dsp:nvSpPr>
        <dsp:cNvPr id="0" name=""/>
        <dsp:cNvSpPr/>
      </dsp:nvSpPr>
      <dsp:spPr>
        <a:xfrm>
          <a:off x="4415418" y="1619955"/>
          <a:ext cx="3292179" cy="713843"/>
        </a:xfrm>
        <a:prstGeom prst="roundRect">
          <a:avLst>
            <a:gd name="adj" fmla="val 10000"/>
          </a:avLst>
        </a:prstGeom>
        <a:solidFill>
          <a:schemeClr val="accent6">
            <a:lumMod val="20000"/>
            <a:lumOff val="80000"/>
          </a:schemeClr>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1CEFF469-EFA6-45A6-A3C6-EE8E1E834C91}">
      <dsp:nvSpPr>
        <dsp:cNvPr id="0" name=""/>
        <dsp:cNvSpPr/>
      </dsp:nvSpPr>
      <dsp:spPr>
        <a:xfrm>
          <a:off x="4540325" y="1738617"/>
          <a:ext cx="3292179" cy="713843"/>
        </a:xfrm>
        <a:prstGeom prst="roundRect">
          <a:avLst>
            <a:gd name="adj" fmla="val 10000"/>
          </a:avLst>
        </a:prstGeom>
        <a:solidFill>
          <a:srgbClr val="008080">
            <a:alpha val="90000"/>
          </a:srgbClr>
        </a:solidFill>
        <a:ln w="635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z="152400">
          <a:bevelT w="190500" h="38100"/>
        </a:sp3d>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GB" sz="1600" b="1" kern="1200" noProof="0" dirty="0">
              <a:solidFill>
                <a:schemeClr val="bg1"/>
              </a:solidFill>
            </a:rPr>
            <a:t>Creditors</a:t>
          </a:r>
        </a:p>
      </dsp:txBody>
      <dsp:txXfrm>
        <a:off x="4561233" y="1759525"/>
        <a:ext cx="3250363" cy="672027"/>
      </dsp:txXfrm>
    </dsp:sp>
    <dsp:sp modelId="{9173F842-4EDD-4E64-95AB-C1E5B686F112}">
      <dsp:nvSpPr>
        <dsp:cNvPr id="0" name=""/>
        <dsp:cNvSpPr/>
      </dsp:nvSpPr>
      <dsp:spPr>
        <a:xfrm>
          <a:off x="4125449" y="2660743"/>
          <a:ext cx="1124163" cy="713843"/>
        </a:xfrm>
        <a:prstGeom prst="roundRect">
          <a:avLst>
            <a:gd name="adj" fmla="val 10000"/>
          </a:avLst>
        </a:prstGeom>
        <a:solidFill>
          <a:schemeClr val="accent6">
            <a:lumMod val="20000"/>
            <a:lumOff val="80000"/>
          </a:schemeClr>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40CA68D0-1617-4170-A3F9-5C75BF786CF5}">
      <dsp:nvSpPr>
        <dsp:cNvPr id="0" name=""/>
        <dsp:cNvSpPr/>
      </dsp:nvSpPr>
      <dsp:spPr>
        <a:xfrm>
          <a:off x="4250356" y="2779405"/>
          <a:ext cx="1124163" cy="713843"/>
        </a:xfrm>
        <a:prstGeom prst="roundRect">
          <a:avLst>
            <a:gd name="adj" fmla="val 10000"/>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noProof="0" dirty="0"/>
            <a:t>Liquidity</a:t>
          </a:r>
        </a:p>
      </dsp:txBody>
      <dsp:txXfrm>
        <a:off x="4271264" y="2800313"/>
        <a:ext cx="1082347" cy="672027"/>
      </dsp:txXfrm>
    </dsp:sp>
    <dsp:sp modelId="{AEEA726C-8ED0-489F-BB4A-2358CF0C10BB}">
      <dsp:nvSpPr>
        <dsp:cNvPr id="0" name=""/>
        <dsp:cNvSpPr/>
      </dsp:nvSpPr>
      <dsp:spPr>
        <a:xfrm>
          <a:off x="5499426" y="2660743"/>
          <a:ext cx="1124163" cy="713843"/>
        </a:xfrm>
        <a:prstGeom prst="roundRect">
          <a:avLst>
            <a:gd name="adj" fmla="val 10000"/>
          </a:avLst>
        </a:prstGeom>
        <a:solidFill>
          <a:schemeClr val="accent6">
            <a:lumMod val="20000"/>
            <a:lumOff val="80000"/>
          </a:schemeClr>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546BEB2B-E5AE-4694-8615-125FC97D50F2}">
      <dsp:nvSpPr>
        <dsp:cNvPr id="0" name=""/>
        <dsp:cNvSpPr/>
      </dsp:nvSpPr>
      <dsp:spPr>
        <a:xfrm>
          <a:off x="5624333" y="2779405"/>
          <a:ext cx="1124163" cy="713843"/>
        </a:xfrm>
        <a:prstGeom prst="roundRect">
          <a:avLst>
            <a:gd name="adj" fmla="val 10000"/>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noProof="0" dirty="0"/>
            <a:t>Indebtedness</a:t>
          </a:r>
        </a:p>
      </dsp:txBody>
      <dsp:txXfrm>
        <a:off x="5645241" y="2800313"/>
        <a:ext cx="1082347" cy="672027"/>
      </dsp:txXfrm>
    </dsp:sp>
    <dsp:sp modelId="{262EA11D-2D62-45E4-AA97-0A0DE0474FEB}">
      <dsp:nvSpPr>
        <dsp:cNvPr id="0" name=""/>
        <dsp:cNvSpPr/>
      </dsp:nvSpPr>
      <dsp:spPr>
        <a:xfrm>
          <a:off x="6873403" y="2660743"/>
          <a:ext cx="1124163" cy="713843"/>
        </a:xfrm>
        <a:prstGeom prst="roundRect">
          <a:avLst>
            <a:gd name="adj" fmla="val 10000"/>
          </a:avLst>
        </a:prstGeom>
        <a:solidFill>
          <a:schemeClr val="accent6">
            <a:lumMod val="20000"/>
            <a:lumOff val="80000"/>
          </a:schemeClr>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689D47C6-B4BF-4BFA-95E8-C36B63AF11D1}">
      <dsp:nvSpPr>
        <dsp:cNvPr id="0" name=""/>
        <dsp:cNvSpPr/>
      </dsp:nvSpPr>
      <dsp:spPr>
        <a:xfrm>
          <a:off x="6998310" y="2779405"/>
          <a:ext cx="1124163" cy="713843"/>
        </a:xfrm>
        <a:prstGeom prst="roundRect">
          <a:avLst>
            <a:gd name="adj" fmla="val 10000"/>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noProof="0" dirty="0"/>
            <a:t>Debt services</a:t>
          </a:r>
        </a:p>
      </dsp:txBody>
      <dsp:txXfrm>
        <a:off x="7019218" y="2800313"/>
        <a:ext cx="1082347" cy="672027"/>
      </dsp:txXfrm>
    </dsp:sp>
    <dsp:sp modelId="{49A2E3D2-DBEB-40C5-AA58-73322BC7D78E}">
      <dsp:nvSpPr>
        <dsp:cNvPr id="0" name=""/>
        <dsp:cNvSpPr/>
      </dsp:nvSpPr>
      <dsp:spPr>
        <a:xfrm>
          <a:off x="8354183" y="1619955"/>
          <a:ext cx="2284535" cy="713843"/>
        </a:xfrm>
        <a:prstGeom prst="roundRect">
          <a:avLst>
            <a:gd name="adj" fmla="val 10000"/>
          </a:avLst>
        </a:prstGeom>
        <a:solidFill>
          <a:schemeClr val="accent6">
            <a:lumMod val="20000"/>
            <a:lumOff val="80000"/>
          </a:schemeClr>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D68DA303-5E92-4BD7-BF8F-1B9F2C31A596}">
      <dsp:nvSpPr>
        <dsp:cNvPr id="0" name=""/>
        <dsp:cNvSpPr/>
      </dsp:nvSpPr>
      <dsp:spPr>
        <a:xfrm>
          <a:off x="8479090" y="1738617"/>
          <a:ext cx="2284535" cy="713843"/>
        </a:xfrm>
        <a:prstGeom prst="roundRect">
          <a:avLst>
            <a:gd name="adj" fmla="val 10000"/>
          </a:avLst>
        </a:prstGeom>
        <a:solidFill>
          <a:srgbClr val="008080">
            <a:alpha val="90000"/>
          </a:srgbClr>
        </a:solidFill>
        <a:ln w="635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z="152400">
          <a:bevelT w="190500" h="38100"/>
        </a:sp3d>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GB" sz="1600" b="1" kern="1200" noProof="0" dirty="0">
              <a:solidFill>
                <a:schemeClr val="bg1"/>
              </a:solidFill>
            </a:rPr>
            <a:t>Shareholder</a:t>
          </a:r>
          <a:r>
            <a:rPr lang="cs-CZ" sz="1600" b="1" kern="1200" noProof="0">
              <a:solidFill>
                <a:schemeClr val="bg1"/>
              </a:solidFill>
            </a:rPr>
            <a:t>s</a:t>
          </a:r>
          <a:endParaRPr lang="en-GB" sz="1600" b="1" kern="1200" noProof="0" dirty="0">
            <a:solidFill>
              <a:schemeClr val="bg1"/>
            </a:solidFill>
          </a:endParaRPr>
        </a:p>
      </dsp:txBody>
      <dsp:txXfrm>
        <a:off x="8499998" y="1759525"/>
        <a:ext cx="2242719" cy="672027"/>
      </dsp:txXfrm>
    </dsp:sp>
    <dsp:sp modelId="{ABEAF44A-2DB6-4E01-B961-15C8017BA0FC}">
      <dsp:nvSpPr>
        <dsp:cNvPr id="0" name=""/>
        <dsp:cNvSpPr/>
      </dsp:nvSpPr>
      <dsp:spPr>
        <a:xfrm>
          <a:off x="8247380" y="2660743"/>
          <a:ext cx="1124163" cy="713843"/>
        </a:xfrm>
        <a:prstGeom prst="roundRect">
          <a:avLst>
            <a:gd name="adj" fmla="val 10000"/>
          </a:avLst>
        </a:prstGeom>
        <a:solidFill>
          <a:schemeClr val="accent6">
            <a:lumMod val="20000"/>
            <a:lumOff val="80000"/>
          </a:schemeClr>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9C990294-23EA-4192-ADD6-730EF441C28B}">
      <dsp:nvSpPr>
        <dsp:cNvPr id="0" name=""/>
        <dsp:cNvSpPr/>
      </dsp:nvSpPr>
      <dsp:spPr>
        <a:xfrm>
          <a:off x="8372288" y="2779405"/>
          <a:ext cx="1124163" cy="713843"/>
        </a:xfrm>
        <a:prstGeom prst="roundRect">
          <a:avLst>
            <a:gd name="adj" fmla="val 10000"/>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noProof="0" dirty="0"/>
            <a:t>Profitability</a:t>
          </a:r>
        </a:p>
      </dsp:txBody>
      <dsp:txXfrm>
        <a:off x="8393196" y="2800313"/>
        <a:ext cx="1082347" cy="672027"/>
      </dsp:txXfrm>
    </dsp:sp>
    <dsp:sp modelId="{D3E4B981-B75D-4BD7-87F9-DC16C6148C5D}">
      <dsp:nvSpPr>
        <dsp:cNvPr id="0" name=""/>
        <dsp:cNvSpPr/>
      </dsp:nvSpPr>
      <dsp:spPr>
        <a:xfrm>
          <a:off x="9621358" y="2660743"/>
          <a:ext cx="1124163" cy="713843"/>
        </a:xfrm>
        <a:prstGeom prst="roundRect">
          <a:avLst>
            <a:gd name="adj" fmla="val 10000"/>
          </a:avLst>
        </a:prstGeom>
        <a:solidFill>
          <a:schemeClr val="accent6">
            <a:lumMod val="20000"/>
            <a:lumOff val="80000"/>
          </a:schemeClr>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FE0F1356-7ACC-4BF9-AAB9-ED7F414DB468}">
      <dsp:nvSpPr>
        <dsp:cNvPr id="0" name=""/>
        <dsp:cNvSpPr/>
      </dsp:nvSpPr>
      <dsp:spPr>
        <a:xfrm>
          <a:off x="9746265" y="2779405"/>
          <a:ext cx="1124163" cy="713843"/>
        </a:xfrm>
        <a:prstGeom prst="roundRect">
          <a:avLst>
            <a:gd name="adj" fmla="val 10000"/>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GB" sz="1200" kern="1200" noProof="0" dirty="0"/>
            <a:t>Dividend policy</a:t>
          </a:r>
        </a:p>
      </dsp:txBody>
      <dsp:txXfrm>
        <a:off x="9767173" y="2800313"/>
        <a:ext cx="1082347" cy="6720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D4A630-0B41-4118-AC5F-E3BFCE6B7DC1}">
      <dsp:nvSpPr>
        <dsp:cNvPr id="0" name=""/>
        <dsp:cNvSpPr/>
      </dsp:nvSpPr>
      <dsp:spPr>
        <a:xfrm>
          <a:off x="1426565" y="733"/>
          <a:ext cx="1728711" cy="637317"/>
        </a:xfrm>
        <a:prstGeom prst="roundRect">
          <a:avLst>
            <a:gd name="adj" fmla="val 10000"/>
          </a:avLst>
        </a:prstGeom>
        <a:solidFill>
          <a:srgbClr val="00808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b="1" kern="1200" noProof="0" dirty="0"/>
            <a:t>Ratio analysis</a:t>
          </a:r>
        </a:p>
      </dsp:txBody>
      <dsp:txXfrm>
        <a:off x="1445231" y="19399"/>
        <a:ext cx="1691379" cy="599985"/>
      </dsp:txXfrm>
    </dsp:sp>
    <dsp:sp modelId="{5E1F64C3-7A75-4D4F-99F8-ED77541937D1}">
      <dsp:nvSpPr>
        <dsp:cNvPr id="0" name=""/>
        <dsp:cNvSpPr/>
      </dsp:nvSpPr>
      <dsp:spPr>
        <a:xfrm>
          <a:off x="1599436" y="638050"/>
          <a:ext cx="172871" cy="477988"/>
        </a:xfrm>
        <a:custGeom>
          <a:avLst/>
          <a:gdLst/>
          <a:ahLst/>
          <a:cxnLst/>
          <a:rect l="0" t="0" r="0" b="0"/>
          <a:pathLst>
            <a:path>
              <a:moveTo>
                <a:pt x="0" y="0"/>
              </a:moveTo>
              <a:lnTo>
                <a:pt x="0" y="477988"/>
              </a:lnTo>
              <a:lnTo>
                <a:pt x="172871" y="477988"/>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21CD3853-C77B-4E8B-AB91-23D8F33A270D}">
      <dsp:nvSpPr>
        <dsp:cNvPr id="0" name=""/>
        <dsp:cNvSpPr/>
      </dsp:nvSpPr>
      <dsp:spPr>
        <a:xfrm>
          <a:off x="1772307" y="797380"/>
          <a:ext cx="2074769" cy="637317"/>
        </a:xfrm>
        <a:prstGeom prst="roundRect">
          <a:avLst>
            <a:gd name="adj" fmla="val 10000"/>
          </a:avLst>
        </a:prstGeom>
        <a:solidFill>
          <a:schemeClr val="lt1">
            <a:alpha val="90000"/>
            <a:hueOff val="0"/>
            <a:satOff val="0"/>
            <a:lumOff val="0"/>
            <a:alphaOff val="0"/>
          </a:schemeClr>
        </a:soli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z="-300000">
          <a:bevelT w="190500" h="38100"/>
        </a:sp3d>
      </dsp:spPr>
      <dsp:style>
        <a:lnRef idx="0">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l" defTabSz="889000">
            <a:lnSpc>
              <a:spcPct val="90000"/>
            </a:lnSpc>
            <a:spcBef>
              <a:spcPct val="0"/>
            </a:spcBef>
            <a:spcAft>
              <a:spcPct val="35000"/>
            </a:spcAft>
            <a:buNone/>
          </a:pPr>
          <a:r>
            <a:rPr lang="en-US" sz="2000" kern="1200" dirty="0"/>
            <a:t>Property state</a:t>
          </a:r>
          <a:endParaRPr lang="cs-CZ" sz="2000" kern="1200" dirty="0"/>
        </a:p>
      </dsp:txBody>
      <dsp:txXfrm>
        <a:off x="1790973" y="816046"/>
        <a:ext cx="2037437" cy="599985"/>
      </dsp:txXfrm>
    </dsp:sp>
    <dsp:sp modelId="{269E5D0B-8C01-4992-B898-70BD28BF721E}">
      <dsp:nvSpPr>
        <dsp:cNvPr id="0" name=""/>
        <dsp:cNvSpPr/>
      </dsp:nvSpPr>
      <dsp:spPr>
        <a:xfrm>
          <a:off x="1599436" y="638050"/>
          <a:ext cx="172871" cy="1274635"/>
        </a:xfrm>
        <a:custGeom>
          <a:avLst/>
          <a:gdLst/>
          <a:ahLst/>
          <a:cxnLst/>
          <a:rect l="0" t="0" r="0" b="0"/>
          <a:pathLst>
            <a:path>
              <a:moveTo>
                <a:pt x="0" y="0"/>
              </a:moveTo>
              <a:lnTo>
                <a:pt x="0" y="1274635"/>
              </a:lnTo>
              <a:lnTo>
                <a:pt x="172871" y="1274635"/>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698FD9F0-859E-459B-9491-DD506FA844B9}">
      <dsp:nvSpPr>
        <dsp:cNvPr id="0" name=""/>
        <dsp:cNvSpPr/>
      </dsp:nvSpPr>
      <dsp:spPr>
        <a:xfrm>
          <a:off x="1772307" y="1594027"/>
          <a:ext cx="1491231" cy="637317"/>
        </a:xfrm>
        <a:prstGeom prst="roundRect">
          <a:avLst>
            <a:gd name="adj" fmla="val 10000"/>
          </a:avLst>
        </a:prstGeom>
        <a:solidFill>
          <a:schemeClr val="lt1">
            <a:alpha val="90000"/>
            <a:hueOff val="0"/>
            <a:satOff val="0"/>
            <a:lumOff val="0"/>
            <a:alphaOff val="0"/>
          </a:schemeClr>
        </a:soli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z="-300000">
          <a:bevelT w="190500" h="38100"/>
        </a:sp3d>
      </dsp:spPr>
      <dsp:style>
        <a:lnRef idx="0">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noProof="0" dirty="0"/>
            <a:t>Liquidity</a:t>
          </a:r>
        </a:p>
      </dsp:txBody>
      <dsp:txXfrm>
        <a:off x="1790973" y="1612693"/>
        <a:ext cx="1453899" cy="599985"/>
      </dsp:txXfrm>
    </dsp:sp>
    <dsp:sp modelId="{A402A8AE-35FE-4005-8178-3815DA9A4B90}">
      <dsp:nvSpPr>
        <dsp:cNvPr id="0" name=""/>
        <dsp:cNvSpPr/>
      </dsp:nvSpPr>
      <dsp:spPr>
        <a:xfrm>
          <a:off x="1599436" y="638050"/>
          <a:ext cx="172871" cy="2071282"/>
        </a:xfrm>
        <a:custGeom>
          <a:avLst/>
          <a:gdLst/>
          <a:ahLst/>
          <a:cxnLst/>
          <a:rect l="0" t="0" r="0" b="0"/>
          <a:pathLst>
            <a:path>
              <a:moveTo>
                <a:pt x="0" y="0"/>
              </a:moveTo>
              <a:lnTo>
                <a:pt x="0" y="2071282"/>
              </a:lnTo>
              <a:lnTo>
                <a:pt x="172871" y="2071282"/>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238B8473-9157-478C-ACD0-78E1EAF53166}">
      <dsp:nvSpPr>
        <dsp:cNvPr id="0" name=""/>
        <dsp:cNvSpPr/>
      </dsp:nvSpPr>
      <dsp:spPr>
        <a:xfrm>
          <a:off x="1772307" y="2390674"/>
          <a:ext cx="1560918" cy="637317"/>
        </a:xfrm>
        <a:prstGeom prst="roundRect">
          <a:avLst>
            <a:gd name="adj" fmla="val 10000"/>
          </a:avLst>
        </a:prstGeom>
        <a:solidFill>
          <a:schemeClr val="lt1">
            <a:alpha val="90000"/>
            <a:hueOff val="0"/>
            <a:satOff val="0"/>
            <a:lumOff val="0"/>
            <a:alphaOff val="0"/>
          </a:schemeClr>
        </a:soli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z="-300000">
          <a:bevelT w="190500" h="38100"/>
        </a:sp3d>
      </dsp:spPr>
      <dsp:style>
        <a:lnRef idx="0">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noProof="0" dirty="0"/>
            <a:t>Activity</a:t>
          </a:r>
        </a:p>
      </dsp:txBody>
      <dsp:txXfrm>
        <a:off x="1790973" y="2409340"/>
        <a:ext cx="1523586" cy="599985"/>
      </dsp:txXfrm>
    </dsp:sp>
    <dsp:sp modelId="{210D6FAB-2B2E-4ABF-99D1-C5C7151DE4BF}">
      <dsp:nvSpPr>
        <dsp:cNvPr id="0" name=""/>
        <dsp:cNvSpPr/>
      </dsp:nvSpPr>
      <dsp:spPr>
        <a:xfrm>
          <a:off x="1599436" y="638050"/>
          <a:ext cx="172871" cy="2867929"/>
        </a:xfrm>
        <a:custGeom>
          <a:avLst/>
          <a:gdLst/>
          <a:ahLst/>
          <a:cxnLst/>
          <a:rect l="0" t="0" r="0" b="0"/>
          <a:pathLst>
            <a:path>
              <a:moveTo>
                <a:pt x="0" y="0"/>
              </a:moveTo>
              <a:lnTo>
                <a:pt x="0" y="2867929"/>
              </a:lnTo>
              <a:lnTo>
                <a:pt x="172871" y="2867929"/>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DBD2DEF0-5064-4646-B873-E79BAEC007F4}">
      <dsp:nvSpPr>
        <dsp:cNvPr id="0" name=""/>
        <dsp:cNvSpPr/>
      </dsp:nvSpPr>
      <dsp:spPr>
        <a:xfrm>
          <a:off x="1772307" y="3187321"/>
          <a:ext cx="1525901" cy="637317"/>
        </a:xfrm>
        <a:prstGeom prst="roundRect">
          <a:avLst>
            <a:gd name="adj" fmla="val 10000"/>
          </a:avLst>
        </a:prstGeom>
        <a:solidFill>
          <a:schemeClr val="lt1">
            <a:alpha val="90000"/>
            <a:hueOff val="0"/>
            <a:satOff val="0"/>
            <a:lumOff val="0"/>
            <a:alphaOff val="0"/>
          </a:schemeClr>
        </a:soli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z="-300000">
          <a:bevelT w="190500" h="38100"/>
        </a:sp3d>
      </dsp:spPr>
      <dsp:style>
        <a:lnRef idx="0">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noProof="0" dirty="0"/>
            <a:t>Indebtedness</a:t>
          </a:r>
        </a:p>
      </dsp:txBody>
      <dsp:txXfrm>
        <a:off x="1790973" y="3205987"/>
        <a:ext cx="1488569" cy="599985"/>
      </dsp:txXfrm>
    </dsp:sp>
    <dsp:sp modelId="{CDF72FE2-F676-493F-9E96-296BB5700406}">
      <dsp:nvSpPr>
        <dsp:cNvPr id="0" name=""/>
        <dsp:cNvSpPr/>
      </dsp:nvSpPr>
      <dsp:spPr>
        <a:xfrm>
          <a:off x="1599436" y="638050"/>
          <a:ext cx="172871" cy="3664576"/>
        </a:xfrm>
        <a:custGeom>
          <a:avLst/>
          <a:gdLst/>
          <a:ahLst/>
          <a:cxnLst/>
          <a:rect l="0" t="0" r="0" b="0"/>
          <a:pathLst>
            <a:path>
              <a:moveTo>
                <a:pt x="0" y="0"/>
              </a:moveTo>
              <a:lnTo>
                <a:pt x="0" y="3664576"/>
              </a:lnTo>
              <a:lnTo>
                <a:pt x="172871" y="3664576"/>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E4309BC4-BC84-472F-A00E-0FFB31D48A89}">
      <dsp:nvSpPr>
        <dsp:cNvPr id="0" name=""/>
        <dsp:cNvSpPr/>
      </dsp:nvSpPr>
      <dsp:spPr>
        <a:xfrm>
          <a:off x="1772307" y="3983968"/>
          <a:ext cx="1473662" cy="637317"/>
        </a:xfrm>
        <a:prstGeom prst="roundRect">
          <a:avLst>
            <a:gd name="adj" fmla="val 10000"/>
          </a:avLst>
        </a:prstGeom>
        <a:solidFill>
          <a:schemeClr val="lt1">
            <a:alpha val="90000"/>
            <a:hueOff val="0"/>
            <a:satOff val="0"/>
            <a:lumOff val="0"/>
            <a:alphaOff val="0"/>
          </a:schemeClr>
        </a:soli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z="-300000">
          <a:bevelT w="190500" h="38100"/>
        </a:sp3d>
      </dsp:spPr>
      <dsp:style>
        <a:lnRef idx="0">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cs-CZ" sz="2000" kern="1200"/>
            <a:t>Profitability</a:t>
          </a:r>
          <a:endParaRPr lang="en-US" sz="2000" kern="1200" noProof="0" dirty="0"/>
        </a:p>
      </dsp:txBody>
      <dsp:txXfrm>
        <a:off x="1790973" y="4002634"/>
        <a:ext cx="1436330" cy="599985"/>
      </dsp:txXfrm>
    </dsp:sp>
    <dsp:sp modelId="{AD73852A-3448-4187-AC03-1A75826A37A8}">
      <dsp:nvSpPr>
        <dsp:cNvPr id="0" name=""/>
        <dsp:cNvSpPr/>
      </dsp:nvSpPr>
      <dsp:spPr>
        <a:xfrm>
          <a:off x="1599436" y="638050"/>
          <a:ext cx="172871" cy="4461223"/>
        </a:xfrm>
        <a:custGeom>
          <a:avLst/>
          <a:gdLst/>
          <a:ahLst/>
          <a:cxnLst/>
          <a:rect l="0" t="0" r="0" b="0"/>
          <a:pathLst>
            <a:path>
              <a:moveTo>
                <a:pt x="0" y="0"/>
              </a:moveTo>
              <a:lnTo>
                <a:pt x="0" y="4461223"/>
              </a:lnTo>
              <a:lnTo>
                <a:pt x="172871" y="4461223"/>
              </a:lnTo>
            </a:path>
          </a:pathLst>
        </a:custGeom>
        <a:noFill/>
        <a:ln w="12700" cap="flat" cmpd="sng" algn="ctr">
          <a:solidFill>
            <a:schemeClr val="accent1">
              <a:shade val="60000"/>
              <a:hueOff val="0"/>
              <a:satOff val="0"/>
              <a:lumOff val="0"/>
              <a:alphaOff val="0"/>
            </a:schemeClr>
          </a:solidFill>
          <a:prstDash val="solid"/>
          <a:miter lim="800000"/>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0A951AC7-BEE6-410F-84F1-8C200EC748EC}">
      <dsp:nvSpPr>
        <dsp:cNvPr id="0" name=""/>
        <dsp:cNvSpPr/>
      </dsp:nvSpPr>
      <dsp:spPr>
        <a:xfrm>
          <a:off x="1772307" y="4780616"/>
          <a:ext cx="1624201" cy="637317"/>
        </a:xfrm>
        <a:prstGeom prst="roundRect">
          <a:avLst>
            <a:gd name="adj" fmla="val 10000"/>
          </a:avLst>
        </a:prstGeom>
        <a:solidFill>
          <a:schemeClr val="lt1">
            <a:alpha val="90000"/>
            <a:hueOff val="0"/>
            <a:satOff val="0"/>
            <a:lumOff val="0"/>
            <a:alphaOff val="0"/>
          </a:schemeClr>
        </a:soli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z="-300000">
          <a:bevelT w="190500" h="38100"/>
        </a:sp3d>
      </dsp:spPr>
      <dsp:style>
        <a:lnRef idx="0">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cs-CZ" sz="2000" kern="1200" dirty="0"/>
            <a:t>Market ratio</a:t>
          </a:r>
          <a:r>
            <a:rPr lang="en-US" sz="2000" kern="1200" dirty="0"/>
            <a:t>s</a:t>
          </a:r>
          <a:endParaRPr lang="cs-CZ" sz="2000" kern="1200" dirty="0"/>
        </a:p>
      </dsp:txBody>
      <dsp:txXfrm>
        <a:off x="1790973" y="4799282"/>
        <a:ext cx="1586869" cy="59998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13.09.2022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13.09.2022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13.09.2022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13.09.2022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13.09.2022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13.09.2022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13.09.2022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13.09.2022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13.09.2022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13.09.2022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13.09.2022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13.09.2022</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fiu.cms.opf.slu.cz/en/members/heryan-tomas/publications" TargetMode="External"/><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audio" Target="../media/audio1.wav"/><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audio" Target="../media/audio1.wav"/><Relationship Id="rId1" Type="http://schemas.openxmlformats.org/officeDocument/2006/relationships/slideLayout" Target="../slideLayouts/slideLayout1.xml"/><Relationship Id="rId5" Type="http://schemas.openxmlformats.org/officeDocument/2006/relationships/image" Target="../media/image13.png"/><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3" Type="http://schemas.openxmlformats.org/officeDocument/2006/relationships/hyperlink" Target="http://fiu.cms.opf.slu.cz/en" TargetMode="Externa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hyperlink" Target="http://fiu.cms.opf.slu.cz/en"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hyperlink" Target="http://fiu.cms.opf.slu.cz/en" TargetMode="Externa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audio" Target="../media/audio1.wav"/><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hyperlink" Target="http://fiu.cms.opf.slu.cz/e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en-US" sz="5333" b="1" dirty="0">
                <a:solidFill>
                  <a:schemeClr val="bg1"/>
                </a:solidFill>
                <a:latin typeface="Times New Roman" panose="02020603050405020304" pitchFamily="18" charset="0"/>
                <a:cs typeface="Times New Roman" panose="02020603050405020304" pitchFamily="18" charset="0"/>
              </a:rPr>
              <a:t>Basics for the financial analysis</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r>
              <a:rPr lang="en-GB" sz="1867" dirty="0">
                <a:solidFill>
                  <a:schemeClr val="bg1"/>
                </a:solidFill>
                <a:latin typeface="Times New Roman" panose="02020603050405020304" pitchFamily="18" charset="0"/>
                <a:cs typeface="Times New Roman" panose="02020603050405020304" pitchFamily="18" charset="0"/>
              </a:rPr>
              <a:t>Lecture for Corporate Finance</a:t>
            </a:r>
          </a:p>
        </p:txBody>
      </p:sp>
      <p:sp>
        <p:nvSpPr>
          <p:cNvPr id="9"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en-GB" altLang="cs-CZ" sz="1600" b="1" dirty="0" err="1">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Ing</a:t>
            </a:r>
            <a:r>
              <a:rPr lang="en-GB" altLang="cs-CZ" sz="1600" b="1" dirty="0">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GB" altLang="cs-CZ" sz="1600" b="1" dirty="0" err="1">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Tomáš</a:t>
            </a:r>
            <a:r>
              <a:rPr lang="en-GB" altLang="cs-CZ" sz="1600" b="1" dirty="0">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GB" altLang="cs-CZ" sz="1600" b="1" dirty="0" err="1">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Heryán</a:t>
            </a:r>
            <a:r>
              <a:rPr lang="en-GB" altLang="cs-CZ" sz="1600" b="1" dirty="0">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 Ph.D.</a:t>
            </a:r>
            <a:endParaRPr lang="en-GB" altLang="cs-CZ" sz="1600" b="1" dirty="0">
              <a:solidFill>
                <a:schemeClr val="tx1"/>
              </a:solidFill>
              <a:latin typeface="Times New Roman" panose="02020603050405020304" pitchFamily="18" charset="0"/>
              <a:cs typeface="Times New Roman" panose="02020603050405020304" pitchFamily="18" charset="0"/>
            </a:endParaRPr>
          </a:p>
          <a:p>
            <a:pPr algn="r"/>
            <a:r>
              <a:rPr lang="en-US" altLang="cs-CZ" sz="1600" b="1" dirty="0" err="1">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Mgr</a:t>
            </a:r>
            <a:r>
              <a:rPr lang="en-GB" altLang="cs-CZ" sz="1600" b="1" dirty="0">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GB" altLang="cs-CZ" sz="1600" b="1" dirty="0" err="1">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Tetiana</a:t>
            </a:r>
            <a:r>
              <a:rPr lang="en-GB" altLang="cs-CZ" sz="1600" b="1" dirty="0">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GB" altLang="cs-CZ" sz="1600" b="1" dirty="0" err="1">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Konieva</a:t>
            </a:r>
            <a:r>
              <a:rPr lang="en-GB" altLang="cs-CZ" sz="1600" b="1" dirty="0">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GB" altLang="cs-CZ" sz="1600" b="1" dirty="0" err="1">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Ph.D</a:t>
            </a:r>
            <a:endParaRPr lang="en-GB" altLang="cs-CZ" sz="1600" b="1" dirty="0">
              <a:solidFill>
                <a:schemeClr val="tx1"/>
              </a:solidFill>
              <a:latin typeface="Times New Roman" panose="02020603050405020304" pitchFamily="18" charset="0"/>
              <a:cs typeface="Times New Roman" panose="02020603050405020304" pitchFamily="18" charset="0"/>
            </a:endParaRPr>
          </a:p>
          <a:p>
            <a:pPr algn="r"/>
            <a:r>
              <a:rPr lang="en-GB" altLang="cs-CZ" sz="1600" dirty="0">
                <a:solidFill>
                  <a:srgbClr val="307871"/>
                </a:solidFill>
                <a:latin typeface="Times New Roman" panose="02020603050405020304" pitchFamily="18" charset="0"/>
                <a:cs typeface="Times New Roman" panose="02020603050405020304" pitchFamily="18" charset="0"/>
              </a:rPr>
              <a:t>Corporate Finance </a:t>
            </a:r>
          </a:p>
          <a:p>
            <a:pPr algn="r"/>
            <a:r>
              <a:rPr lang="en-GB" altLang="cs-CZ" sz="1600" dirty="0" err="1">
                <a:solidFill>
                  <a:srgbClr val="307871"/>
                </a:solidFill>
                <a:latin typeface="Times New Roman" panose="02020603050405020304" pitchFamily="18" charset="0"/>
                <a:cs typeface="Times New Roman" panose="02020603050405020304" pitchFamily="18" charset="0"/>
              </a:rPr>
              <a:t>FIU</a:t>
            </a:r>
            <a:r>
              <a:rPr lang="en-GB" altLang="cs-CZ" sz="1600" dirty="0">
                <a:solidFill>
                  <a:srgbClr val="307871"/>
                </a:solidFill>
                <a:latin typeface="Times New Roman" panose="02020603050405020304" pitchFamily="18" charset="0"/>
                <a:cs typeface="Times New Roman" panose="02020603050405020304" pitchFamily="18" charset="0"/>
              </a:rPr>
              <a:t>/</a:t>
            </a:r>
            <a:r>
              <a:rPr lang="en-GB" altLang="cs-CZ" sz="1600" dirty="0" err="1">
                <a:solidFill>
                  <a:srgbClr val="307871"/>
                </a:solidFill>
                <a:latin typeface="Times New Roman" panose="02020603050405020304" pitchFamily="18" charset="0"/>
                <a:cs typeface="Times New Roman" panose="02020603050405020304" pitchFamily="18" charset="0"/>
              </a:rPr>
              <a:t>BAFIK</a:t>
            </a:r>
            <a:endParaRPr lang="en-GB" altLang="cs-CZ" sz="16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19" y="449337"/>
            <a:ext cx="8521420" cy="477054"/>
          </a:xfrm>
          <a:prstGeom prst="rect">
            <a:avLst/>
          </a:prstGeom>
          <a:solidFill>
            <a:srgbClr val="009999"/>
          </a:solidFill>
        </p:spPr>
        <p:txBody>
          <a:bodyPr wrap="square">
            <a:spAutoFit/>
          </a:bodyPr>
          <a:lstStyle/>
          <a:p>
            <a:pPr>
              <a:defRPr/>
            </a:pPr>
            <a:r>
              <a:rPr lang="en-US" sz="2500" kern="0" dirty="0">
                <a:latin typeface="Times New Roman" panose="02020603050405020304" pitchFamily="18" charset="0"/>
                <a:cs typeface="Times New Roman" panose="02020603050405020304" pitchFamily="18" charset="0"/>
              </a:rPr>
              <a:t>Liquidity ratios: Current Ratio and Net Working Capital</a:t>
            </a:r>
            <a:endParaRPr lang="en-US" sz="2500" kern="0" baseline="-25000" dirty="0">
              <a:latin typeface="Times New Roman" panose="02020603050405020304" pitchFamily="18" charset="0"/>
              <a:cs typeface="Times New Roman" panose="02020603050405020304" pitchFamily="18" charset="0"/>
            </a:endParaRPr>
          </a:p>
        </p:txBody>
      </p:sp>
      <p:sp>
        <p:nvSpPr>
          <p:cNvPr id="9" name="Zástupný symbol pro obsah 2"/>
          <p:cNvSpPr txBox="1">
            <a:spLocks/>
          </p:cNvSpPr>
          <p:nvPr/>
        </p:nvSpPr>
        <p:spPr>
          <a:xfrm>
            <a:off x="395536" y="1275606"/>
            <a:ext cx="9724648" cy="464328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cs-CZ" sz="1900" b="1" dirty="0">
              <a:solidFill>
                <a:srgbClr val="307871"/>
              </a:solidFill>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10" name="Rectangle 4"/>
              <p:cNvSpPr>
                <a:spLocks noChangeArrowheads="1"/>
              </p:cNvSpPr>
              <p:nvPr/>
            </p:nvSpPr>
            <p:spPr bwMode="auto">
              <a:xfrm>
                <a:off x="543695" y="2001783"/>
                <a:ext cx="4464108" cy="538738"/>
              </a:xfrm>
              <a:prstGeom prst="rect">
                <a:avLst/>
              </a:prstGeom>
              <a:noFill/>
              <a:ln w="9525">
                <a:noFill/>
                <a:miter lim="800000"/>
                <a:headEnd/>
                <a:tailEnd/>
              </a:ln>
              <a:effectLst/>
            </p:spPr>
            <p:txBody>
              <a:bodyPr wrap="square" lIns="92075" tIns="46038" rIns="92075" bIns="46038">
                <a:spAutoFit/>
              </a:bodyPr>
              <a:lstStyle/>
              <a:p>
                <a:pPr defTabSz="762000"/>
                <a:r>
                  <a:rPr lang="en-US" b="1" dirty="0">
                    <a:solidFill>
                      <a:schemeClr val="tx1"/>
                    </a:solidFill>
                    <a:latin typeface="Times New Roman" pitchFamily="18" charset="0"/>
                  </a:rPr>
                  <a:t>Current ratio (L3) = </a:t>
                </a:r>
                <a14:m>
                  <m:oMath xmlns:m="http://schemas.openxmlformats.org/officeDocument/2006/math">
                    <m:f>
                      <m:fPr>
                        <m:ctrlPr>
                          <a:rPr lang="en-US" i="1">
                            <a:solidFill>
                              <a:schemeClr val="tx1"/>
                            </a:solidFill>
                            <a:latin typeface="Cambria Math" panose="02040503050406030204" pitchFamily="18" charset="0"/>
                          </a:rPr>
                        </m:ctrlPr>
                      </m:fPr>
                      <m:num>
                        <m:r>
                          <m:rPr>
                            <m:nor/>
                          </m:rPr>
                          <a:rPr lang="en-US">
                            <a:solidFill>
                              <a:schemeClr val="tx1"/>
                            </a:solidFill>
                            <a:latin typeface="Times New Roman" pitchFamily="18" charset="0"/>
                          </a:rPr>
                          <m:t>Current</m:t>
                        </m:r>
                        <m:r>
                          <m:rPr>
                            <m:nor/>
                          </m:rPr>
                          <a:rPr lang="en-US">
                            <a:solidFill>
                              <a:schemeClr val="tx1"/>
                            </a:solidFill>
                            <a:latin typeface="Times New Roman" pitchFamily="18" charset="0"/>
                          </a:rPr>
                          <m:t> </m:t>
                        </m:r>
                        <m:r>
                          <m:rPr>
                            <m:nor/>
                          </m:rPr>
                          <a:rPr lang="en-US">
                            <a:solidFill>
                              <a:schemeClr val="tx1"/>
                            </a:solidFill>
                            <a:latin typeface="Times New Roman" pitchFamily="18" charset="0"/>
                          </a:rPr>
                          <m:t>assets</m:t>
                        </m:r>
                      </m:num>
                      <m:den>
                        <m:r>
                          <m:rPr>
                            <m:nor/>
                          </m:rPr>
                          <a:rPr lang="en-US">
                            <a:solidFill>
                              <a:schemeClr val="tx1"/>
                            </a:solidFill>
                            <a:latin typeface="Times New Roman" pitchFamily="18" charset="0"/>
                          </a:rPr>
                          <m:t>Current</m:t>
                        </m:r>
                        <m:r>
                          <m:rPr>
                            <m:nor/>
                          </m:rPr>
                          <a:rPr lang="en-US">
                            <a:solidFill>
                              <a:schemeClr val="tx1"/>
                            </a:solidFill>
                            <a:latin typeface="Times New Roman" pitchFamily="18" charset="0"/>
                          </a:rPr>
                          <m:t> </m:t>
                        </m:r>
                        <m:r>
                          <m:rPr>
                            <m:nor/>
                          </m:rPr>
                          <a:rPr lang="en-US">
                            <a:solidFill>
                              <a:schemeClr val="tx1"/>
                            </a:solidFill>
                            <a:latin typeface="Times New Roman" pitchFamily="18" charset="0"/>
                          </a:rPr>
                          <m:t>liabilities</m:t>
                        </m:r>
                      </m:den>
                    </m:f>
                  </m:oMath>
                </a14:m>
                <a:r>
                  <a:rPr lang="en-US" b="1" dirty="0">
                    <a:solidFill>
                      <a:schemeClr val="tx1"/>
                    </a:solidFill>
                    <a:latin typeface="Times New Roman" pitchFamily="18" charset="0"/>
                  </a:rPr>
                  <a:t> </a:t>
                </a:r>
                <a:endParaRPr lang="en-US" dirty="0">
                  <a:solidFill>
                    <a:schemeClr val="tx1"/>
                  </a:solidFill>
                  <a:latin typeface="Times New Roman" pitchFamily="18" charset="0"/>
                </a:endParaRPr>
              </a:p>
            </p:txBody>
          </p:sp>
        </mc:Choice>
        <mc:Fallback>
          <p:sp>
            <p:nvSpPr>
              <p:cNvPr id="10" name="Rectangle 4"/>
              <p:cNvSpPr>
                <a:spLocks noRot="1" noChangeAspect="1" noMove="1" noResize="1" noEditPoints="1" noAdjustHandles="1" noChangeArrowheads="1" noChangeShapeType="1" noTextEdit="1"/>
              </p:cNvSpPr>
              <p:nvPr/>
            </p:nvSpPr>
            <p:spPr bwMode="auto">
              <a:xfrm>
                <a:off x="543695" y="2001783"/>
                <a:ext cx="4464108" cy="538738"/>
              </a:xfrm>
              <a:prstGeom prst="rect">
                <a:avLst/>
              </a:prstGeom>
              <a:blipFill>
                <a:blip r:embed="rId4"/>
                <a:stretch>
                  <a:fillRect l="-1093" b="-4494"/>
                </a:stretch>
              </a:blipFill>
              <a:ln w="9525">
                <a:noFill/>
                <a:miter lim="800000"/>
                <a:headEnd/>
                <a:tailEnd/>
              </a:ln>
              <a:effectLst/>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1" name="Rectangle 4"/>
              <p:cNvSpPr>
                <a:spLocks noChangeArrowheads="1"/>
              </p:cNvSpPr>
              <p:nvPr/>
            </p:nvSpPr>
            <p:spPr bwMode="auto">
              <a:xfrm>
                <a:off x="612899" y="4551936"/>
                <a:ext cx="5907171" cy="369974"/>
              </a:xfrm>
              <a:prstGeom prst="rect">
                <a:avLst/>
              </a:prstGeom>
              <a:noFill/>
              <a:ln w="9525">
                <a:noFill/>
                <a:miter lim="800000"/>
                <a:headEnd/>
                <a:tailEnd/>
              </a:ln>
              <a:effectLst/>
            </p:spPr>
            <p:txBody>
              <a:bodyPr wrap="square" lIns="92075" tIns="46038" rIns="92075" bIns="46038">
                <a:spAutoFit/>
              </a:bodyPr>
              <a:lstStyle/>
              <a:p>
                <a:pPr defTabSz="762000"/>
                <a:r>
                  <a:rPr lang="en-US" b="1" dirty="0">
                    <a:solidFill>
                      <a:schemeClr val="tx1"/>
                    </a:solidFill>
                    <a:latin typeface="Times New Roman" pitchFamily="18" charset="0"/>
                  </a:rPr>
                  <a:t>Net working capital = </a:t>
                </a:r>
                <a14:m>
                  <m:oMath xmlns:m="http://schemas.openxmlformats.org/officeDocument/2006/math">
                    <m:r>
                      <m:rPr>
                        <m:sty m:val="p"/>
                      </m:rPr>
                      <a:rPr lang="en-US">
                        <a:solidFill>
                          <a:schemeClr val="tx1"/>
                        </a:solidFill>
                        <a:latin typeface="Cambria Math"/>
                      </a:rPr>
                      <m:t>Current</m:t>
                    </m:r>
                    <m:r>
                      <a:rPr lang="en-US">
                        <a:solidFill>
                          <a:schemeClr val="tx1"/>
                        </a:solidFill>
                        <a:latin typeface="Cambria Math"/>
                      </a:rPr>
                      <m:t> </m:t>
                    </m:r>
                    <m:r>
                      <m:rPr>
                        <m:sty m:val="p"/>
                      </m:rPr>
                      <a:rPr lang="en-US" b="0" i="0" smtClean="0">
                        <a:solidFill>
                          <a:schemeClr val="tx1"/>
                        </a:solidFill>
                        <a:latin typeface="Cambria Math" panose="02040503050406030204" pitchFamily="18" charset="0"/>
                      </a:rPr>
                      <m:t>assets</m:t>
                    </m:r>
                    <m:r>
                      <a:rPr lang="en-US">
                        <a:solidFill>
                          <a:schemeClr val="tx1"/>
                        </a:solidFill>
                        <a:latin typeface="Cambria Math"/>
                      </a:rPr>
                      <m:t> −</m:t>
                    </m:r>
                    <m:r>
                      <m:rPr>
                        <m:sty m:val="p"/>
                      </m:rPr>
                      <a:rPr lang="en-US" b="0" i="0" smtClean="0">
                        <a:solidFill>
                          <a:schemeClr val="tx1"/>
                        </a:solidFill>
                        <a:latin typeface="Cambria Math" panose="02040503050406030204" pitchFamily="18" charset="0"/>
                      </a:rPr>
                      <m:t>C</m:t>
                    </m:r>
                    <m:r>
                      <m:rPr>
                        <m:sty m:val="p"/>
                      </m:rPr>
                      <a:rPr lang="en-US">
                        <a:solidFill>
                          <a:schemeClr val="tx1"/>
                        </a:solidFill>
                        <a:latin typeface="Cambria Math"/>
                      </a:rPr>
                      <m:t>urrent</m:t>
                    </m:r>
                    <m:r>
                      <a:rPr lang="en-US">
                        <a:solidFill>
                          <a:schemeClr val="tx1"/>
                        </a:solidFill>
                        <a:latin typeface="Cambria Math"/>
                      </a:rPr>
                      <m:t> </m:t>
                    </m:r>
                    <m:r>
                      <m:rPr>
                        <m:sty m:val="p"/>
                      </m:rPr>
                      <a:rPr lang="en-US">
                        <a:solidFill>
                          <a:schemeClr val="tx1"/>
                        </a:solidFill>
                        <a:latin typeface="Cambria Math"/>
                      </a:rPr>
                      <m:t>liabilities</m:t>
                    </m:r>
                  </m:oMath>
                </a14:m>
                <a:endParaRPr lang="en-US" dirty="0">
                  <a:solidFill>
                    <a:schemeClr val="tx1"/>
                  </a:solidFill>
                  <a:latin typeface="Times New Roman" pitchFamily="18" charset="0"/>
                </a:endParaRPr>
              </a:p>
            </p:txBody>
          </p:sp>
        </mc:Choice>
        <mc:Fallback>
          <p:sp>
            <p:nvSpPr>
              <p:cNvPr id="11" name="Rectangle 4"/>
              <p:cNvSpPr>
                <a:spLocks noRot="1" noChangeAspect="1" noMove="1" noResize="1" noEditPoints="1" noAdjustHandles="1" noChangeArrowheads="1" noChangeShapeType="1" noTextEdit="1"/>
              </p:cNvSpPr>
              <p:nvPr/>
            </p:nvSpPr>
            <p:spPr bwMode="auto">
              <a:xfrm>
                <a:off x="612899" y="4551936"/>
                <a:ext cx="5907171" cy="369974"/>
              </a:xfrm>
              <a:prstGeom prst="rect">
                <a:avLst/>
              </a:prstGeom>
              <a:blipFill>
                <a:blip r:embed="rId5"/>
                <a:stretch>
                  <a:fillRect l="-929" t="-10000" b="-26667"/>
                </a:stretch>
              </a:blipFill>
              <a:ln w="9525">
                <a:noFill/>
                <a:miter lim="800000"/>
                <a:headEnd/>
                <a:tailEnd/>
              </a:ln>
              <a:effectLst/>
            </p:spPr>
            <p:txBody>
              <a:bodyPr/>
              <a:lstStyle/>
              <a:p>
                <a:r>
                  <a:rPr lang="en-US">
                    <a:noFill/>
                  </a:rPr>
                  <a:t> </a:t>
                </a:r>
              </a:p>
            </p:txBody>
          </p:sp>
        </mc:Fallback>
      </mc:AlternateContent>
      <p:sp>
        <p:nvSpPr>
          <p:cNvPr id="12" name="TextovéPole 11"/>
          <p:cNvSpPr txBox="1"/>
          <p:nvPr/>
        </p:nvSpPr>
        <p:spPr>
          <a:xfrm>
            <a:off x="5628456" y="2114915"/>
            <a:ext cx="4051109" cy="369332"/>
          </a:xfrm>
          <a:prstGeom prst="rect">
            <a:avLst/>
          </a:prstGeom>
          <a:noFill/>
        </p:spPr>
        <p:txBody>
          <a:bodyPr wrap="none" rtlCol="0">
            <a:spAutoFit/>
          </a:bodyPr>
          <a:lstStyle/>
          <a:p>
            <a:r>
              <a:rPr lang="en-US" dirty="0">
                <a:latin typeface="Times New Roman" pitchFamily="18" charset="0"/>
              </a:rPr>
              <a:t>Recommended value L3 … from 1,5 to 2 </a:t>
            </a:r>
          </a:p>
        </p:txBody>
      </p:sp>
      <p:sp>
        <p:nvSpPr>
          <p:cNvPr id="13" name="TextovéPole 12"/>
          <p:cNvSpPr txBox="1"/>
          <p:nvPr/>
        </p:nvSpPr>
        <p:spPr>
          <a:xfrm>
            <a:off x="395536" y="2910380"/>
            <a:ext cx="9873049" cy="1477328"/>
          </a:xfrm>
          <a:prstGeom prst="rect">
            <a:avLst/>
          </a:prstGeom>
          <a:noFill/>
        </p:spPr>
        <p:txBody>
          <a:bodyPr wrap="square" rtlCol="0">
            <a:spAutoFit/>
          </a:bodyPr>
          <a:lstStyle/>
          <a:p>
            <a:pPr algn="just"/>
            <a:r>
              <a:rPr lang="en-US" dirty="0">
                <a:latin typeface="Times New Roman" pitchFamily="18" charset="0"/>
              </a:rPr>
              <a:t>2.4. Net working capital - </a:t>
            </a:r>
            <a:r>
              <a:rPr lang="en-US" dirty="0">
                <a:latin typeface="Times New Roman" panose="02020603050405020304" pitchFamily="18" charset="0"/>
                <a:cs typeface="Times New Roman" panose="02020603050405020304" pitchFamily="18" charset="0"/>
              </a:rPr>
              <a:t>is current assets section, which is financed by long-term financial resources and the company it may freely dispose of the implementation of their plans. The amount of net working capital has a significant impact on the company's solvency. </a:t>
            </a:r>
            <a:r>
              <a:rPr lang="en-US" dirty="0" err="1">
                <a:latin typeface="Times New Roman" panose="02020603050405020304" pitchFamily="18" charset="0"/>
                <a:cs typeface="Times New Roman" panose="02020603050405020304" pitchFamily="18" charset="0"/>
              </a:rPr>
              <a:t>NWC</a:t>
            </a:r>
            <a:r>
              <a:rPr lang="en-US" dirty="0">
                <a:latin typeface="Times New Roman" panose="02020603050405020304" pitchFamily="18" charset="0"/>
                <a:cs typeface="Times New Roman" panose="02020603050405020304" pitchFamily="18" charset="0"/>
              </a:rPr>
              <a:t> required amount depends largely on the length of the turnover cycle of money, but also to competition, market stability, fiscal and customs regulations etc.</a:t>
            </a:r>
          </a:p>
        </p:txBody>
      </p:sp>
      <p:sp>
        <p:nvSpPr>
          <p:cNvPr id="14" name="TextovéPole 13"/>
          <p:cNvSpPr txBox="1"/>
          <p:nvPr/>
        </p:nvSpPr>
        <p:spPr>
          <a:xfrm>
            <a:off x="543695" y="1275606"/>
            <a:ext cx="9873049" cy="646331"/>
          </a:xfrm>
          <a:prstGeom prst="rect">
            <a:avLst/>
          </a:prstGeom>
          <a:noFill/>
        </p:spPr>
        <p:txBody>
          <a:bodyPr wrap="square" rtlCol="0">
            <a:spAutoFit/>
          </a:bodyPr>
          <a:lstStyle/>
          <a:p>
            <a:pPr algn="just"/>
            <a:r>
              <a:rPr lang="en-US" dirty="0">
                <a:latin typeface="Times New Roman" pitchFamily="18" charset="0"/>
              </a:rPr>
              <a:t>2.3. Current ratio (L3) - The current ratio indicates the extent to which current assets are available to meet current liabilities..</a:t>
            </a:r>
          </a:p>
        </p:txBody>
      </p:sp>
      <p:sp>
        <p:nvSpPr>
          <p:cNvPr id="15" name="TextovéPole 11">
            <a:extLst>
              <a:ext uri="{FF2B5EF4-FFF2-40B4-BE49-F238E27FC236}">
                <a16:creationId xmlns:a16="http://schemas.microsoft.com/office/drawing/2014/main" id="{ECDFDC59-D2CB-4F28-A199-09E8302FDBC3}"/>
              </a:ext>
            </a:extLst>
          </p:cNvPr>
          <p:cNvSpPr txBox="1"/>
          <p:nvPr/>
        </p:nvSpPr>
        <p:spPr>
          <a:xfrm>
            <a:off x="6650901" y="4551400"/>
            <a:ext cx="3732112" cy="369332"/>
          </a:xfrm>
          <a:prstGeom prst="rect">
            <a:avLst/>
          </a:prstGeom>
          <a:noFill/>
        </p:spPr>
        <p:txBody>
          <a:bodyPr wrap="none" rtlCol="0">
            <a:spAutoFit/>
          </a:bodyPr>
          <a:lstStyle/>
          <a:p>
            <a:r>
              <a:rPr lang="en-US" dirty="0">
                <a:latin typeface="Times New Roman" pitchFamily="18" charset="0"/>
              </a:rPr>
              <a:t>Recommended value: &gt; 0, increasing  </a:t>
            </a:r>
          </a:p>
        </p:txBody>
      </p:sp>
    </p:spTree>
    <p:extLst>
      <p:ext uri="{BB962C8B-B14F-4D97-AF65-F5344CB8AC3E}">
        <p14:creationId xmlns:p14="http://schemas.microsoft.com/office/powerpoint/2010/main" val="286462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box(out)">
                                      <p:cBhvr>
                                        <p:cTn id="7" dur="500"/>
                                        <p:tgtEl>
                                          <p:spTgt spid="10">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KAMERA.WAV"/>
                                        </p:tgtEl>
                                      </p:cMediaNode>
                                    </p:audio>
                                  </p:sub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box(out)">
                                      <p:cBhvr>
                                        <p:cTn id="12" dur="500"/>
                                        <p:tgtEl>
                                          <p:spTgt spid="11">
                                            <p:txEl>
                                              <p:pRg st="0" end="0"/>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K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autoUpdateAnimBg="0"/>
      <p:bldP spid="11"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dirty="0">
              <a:solidFill>
                <a:prstClr val="black"/>
              </a:solidFill>
            </a:endParaRPr>
          </a:p>
        </p:txBody>
      </p:sp>
      <p:sp>
        <p:nvSpPr>
          <p:cNvPr id="5" name="Obdélník 4"/>
          <p:cNvSpPr/>
          <p:nvPr/>
        </p:nvSpPr>
        <p:spPr>
          <a:xfrm>
            <a:off x="251519" y="449337"/>
            <a:ext cx="7909069" cy="477054"/>
          </a:xfrm>
          <a:prstGeom prst="rect">
            <a:avLst/>
          </a:prstGeom>
          <a:solidFill>
            <a:srgbClr val="009999"/>
          </a:solidFill>
        </p:spPr>
        <p:txBody>
          <a:bodyPr wrap="square">
            <a:spAutoFit/>
          </a:bodyPr>
          <a:lstStyle/>
          <a:p>
            <a:pPr>
              <a:defRPr/>
            </a:pPr>
            <a:r>
              <a:rPr lang="en-US" sz="2500" kern="0" dirty="0">
                <a:latin typeface="Times New Roman"/>
              </a:rPr>
              <a:t>Activity ratios: production and operational cycles  </a:t>
            </a:r>
            <a:endParaRPr lang="en-US" sz="2500" kern="0" dirty="0"/>
          </a:p>
        </p:txBody>
      </p:sp>
      <p:sp>
        <p:nvSpPr>
          <p:cNvPr id="9" name="Zástupný symbol pro obsah 2"/>
          <p:cNvSpPr txBox="1">
            <a:spLocks/>
          </p:cNvSpPr>
          <p:nvPr/>
        </p:nvSpPr>
        <p:spPr>
          <a:xfrm>
            <a:off x="395535" y="1139309"/>
            <a:ext cx="10507991" cy="510909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0"/>
              </a:spcBef>
              <a:buNone/>
            </a:pPr>
            <a:r>
              <a:rPr lang="en-US" sz="1800" dirty="0">
                <a:latin typeface="Times New Roman" panose="02020603050405020304" pitchFamily="18" charset="0"/>
                <a:cs typeface="Times New Roman" panose="02020603050405020304" pitchFamily="18" charset="0"/>
              </a:rPr>
              <a:t>3.1. Days Inventory Outstanding (or Inventory holding period or production cycle) - tells us </a:t>
            </a:r>
          </a:p>
          <a:p>
            <a:pPr marL="0" indent="0" algn="just">
              <a:spcBef>
                <a:spcPts val="0"/>
              </a:spcBef>
              <a:buNone/>
            </a:pPr>
            <a:r>
              <a:rPr lang="en-US" sz="1800" dirty="0">
                <a:latin typeface="Times New Roman" panose="02020603050405020304" pitchFamily="18" charset="0"/>
                <a:cs typeface="Times New Roman" panose="02020603050405020304" pitchFamily="18" charset="0"/>
              </a:rPr>
              <a:t>how long the current assets are tied in the form of inventory; how long is the process of production at the enterprise. In general, a shorter DIO means the better situation. However, it is necessary to remember the optimum inventories (stock) size. </a:t>
            </a:r>
          </a:p>
          <a:p>
            <a:pPr algn="just">
              <a:spcBef>
                <a:spcPts val="0"/>
              </a:spcBef>
            </a:pPr>
            <a:endParaRPr lang="en-US" sz="1800" dirty="0">
              <a:latin typeface="Times New Roman" panose="02020603050405020304" pitchFamily="18" charset="0"/>
              <a:cs typeface="Times New Roman" panose="02020603050405020304" pitchFamily="18" charset="0"/>
            </a:endParaRPr>
          </a:p>
          <a:p>
            <a:pPr algn="just">
              <a:spcBef>
                <a:spcPts val="0"/>
              </a:spcBef>
            </a:pPr>
            <a:endParaRPr lang="en-US" sz="1800" dirty="0">
              <a:latin typeface="Times New Roman" panose="02020603050405020304" pitchFamily="18" charset="0"/>
              <a:cs typeface="Times New Roman" panose="02020603050405020304" pitchFamily="18" charset="0"/>
            </a:endParaRPr>
          </a:p>
          <a:p>
            <a:pPr algn="just">
              <a:spcBef>
                <a:spcPts val="0"/>
              </a:spcBef>
            </a:pPr>
            <a:endParaRPr lang="en-US" sz="1800" dirty="0">
              <a:latin typeface="Times New Roman" panose="02020603050405020304" pitchFamily="18" charset="0"/>
              <a:cs typeface="Times New Roman" panose="02020603050405020304" pitchFamily="18" charset="0"/>
            </a:endParaRPr>
          </a:p>
          <a:p>
            <a:pPr marL="0" indent="0" algn="just">
              <a:spcBef>
                <a:spcPts val="0"/>
              </a:spcBef>
              <a:buNone/>
            </a:pPr>
            <a:r>
              <a:rPr lang="en-US" sz="1800" dirty="0">
                <a:latin typeface="Times New Roman" panose="02020603050405020304" pitchFamily="18" charset="0"/>
                <a:cs typeface="Times New Roman" panose="02020603050405020304" pitchFamily="18" charset="0"/>
              </a:rPr>
              <a:t>3.2. Days Sales Outstanding (Customer collection period) measures the average period of credit allowed to credit customers. An increase in this measure would indicate that a company is building up cash flow problems, although an attempt to decrease the period of credit allowed might deter customers and cause them to seek a competitor who gives a longer period of credit.</a:t>
            </a:r>
          </a:p>
          <a:p>
            <a:pPr algn="just">
              <a:spcBef>
                <a:spcPts val="0"/>
              </a:spcBef>
            </a:pPr>
            <a:endParaRPr lang="en-US" sz="1800" dirty="0">
              <a:latin typeface="Times New Roman" panose="02020603050405020304" pitchFamily="18" charset="0"/>
              <a:cs typeface="Times New Roman" panose="02020603050405020304" pitchFamily="18" charset="0"/>
            </a:endParaRPr>
          </a:p>
          <a:p>
            <a:pPr marL="0" indent="0" algn="just">
              <a:spcBef>
                <a:spcPts val="0"/>
              </a:spcBef>
              <a:buFont typeface="Arial" panose="020B0604020202020204" pitchFamily="34" charset="0"/>
              <a:buNone/>
            </a:pPr>
            <a:endParaRPr lang="en-US" sz="1800" b="1" dirty="0">
              <a:latin typeface="Times New Roman" panose="02020603050405020304" pitchFamily="18" charset="0"/>
              <a:cs typeface="Times New Roman" panose="02020603050405020304" pitchFamily="18" charset="0"/>
            </a:endParaRPr>
          </a:p>
          <a:p>
            <a:pPr marL="0" indent="0">
              <a:spcBef>
                <a:spcPts val="0"/>
              </a:spcBef>
              <a:buNone/>
            </a:pPr>
            <a:endParaRPr lang="en-US" sz="1800" dirty="0">
              <a:latin typeface="Times New Roman" panose="02020603050405020304" pitchFamily="18" charset="0"/>
              <a:cs typeface="Times New Roman" panose="02020603050405020304" pitchFamily="18" charset="0"/>
            </a:endParaRPr>
          </a:p>
          <a:p>
            <a:pPr marL="0" indent="0">
              <a:spcBef>
                <a:spcPts val="0"/>
              </a:spcBef>
              <a:buNone/>
            </a:pPr>
            <a:r>
              <a:rPr lang="en-US" sz="1800" dirty="0">
                <a:latin typeface="Times New Roman" panose="02020603050405020304" pitchFamily="18" charset="0"/>
                <a:cs typeface="Times New Roman" panose="02020603050405020304" pitchFamily="18" charset="0"/>
              </a:rPr>
              <a:t>3.3. Operational cycle - the time period from the moment of purchasing of raw materials to receiving money from the sale of finished products made from these raw materials. Duration</a:t>
            </a:r>
            <a:r>
              <a:rPr lang="uk-UA"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of the operating cycle depends on the technology and credit policy of the customers; enterprise should optimize and decrease it</a:t>
            </a:r>
          </a:p>
          <a:p>
            <a:pPr marL="0" indent="0" algn="ctr">
              <a:spcBef>
                <a:spcPts val="0"/>
              </a:spcBef>
              <a:buNone/>
            </a:pPr>
            <a:r>
              <a:rPr lang="en-US" sz="1800" b="1" dirty="0">
                <a:latin typeface="Times New Roman" panose="02020603050405020304" pitchFamily="18" charset="0"/>
                <a:cs typeface="Times New Roman" panose="02020603050405020304" pitchFamily="18" charset="0"/>
              </a:rPr>
              <a:t>Operational cycle</a:t>
            </a:r>
            <a:r>
              <a:rPr lang="en-US" sz="1800" dirty="0">
                <a:latin typeface="Times New Roman" panose="02020603050405020304" pitchFamily="18" charset="0"/>
                <a:cs typeface="Times New Roman" panose="02020603050405020304" pitchFamily="18" charset="0"/>
              </a:rPr>
              <a:t>, days = Days Inventory Outstanding + Days Sales Outstanding</a:t>
            </a:r>
            <a:endParaRPr lang="en-US" sz="1800" b="1" dirty="0">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10" name="Rectangle 4"/>
              <p:cNvSpPr>
                <a:spLocks noChangeArrowheads="1"/>
              </p:cNvSpPr>
              <p:nvPr/>
            </p:nvSpPr>
            <p:spPr bwMode="auto">
              <a:xfrm>
                <a:off x="594642" y="2275745"/>
                <a:ext cx="10109776" cy="546689"/>
              </a:xfrm>
              <a:prstGeom prst="rect">
                <a:avLst/>
              </a:prstGeom>
              <a:noFill/>
              <a:ln w="9525">
                <a:noFill/>
                <a:miter lim="800000"/>
                <a:headEnd/>
                <a:tailEnd/>
              </a:ln>
              <a:effectLst/>
            </p:spPr>
            <p:txBody>
              <a:bodyPr wrap="square" lIns="92075" tIns="46038" rIns="92075" bIns="46038">
                <a:spAutoFit/>
              </a:bodyPr>
              <a:lstStyle/>
              <a:p>
                <a:r>
                  <a:rPr lang="en-US" b="1" dirty="0">
                    <a:solidFill>
                      <a:schemeClr val="tx1"/>
                    </a:solidFill>
                    <a:latin typeface="Times New Roman" panose="02020603050405020304" pitchFamily="18" charset="0"/>
                    <a:cs typeface="Times New Roman" panose="02020603050405020304" pitchFamily="18" charset="0"/>
                  </a:rPr>
                  <a:t>Days Inventory Outstanding </a:t>
                </a:r>
                <a:r>
                  <a:rPr lang="en-US" dirty="0">
                    <a:solidFill>
                      <a:schemeClr val="tx1"/>
                    </a:solidFill>
                    <a:latin typeface="Times New Roman" panose="02020603050405020304" pitchFamily="18" charset="0"/>
                    <a:cs typeface="Times New Roman" panose="02020603050405020304" pitchFamily="18" charset="0"/>
                  </a:rPr>
                  <a:t>(or production cycle), days </a:t>
                </a:r>
                <a:r>
                  <a:rPr lang="en-US" b="1" dirty="0">
                    <a:solidFill>
                      <a:schemeClr val="tx1"/>
                    </a:solidFill>
                    <a:latin typeface="Times New Roman" panose="02020603050405020304" pitchFamily="18" charset="0"/>
                    <a:cs typeface="Times New Roman" panose="02020603050405020304" pitchFamily="18" charset="0"/>
                  </a:rPr>
                  <a:t>= </a:t>
                </a:r>
                <a14:m>
                  <m:oMath xmlns:m="http://schemas.openxmlformats.org/officeDocument/2006/math">
                    <m:f>
                      <m:fPr>
                        <m:ctrlPr>
                          <a:rPr lang="en-US" i="1">
                            <a:solidFill>
                              <a:schemeClr val="tx1"/>
                            </a:solidFill>
                            <a:latin typeface="Cambria Math" panose="02040503050406030204" pitchFamily="18" charset="0"/>
                            <a:cs typeface="Times New Roman" panose="02020603050405020304" pitchFamily="18" charset="0"/>
                          </a:rPr>
                        </m:ctrlPr>
                      </m:fPr>
                      <m:num>
                        <m:r>
                          <m:rPr>
                            <m:nor/>
                          </m:rPr>
                          <a:rPr lang="en-US" b="0" i="0" smtClean="0">
                            <a:solidFill>
                              <a:schemeClr val="tx1"/>
                            </a:solidFill>
                            <a:latin typeface="Times New Roman" panose="02020603050405020304" pitchFamily="18" charset="0"/>
                            <a:cs typeface="Times New Roman" panose="02020603050405020304" pitchFamily="18" charset="0"/>
                          </a:rPr>
                          <m:t>Annual</m:t>
                        </m:r>
                        <m:r>
                          <m:rPr>
                            <m:nor/>
                          </m:rPr>
                          <a:rPr lang="en-US" b="0" i="0" smtClean="0">
                            <a:solidFill>
                              <a:schemeClr val="tx1"/>
                            </a:solidFill>
                            <a:latin typeface="Times New Roman" panose="02020603050405020304" pitchFamily="18" charset="0"/>
                            <a:cs typeface="Times New Roman" panose="02020603050405020304" pitchFamily="18" charset="0"/>
                          </a:rPr>
                          <m:t> </m:t>
                        </m:r>
                        <m:r>
                          <m:rPr>
                            <m:nor/>
                          </m:rPr>
                          <a:rPr lang="en-US" b="0" i="0" smtClean="0">
                            <a:solidFill>
                              <a:schemeClr val="tx1"/>
                            </a:solidFill>
                            <a:latin typeface="Times New Roman" panose="02020603050405020304" pitchFamily="18" charset="0"/>
                            <a:cs typeface="Times New Roman" panose="02020603050405020304" pitchFamily="18" charset="0"/>
                          </a:rPr>
                          <m:t>average</m:t>
                        </m:r>
                        <m:r>
                          <m:rPr>
                            <m:nor/>
                          </m:rPr>
                          <a:rPr lang="en-US">
                            <a:solidFill>
                              <a:schemeClr val="tx1"/>
                            </a:solidFill>
                            <a:latin typeface="Times New Roman" panose="02020603050405020304" pitchFamily="18" charset="0"/>
                            <a:cs typeface="Times New Roman" panose="02020603050405020304" pitchFamily="18" charset="0"/>
                          </a:rPr>
                          <m:t> </m:t>
                        </m:r>
                        <m:r>
                          <m:rPr>
                            <m:nor/>
                          </m:rPr>
                          <a:rPr lang="en-US">
                            <a:solidFill>
                              <a:schemeClr val="tx1"/>
                            </a:solidFill>
                            <a:latin typeface="Times New Roman" panose="02020603050405020304" pitchFamily="18" charset="0"/>
                            <a:cs typeface="Times New Roman" panose="02020603050405020304" pitchFamily="18" charset="0"/>
                          </a:rPr>
                          <m:t>inventories</m:t>
                        </m:r>
                        <m:r>
                          <m:rPr>
                            <m:nor/>
                          </m:rPr>
                          <a:rPr lang="en-US">
                            <a:solidFill>
                              <a:schemeClr val="tx1"/>
                            </a:solidFill>
                            <a:latin typeface="Times New Roman" panose="02020603050405020304" pitchFamily="18" charset="0"/>
                            <a:cs typeface="Times New Roman" panose="02020603050405020304" pitchFamily="18" charset="0"/>
                          </a:rPr>
                          <m:t> (</m:t>
                        </m:r>
                        <m:r>
                          <m:rPr>
                            <m:nor/>
                          </m:rPr>
                          <a:rPr lang="en-US">
                            <a:solidFill>
                              <a:schemeClr val="tx1"/>
                            </a:solidFill>
                            <a:latin typeface="Times New Roman" panose="02020603050405020304" pitchFamily="18" charset="0"/>
                            <a:cs typeface="Times New Roman" panose="02020603050405020304" pitchFamily="18" charset="0"/>
                          </a:rPr>
                          <m:t>stock</m:t>
                        </m:r>
                        <m:r>
                          <m:rPr>
                            <m:nor/>
                          </m:rPr>
                          <a:rPr lang="en-US">
                            <a:solidFill>
                              <a:schemeClr val="tx1"/>
                            </a:solidFill>
                            <a:latin typeface="Times New Roman" panose="02020603050405020304" pitchFamily="18" charset="0"/>
                            <a:cs typeface="Times New Roman" panose="02020603050405020304" pitchFamily="18" charset="0"/>
                          </a:rPr>
                          <m:t>) </m:t>
                        </m:r>
                        <m:r>
                          <m:rPr>
                            <m:nor/>
                          </m:rPr>
                          <a:rPr lang="en-US">
                            <a:solidFill>
                              <a:schemeClr val="tx1"/>
                            </a:solidFill>
                            <a:latin typeface="Times New Roman" panose="02020603050405020304" pitchFamily="18" charset="0"/>
                            <a:cs typeface="Times New Roman" panose="02020603050405020304" pitchFamily="18" charset="0"/>
                          </a:rPr>
                          <m:t>held</m:t>
                        </m:r>
                      </m:num>
                      <m:den>
                        <m:r>
                          <m:rPr>
                            <m:nor/>
                          </m:rPr>
                          <a:rPr lang="en-US">
                            <a:solidFill>
                              <a:schemeClr val="tx1"/>
                            </a:solidFill>
                            <a:latin typeface="Times New Roman" panose="02020603050405020304" pitchFamily="18" charset="0"/>
                            <a:cs typeface="Times New Roman" panose="02020603050405020304" pitchFamily="18" charset="0"/>
                          </a:rPr>
                          <m:t>Cost</m:t>
                        </m:r>
                        <m:r>
                          <m:rPr>
                            <m:nor/>
                          </m:rPr>
                          <a:rPr lang="en-US">
                            <a:solidFill>
                              <a:schemeClr val="tx1"/>
                            </a:solidFill>
                            <a:latin typeface="Times New Roman" panose="02020603050405020304" pitchFamily="18" charset="0"/>
                            <a:cs typeface="Times New Roman" panose="02020603050405020304" pitchFamily="18" charset="0"/>
                          </a:rPr>
                          <m:t> </m:t>
                        </m:r>
                        <m:r>
                          <m:rPr>
                            <m:nor/>
                          </m:rPr>
                          <a:rPr lang="en-US">
                            <a:solidFill>
                              <a:schemeClr val="tx1"/>
                            </a:solidFill>
                            <a:latin typeface="Times New Roman" panose="02020603050405020304" pitchFamily="18" charset="0"/>
                            <a:cs typeface="Times New Roman" panose="02020603050405020304" pitchFamily="18" charset="0"/>
                          </a:rPr>
                          <m:t>of</m:t>
                        </m:r>
                        <m:r>
                          <m:rPr>
                            <m:nor/>
                          </m:rPr>
                          <a:rPr lang="en-US">
                            <a:solidFill>
                              <a:schemeClr val="tx1"/>
                            </a:solidFill>
                            <a:latin typeface="Times New Roman" panose="02020603050405020304" pitchFamily="18" charset="0"/>
                            <a:cs typeface="Times New Roman" panose="02020603050405020304" pitchFamily="18" charset="0"/>
                          </a:rPr>
                          <m:t> </m:t>
                        </m:r>
                        <m:r>
                          <m:rPr>
                            <m:nor/>
                          </m:rPr>
                          <a:rPr lang="en-US">
                            <a:solidFill>
                              <a:schemeClr val="tx1"/>
                            </a:solidFill>
                            <a:latin typeface="Times New Roman" panose="02020603050405020304" pitchFamily="18" charset="0"/>
                            <a:cs typeface="Times New Roman" panose="02020603050405020304" pitchFamily="18" charset="0"/>
                          </a:rPr>
                          <m:t>sales</m:t>
                        </m:r>
                      </m:den>
                    </m:f>
                  </m:oMath>
                </a14:m>
                <a:r>
                  <a:rPr lang="en-US" b="1" dirty="0">
                    <a:solidFill>
                      <a:schemeClr val="tx1"/>
                    </a:solidFill>
                    <a:latin typeface="Times New Roman" panose="02020603050405020304" pitchFamily="18" charset="0"/>
                    <a:cs typeface="Times New Roman" panose="02020603050405020304" pitchFamily="18" charset="0"/>
                  </a:rPr>
                  <a:t> </a:t>
                </a:r>
                <a:r>
                  <a:rPr lang="en-US" dirty="0">
                    <a:solidFill>
                      <a:schemeClr val="tx1"/>
                    </a:solidFill>
                    <a:latin typeface="Times New Roman" panose="02020603050405020304" pitchFamily="18" charset="0"/>
                    <a:cs typeface="Times New Roman" panose="02020603050405020304" pitchFamily="18" charset="0"/>
                  </a:rPr>
                  <a:t>x 365 </a:t>
                </a:r>
              </a:p>
            </p:txBody>
          </p:sp>
        </mc:Choice>
        <mc:Fallback>
          <p:sp>
            <p:nvSpPr>
              <p:cNvPr id="10" name="Rectangle 4"/>
              <p:cNvSpPr>
                <a:spLocks noRot="1" noChangeAspect="1" noMove="1" noResize="1" noEditPoints="1" noAdjustHandles="1" noChangeArrowheads="1" noChangeShapeType="1" noTextEdit="1"/>
              </p:cNvSpPr>
              <p:nvPr/>
            </p:nvSpPr>
            <p:spPr bwMode="auto">
              <a:xfrm>
                <a:off x="594642" y="2275745"/>
                <a:ext cx="10109776" cy="546689"/>
              </a:xfrm>
              <a:prstGeom prst="rect">
                <a:avLst/>
              </a:prstGeom>
              <a:blipFill>
                <a:blip r:embed="rId4"/>
                <a:stretch>
                  <a:fillRect l="-543" b="-4444"/>
                </a:stretch>
              </a:blipFill>
              <a:ln w="9525">
                <a:noFill/>
                <a:miter lim="800000"/>
                <a:headEnd/>
                <a:tailEnd/>
              </a:ln>
              <a:effectLst/>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1" name="Rectangle 4"/>
              <p:cNvSpPr>
                <a:spLocks noChangeArrowheads="1"/>
              </p:cNvSpPr>
              <p:nvPr/>
            </p:nvSpPr>
            <p:spPr bwMode="auto">
              <a:xfrm>
                <a:off x="793751" y="4239630"/>
                <a:ext cx="9278504" cy="591573"/>
              </a:xfrm>
              <a:prstGeom prst="rect">
                <a:avLst/>
              </a:prstGeom>
              <a:noFill/>
              <a:ln w="9525">
                <a:noFill/>
                <a:miter lim="800000"/>
                <a:headEnd/>
                <a:tailEnd/>
              </a:ln>
              <a:effectLst/>
            </p:spPr>
            <p:txBody>
              <a:bodyPr wrap="square" lIns="92075" tIns="46038" rIns="92075" bIns="46038">
                <a:spAutoFit/>
              </a:bodyPr>
              <a:lstStyle/>
              <a:p>
                <a:pPr defTabSz="762000"/>
                <a:r>
                  <a:rPr lang="en-US" b="1" dirty="0">
                    <a:solidFill>
                      <a:schemeClr val="tx1"/>
                    </a:solidFill>
                    <a:latin typeface="Times New Roman" panose="02020603050405020304" pitchFamily="18" charset="0"/>
                    <a:cs typeface="Times New Roman" panose="02020603050405020304" pitchFamily="18" charset="0"/>
                  </a:rPr>
                  <a:t>Days Sales Outstanding</a:t>
                </a:r>
                <a:r>
                  <a:rPr lang="en-US" dirty="0">
                    <a:solidFill>
                      <a:schemeClr val="tx1"/>
                    </a:solidFill>
                    <a:latin typeface="Times New Roman" panose="02020603050405020304" pitchFamily="18" charset="0"/>
                    <a:cs typeface="Times New Roman" panose="02020603050405020304" pitchFamily="18" charset="0"/>
                  </a:rPr>
                  <a:t>, days </a:t>
                </a:r>
                <a:r>
                  <a:rPr lang="en-US" b="1" dirty="0">
                    <a:solidFill>
                      <a:schemeClr val="tx1"/>
                    </a:solidFill>
                    <a:latin typeface="Times New Roman" panose="02020603050405020304" pitchFamily="18" charset="0"/>
                    <a:cs typeface="Times New Roman" panose="02020603050405020304" pitchFamily="18" charset="0"/>
                  </a:rPr>
                  <a:t>= </a:t>
                </a:r>
                <a14:m>
                  <m:oMath xmlns:m="http://schemas.openxmlformats.org/officeDocument/2006/math">
                    <m:f>
                      <m:fPr>
                        <m:ctrlPr>
                          <a:rPr lang="en-US" i="1">
                            <a:solidFill>
                              <a:schemeClr val="tx1"/>
                            </a:solidFill>
                            <a:latin typeface="Cambria Math" panose="02040503050406030204" pitchFamily="18" charset="0"/>
                            <a:cs typeface="Times New Roman" panose="02020603050405020304" pitchFamily="18" charset="0"/>
                          </a:rPr>
                        </m:ctrlPr>
                      </m:fPr>
                      <m:num>
                        <m:r>
                          <m:rPr>
                            <m:nor/>
                          </m:rPr>
                          <a:rPr lang="en-US" b="0" i="0" smtClean="0">
                            <a:solidFill>
                              <a:schemeClr val="tx1"/>
                            </a:solidFill>
                            <a:latin typeface="Times New Roman" panose="02020603050405020304" pitchFamily="18" charset="0"/>
                            <a:cs typeface="Times New Roman" panose="02020603050405020304" pitchFamily="18" charset="0"/>
                          </a:rPr>
                          <m:t>Annual</m:t>
                        </m:r>
                        <m:r>
                          <m:rPr>
                            <m:nor/>
                          </m:rPr>
                          <a:rPr lang="en-US" b="0" i="0" smtClean="0">
                            <a:solidFill>
                              <a:schemeClr val="tx1"/>
                            </a:solidFill>
                            <a:latin typeface="Times New Roman" panose="02020603050405020304" pitchFamily="18" charset="0"/>
                            <a:cs typeface="Times New Roman" panose="02020603050405020304" pitchFamily="18" charset="0"/>
                          </a:rPr>
                          <m:t> </m:t>
                        </m:r>
                        <m:r>
                          <m:rPr>
                            <m:nor/>
                          </m:rPr>
                          <a:rPr lang="en-US" b="0" i="0" smtClean="0">
                            <a:solidFill>
                              <a:schemeClr val="tx1"/>
                            </a:solidFill>
                            <a:latin typeface="Times New Roman" panose="02020603050405020304" pitchFamily="18" charset="0"/>
                            <a:cs typeface="Times New Roman" panose="02020603050405020304" pitchFamily="18" charset="0"/>
                          </a:rPr>
                          <m:t>average</m:t>
                        </m:r>
                        <m:r>
                          <m:rPr>
                            <m:nor/>
                          </m:rPr>
                          <a:rPr lang="en-US" b="0" i="0" smtClean="0">
                            <a:solidFill>
                              <a:schemeClr val="tx1"/>
                            </a:solidFill>
                            <a:latin typeface="Times New Roman" panose="02020603050405020304" pitchFamily="18" charset="0"/>
                            <a:cs typeface="Times New Roman" panose="02020603050405020304" pitchFamily="18" charset="0"/>
                          </a:rPr>
                          <m:t> </m:t>
                        </m:r>
                        <m:r>
                          <m:rPr>
                            <m:nor/>
                          </m:rPr>
                          <a:rPr lang="en-US" b="0" i="0" smtClean="0">
                            <a:solidFill>
                              <a:schemeClr val="tx1"/>
                            </a:solidFill>
                            <a:latin typeface="Times New Roman" panose="02020603050405020304" pitchFamily="18" charset="0"/>
                            <a:cs typeface="Times New Roman" panose="02020603050405020304" pitchFamily="18" charset="0"/>
                          </a:rPr>
                          <m:t>accuonts</m:t>
                        </m:r>
                        <m:r>
                          <m:rPr>
                            <m:nor/>
                          </m:rPr>
                          <a:rPr lang="en-US" b="0" i="0" smtClean="0">
                            <a:solidFill>
                              <a:schemeClr val="tx1"/>
                            </a:solidFill>
                            <a:latin typeface="Times New Roman" panose="02020603050405020304" pitchFamily="18" charset="0"/>
                            <a:cs typeface="Times New Roman" panose="02020603050405020304" pitchFamily="18" charset="0"/>
                          </a:rPr>
                          <m:t> </m:t>
                        </m:r>
                        <m:r>
                          <m:rPr>
                            <m:nor/>
                          </m:rPr>
                          <a:rPr lang="en-US">
                            <a:solidFill>
                              <a:schemeClr val="tx1"/>
                            </a:solidFill>
                            <a:latin typeface="Times New Roman" panose="02020603050405020304" pitchFamily="18" charset="0"/>
                            <a:cs typeface="Times New Roman" panose="02020603050405020304" pitchFamily="18" charset="0"/>
                          </a:rPr>
                          <m:t>receivable</m:t>
                        </m:r>
                        <m:r>
                          <m:rPr>
                            <m:nor/>
                          </m:rPr>
                          <a:rPr lang="en-US">
                            <a:solidFill>
                              <a:schemeClr val="tx1"/>
                            </a:solidFill>
                            <a:latin typeface="Times New Roman" panose="02020603050405020304" pitchFamily="18" charset="0"/>
                            <a:cs typeface="Times New Roman" panose="02020603050405020304" pitchFamily="18" charset="0"/>
                          </a:rPr>
                          <m:t> (</m:t>
                        </m:r>
                        <m:r>
                          <m:rPr>
                            <m:nor/>
                          </m:rPr>
                          <a:rPr lang="en-US">
                            <a:solidFill>
                              <a:schemeClr val="tx1"/>
                            </a:solidFill>
                            <a:latin typeface="Times New Roman" panose="02020603050405020304" pitchFamily="18" charset="0"/>
                            <a:cs typeface="Times New Roman" panose="02020603050405020304" pitchFamily="18" charset="0"/>
                          </a:rPr>
                          <m:t>trades</m:t>
                        </m:r>
                        <m:r>
                          <m:rPr>
                            <m:nor/>
                          </m:rPr>
                          <a:rPr lang="en-US">
                            <a:solidFill>
                              <a:schemeClr val="tx1"/>
                            </a:solidFill>
                            <a:latin typeface="Times New Roman" panose="02020603050405020304" pitchFamily="18" charset="0"/>
                            <a:cs typeface="Times New Roman" panose="02020603050405020304" pitchFamily="18" charset="0"/>
                          </a:rPr>
                          <m:t> </m:t>
                        </m:r>
                        <m:r>
                          <m:rPr>
                            <m:nor/>
                          </m:rPr>
                          <a:rPr lang="en-US" b="0" i="0" smtClean="0">
                            <a:solidFill>
                              <a:schemeClr val="tx1"/>
                            </a:solidFill>
                            <a:latin typeface="Times New Roman" panose="02020603050405020304" pitchFamily="18" charset="0"/>
                            <a:cs typeface="Times New Roman" panose="02020603050405020304" pitchFamily="18" charset="0"/>
                          </a:rPr>
                          <m:t>receivable</m:t>
                        </m:r>
                        <m:r>
                          <m:rPr>
                            <m:nor/>
                          </m:rPr>
                          <a:rPr lang="en-US">
                            <a:solidFill>
                              <a:schemeClr val="tx1"/>
                            </a:solidFill>
                            <a:latin typeface="Times New Roman" panose="02020603050405020304" pitchFamily="18" charset="0"/>
                            <a:cs typeface="Times New Roman" panose="02020603050405020304" pitchFamily="18" charset="0"/>
                          </a:rPr>
                          <m:t>)</m:t>
                        </m:r>
                      </m:num>
                      <m:den>
                        <m:r>
                          <m:rPr>
                            <m:nor/>
                          </m:rPr>
                          <a:rPr lang="en-US">
                            <a:solidFill>
                              <a:schemeClr val="tx1"/>
                            </a:solidFill>
                            <a:latin typeface="Times New Roman" panose="02020603050405020304" pitchFamily="18" charset="0"/>
                            <a:cs typeface="Times New Roman" panose="02020603050405020304" pitchFamily="18" charset="0"/>
                          </a:rPr>
                          <m:t>Credit</m:t>
                        </m:r>
                        <m:r>
                          <m:rPr>
                            <m:nor/>
                          </m:rPr>
                          <a:rPr lang="en-US">
                            <a:solidFill>
                              <a:schemeClr val="tx1"/>
                            </a:solidFill>
                            <a:latin typeface="Times New Roman" panose="02020603050405020304" pitchFamily="18" charset="0"/>
                            <a:cs typeface="Times New Roman" panose="02020603050405020304" pitchFamily="18" charset="0"/>
                          </a:rPr>
                          <m:t> </m:t>
                        </m:r>
                        <m:r>
                          <m:rPr>
                            <m:nor/>
                          </m:rPr>
                          <a:rPr lang="en-US">
                            <a:solidFill>
                              <a:schemeClr val="tx1"/>
                            </a:solidFill>
                            <a:latin typeface="Times New Roman" panose="02020603050405020304" pitchFamily="18" charset="0"/>
                            <a:cs typeface="Times New Roman" panose="02020603050405020304" pitchFamily="18" charset="0"/>
                          </a:rPr>
                          <m:t>sales</m:t>
                        </m:r>
                        <m:r>
                          <m:rPr>
                            <m:nor/>
                          </m:rPr>
                          <a:rPr lang="en-US">
                            <a:solidFill>
                              <a:schemeClr val="tx1"/>
                            </a:solidFill>
                            <a:latin typeface="Times New Roman" panose="02020603050405020304" pitchFamily="18" charset="0"/>
                            <a:cs typeface="Times New Roman" panose="02020603050405020304" pitchFamily="18" charset="0"/>
                          </a:rPr>
                          <m:t> (</m:t>
                        </m:r>
                        <m:r>
                          <m:rPr>
                            <m:nor/>
                          </m:rPr>
                          <a:rPr lang="en-US" b="0" i="0" smtClean="0">
                            <a:solidFill>
                              <a:schemeClr val="tx1"/>
                            </a:solidFill>
                            <a:latin typeface="Times New Roman" panose="02020603050405020304" pitchFamily="18" charset="0"/>
                            <a:cs typeface="Times New Roman" panose="02020603050405020304" pitchFamily="18" charset="0"/>
                          </a:rPr>
                          <m:t>net</m:t>
                        </m:r>
                        <m:r>
                          <m:rPr>
                            <m:nor/>
                          </m:rPr>
                          <a:rPr lang="en-US" b="0" i="0" smtClean="0">
                            <a:solidFill>
                              <a:schemeClr val="tx1"/>
                            </a:solidFill>
                            <a:latin typeface="Times New Roman" panose="02020603050405020304" pitchFamily="18" charset="0"/>
                            <a:cs typeface="Times New Roman" panose="02020603050405020304" pitchFamily="18" charset="0"/>
                          </a:rPr>
                          <m:t> </m:t>
                        </m:r>
                        <m:r>
                          <m:rPr>
                            <m:nor/>
                          </m:rPr>
                          <a:rPr lang="en-US">
                            <a:solidFill>
                              <a:schemeClr val="tx1"/>
                            </a:solidFill>
                            <a:latin typeface="Times New Roman" panose="02020603050405020304" pitchFamily="18" charset="0"/>
                            <a:cs typeface="Times New Roman" panose="02020603050405020304" pitchFamily="18" charset="0"/>
                          </a:rPr>
                          <m:t>revenue</m:t>
                        </m:r>
                        <m:r>
                          <m:rPr>
                            <m:nor/>
                          </m:rPr>
                          <a:rPr lang="en-US">
                            <a:solidFill>
                              <a:schemeClr val="tx1"/>
                            </a:solidFill>
                            <a:latin typeface="Times New Roman" panose="02020603050405020304" pitchFamily="18" charset="0"/>
                            <a:cs typeface="Times New Roman" panose="02020603050405020304" pitchFamily="18" charset="0"/>
                          </a:rPr>
                          <m:t>)</m:t>
                        </m:r>
                      </m:den>
                    </m:f>
                  </m:oMath>
                </a14:m>
                <a:r>
                  <a:rPr lang="en-US" b="1" dirty="0">
                    <a:solidFill>
                      <a:schemeClr val="tx1"/>
                    </a:solidFill>
                    <a:latin typeface="Times New Roman" panose="02020603050405020304" pitchFamily="18" charset="0"/>
                    <a:cs typeface="Times New Roman" panose="02020603050405020304" pitchFamily="18" charset="0"/>
                  </a:rPr>
                  <a:t> </a:t>
                </a:r>
                <a:r>
                  <a:rPr lang="en-US" dirty="0">
                    <a:solidFill>
                      <a:schemeClr val="tx1"/>
                    </a:solidFill>
                    <a:latin typeface="Times New Roman" panose="02020603050405020304" pitchFamily="18" charset="0"/>
                    <a:cs typeface="Times New Roman" panose="02020603050405020304" pitchFamily="18" charset="0"/>
                  </a:rPr>
                  <a:t>x 365 </a:t>
                </a:r>
              </a:p>
            </p:txBody>
          </p:sp>
        </mc:Choice>
        <mc:Fallback>
          <p:sp>
            <p:nvSpPr>
              <p:cNvPr id="11" name="Rectangle 4"/>
              <p:cNvSpPr>
                <a:spLocks noRot="1" noChangeAspect="1" noMove="1" noResize="1" noEditPoints="1" noAdjustHandles="1" noChangeArrowheads="1" noChangeShapeType="1" noTextEdit="1"/>
              </p:cNvSpPr>
              <p:nvPr/>
            </p:nvSpPr>
            <p:spPr bwMode="auto">
              <a:xfrm>
                <a:off x="793751" y="4239630"/>
                <a:ext cx="9278504" cy="591573"/>
              </a:xfrm>
              <a:prstGeom prst="rect">
                <a:avLst/>
              </a:prstGeom>
              <a:blipFill>
                <a:blip r:embed="rId5"/>
                <a:stretch>
                  <a:fillRect l="-526"/>
                </a:stretch>
              </a:blipFill>
              <a:ln w="9525">
                <a:noFill/>
                <a:miter lim="800000"/>
                <a:headEnd/>
                <a:tailEnd/>
              </a:ln>
              <a:effectLst/>
            </p:spPr>
            <p:txBody>
              <a:bodyPr/>
              <a:lstStyle/>
              <a:p>
                <a:r>
                  <a:rPr lang="en-US">
                    <a:noFill/>
                  </a:rPr>
                  <a:t> </a:t>
                </a:r>
              </a:p>
            </p:txBody>
          </p:sp>
        </mc:Fallback>
      </mc:AlternateContent>
    </p:spTree>
    <p:extLst>
      <p:ext uri="{BB962C8B-B14F-4D97-AF65-F5344CB8AC3E}">
        <p14:creationId xmlns:p14="http://schemas.microsoft.com/office/powerpoint/2010/main" val="2514600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box(out)">
                                      <p:cBhvr>
                                        <p:cTn id="7" dur="500"/>
                                        <p:tgtEl>
                                          <p:spTgt spid="10">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KAMERA.WAV"/>
                                        </p:tgtEl>
                                      </p:cMediaNode>
                                    </p:audio>
                                  </p:sub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box(out)">
                                      <p:cBhvr>
                                        <p:cTn id="12" dur="500"/>
                                        <p:tgtEl>
                                          <p:spTgt spid="11">
                                            <p:txEl>
                                              <p:pRg st="0" end="0"/>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K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autoUpdateAnimBg="0"/>
      <p:bldP spid="11"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dirty="0">
              <a:solidFill>
                <a:prstClr val="black"/>
              </a:solidFill>
            </a:endParaRPr>
          </a:p>
        </p:txBody>
      </p:sp>
      <p:sp>
        <p:nvSpPr>
          <p:cNvPr id="5" name="Obdélník 4"/>
          <p:cNvSpPr/>
          <p:nvPr/>
        </p:nvSpPr>
        <p:spPr>
          <a:xfrm>
            <a:off x="251519" y="449337"/>
            <a:ext cx="7909069" cy="523220"/>
          </a:xfrm>
          <a:prstGeom prst="rect">
            <a:avLst/>
          </a:prstGeom>
        </p:spPr>
        <p:txBody>
          <a:bodyPr wrap="square">
            <a:spAutoFit/>
          </a:bodyPr>
          <a:lstStyle/>
          <a:p>
            <a:pPr>
              <a:defRPr/>
            </a:pPr>
            <a:r>
              <a:rPr lang="en-US" sz="2800" kern="0" dirty="0">
                <a:solidFill>
                  <a:srgbClr val="307871"/>
                </a:solidFill>
                <a:latin typeface="Times New Roman"/>
              </a:rPr>
              <a:t>Activity ratios: </a:t>
            </a:r>
            <a:endParaRPr lang="en-US" sz="2000" kern="0" dirty="0">
              <a:solidFill>
                <a:srgbClr val="FF0000"/>
              </a:solidFill>
            </a:endParaRPr>
          </a:p>
        </p:txBody>
      </p:sp>
      <p:sp>
        <p:nvSpPr>
          <p:cNvPr id="9" name="Zástupný symbol pro obsah 2"/>
          <p:cNvSpPr txBox="1">
            <a:spLocks/>
          </p:cNvSpPr>
          <p:nvPr/>
        </p:nvSpPr>
        <p:spPr>
          <a:xfrm>
            <a:off x="395535" y="1139309"/>
            <a:ext cx="11279630" cy="526935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ru-RU" sz="1800" dirty="0">
                <a:latin typeface="Times New Roman" panose="02020603050405020304" pitchFamily="18" charset="0"/>
                <a:cs typeface="Times New Roman" panose="02020603050405020304" pitchFamily="18" charset="0"/>
              </a:rPr>
              <a:t>3</a:t>
            </a:r>
            <a:r>
              <a:rPr lang="en-US" sz="1800" dirty="0">
                <a:latin typeface="Times New Roman" panose="02020603050405020304" pitchFamily="18" charset="0"/>
                <a:cs typeface="Times New Roman" panose="02020603050405020304" pitchFamily="18" charset="0"/>
              </a:rPr>
              <a:t>.4. Days Payables Outstanding, days (suppliers’ (trade creditors’) payment period) measures </a:t>
            </a:r>
          </a:p>
          <a:p>
            <a:pPr marL="0" indent="0" algn="just">
              <a:buNone/>
            </a:pPr>
            <a:r>
              <a:rPr lang="en-US" sz="1800" dirty="0">
                <a:latin typeface="Times New Roman" panose="02020603050405020304" pitchFamily="18" charset="0"/>
                <a:cs typeface="Times New Roman" panose="02020603050405020304" pitchFamily="18" charset="0"/>
              </a:rPr>
              <a:t>the average period of credit taken from suppliers of goods and services. An increase in this measure could indicate that the supplier has allowed a longer period to pay, but can lead to loss of business reputation and probability of bankruptcy. Usually has some kind of connection with Days Sales Outstanding, because accounts payable cover the cash deficit as a result of accounts receivable   </a:t>
            </a:r>
          </a:p>
          <a:p>
            <a:pPr marL="0" indent="0">
              <a:buFont typeface="Arial" panose="020B0604020202020204" pitchFamily="34" charset="0"/>
              <a:buNone/>
            </a:pPr>
            <a:endParaRPr lang="en-US" sz="1800" dirty="0">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US" sz="1800" dirty="0">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US" sz="1800" dirty="0">
              <a:latin typeface="Times New Roman" panose="02020603050405020304" pitchFamily="18" charset="0"/>
              <a:cs typeface="Times New Roman" panose="02020603050405020304" pitchFamily="18" charset="0"/>
            </a:endParaRPr>
          </a:p>
          <a:p>
            <a:pPr marL="0" indent="0" algn="just">
              <a:buNone/>
            </a:pPr>
            <a:r>
              <a:rPr lang="en-US" sz="1800" dirty="0">
                <a:latin typeface="Times New Roman" panose="02020603050405020304" pitchFamily="18" charset="0"/>
                <a:cs typeface="Times New Roman" panose="02020603050405020304" pitchFamily="18" charset="0"/>
              </a:rPr>
              <a:t>3.5. Cash Conversion Cycle (or financial cycle) – time needed to sell its inventory, the time required to collect receivables, and the time the company is allowed to pay its bills without incurring any penalties. There is no right answer, how long and positive or negative should be CCC; it differs by industry sector based on the nature of business operations; every situation has advantages and disadvantages.</a:t>
            </a:r>
          </a:p>
          <a:p>
            <a:pPr marL="0" indent="0">
              <a:buNone/>
            </a:pPr>
            <a:r>
              <a:rPr lang="en-US" sz="1800" b="1" dirty="0">
                <a:latin typeface="Times New Roman" panose="02020603050405020304" pitchFamily="18" charset="0"/>
                <a:cs typeface="Times New Roman" panose="02020603050405020304" pitchFamily="18" charset="0"/>
              </a:rPr>
              <a:t>Cash Conversion Cycle</a:t>
            </a:r>
            <a:r>
              <a:rPr lang="en-US" sz="1800" dirty="0">
                <a:latin typeface="Times New Roman" panose="02020603050405020304" pitchFamily="18" charset="0"/>
                <a:cs typeface="Times New Roman" panose="02020603050405020304" pitchFamily="18" charset="0"/>
              </a:rPr>
              <a:t>, days = Days Inventory Outstanding + Days Sales Outstanding – Days Payables Outstanding</a:t>
            </a:r>
          </a:p>
          <a:p>
            <a:pPr marL="0" indent="0" algn="ctr">
              <a:buNone/>
            </a:pPr>
            <a:r>
              <a:rPr lang="en-US" sz="1800" dirty="0">
                <a:latin typeface="Times New Roman" panose="02020603050405020304" pitchFamily="18" charset="0"/>
                <a:cs typeface="Times New Roman" panose="02020603050405020304" pitchFamily="18" charset="0"/>
              </a:rPr>
              <a:t> Or</a:t>
            </a:r>
          </a:p>
          <a:p>
            <a:pPr marL="0" indent="0">
              <a:buNone/>
            </a:pPr>
            <a:r>
              <a:rPr lang="en-US" sz="1800" dirty="0">
                <a:latin typeface="Times New Roman" panose="02020603050405020304" pitchFamily="18" charset="0"/>
                <a:cs typeface="Times New Roman" panose="02020603050405020304" pitchFamily="18" charset="0"/>
              </a:rPr>
              <a:t> </a:t>
            </a:r>
            <a:r>
              <a:rPr lang="en-US" sz="1800" b="1" dirty="0">
                <a:latin typeface="Times New Roman" panose="02020603050405020304" pitchFamily="18" charset="0"/>
                <a:cs typeface="Times New Roman" panose="02020603050405020304" pitchFamily="18" charset="0"/>
              </a:rPr>
              <a:t>Cash Conversion Cycle</a:t>
            </a:r>
            <a:r>
              <a:rPr lang="en-US" sz="1800" dirty="0">
                <a:latin typeface="Times New Roman" panose="02020603050405020304" pitchFamily="18" charset="0"/>
                <a:cs typeface="Times New Roman" panose="02020603050405020304" pitchFamily="18" charset="0"/>
              </a:rPr>
              <a:t>, days</a:t>
            </a:r>
            <a:r>
              <a:rPr lang="en-US" sz="1800" b="1"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 Operational cycle – Days Payables Outstanding</a:t>
            </a:r>
          </a:p>
        </p:txBody>
      </p:sp>
      <mc:AlternateContent xmlns:mc="http://schemas.openxmlformats.org/markup-compatibility/2006">
        <mc:Choice xmlns:a14="http://schemas.microsoft.com/office/drawing/2010/main" Requires="a14">
          <p:sp>
            <p:nvSpPr>
              <p:cNvPr id="12" name="Rectangle 4"/>
              <p:cNvSpPr>
                <a:spLocks noChangeArrowheads="1"/>
              </p:cNvSpPr>
              <p:nvPr/>
            </p:nvSpPr>
            <p:spPr bwMode="auto">
              <a:xfrm>
                <a:off x="1181978" y="2648447"/>
                <a:ext cx="9721548" cy="549447"/>
              </a:xfrm>
              <a:prstGeom prst="rect">
                <a:avLst/>
              </a:prstGeom>
              <a:noFill/>
              <a:ln w="9525">
                <a:noFill/>
                <a:miter lim="800000"/>
                <a:headEnd/>
                <a:tailEnd/>
              </a:ln>
              <a:effectLst/>
            </p:spPr>
            <p:txBody>
              <a:bodyPr wrap="square" lIns="92075" tIns="46038" rIns="92075" bIns="46038">
                <a:spAutoFit/>
              </a:bodyPr>
              <a:lstStyle/>
              <a:p>
                <a:pPr defTabSz="762000"/>
                <a:r>
                  <a:rPr lang="en-US" b="1" dirty="0">
                    <a:solidFill>
                      <a:schemeClr val="tx1"/>
                    </a:solidFill>
                    <a:latin typeface="Times New Roman" panose="02020603050405020304" pitchFamily="18" charset="0"/>
                    <a:cs typeface="Times New Roman" panose="02020603050405020304" pitchFamily="18" charset="0"/>
                  </a:rPr>
                  <a:t>Days Payables Outstanding, </a:t>
                </a:r>
                <a:r>
                  <a:rPr lang="en-US" dirty="0">
                    <a:solidFill>
                      <a:schemeClr val="tx1"/>
                    </a:solidFill>
                    <a:latin typeface="Times New Roman" panose="02020603050405020304" pitchFamily="18" charset="0"/>
                    <a:cs typeface="Times New Roman" panose="02020603050405020304" pitchFamily="18" charset="0"/>
                  </a:rPr>
                  <a:t>days</a:t>
                </a:r>
                <a:r>
                  <a:rPr lang="en-US" b="1" dirty="0">
                    <a:solidFill>
                      <a:schemeClr val="tx1"/>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en-US" i="1">
                            <a:solidFill>
                              <a:schemeClr val="tx1"/>
                            </a:solidFill>
                            <a:latin typeface="Cambria Math" panose="02040503050406030204" pitchFamily="18" charset="0"/>
                            <a:cs typeface="Times New Roman" panose="02020603050405020304" pitchFamily="18" charset="0"/>
                          </a:rPr>
                        </m:ctrlPr>
                      </m:fPr>
                      <m:num>
                        <m:r>
                          <m:rPr>
                            <m:nor/>
                          </m:rPr>
                          <a:rPr lang="en-US" b="0" i="0" smtClean="0">
                            <a:solidFill>
                              <a:schemeClr val="tx1"/>
                            </a:solidFill>
                            <a:latin typeface="Times New Roman" panose="02020603050405020304" pitchFamily="18" charset="0"/>
                            <a:cs typeface="Times New Roman" panose="02020603050405020304" pitchFamily="18" charset="0"/>
                          </a:rPr>
                          <m:t>Annual</m:t>
                        </m:r>
                        <m:r>
                          <m:rPr>
                            <m:nor/>
                          </m:rPr>
                          <a:rPr lang="en-US" b="0" i="0" smtClean="0">
                            <a:solidFill>
                              <a:schemeClr val="tx1"/>
                            </a:solidFill>
                            <a:latin typeface="Times New Roman" panose="02020603050405020304" pitchFamily="18" charset="0"/>
                            <a:cs typeface="Times New Roman" panose="02020603050405020304" pitchFamily="18" charset="0"/>
                          </a:rPr>
                          <m:t> </m:t>
                        </m:r>
                        <m:r>
                          <m:rPr>
                            <m:nor/>
                          </m:rPr>
                          <a:rPr lang="en-US" b="0" i="0" smtClean="0">
                            <a:solidFill>
                              <a:schemeClr val="tx1"/>
                            </a:solidFill>
                            <a:latin typeface="Times New Roman" panose="02020603050405020304" pitchFamily="18" charset="0"/>
                            <a:cs typeface="Times New Roman" panose="02020603050405020304" pitchFamily="18" charset="0"/>
                          </a:rPr>
                          <m:t>avearge</m:t>
                        </m:r>
                        <m:r>
                          <m:rPr>
                            <m:nor/>
                          </m:rPr>
                          <a:rPr lang="en-US" b="0" i="0" smtClean="0">
                            <a:solidFill>
                              <a:schemeClr val="tx1"/>
                            </a:solidFill>
                            <a:latin typeface="Times New Roman" panose="02020603050405020304" pitchFamily="18" charset="0"/>
                            <a:cs typeface="Times New Roman" panose="02020603050405020304" pitchFamily="18" charset="0"/>
                          </a:rPr>
                          <m:t> </m:t>
                        </m:r>
                        <m:r>
                          <m:rPr>
                            <m:nor/>
                          </m:rPr>
                          <a:rPr lang="en-US" b="0" i="0" smtClean="0">
                            <a:solidFill>
                              <a:schemeClr val="tx1"/>
                            </a:solidFill>
                            <a:latin typeface="Times New Roman" panose="02020603050405020304" pitchFamily="18" charset="0"/>
                            <a:cs typeface="Times New Roman" panose="02020603050405020304" pitchFamily="18" charset="0"/>
                          </a:rPr>
                          <m:t>accounts</m:t>
                        </m:r>
                        <m:r>
                          <m:rPr>
                            <m:nor/>
                          </m:rPr>
                          <a:rPr lang="en-US" b="0" i="0" smtClean="0">
                            <a:solidFill>
                              <a:schemeClr val="tx1"/>
                            </a:solidFill>
                            <a:latin typeface="Times New Roman" panose="02020603050405020304" pitchFamily="18" charset="0"/>
                            <a:cs typeface="Times New Roman" panose="02020603050405020304" pitchFamily="18" charset="0"/>
                          </a:rPr>
                          <m:t> (</m:t>
                        </m:r>
                        <m:r>
                          <m:rPr>
                            <m:nor/>
                          </m:rPr>
                          <a:rPr lang="en-US" b="0" i="0" smtClean="0">
                            <a:solidFill>
                              <a:schemeClr val="tx1"/>
                            </a:solidFill>
                            <a:latin typeface="Times New Roman" panose="02020603050405020304" pitchFamily="18" charset="0"/>
                            <a:cs typeface="Times New Roman" panose="02020603050405020304" pitchFamily="18" charset="0"/>
                          </a:rPr>
                          <m:t>trades</m:t>
                        </m:r>
                        <m:r>
                          <m:rPr>
                            <m:nor/>
                          </m:rPr>
                          <a:rPr lang="en-US" b="0" i="0" smtClean="0">
                            <a:solidFill>
                              <a:schemeClr val="tx1"/>
                            </a:solidFill>
                            <a:latin typeface="Times New Roman" panose="02020603050405020304" pitchFamily="18" charset="0"/>
                            <a:cs typeface="Times New Roman" panose="02020603050405020304" pitchFamily="18" charset="0"/>
                          </a:rPr>
                          <m:t>) </m:t>
                        </m:r>
                        <m:r>
                          <m:rPr>
                            <m:nor/>
                          </m:rPr>
                          <a:rPr lang="en-US">
                            <a:solidFill>
                              <a:schemeClr val="tx1"/>
                            </a:solidFill>
                            <a:latin typeface="Times New Roman" panose="02020603050405020304" pitchFamily="18" charset="0"/>
                            <a:cs typeface="Times New Roman" panose="02020603050405020304" pitchFamily="18" charset="0"/>
                          </a:rPr>
                          <m:t>payable</m:t>
                        </m:r>
                      </m:num>
                      <m:den>
                        <m:r>
                          <m:rPr>
                            <m:nor/>
                          </m:rPr>
                          <a:rPr lang="en-US">
                            <a:solidFill>
                              <a:schemeClr val="tx1"/>
                            </a:solidFill>
                            <a:latin typeface="Times New Roman" panose="02020603050405020304" pitchFamily="18" charset="0"/>
                            <a:cs typeface="Times New Roman" panose="02020603050405020304" pitchFamily="18" charset="0"/>
                          </a:rPr>
                          <m:t>Cost</m:t>
                        </m:r>
                        <m:r>
                          <m:rPr>
                            <m:nor/>
                          </m:rPr>
                          <a:rPr lang="en-US">
                            <a:solidFill>
                              <a:schemeClr val="tx1"/>
                            </a:solidFill>
                            <a:latin typeface="Times New Roman" panose="02020603050405020304" pitchFamily="18" charset="0"/>
                            <a:cs typeface="Times New Roman" panose="02020603050405020304" pitchFamily="18" charset="0"/>
                          </a:rPr>
                          <m:t> </m:t>
                        </m:r>
                        <m:r>
                          <m:rPr>
                            <m:nor/>
                          </m:rPr>
                          <a:rPr lang="en-US">
                            <a:solidFill>
                              <a:schemeClr val="tx1"/>
                            </a:solidFill>
                            <a:latin typeface="Times New Roman" panose="02020603050405020304" pitchFamily="18" charset="0"/>
                            <a:cs typeface="Times New Roman" panose="02020603050405020304" pitchFamily="18" charset="0"/>
                          </a:rPr>
                          <m:t>of</m:t>
                        </m:r>
                        <m:r>
                          <m:rPr>
                            <m:nor/>
                          </m:rPr>
                          <a:rPr lang="en-US">
                            <a:solidFill>
                              <a:schemeClr val="tx1"/>
                            </a:solidFill>
                            <a:latin typeface="Times New Roman" panose="02020603050405020304" pitchFamily="18" charset="0"/>
                            <a:cs typeface="Times New Roman" panose="02020603050405020304" pitchFamily="18" charset="0"/>
                          </a:rPr>
                          <m:t> </m:t>
                        </m:r>
                        <m:r>
                          <m:rPr>
                            <m:nor/>
                          </m:rPr>
                          <a:rPr lang="en-US">
                            <a:solidFill>
                              <a:schemeClr val="tx1"/>
                            </a:solidFill>
                            <a:latin typeface="Times New Roman" panose="02020603050405020304" pitchFamily="18" charset="0"/>
                            <a:cs typeface="Times New Roman" panose="02020603050405020304" pitchFamily="18" charset="0"/>
                          </a:rPr>
                          <m:t>sales</m:t>
                        </m:r>
                      </m:den>
                    </m:f>
                  </m:oMath>
                </a14:m>
                <a:r>
                  <a:rPr lang="en-US" b="1" dirty="0">
                    <a:solidFill>
                      <a:schemeClr val="tx1"/>
                    </a:solidFill>
                    <a:latin typeface="Times New Roman" panose="02020603050405020304" pitchFamily="18" charset="0"/>
                    <a:cs typeface="Times New Roman" panose="02020603050405020304" pitchFamily="18" charset="0"/>
                  </a:rPr>
                  <a:t> </a:t>
                </a:r>
                <a:r>
                  <a:rPr lang="en-US" dirty="0">
                    <a:solidFill>
                      <a:schemeClr val="tx1"/>
                    </a:solidFill>
                    <a:latin typeface="Times New Roman" panose="02020603050405020304" pitchFamily="18" charset="0"/>
                    <a:cs typeface="Times New Roman" panose="02020603050405020304" pitchFamily="18" charset="0"/>
                  </a:rPr>
                  <a:t>x 365 </a:t>
                </a:r>
              </a:p>
            </p:txBody>
          </p:sp>
        </mc:Choice>
        <mc:Fallback>
          <p:sp>
            <p:nvSpPr>
              <p:cNvPr id="12" name="Rectangle 4"/>
              <p:cNvSpPr>
                <a:spLocks noRot="1" noChangeAspect="1" noMove="1" noResize="1" noEditPoints="1" noAdjustHandles="1" noChangeArrowheads="1" noChangeShapeType="1" noTextEdit="1"/>
              </p:cNvSpPr>
              <p:nvPr/>
            </p:nvSpPr>
            <p:spPr bwMode="auto">
              <a:xfrm>
                <a:off x="1181978" y="2648447"/>
                <a:ext cx="9721548" cy="549447"/>
              </a:xfrm>
              <a:prstGeom prst="rect">
                <a:avLst/>
              </a:prstGeom>
              <a:blipFill>
                <a:blip r:embed="rId3"/>
                <a:stretch>
                  <a:fillRect l="-564" b="-4396"/>
                </a:stretch>
              </a:blipFill>
              <a:ln w="9525">
                <a:noFill/>
                <a:miter lim="800000"/>
                <a:headEnd/>
                <a:tailEnd/>
              </a:ln>
              <a:effectLst/>
            </p:spPr>
            <p:txBody>
              <a:bodyPr/>
              <a:lstStyle/>
              <a:p>
                <a:r>
                  <a:rPr lang="en-US">
                    <a:noFill/>
                  </a:rPr>
                  <a:t> </a:t>
                </a:r>
              </a:p>
            </p:txBody>
          </p:sp>
        </mc:Fallback>
      </mc:AlternateContent>
      <p:sp>
        <p:nvSpPr>
          <p:cNvPr id="13" name="Obdélník 4">
            <a:extLst>
              <a:ext uri="{FF2B5EF4-FFF2-40B4-BE49-F238E27FC236}">
                <a16:creationId xmlns:a16="http://schemas.microsoft.com/office/drawing/2014/main" id="{98479A18-0FC1-495F-A806-1E86F2991ECF}"/>
              </a:ext>
            </a:extLst>
          </p:cNvPr>
          <p:cNvSpPr/>
          <p:nvPr/>
        </p:nvSpPr>
        <p:spPr>
          <a:xfrm>
            <a:off x="251519" y="449337"/>
            <a:ext cx="9488226" cy="477054"/>
          </a:xfrm>
          <a:prstGeom prst="rect">
            <a:avLst/>
          </a:prstGeom>
          <a:solidFill>
            <a:srgbClr val="009999"/>
          </a:solidFill>
        </p:spPr>
        <p:txBody>
          <a:bodyPr wrap="square">
            <a:spAutoFit/>
          </a:bodyPr>
          <a:lstStyle/>
          <a:p>
            <a:pPr>
              <a:defRPr/>
            </a:pPr>
            <a:r>
              <a:rPr lang="en-US" sz="2500" kern="0" dirty="0">
                <a:latin typeface="Times New Roman"/>
              </a:rPr>
              <a:t>Activity ratios: Days Payable Outstanding and Cash Conversion Cycle</a:t>
            </a:r>
            <a:endParaRPr lang="en-US" sz="2500" kern="0" dirty="0"/>
          </a:p>
        </p:txBody>
      </p:sp>
      <p:pic>
        <p:nvPicPr>
          <p:cNvPr id="14" name="Obrázek 1">
            <a:extLst>
              <a:ext uri="{FF2B5EF4-FFF2-40B4-BE49-F238E27FC236}">
                <a16:creationId xmlns:a16="http://schemas.microsoft.com/office/drawing/2014/main" id="{E279B601-3F86-46CD-B370-48D375CC5A8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90620" y="214733"/>
            <a:ext cx="1464833" cy="1127893"/>
          </a:xfrm>
          <a:prstGeom prst="rect">
            <a:avLst/>
          </a:prstGeom>
        </p:spPr>
      </p:pic>
    </p:spTree>
    <p:extLst>
      <p:ext uri="{BB962C8B-B14F-4D97-AF65-F5344CB8AC3E}">
        <p14:creationId xmlns:p14="http://schemas.microsoft.com/office/powerpoint/2010/main" val="317570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box(out)">
                                      <p:cBhvr>
                                        <p:cTn id="7" dur="500"/>
                                        <p:tgtEl>
                                          <p:spTgt spid="12">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K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dirty="0">
              <a:solidFill>
                <a:prstClr val="black"/>
              </a:solidFill>
            </a:endParaRPr>
          </a:p>
        </p:txBody>
      </p:sp>
      <p:sp>
        <p:nvSpPr>
          <p:cNvPr id="5" name="Obdélník 4"/>
          <p:cNvSpPr/>
          <p:nvPr/>
        </p:nvSpPr>
        <p:spPr>
          <a:xfrm>
            <a:off x="251519" y="449337"/>
            <a:ext cx="7909069" cy="477054"/>
          </a:xfrm>
          <a:prstGeom prst="rect">
            <a:avLst/>
          </a:prstGeom>
          <a:solidFill>
            <a:srgbClr val="009999"/>
          </a:solidFill>
        </p:spPr>
        <p:txBody>
          <a:bodyPr wrap="square">
            <a:spAutoFit/>
          </a:bodyPr>
          <a:lstStyle/>
          <a:p>
            <a:pPr>
              <a:defRPr/>
            </a:pPr>
            <a:r>
              <a:rPr lang="en-US" sz="2500" kern="0" dirty="0">
                <a:latin typeface="Times New Roman"/>
              </a:rPr>
              <a:t>Indebtedness ratios </a:t>
            </a:r>
            <a:endParaRPr lang="en-US" sz="2500" kern="0" dirty="0"/>
          </a:p>
        </p:txBody>
      </p:sp>
      <p:sp>
        <p:nvSpPr>
          <p:cNvPr id="9" name="Zástupný symbol pro obsah 2"/>
          <p:cNvSpPr txBox="1">
            <a:spLocks/>
          </p:cNvSpPr>
          <p:nvPr/>
        </p:nvSpPr>
        <p:spPr>
          <a:xfrm>
            <a:off x="395536" y="995811"/>
            <a:ext cx="9724648" cy="509367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0"/>
              </a:spcBef>
              <a:buNone/>
            </a:pPr>
            <a:r>
              <a:rPr lang="en-US" sz="1800" dirty="0">
                <a:latin typeface="Times New Roman" panose="02020603050405020304" pitchFamily="18" charset="0"/>
                <a:cs typeface="Times New Roman" panose="02020603050405020304" pitchFamily="18" charset="0"/>
              </a:rPr>
              <a:t>4.1. Debt ratio - In general, the higher the value of this indicator, the higher the risk of creditors. However, this indicator needs to be assessed in relation to the overall return of the company and also to the structure of the debt capital. The high value of this indicator may be favorable from the perspective of holders of ordinary shares if the enterprise is able to achieve a higher percentage of return than the percentage of interest paid from debt capital. Creditors generally prefer the low values of this indicator.</a:t>
            </a:r>
          </a:p>
          <a:p>
            <a:pPr algn="just">
              <a:spcBef>
                <a:spcPts val="0"/>
              </a:spcBef>
            </a:pPr>
            <a:endParaRPr lang="en-US" sz="1800" dirty="0">
              <a:latin typeface="Times New Roman" panose="02020603050405020304" pitchFamily="18" charset="0"/>
              <a:cs typeface="Times New Roman" panose="02020603050405020304" pitchFamily="18" charset="0"/>
            </a:endParaRPr>
          </a:p>
          <a:p>
            <a:pPr marL="0" indent="0" algn="just">
              <a:spcBef>
                <a:spcPts val="0"/>
              </a:spcBef>
              <a:buFont typeface="Arial" panose="020B0604020202020204" pitchFamily="34" charset="0"/>
              <a:buNone/>
            </a:pPr>
            <a:endParaRPr lang="en-US" sz="1800" dirty="0">
              <a:latin typeface="Times New Roman" panose="02020603050405020304" pitchFamily="18" charset="0"/>
              <a:cs typeface="Times New Roman" panose="02020603050405020304" pitchFamily="18" charset="0"/>
            </a:endParaRPr>
          </a:p>
          <a:p>
            <a:pPr marL="0" indent="0" algn="just">
              <a:spcBef>
                <a:spcPts val="0"/>
              </a:spcBef>
              <a:buNone/>
            </a:pPr>
            <a:r>
              <a:rPr lang="en-US" sz="1800" dirty="0">
                <a:latin typeface="Times New Roman" panose="02020603050405020304" pitchFamily="18" charset="0"/>
                <a:cs typeface="Times New Roman" panose="02020603050405020304" pitchFamily="18" charset="0"/>
              </a:rPr>
              <a:t>4.2. Equity ratio - expresses the proportion in which the company's assets are funded by shareholders' money. It is considered to be one of the most important ratios of indebtedness for assessing the overall financial situation, but again its relevance to the profitability indicators is important.</a:t>
            </a:r>
          </a:p>
          <a:p>
            <a:pPr algn="just">
              <a:spcBef>
                <a:spcPts val="0"/>
              </a:spcBef>
            </a:pPr>
            <a:endParaRPr lang="en-US" sz="1800" dirty="0">
              <a:latin typeface="Times New Roman" panose="02020603050405020304" pitchFamily="18" charset="0"/>
              <a:cs typeface="Times New Roman" panose="02020603050405020304" pitchFamily="18" charset="0"/>
            </a:endParaRPr>
          </a:p>
          <a:p>
            <a:pPr marL="0" indent="0" algn="just">
              <a:spcBef>
                <a:spcPts val="0"/>
              </a:spcBef>
              <a:buFont typeface="Arial" panose="020B0604020202020204" pitchFamily="34" charset="0"/>
              <a:buNone/>
            </a:pPr>
            <a:endParaRPr lang="en-US" sz="1800" b="1" dirty="0">
              <a:latin typeface="Times New Roman" panose="02020603050405020304" pitchFamily="18" charset="0"/>
              <a:cs typeface="Times New Roman" panose="02020603050405020304" pitchFamily="18" charset="0"/>
            </a:endParaRPr>
          </a:p>
          <a:p>
            <a:pPr marL="0" indent="0" algn="just">
              <a:spcBef>
                <a:spcPts val="0"/>
              </a:spcBef>
              <a:buFont typeface="Arial" panose="020B0604020202020204" pitchFamily="34" charset="0"/>
              <a:buNone/>
            </a:pPr>
            <a:endParaRPr lang="en-US" sz="1800" b="1" dirty="0">
              <a:latin typeface="Times New Roman" panose="02020603050405020304" pitchFamily="18" charset="0"/>
              <a:cs typeface="Times New Roman" panose="02020603050405020304" pitchFamily="18" charset="0"/>
            </a:endParaRPr>
          </a:p>
          <a:p>
            <a:pPr marL="0" indent="0" algn="just">
              <a:spcBef>
                <a:spcPts val="0"/>
              </a:spcBef>
              <a:buNone/>
            </a:pPr>
            <a:r>
              <a:rPr lang="en-US" sz="1800" dirty="0">
                <a:latin typeface="Times New Roman" panose="02020603050405020304" pitchFamily="18" charset="0"/>
                <a:cs typeface="Times New Roman" panose="02020603050405020304" pitchFamily="18" charset="0"/>
              </a:rPr>
              <a:t>4.3. Debt/equity ratio It is the ratio of debt capital to the company's equity. A value above 1 means higher use of debt capital, a value lower than 1 higher utilization of equity.</a:t>
            </a:r>
          </a:p>
          <a:p>
            <a:pPr marL="0" indent="0">
              <a:spcBef>
                <a:spcPts val="0"/>
              </a:spcBef>
              <a:buFont typeface="Arial" panose="020B0604020202020204" pitchFamily="34" charset="0"/>
              <a:buNone/>
            </a:pPr>
            <a:endParaRPr lang="en-US" sz="1800" b="1" dirty="0">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10" name="Rectangle 4"/>
              <p:cNvSpPr>
                <a:spLocks noChangeArrowheads="1"/>
              </p:cNvSpPr>
              <p:nvPr/>
            </p:nvSpPr>
            <p:spPr bwMode="auto">
              <a:xfrm>
                <a:off x="1633636" y="2417123"/>
                <a:ext cx="6682086" cy="545728"/>
              </a:xfrm>
              <a:prstGeom prst="rect">
                <a:avLst/>
              </a:prstGeom>
              <a:noFill/>
              <a:ln w="9525">
                <a:noFill/>
                <a:miter lim="800000"/>
                <a:headEnd/>
                <a:tailEnd/>
              </a:ln>
              <a:effectLst/>
            </p:spPr>
            <p:txBody>
              <a:bodyPr wrap="square" lIns="92075" tIns="46038" rIns="92075" bIns="46038">
                <a:spAutoFit/>
              </a:bodyPr>
              <a:lstStyle/>
              <a:p>
                <a:pPr algn="ctr" defTabSz="762000"/>
                <a:r>
                  <a:rPr lang="en-US" b="1" dirty="0">
                    <a:solidFill>
                      <a:schemeClr val="tx1"/>
                    </a:solidFill>
                    <a:latin typeface="Times New Roman" panose="02020603050405020304" pitchFamily="18" charset="0"/>
                    <a:cs typeface="Times New Roman" panose="02020603050405020304" pitchFamily="18" charset="0"/>
                  </a:rPr>
                  <a:t>Debt ratio = </a:t>
                </a:r>
                <a14:m>
                  <m:oMath xmlns:m="http://schemas.openxmlformats.org/officeDocument/2006/math">
                    <m:f>
                      <m:fPr>
                        <m:ctrlPr>
                          <a:rPr lang="en-US" i="1">
                            <a:solidFill>
                              <a:schemeClr val="tx1"/>
                            </a:solidFill>
                            <a:latin typeface="Cambria Math" panose="02040503050406030204" pitchFamily="18" charset="0"/>
                            <a:cs typeface="Times New Roman" panose="02020603050405020304" pitchFamily="18" charset="0"/>
                          </a:rPr>
                        </m:ctrlPr>
                      </m:fPr>
                      <m:num>
                        <m:r>
                          <m:rPr>
                            <m:nor/>
                          </m:rPr>
                          <a:rPr lang="en-US">
                            <a:solidFill>
                              <a:schemeClr val="tx1"/>
                            </a:solidFill>
                            <a:latin typeface="Times New Roman" panose="02020603050405020304" pitchFamily="18" charset="0"/>
                            <a:cs typeface="Times New Roman" panose="02020603050405020304" pitchFamily="18" charset="0"/>
                          </a:rPr>
                          <m:t>Debt</m:t>
                        </m:r>
                      </m:num>
                      <m:den>
                        <m:r>
                          <m:rPr>
                            <m:nor/>
                          </m:rPr>
                          <a:rPr lang="en-US">
                            <a:solidFill>
                              <a:schemeClr val="tx1"/>
                            </a:solidFill>
                            <a:latin typeface="Times New Roman" panose="02020603050405020304" pitchFamily="18" charset="0"/>
                            <a:cs typeface="Times New Roman" panose="02020603050405020304" pitchFamily="18" charset="0"/>
                          </a:rPr>
                          <m:t>Total</m:t>
                        </m:r>
                        <m:r>
                          <m:rPr>
                            <m:nor/>
                          </m:rPr>
                          <a:rPr lang="en-US" smtClean="0">
                            <a:solidFill>
                              <a:schemeClr val="tx1"/>
                            </a:solidFill>
                            <a:latin typeface="Times New Roman" panose="02020603050405020304" pitchFamily="18" charset="0"/>
                            <a:cs typeface="Times New Roman" panose="02020603050405020304" pitchFamily="18" charset="0"/>
                          </a:rPr>
                          <m:t>l</m:t>
                        </m:r>
                        <m:r>
                          <m:rPr>
                            <m:nor/>
                          </m:rPr>
                          <a:rPr lang="en-US" smtClean="0">
                            <a:solidFill>
                              <a:schemeClr val="tx1"/>
                            </a:solidFill>
                            <a:latin typeface="Times New Roman" panose="02020603050405020304" pitchFamily="18" charset="0"/>
                            <a:cs typeface="Times New Roman" panose="02020603050405020304" pitchFamily="18" charset="0"/>
                          </a:rPr>
                          <m:t> </m:t>
                        </m:r>
                        <m:r>
                          <m:rPr>
                            <m:nor/>
                          </m:rPr>
                          <a:rPr lang="en-US" smtClean="0">
                            <a:solidFill>
                              <a:schemeClr val="tx1"/>
                            </a:solidFill>
                            <a:latin typeface="Times New Roman" panose="02020603050405020304" pitchFamily="18" charset="0"/>
                            <a:cs typeface="Times New Roman" panose="02020603050405020304" pitchFamily="18" charset="0"/>
                          </a:rPr>
                          <m:t>assets</m:t>
                        </m:r>
                        <m:r>
                          <a:rPr lang="en-US">
                            <a:solidFill>
                              <a:schemeClr val="tx1"/>
                            </a:solidFill>
                            <a:latin typeface="Cambria Math"/>
                            <a:cs typeface="Times New Roman" panose="02020603050405020304" pitchFamily="18" charset="0"/>
                          </a:rPr>
                          <m:t> </m:t>
                        </m:r>
                      </m:den>
                    </m:f>
                  </m:oMath>
                </a14:m>
                <a:endParaRPr lang="en-US" dirty="0">
                  <a:solidFill>
                    <a:schemeClr val="tx1"/>
                  </a:solidFill>
                  <a:latin typeface="Times New Roman" panose="02020603050405020304" pitchFamily="18" charset="0"/>
                  <a:cs typeface="Times New Roman" panose="02020603050405020304" pitchFamily="18" charset="0"/>
                </a:endParaRPr>
              </a:p>
            </p:txBody>
          </p:sp>
        </mc:Choice>
        <mc:Fallback>
          <p:sp>
            <p:nvSpPr>
              <p:cNvPr id="10" name="Rectangle 4"/>
              <p:cNvSpPr>
                <a:spLocks noRot="1" noChangeAspect="1" noMove="1" noResize="1" noEditPoints="1" noAdjustHandles="1" noChangeArrowheads="1" noChangeShapeType="1" noTextEdit="1"/>
              </p:cNvSpPr>
              <p:nvPr/>
            </p:nvSpPr>
            <p:spPr bwMode="auto">
              <a:xfrm>
                <a:off x="1633636" y="2417123"/>
                <a:ext cx="6682086" cy="545728"/>
              </a:xfrm>
              <a:prstGeom prst="rect">
                <a:avLst/>
              </a:prstGeom>
              <a:blipFill>
                <a:blip r:embed="rId4"/>
                <a:stretch>
                  <a:fillRect b="-5618"/>
                </a:stretch>
              </a:blipFill>
              <a:ln w="9525">
                <a:noFill/>
                <a:miter lim="800000"/>
                <a:headEnd/>
                <a:tailEnd/>
              </a:ln>
              <a:effectLst/>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1" name="Rectangle 4"/>
              <p:cNvSpPr>
                <a:spLocks noChangeArrowheads="1"/>
              </p:cNvSpPr>
              <p:nvPr/>
            </p:nvSpPr>
            <p:spPr bwMode="auto">
              <a:xfrm>
                <a:off x="3755613" y="3959026"/>
                <a:ext cx="6682086" cy="545728"/>
              </a:xfrm>
              <a:prstGeom prst="rect">
                <a:avLst/>
              </a:prstGeom>
              <a:noFill/>
              <a:ln w="9525">
                <a:noFill/>
                <a:miter lim="800000"/>
                <a:headEnd/>
                <a:tailEnd/>
              </a:ln>
              <a:effectLst/>
            </p:spPr>
            <p:txBody>
              <a:bodyPr wrap="square" lIns="92075" tIns="46038" rIns="92075" bIns="46038">
                <a:spAutoFit/>
              </a:bodyPr>
              <a:lstStyle/>
              <a:p>
                <a:pPr defTabSz="762000"/>
                <a:r>
                  <a:rPr lang="en-US" b="1" dirty="0">
                    <a:solidFill>
                      <a:schemeClr val="tx1"/>
                    </a:solidFill>
                    <a:latin typeface="Times New Roman" panose="02020603050405020304" pitchFamily="18" charset="0"/>
                    <a:cs typeface="Times New Roman" panose="02020603050405020304" pitchFamily="18" charset="0"/>
                  </a:rPr>
                  <a:t>Equity ratio </a:t>
                </a:r>
                <a:r>
                  <a:rPr lang="en-US" dirty="0">
                    <a:solidFill>
                      <a:schemeClr val="tx1"/>
                    </a:solidFill>
                    <a:latin typeface="Times New Roman" panose="02020603050405020304" pitchFamily="18" charset="0"/>
                    <a:cs typeface="Times New Roman" panose="02020603050405020304" pitchFamily="18" charset="0"/>
                  </a:rPr>
                  <a:t>= </a:t>
                </a:r>
                <a14:m>
                  <m:oMath xmlns:m="http://schemas.openxmlformats.org/officeDocument/2006/math">
                    <m:f>
                      <m:fPr>
                        <m:ctrlPr>
                          <a:rPr lang="en-US" i="1">
                            <a:solidFill>
                              <a:schemeClr val="tx1"/>
                            </a:solidFill>
                            <a:latin typeface="Cambria Math" panose="02040503050406030204" pitchFamily="18" charset="0"/>
                            <a:cs typeface="Times New Roman" panose="02020603050405020304" pitchFamily="18" charset="0"/>
                          </a:rPr>
                        </m:ctrlPr>
                      </m:fPr>
                      <m:num>
                        <m:r>
                          <m:rPr>
                            <m:nor/>
                          </m:rPr>
                          <a:rPr lang="en-US" smtClean="0">
                            <a:solidFill>
                              <a:schemeClr val="tx1"/>
                            </a:solidFill>
                            <a:latin typeface="Times New Roman" panose="02020603050405020304" pitchFamily="18" charset="0"/>
                            <a:cs typeface="Times New Roman" panose="02020603050405020304" pitchFamily="18" charset="0"/>
                          </a:rPr>
                          <m:t>Equity</m:t>
                        </m:r>
                      </m:num>
                      <m:den>
                        <m:r>
                          <m:rPr>
                            <m:nor/>
                          </m:rPr>
                          <a:rPr lang="en-US">
                            <a:solidFill>
                              <a:schemeClr val="tx1"/>
                            </a:solidFill>
                            <a:latin typeface="Times New Roman" panose="02020603050405020304" pitchFamily="18" charset="0"/>
                            <a:cs typeface="Times New Roman" panose="02020603050405020304" pitchFamily="18" charset="0"/>
                          </a:rPr>
                          <m:t>Total</m:t>
                        </m:r>
                        <m:r>
                          <m:rPr>
                            <m:nor/>
                          </m:rPr>
                          <a:rPr lang="en-US" smtClean="0">
                            <a:solidFill>
                              <a:schemeClr val="tx1"/>
                            </a:solidFill>
                            <a:latin typeface="Times New Roman" panose="02020603050405020304" pitchFamily="18" charset="0"/>
                            <a:cs typeface="Times New Roman" panose="02020603050405020304" pitchFamily="18" charset="0"/>
                          </a:rPr>
                          <m:t>l</m:t>
                        </m:r>
                        <m:r>
                          <m:rPr>
                            <m:nor/>
                          </m:rPr>
                          <a:rPr lang="en-US" smtClean="0">
                            <a:solidFill>
                              <a:schemeClr val="tx1"/>
                            </a:solidFill>
                            <a:latin typeface="Times New Roman" panose="02020603050405020304" pitchFamily="18" charset="0"/>
                            <a:cs typeface="Times New Roman" panose="02020603050405020304" pitchFamily="18" charset="0"/>
                          </a:rPr>
                          <m:t> </m:t>
                        </m:r>
                        <m:r>
                          <m:rPr>
                            <m:nor/>
                          </m:rPr>
                          <a:rPr lang="en-US" smtClean="0">
                            <a:solidFill>
                              <a:schemeClr val="tx1"/>
                            </a:solidFill>
                            <a:latin typeface="Times New Roman" panose="02020603050405020304" pitchFamily="18" charset="0"/>
                            <a:cs typeface="Times New Roman" panose="02020603050405020304" pitchFamily="18" charset="0"/>
                          </a:rPr>
                          <m:t>assets</m:t>
                        </m:r>
                        <m:r>
                          <a:rPr lang="en-US" b="0">
                            <a:solidFill>
                              <a:schemeClr val="tx1"/>
                            </a:solidFill>
                            <a:latin typeface="Cambria Math"/>
                            <a:cs typeface="Times New Roman" panose="02020603050405020304" pitchFamily="18" charset="0"/>
                          </a:rPr>
                          <m:t> </m:t>
                        </m:r>
                      </m:den>
                    </m:f>
                  </m:oMath>
                </a14:m>
                <a:endParaRPr lang="en-US" dirty="0">
                  <a:solidFill>
                    <a:schemeClr val="tx1"/>
                  </a:solidFill>
                  <a:latin typeface="Times New Roman" panose="02020603050405020304" pitchFamily="18" charset="0"/>
                  <a:cs typeface="Times New Roman" panose="02020603050405020304" pitchFamily="18" charset="0"/>
                </a:endParaRPr>
              </a:p>
            </p:txBody>
          </p:sp>
        </mc:Choice>
        <mc:Fallback>
          <p:sp>
            <p:nvSpPr>
              <p:cNvPr id="11" name="Rectangle 4"/>
              <p:cNvSpPr>
                <a:spLocks noRot="1" noChangeAspect="1" noMove="1" noResize="1" noEditPoints="1" noAdjustHandles="1" noChangeArrowheads="1" noChangeShapeType="1" noTextEdit="1"/>
              </p:cNvSpPr>
              <p:nvPr/>
            </p:nvSpPr>
            <p:spPr bwMode="auto">
              <a:xfrm>
                <a:off x="3755613" y="3959026"/>
                <a:ext cx="6682086" cy="545728"/>
              </a:xfrm>
              <a:prstGeom prst="rect">
                <a:avLst/>
              </a:prstGeom>
              <a:blipFill>
                <a:blip r:embed="rId5"/>
                <a:stretch>
                  <a:fillRect l="-730" b="-4444"/>
                </a:stretch>
              </a:blipFill>
              <a:ln w="9525">
                <a:noFill/>
                <a:miter lim="800000"/>
                <a:headEnd/>
                <a:tailEnd/>
              </a:ln>
              <a:effectLst/>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2" name="Rectangle 4"/>
              <p:cNvSpPr>
                <a:spLocks noChangeArrowheads="1"/>
              </p:cNvSpPr>
              <p:nvPr/>
            </p:nvSpPr>
            <p:spPr bwMode="auto">
              <a:xfrm>
                <a:off x="1916817" y="5352035"/>
                <a:ext cx="6682086" cy="588560"/>
              </a:xfrm>
              <a:prstGeom prst="rect">
                <a:avLst/>
              </a:prstGeom>
              <a:noFill/>
              <a:ln w="9525">
                <a:noFill/>
                <a:miter lim="800000"/>
                <a:headEnd/>
                <a:tailEnd/>
              </a:ln>
              <a:effectLst/>
            </p:spPr>
            <p:txBody>
              <a:bodyPr wrap="square" lIns="92075" tIns="46038" rIns="92075" bIns="46038">
                <a:spAutoFit/>
              </a:bodyPr>
              <a:lstStyle/>
              <a:p>
                <a:pPr algn="ctr" defTabSz="762000"/>
                <a:r>
                  <a:rPr lang="en-US" b="1" dirty="0">
                    <a:solidFill>
                      <a:schemeClr val="tx1"/>
                    </a:solidFill>
                    <a:latin typeface="Times New Roman" panose="02020603050405020304" pitchFamily="18" charset="0"/>
                    <a:cs typeface="Times New Roman" panose="02020603050405020304" pitchFamily="18" charset="0"/>
                  </a:rPr>
                  <a:t>Debt/equity ratio = </a:t>
                </a:r>
                <a14:m>
                  <m:oMath xmlns:m="http://schemas.openxmlformats.org/officeDocument/2006/math">
                    <m:f>
                      <m:fPr>
                        <m:ctrlPr>
                          <a:rPr lang="en-US" i="1">
                            <a:solidFill>
                              <a:schemeClr val="tx1"/>
                            </a:solidFill>
                            <a:latin typeface="Cambria Math" panose="02040503050406030204" pitchFamily="18" charset="0"/>
                            <a:cs typeface="Times New Roman" panose="02020603050405020304" pitchFamily="18" charset="0"/>
                          </a:rPr>
                        </m:ctrlPr>
                      </m:fPr>
                      <m:num>
                        <m:r>
                          <m:rPr>
                            <m:nor/>
                          </m:rPr>
                          <a:rPr lang="en-US">
                            <a:solidFill>
                              <a:schemeClr val="tx1"/>
                            </a:solidFill>
                            <a:latin typeface="Times New Roman" panose="02020603050405020304" pitchFamily="18" charset="0"/>
                            <a:cs typeface="Times New Roman" panose="02020603050405020304" pitchFamily="18" charset="0"/>
                          </a:rPr>
                          <m:t>Debt</m:t>
                        </m:r>
                      </m:num>
                      <m:den>
                        <m:r>
                          <m:rPr>
                            <m:nor/>
                          </m:rPr>
                          <a:rPr lang="en-US" smtClean="0">
                            <a:solidFill>
                              <a:schemeClr val="tx1"/>
                            </a:solidFill>
                            <a:latin typeface="Times New Roman" panose="02020603050405020304" pitchFamily="18" charset="0"/>
                            <a:cs typeface="Times New Roman" panose="02020603050405020304" pitchFamily="18" charset="0"/>
                          </a:rPr>
                          <m:t>Equity</m:t>
                        </m:r>
                        <m:r>
                          <a:rPr lang="en-US">
                            <a:solidFill>
                              <a:schemeClr val="tx1"/>
                            </a:solidFill>
                            <a:latin typeface="Cambria Math"/>
                            <a:cs typeface="Times New Roman" panose="02020603050405020304" pitchFamily="18" charset="0"/>
                          </a:rPr>
                          <m:t> </m:t>
                        </m:r>
                      </m:den>
                    </m:f>
                  </m:oMath>
                </a14:m>
                <a:endParaRPr lang="en-US" dirty="0">
                  <a:solidFill>
                    <a:schemeClr val="tx1"/>
                  </a:solidFill>
                  <a:latin typeface="Times New Roman" panose="02020603050405020304" pitchFamily="18" charset="0"/>
                  <a:cs typeface="Times New Roman" panose="02020603050405020304" pitchFamily="18" charset="0"/>
                </a:endParaRPr>
              </a:p>
            </p:txBody>
          </p:sp>
        </mc:Choice>
        <mc:Fallback>
          <p:sp>
            <p:nvSpPr>
              <p:cNvPr id="12" name="Rectangle 4"/>
              <p:cNvSpPr>
                <a:spLocks noRot="1" noChangeAspect="1" noMove="1" noResize="1" noEditPoints="1" noAdjustHandles="1" noChangeArrowheads="1" noChangeShapeType="1" noTextEdit="1"/>
              </p:cNvSpPr>
              <p:nvPr/>
            </p:nvSpPr>
            <p:spPr bwMode="auto">
              <a:xfrm>
                <a:off x="1916817" y="5352035"/>
                <a:ext cx="6682086" cy="588560"/>
              </a:xfrm>
              <a:prstGeom prst="rect">
                <a:avLst/>
              </a:prstGeom>
              <a:blipFill>
                <a:blip r:embed="rId6"/>
                <a:stretch>
                  <a:fillRect/>
                </a:stretch>
              </a:blipFill>
              <a:ln w="9525">
                <a:noFill/>
                <a:miter lim="800000"/>
                <a:headEnd/>
                <a:tailEnd/>
              </a:ln>
              <a:effectLst/>
            </p:spPr>
            <p:txBody>
              <a:bodyPr/>
              <a:lstStyle/>
              <a:p>
                <a:r>
                  <a:rPr lang="en-US">
                    <a:noFill/>
                  </a:rPr>
                  <a:t> </a:t>
                </a:r>
              </a:p>
            </p:txBody>
          </p:sp>
        </mc:Fallback>
      </mc:AlternateContent>
    </p:spTree>
    <p:extLst>
      <p:ext uri="{BB962C8B-B14F-4D97-AF65-F5344CB8AC3E}">
        <p14:creationId xmlns:p14="http://schemas.microsoft.com/office/powerpoint/2010/main" val="160076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box(out)">
                                      <p:cBhvr>
                                        <p:cTn id="7" dur="500"/>
                                        <p:tgtEl>
                                          <p:spTgt spid="10">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KAMERA.WAV"/>
                                        </p:tgtEl>
                                      </p:cMediaNode>
                                    </p:audio>
                                  </p:sub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box(out)">
                                      <p:cBhvr>
                                        <p:cTn id="12" dur="500"/>
                                        <p:tgtEl>
                                          <p:spTgt spid="11">
                                            <p:txEl>
                                              <p:pRg st="0" end="0"/>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KAMERA.WAV"/>
                                        </p:tgtEl>
                                      </p:cMediaNode>
                                    </p:audio>
                                  </p:sub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2">
                                            <p:txEl>
                                              <p:pRg st="0" end="0"/>
                                            </p:txEl>
                                          </p:spTgt>
                                        </p:tgtEl>
                                        <p:attrNameLst>
                                          <p:attrName>style.visibility</p:attrName>
                                        </p:attrNameLst>
                                      </p:cBhvr>
                                      <p:to>
                                        <p:strVal val="visible"/>
                                      </p:to>
                                    </p:set>
                                    <p:animEffect transition="in" filter="box(out)">
                                      <p:cBhvr>
                                        <p:cTn id="17" dur="500"/>
                                        <p:tgtEl>
                                          <p:spTgt spid="12">
                                            <p:txEl>
                                              <p:pRg st="0" end="0"/>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2" name="K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autoUpdateAnimBg="0"/>
      <p:bldP spid="11" grpId="0" build="p" autoUpdateAnimBg="0"/>
      <p:bldP spid="12"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19" y="449337"/>
            <a:ext cx="7909069" cy="477054"/>
          </a:xfrm>
          <a:prstGeom prst="rect">
            <a:avLst/>
          </a:prstGeom>
          <a:solidFill>
            <a:srgbClr val="009999"/>
          </a:solidFill>
        </p:spPr>
        <p:txBody>
          <a:bodyPr wrap="square">
            <a:spAutoFit/>
          </a:bodyPr>
          <a:lstStyle/>
          <a:p>
            <a:pPr>
              <a:defRPr/>
            </a:pPr>
            <a:r>
              <a:rPr lang="cs-CZ" sz="2500" kern="0" dirty="0">
                <a:latin typeface="Times New Roman"/>
              </a:rPr>
              <a:t>Profitability</a:t>
            </a:r>
            <a:r>
              <a:rPr lang="en-US" sz="2500" kern="0" dirty="0">
                <a:latin typeface="Times New Roman"/>
              </a:rPr>
              <a:t> </a:t>
            </a:r>
            <a:endParaRPr lang="en-GB" sz="2500" kern="0" dirty="0"/>
          </a:p>
        </p:txBody>
      </p:sp>
      <p:sp>
        <p:nvSpPr>
          <p:cNvPr id="2" name="Obdélník 1"/>
          <p:cNvSpPr/>
          <p:nvPr/>
        </p:nvSpPr>
        <p:spPr>
          <a:xfrm>
            <a:off x="2580456" y="6304002"/>
            <a:ext cx="6096000" cy="553998"/>
          </a:xfrm>
          <a:prstGeom prst="rect">
            <a:avLst/>
          </a:prstGeom>
        </p:spPr>
        <p:txBody>
          <a:bodyPr>
            <a:spAutoFit/>
          </a:bodyPr>
          <a:lstStyle/>
          <a:p>
            <a:pPr algn="ctr">
              <a:spcBef>
                <a:spcPct val="0"/>
              </a:spcBef>
            </a:pPr>
            <a:r>
              <a:rPr lang="en-US" altLang="cs-CZ" sz="1000" b="1" dirty="0">
                <a:solidFill>
                  <a:srgbClr val="898989"/>
                </a:solidFill>
                <a:latin typeface="Enriqueta" panose="02000000000000000000" pitchFamily="2" charset="0"/>
              </a:rPr>
              <a:t>Tomas Heryan, Ph.D. </a:t>
            </a:r>
            <a:br>
              <a:rPr lang="en-US" altLang="cs-CZ" sz="1000" b="1" dirty="0">
                <a:solidFill>
                  <a:srgbClr val="898989"/>
                </a:solidFill>
                <a:latin typeface="Enriqueta" panose="02000000000000000000" pitchFamily="2" charset="0"/>
              </a:rPr>
            </a:br>
            <a:r>
              <a:rPr lang="en-US" altLang="cs-CZ" sz="1000" dirty="0">
                <a:solidFill>
                  <a:srgbClr val="898989"/>
                </a:solidFill>
                <a:latin typeface="Enriqueta" panose="02000000000000000000" pitchFamily="2" charset="0"/>
              </a:rPr>
              <a:t>Department of Finance and Accounting, SU </a:t>
            </a:r>
            <a:r>
              <a:rPr lang="cs-CZ" altLang="cs-CZ" sz="1000" dirty="0" err="1">
                <a:solidFill>
                  <a:srgbClr val="898989"/>
                </a:solidFill>
                <a:latin typeface="Enriqueta" panose="02000000000000000000" pitchFamily="2" charset="0"/>
              </a:rPr>
              <a:t>SBA</a:t>
            </a:r>
            <a:r>
              <a:rPr lang="en-US" altLang="cs-CZ" sz="1000" dirty="0">
                <a:solidFill>
                  <a:srgbClr val="898989"/>
                </a:solidFill>
                <a:latin typeface="Enriqueta" panose="02000000000000000000" pitchFamily="2" charset="0"/>
              </a:rPr>
              <a:t>, Czechia, </a:t>
            </a:r>
            <a:endParaRPr lang="cs-CZ" altLang="cs-CZ" sz="1000" dirty="0">
              <a:solidFill>
                <a:srgbClr val="898989"/>
              </a:solidFill>
              <a:latin typeface="Enriqueta" panose="02000000000000000000" pitchFamily="2" charset="0"/>
            </a:endParaRPr>
          </a:p>
          <a:p>
            <a:pPr algn="ctr">
              <a:spcBef>
                <a:spcPct val="0"/>
              </a:spcBef>
            </a:pPr>
            <a:r>
              <a:rPr lang="en-US" altLang="cs-CZ" sz="1000" b="1" dirty="0">
                <a:solidFill>
                  <a:srgbClr val="898989"/>
                </a:solidFill>
                <a:latin typeface="Enriqueta" panose="02000000000000000000" pitchFamily="2" charset="0"/>
                <a:hlinkClick r:id="rId3"/>
              </a:rPr>
              <a:t>http://fiu.cms.opf.slu.cz/en</a:t>
            </a:r>
            <a:r>
              <a:rPr lang="en-US" altLang="cs-CZ" sz="1000" b="1" dirty="0">
                <a:solidFill>
                  <a:srgbClr val="898989"/>
                </a:solidFill>
                <a:latin typeface="Enriqueta" panose="02000000000000000000" pitchFamily="2" charset="0"/>
              </a:rPr>
              <a:t> </a:t>
            </a:r>
          </a:p>
        </p:txBody>
      </p:sp>
      <p:sp>
        <p:nvSpPr>
          <p:cNvPr id="9" name="Zástupný symbol pro obsah 2"/>
          <p:cNvSpPr txBox="1">
            <a:spLocks/>
          </p:cNvSpPr>
          <p:nvPr/>
        </p:nvSpPr>
        <p:spPr>
          <a:xfrm>
            <a:off x="395536" y="1060174"/>
            <a:ext cx="9724648" cy="485871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0"/>
              </a:spcBef>
              <a:buFont typeface="Arial" panose="020B0604020202020204" pitchFamily="34" charset="0"/>
              <a:buNone/>
            </a:pPr>
            <a:r>
              <a:rPr lang="en-US" sz="1800" b="1" dirty="0">
                <a:latin typeface="Times New Roman" panose="02020603050405020304" pitchFamily="18" charset="0"/>
                <a:cs typeface="Times New Roman" panose="02020603050405020304" pitchFamily="18" charset="0"/>
              </a:rPr>
              <a:t>Profitability</a:t>
            </a:r>
            <a:r>
              <a:rPr lang="en-US" sz="1800" dirty="0">
                <a:latin typeface="Times New Roman" panose="02020603050405020304" pitchFamily="18" charset="0"/>
                <a:cs typeface="Times New Roman" panose="02020603050405020304" pitchFamily="18" charset="0"/>
              </a:rPr>
              <a:t> is a measure of the ability of an enterprise to generate new resources, to make a profit using the capital invested. Profit ratios with other variables to assess success in achieving business goals</a:t>
            </a:r>
            <a:r>
              <a:rPr lang="cs-CZ" sz="1800" dirty="0">
                <a:latin typeface="Times New Roman" panose="02020603050405020304" pitchFamily="18" charset="0"/>
                <a:cs typeface="Times New Roman" panose="02020603050405020304" pitchFamily="18" charset="0"/>
              </a:rPr>
              <a:t>.</a:t>
            </a:r>
            <a:r>
              <a:rPr lang="en-US" sz="1800" dirty="0">
                <a:latin typeface="Times New Roman" panose="02020603050405020304" pitchFamily="18" charset="0"/>
                <a:cs typeface="Times New Roman" panose="02020603050405020304" pitchFamily="18" charset="0"/>
              </a:rPr>
              <a:t> It is actually a form of expression of profit, which is the main criterion for the allocation of capital.</a:t>
            </a:r>
            <a:endParaRPr lang="cs-CZ" sz="1800" dirty="0">
              <a:latin typeface="Times New Roman" panose="02020603050405020304" pitchFamily="18" charset="0"/>
              <a:cs typeface="Times New Roman" panose="02020603050405020304" pitchFamily="18" charset="0"/>
            </a:endParaRPr>
          </a:p>
          <a:p>
            <a:pPr marL="0" indent="0" algn="just">
              <a:spcBef>
                <a:spcPts val="0"/>
              </a:spcBef>
              <a:buFont typeface="Arial" panose="020B0604020202020204" pitchFamily="34" charset="0"/>
              <a:buNone/>
            </a:pPr>
            <a:r>
              <a:rPr lang="en-US" sz="1800" b="1" dirty="0">
                <a:latin typeface="Times New Roman" panose="02020603050405020304" pitchFamily="18" charset="0"/>
                <a:cs typeface="Times New Roman" panose="02020603050405020304" pitchFamily="18" charset="0"/>
              </a:rPr>
              <a:t>Basic questions related to profitability evaluation</a:t>
            </a:r>
            <a:r>
              <a:rPr lang="cs-CZ" sz="1800" b="1" dirty="0">
                <a:latin typeface="Times New Roman" panose="02020603050405020304" pitchFamily="18" charset="0"/>
                <a:cs typeface="Times New Roman" panose="02020603050405020304" pitchFamily="18" charset="0"/>
              </a:rPr>
              <a:t>:</a:t>
            </a:r>
            <a:endParaRPr lang="en-US" sz="1800" dirty="0">
              <a:latin typeface="Times New Roman" panose="02020603050405020304" pitchFamily="18" charset="0"/>
              <a:cs typeface="Times New Roman" panose="02020603050405020304" pitchFamily="18" charset="0"/>
            </a:endParaRPr>
          </a:p>
          <a:p>
            <a:pPr>
              <a:spcBef>
                <a:spcPts val="0"/>
              </a:spcBef>
            </a:pPr>
            <a:r>
              <a:rPr lang="en-US" sz="1800" i="1" dirty="0">
                <a:latin typeface="Times New Roman" panose="02020603050405020304" pitchFamily="18" charset="0"/>
                <a:cs typeface="Times New Roman" panose="02020603050405020304" pitchFamily="18" charset="0"/>
              </a:rPr>
              <a:t>Does the company use its assets effectively? </a:t>
            </a:r>
            <a:endParaRPr lang="cs-CZ" sz="1800" i="1" dirty="0">
              <a:latin typeface="Times New Roman" panose="02020603050405020304" pitchFamily="18" charset="0"/>
              <a:cs typeface="Times New Roman" panose="02020603050405020304" pitchFamily="18" charset="0"/>
            </a:endParaRPr>
          </a:p>
          <a:p>
            <a:pPr marL="358775" indent="0">
              <a:spcBef>
                <a:spcPts val="0"/>
              </a:spcBef>
              <a:buFont typeface="Arial" panose="020B0604020202020204" pitchFamily="34" charset="0"/>
              <a:buNone/>
            </a:pPr>
            <a:r>
              <a:rPr lang="en-US" sz="1800" dirty="0">
                <a:latin typeface="Times New Roman" panose="02020603050405020304" pitchFamily="18" charset="0"/>
                <a:cs typeface="Times New Roman" panose="02020603050405020304" pitchFamily="18" charset="0"/>
              </a:rPr>
              <a:t>The </a:t>
            </a:r>
            <a:r>
              <a:rPr lang="cs-CZ" sz="1800" dirty="0">
                <a:latin typeface="Times New Roman" panose="02020603050405020304" pitchFamily="18" charset="0"/>
                <a:cs typeface="Times New Roman" panose="02020603050405020304" pitchFamily="18" charset="0"/>
              </a:rPr>
              <a:t>return on </a:t>
            </a:r>
            <a:r>
              <a:rPr lang="cs-CZ" sz="1800" dirty="0" err="1">
                <a:latin typeface="Times New Roman" panose="02020603050405020304" pitchFamily="18" charset="0"/>
                <a:cs typeface="Times New Roman" panose="02020603050405020304" pitchFamily="18" charset="0"/>
              </a:rPr>
              <a:t>assets</a:t>
            </a:r>
            <a:r>
              <a:rPr lang="cs-CZ" sz="1800" dirty="0">
                <a:latin typeface="Times New Roman" panose="02020603050405020304" pitchFamily="18" charset="0"/>
                <a:cs typeface="Times New Roman" panose="02020603050405020304" pitchFamily="18" charset="0"/>
              </a:rPr>
              <a:t> (ROA)</a:t>
            </a:r>
            <a:r>
              <a:rPr lang="en-US" sz="1800" dirty="0">
                <a:latin typeface="Times New Roman" panose="02020603050405020304" pitchFamily="18" charset="0"/>
                <a:cs typeface="Times New Roman" panose="02020603050405020304" pitchFamily="18" charset="0"/>
              </a:rPr>
              <a:t> responds to this question and the higher its value, the more effective the total use of assets is.</a:t>
            </a:r>
            <a:endParaRPr lang="cs-CZ" sz="1800" dirty="0">
              <a:latin typeface="Times New Roman" panose="02020603050405020304" pitchFamily="18" charset="0"/>
              <a:cs typeface="Times New Roman" panose="02020603050405020304" pitchFamily="18" charset="0"/>
            </a:endParaRPr>
          </a:p>
          <a:p>
            <a:pPr>
              <a:spcBef>
                <a:spcPts val="0"/>
              </a:spcBef>
            </a:pPr>
            <a:r>
              <a:rPr lang="en-US" sz="1800" i="1" dirty="0">
                <a:latin typeface="Times New Roman" panose="02020603050405020304" pitchFamily="18" charset="0"/>
                <a:cs typeface="Times New Roman" panose="02020603050405020304" pitchFamily="18" charset="0"/>
              </a:rPr>
              <a:t>Do the company achieve adequate margins? </a:t>
            </a:r>
            <a:endParaRPr lang="cs-CZ" sz="1800" i="1" dirty="0">
              <a:latin typeface="Times New Roman" panose="02020603050405020304" pitchFamily="18" charset="0"/>
              <a:cs typeface="Times New Roman" panose="02020603050405020304" pitchFamily="18" charset="0"/>
            </a:endParaRPr>
          </a:p>
          <a:p>
            <a:pPr marL="358775" indent="0">
              <a:spcBef>
                <a:spcPts val="0"/>
              </a:spcBef>
              <a:buFont typeface="Arial" panose="020B0604020202020204" pitchFamily="34" charset="0"/>
              <a:buNone/>
            </a:pPr>
            <a:r>
              <a:rPr lang="en-US" sz="1800" dirty="0">
                <a:latin typeface="Times New Roman" panose="02020603050405020304" pitchFamily="18" charset="0"/>
                <a:cs typeface="Times New Roman" panose="02020603050405020304" pitchFamily="18" charset="0"/>
              </a:rPr>
              <a:t>The answer is hidden in </a:t>
            </a:r>
            <a:r>
              <a:rPr lang="cs-CZ" sz="1800" dirty="0">
                <a:latin typeface="Times New Roman" panose="02020603050405020304" pitchFamily="18" charset="0"/>
                <a:cs typeface="Times New Roman" panose="02020603050405020304" pitchFamily="18" charset="0"/>
              </a:rPr>
              <a:t>return on sales (ROS)</a:t>
            </a:r>
            <a:r>
              <a:rPr lang="en-US" sz="1800" dirty="0">
                <a:latin typeface="Times New Roman" panose="02020603050405020304" pitchFamily="18" charset="0"/>
                <a:cs typeface="Times New Roman" panose="02020603050405020304" pitchFamily="18" charset="0"/>
              </a:rPr>
              <a:t> and the higher the value, the stronger the company is in terms of gaining one crown of revenue.</a:t>
            </a:r>
            <a:endParaRPr lang="cs-CZ" sz="1800" dirty="0">
              <a:latin typeface="Times New Roman" panose="02020603050405020304" pitchFamily="18" charset="0"/>
              <a:cs typeface="Times New Roman" panose="02020603050405020304" pitchFamily="18" charset="0"/>
            </a:endParaRPr>
          </a:p>
          <a:p>
            <a:pPr>
              <a:spcBef>
                <a:spcPts val="0"/>
              </a:spcBef>
            </a:pPr>
            <a:r>
              <a:rPr lang="en-US" sz="1800" i="1" dirty="0">
                <a:latin typeface="Times New Roman" panose="02020603050405020304" pitchFamily="18" charset="0"/>
                <a:cs typeface="Times New Roman" panose="02020603050405020304" pitchFamily="18" charset="0"/>
              </a:rPr>
              <a:t>What is the return on investment for shareholders? </a:t>
            </a:r>
            <a:endParaRPr lang="cs-CZ" sz="1800" i="1" dirty="0">
              <a:latin typeface="Times New Roman" panose="02020603050405020304" pitchFamily="18" charset="0"/>
              <a:cs typeface="Times New Roman" panose="02020603050405020304" pitchFamily="18" charset="0"/>
            </a:endParaRPr>
          </a:p>
          <a:p>
            <a:pPr marL="358775" indent="0">
              <a:spcBef>
                <a:spcPts val="0"/>
              </a:spcBef>
              <a:buFont typeface="Arial" panose="020B0604020202020204" pitchFamily="34" charset="0"/>
              <a:buNone/>
            </a:pPr>
            <a:r>
              <a:rPr lang="en-US" sz="1800" dirty="0">
                <a:latin typeface="Times New Roman" panose="02020603050405020304" pitchFamily="18" charset="0"/>
                <a:cs typeface="Times New Roman" panose="02020603050405020304" pitchFamily="18" charset="0"/>
              </a:rPr>
              <a:t>We find the answer in</a:t>
            </a:r>
            <a:r>
              <a:rPr lang="cs-CZ" sz="1800" dirty="0">
                <a:latin typeface="Times New Roman" panose="02020603050405020304" pitchFamily="18" charset="0"/>
                <a:cs typeface="Times New Roman" panose="02020603050405020304" pitchFamily="18" charset="0"/>
              </a:rPr>
              <a:t> return on </a:t>
            </a:r>
            <a:r>
              <a:rPr lang="cs-CZ" sz="1800" dirty="0" err="1">
                <a:latin typeface="Times New Roman" panose="02020603050405020304" pitchFamily="18" charset="0"/>
                <a:cs typeface="Times New Roman" panose="02020603050405020304" pitchFamily="18" charset="0"/>
              </a:rPr>
              <a:t>equity</a:t>
            </a:r>
            <a:r>
              <a:rPr lang="en-US" sz="1800" dirty="0">
                <a:latin typeface="Times New Roman" panose="02020603050405020304" pitchFamily="18" charset="0"/>
                <a:cs typeface="Times New Roman" panose="02020603050405020304" pitchFamily="18" charset="0"/>
              </a:rPr>
              <a:t> </a:t>
            </a:r>
            <a:r>
              <a:rPr lang="cs-CZ" sz="1800" dirty="0">
                <a:latin typeface="Times New Roman" panose="02020603050405020304" pitchFamily="18" charset="0"/>
                <a:cs typeface="Times New Roman" panose="02020603050405020304" pitchFamily="18" charset="0"/>
              </a:rPr>
              <a:t>(</a:t>
            </a:r>
            <a:r>
              <a:rPr lang="en-US" sz="1800" dirty="0">
                <a:latin typeface="Times New Roman" panose="02020603050405020304" pitchFamily="18" charset="0"/>
                <a:cs typeface="Times New Roman" panose="02020603050405020304" pitchFamily="18" charset="0"/>
              </a:rPr>
              <a:t>ROE</a:t>
            </a:r>
            <a:r>
              <a:rPr lang="cs-CZ" sz="1800" dirty="0">
                <a:latin typeface="Times New Roman" panose="02020603050405020304" pitchFamily="18" charset="0"/>
                <a:cs typeface="Times New Roman" panose="02020603050405020304" pitchFamily="18" charset="0"/>
              </a:rPr>
              <a:t>)</a:t>
            </a:r>
            <a:r>
              <a:rPr lang="en-US" sz="1800" dirty="0">
                <a:latin typeface="Times New Roman" panose="02020603050405020304" pitchFamily="18" charset="0"/>
                <a:cs typeface="Times New Roman" panose="02020603050405020304" pitchFamily="18" charset="0"/>
              </a:rPr>
              <a:t> and once again the growth of the indicator will mean greater efficiency for the shareholders.</a:t>
            </a:r>
            <a:endParaRPr lang="cs-CZ" sz="1800" dirty="0">
              <a:latin typeface="Times New Roman" panose="02020603050405020304" pitchFamily="18" charset="0"/>
              <a:cs typeface="Times New Roman" panose="02020603050405020304" pitchFamily="18" charset="0"/>
            </a:endParaRPr>
          </a:p>
          <a:p>
            <a:pPr>
              <a:spcBef>
                <a:spcPts val="0"/>
              </a:spcBef>
            </a:pPr>
            <a:r>
              <a:rPr lang="en-US" sz="1800" i="1" dirty="0">
                <a:latin typeface="Times New Roman" panose="02020603050405020304" pitchFamily="18" charset="0"/>
                <a:cs typeface="Times New Roman" panose="02020603050405020304" pitchFamily="18" charset="0"/>
              </a:rPr>
              <a:t>Is there sufficient control over operating costs? </a:t>
            </a:r>
            <a:endParaRPr lang="cs-CZ" sz="1800" i="1" dirty="0">
              <a:latin typeface="Times New Roman" panose="02020603050405020304" pitchFamily="18" charset="0"/>
              <a:cs typeface="Times New Roman" panose="02020603050405020304" pitchFamily="18" charset="0"/>
            </a:endParaRPr>
          </a:p>
          <a:p>
            <a:pPr marL="358775" indent="0">
              <a:spcBef>
                <a:spcPts val="0"/>
              </a:spcBef>
              <a:buFont typeface="Arial" panose="020B0604020202020204" pitchFamily="34" charset="0"/>
              <a:buNone/>
            </a:pPr>
            <a:r>
              <a:rPr lang="en-US" sz="1800" dirty="0">
                <a:latin typeface="Times New Roman" panose="02020603050405020304" pitchFamily="18" charset="0"/>
                <a:cs typeface="Times New Roman" panose="02020603050405020304" pitchFamily="18" charset="0"/>
              </a:rPr>
              <a:t>Cost-effectiveness and high values indicate capital wastage and require a detailed cost analysis.</a:t>
            </a:r>
            <a:endParaRPr lang="cs-CZ" sz="1800" dirty="0">
              <a:latin typeface="Times New Roman" panose="02020603050405020304" pitchFamily="18" charset="0"/>
              <a:cs typeface="Times New Roman" panose="02020603050405020304" pitchFamily="18" charset="0"/>
            </a:endParaRPr>
          </a:p>
          <a:p>
            <a:pPr>
              <a:spcBef>
                <a:spcPts val="0"/>
              </a:spcBef>
            </a:pPr>
            <a:r>
              <a:rPr lang="en-US" sz="1800" i="1" dirty="0">
                <a:latin typeface="Times New Roman" panose="02020603050405020304" pitchFamily="18" charset="0"/>
                <a:cs typeface="Times New Roman" panose="02020603050405020304" pitchFamily="18" charset="0"/>
              </a:rPr>
              <a:t>How did the company manage to implement dividend policy? </a:t>
            </a:r>
            <a:endParaRPr lang="cs-CZ" sz="1800" i="1" dirty="0">
              <a:latin typeface="Times New Roman" panose="02020603050405020304" pitchFamily="18" charset="0"/>
              <a:cs typeface="Times New Roman" panose="02020603050405020304" pitchFamily="18" charset="0"/>
            </a:endParaRPr>
          </a:p>
          <a:p>
            <a:pPr marL="358775" indent="0">
              <a:spcBef>
                <a:spcPts val="0"/>
              </a:spcBef>
              <a:buFont typeface="Arial" panose="020B0604020202020204" pitchFamily="34" charset="0"/>
              <a:buNone/>
            </a:pPr>
            <a:r>
              <a:rPr lang="en-US" sz="1800" dirty="0">
                <a:latin typeface="Times New Roman" panose="02020603050405020304" pitchFamily="18" charset="0"/>
                <a:cs typeface="Times New Roman" panose="02020603050405020304" pitchFamily="18" charset="0"/>
              </a:rPr>
              <a:t>We look for a response in earnings per share and the growth of this indicator signals a growth in earnings per share</a:t>
            </a:r>
            <a:r>
              <a:rPr lang="cs-CZ" sz="1800" dirty="0">
                <a:latin typeface="Times New Roman" panose="02020603050405020304" pitchFamily="18" charset="0"/>
                <a:cs typeface="Times New Roman" panose="02020603050405020304" pitchFamily="18" charset="0"/>
              </a:rPr>
              <a:t>.</a:t>
            </a:r>
            <a:endParaRPr lang="cs-CZ" sz="1800" b="1" dirty="0">
              <a:latin typeface="Times New Roman" panose="02020603050405020304" pitchFamily="18" charset="0"/>
              <a:cs typeface="Times New Roman" panose="02020603050405020304" pitchFamily="18" charset="0"/>
            </a:endParaRPr>
          </a:p>
          <a:p>
            <a:pPr marL="0" indent="0" algn="just">
              <a:spcBef>
                <a:spcPts val="0"/>
              </a:spcBef>
              <a:buFont typeface="Arial" panose="020B0604020202020204" pitchFamily="34" charset="0"/>
              <a:buNone/>
            </a:pPr>
            <a:endParaRPr lang="cs-CZ" sz="1800" b="1" dirty="0">
              <a:latin typeface="Times New Roman" panose="02020603050405020304" pitchFamily="18" charset="0"/>
              <a:cs typeface="Times New Roman" panose="02020603050405020304" pitchFamily="18" charset="0"/>
            </a:endParaRPr>
          </a:p>
          <a:p>
            <a:pPr algn="just">
              <a:spcBef>
                <a:spcPts val="0"/>
              </a:spcBef>
            </a:pPr>
            <a:endParaRPr lang="cs-CZ" sz="1800" b="1" dirty="0">
              <a:latin typeface="Times New Roman" panose="02020603050405020304" pitchFamily="18" charset="0"/>
              <a:cs typeface="Times New Roman" panose="02020603050405020304" pitchFamily="18" charset="0"/>
            </a:endParaRPr>
          </a:p>
          <a:p>
            <a:pPr marL="0" indent="0" algn="just">
              <a:spcBef>
                <a:spcPts val="0"/>
              </a:spcBef>
              <a:buFont typeface="Arial" panose="020B0604020202020204" pitchFamily="34" charset="0"/>
              <a:buNone/>
            </a:pPr>
            <a:endParaRPr lang="cs-CZ" sz="1800" b="1" dirty="0">
              <a:latin typeface="Times New Roman" panose="02020603050405020304" pitchFamily="18" charset="0"/>
              <a:cs typeface="Times New Roman" panose="02020603050405020304" pitchFamily="18" charset="0"/>
            </a:endParaRPr>
          </a:p>
          <a:p>
            <a:pPr marL="0" indent="0" algn="just">
              <a:spcBef>
                <a:spcPts val="0"/>
              </a:spcBef>
              <a:buFont typeface="Arial" panose="020B0604020202020204" pitchFamily="34" charset="0"/>
              <a:buNone/>
            </a:pPr>
            <a:endParaRPr lang="cs-CZ" sz="1800" b="1" dirty="0">
              <a:latin typeface="Times New Roman" panose="02020603050405020304" pitchFamily="18" charset="0"/>
              <a:cs typeface="Times New Roman" panose="02020603050405020304" pitchFamily="18" charset="0"/>
            </a:endParaRPr>
          </a:p>
          <a:p>
            <a:pPr marL="0" indent="0" algn="just">
              <a:spcBef>
                <a:spcPts val="0"/>
              </a:spcBef>
              <a:buFont typeface="Arial" panose="020B0604020202020204" pitchFamily="34" charset="0"/>
              <a:buNone/>
            </a:pPr>
            <a:endParaRPr lang="cs-CZ" sz="1800" dirty="0">
              <a:latin typeface="Times New Roman" panose="02020603050405020304" pitchFamily="18" charset="0"/>
              <a:cs typeface="Times New Roman" panose="02020603050405020304" pitchFamily="18" charset="0"/>
            </a:endParaRPr>
          </a:p>
          <a:p>
            <a:pPr marL="0" indent="0" algn="just">
              <a:spcBef>
                <a:spcPts val="0"/>
              </a:spcBef>
              <a:buFont typeface="Arial" panose="020B0604020202020204" pitchFamily="34" charset="0"/>
              <a:buNone/>
            </a:pPr>
            <a:endParaRPr lang="cs-CZ" sz="1800" dirty="0">
              <a:latin typeface="Times New Roman" panose="02020603050405020304" pitchFamily="18" charset="0"/>
              <a:cs typeface="Times New Roman" panose="02020603050405020304" pitchFamily="18" charset="0"/>
            </a:endParaRPr>
          </a:p>
          <a:p>
            <a:pPr marL="0" indent="0">
              <a:spcBef>
                <a:spcPts val="0"/>
              </a:spcBef>
              <a:buFont typeface="Arial" panose="020B0604020202020204" pitchFamily="34" charset="0"/>
              <a:buNone/>
            </a:pPr>
            <a:endParaRPr lang="cs-CZ"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53697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dirty="0">
              <a:solidFill>
                <a:prstClr val="black"/>
              </a:solidFill>
            </a:endParaRPr>
          </a:p>
        </p:txBody>
      </p:sp>
      <p:sp>
        <p:nvSpPr>
          <p:cNvPr id="5" name="Obdélník 4"/>
          <p:cNvSpPr/>
          <p:nvPr/>
        </p:nvSpPr>
        <p:spPr>
          <a:xfrm>
            <a:off x="251519" y="449337"/>
            <a:ext cx="7909069" cy="477054"/>
          </a:xfrm>
          <a:prstGeom prst="rect">
            <a:avLst/>
          </a:prstGeom>
          <a:solidFill>
            <a:srgbClr val="009999"/>
          </a:solidFill>
        </p:spPr>
        <p:txBody>
          <a:bodyPr wrap="square">
            <a:spAutoFit/>
          </a:bodyPr>
          <a:lstStyle/>
          <a:p>
            <a:pPr>
              <a:defRPr/>
            </a:pPr>
            <a:r>
              <a:rPr lang="en-US" sz="2500" kern="0" dirty="0">
                <a:latin typeface="Times New Roman" panose="02020603050405020304" pitchFamily="18" charset="0"/>
                <a:cs typeface="Times New Roman" panose="02020603050405020304" pitchFamily="18" charset="0"/>
              </a:rPr>
              <a:t>Profitability ratios</a:t>
            </a:r>
          </a:p>
        </p:txBody>
      </p:sp>
      <p:sp>
        <p:nvSpPr>
          <p:cNvPr id="2" name="Obdélník 1"/>
          <p:cNvSpPr/>
          <p:nvPr/>
        </p:nvSpPr>
        <p:spPr>
          <a:xfrm>
            <a:off x="2580456" y="6304002"/>
            <a:ext cx="6096000" cy="553998"/>
          </a:xfrm>
          <a:prstGeom prst="rect">
            <a:avLst/>
          </a:prstGeom>
        </p:spPr>
        <p:txBody>
          <a:bodyPr>
            <a:spAutoFit/>
          </a:bodyPr>
          <a:lstStyle/>
          <a:p>
            <a:pPr algn="ctr">
              <a:spcBef>
                <a:spcPct val="0"/>
              </a:spcBef>
            </a:pPr>
            <a:r>
              <a:rPr lang="en-US" altLang="cs-CZ" sz="1000" b="1" dirty="0">
                <a:solidFill>
                  <a:srgbClr val="898989"/>
                </a:solidFill>
                <a:latin typeface="Enriqueta" panose="02000000000000000000" pitchFamily="2" charset="0"/>
              </a:rPr>
              <a:t>Tomas Heryan, Ph.D. </a:t>
            </a:r>
            <a:br>
              <a:rPr lang="en-US" altLang="cs-CZ" sz="1000" b="1" dirty="0">
                <a:solidFill>
                  <a:srgbClr val="898989"/>
                </a:solidFill>
                <a:latin typeface="Enriqueta" panose="02000000000000000000" pitchFamily="2" charset="0"/>
              </a:rPr>
            </a:br>
            <a:r>
              <a:rPr lang="en-US" altLang="cs-CZ" sz="1000" dirty="0">
                <a:solidFill>
                  <a:srgbClr val="898989"/>
                </a:solidFill>
                <a:latin typeface="Enriqueta" panose="02000000000000000000" pitchFamily="2" charset="0"/>
              </a:rPr>
              <a:t>Department of Finance and Accounting, SU SBA, Czechia, </a:t>
            </a:r>
          </a:p>
          <a:p>
            <a:pPr algn="ctr">
              <a:spcBef>
                <a:spcPct val="0"/>
              </a:spcBef>
            </a:pPr>
            <a:r>
              <a:rPr lang="en-US" altLang="cs-CZ" sz="1000" b="1" dirty="0">
                <a:solidFill>
                  <a:srgbClr val="898989"/>
                </a:solidFill>
                <a:latin typeface="Enriqueta" panose="02000000000000000000" pitchFamily="2" charset="0"/>
                <a:hlinkClick r:id="rId4"/>
              </a:rPr>
              <a:t>http://fiu.cms.opf.slu.cz/en</a:t>
            </a:r>
            <a:r>
              <a:rPr lang="en-US" altLang="cs-CZ" sz="1000" b="1" dirty="0">
                <a:solidFill>
                  <a:srgbClr val="898989"/>
                </a:solidFill>
                <a:latin typeface="Enriqueta" panose="02000000000000000000" pitchFamily="2" charset="0"/>
              </a:rPr>
              <a:t> </a:t>
            </a:r>
          </a:p>
        </p:txBody>
      </p:sp>
      <p:sp>
        <p:nvSpPr>
          <p:cNvPr id="9" name="Zástupný symbol pro obsah 2"/>
          <p:cNvSpPr txBox="1">
            <a:spLocks/>
          </p:cNvSpPr>
          <p:nvPr/>
        </p:nvSpPr>
        <p:spPr>
          <a:xfrm>
            <a:off x="395536" y="957040"/>
            <a:ext cx="9724648" cy="51389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0"/>
              </a:spcBef>
              <a:buNone/>
            </a:pPr>
            <a:r>
              <a:rPr lang="en-US" sz="1800" dirty="0">
                <a:latin typeface="Times New Roman" panose="02020603050405020304" pitchFamily="18" charset="0"/>
                <a:cs typeface="Times New Roman" panose="02020603050405020304" pitchFamily="18" charset="0"/>
              </a:rPr>
              <a:t>5.1. Return on assets (ROA) - it reflects the overall efficiency of the company, its earnings capacity, and also the strength of production, regardless of the sources were business financed.</a:t>
            </a:r>
          </a:p>
          <a:p>
            <a:pPr algn="just">
              <a:spcBef>
                <a:spcPts val="0"/>
              </a:spcBef>
            </a:pPr>
            <a:endParaRPr lang="en-US" sz="1800" dirty="0">
              <a:latin typeface="Times New Roman" panose="02020603050405020304" pitchFamily="18" charset="0"/>
              <a:cs typeface="Times New Roman" panose="02020603050405020304" pitchFamily="18" charset="0"/>
            </a:endParaRPr>
          </a:p>
          <a:p>
            <a:pPr algn="just">
              <a:spcBef>
                <a:spcPts val="0"/>
              </a:spcBef>
            </a:pPr>
            <a:endParaRPr lang="en-US" sz="1800" b="1" dirty="0">
              <a:latin typeface="Times New Roman" panose="02020603050405020304" pitchFamily="18" charset="0"/>
              <a:cs typeface="Times New Roman" panose="02020603050405020304" pitchFamily="18" charset="0"/>
            </a:endParaRPr>
          </a:p>
          <a:p>
            <a:pPr marL="0" indent="0" algn="just">
              <a:spcBef>
                <a:spcPts val="0"/>
              </a:spcBef>
              <a:buNone/>
            </a:pPr>
            <a:r>
              <a:rPr lang="en-US" sz="1800" dirty="0">
                <a:latin typeface="Times New Roman" panose="02020603050405020304" pitchFamily="18" charset="0"/>
                <a:cs typeface="Times New Roman" panose="02020603050405020304" pitchFamily="18" charset="0"/>
              </a:rPr>
              <a:t>5.2. Return on equity (ROE) </a:t>
            </a:r>
            <a:r>
              <a:rPr lang="en-US" sz="1800" b="1"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an indicator by which investors can determine whether their capital is reproduced at the appropriate rate consistent with the investment risk.</a:t>
            </a:r>
          </a:p>
          <a:p>
            <a:pPr algn="just">
              <a:spcBef>
                <a:spcPts val="0"/>
              </a:spcBef>
            </a:pPr>
            <a:endParaRPr lang="en-US" sz="1800" dirty="0">
              <a:latin typeface="Times New Roman" panose="02020603050405020304" pitchFamily="18" charset="0"/>
              <a:cs typeface="Times New Roman" panose="02020603050405020304" pitchFamily="18" charset="0"/>
            </a:endParaRPr>
          </a:p>
          <a:p>
            <a:pPr algn="just">
              <a:spcBef>
                <a:spcPts val="0"/>
              </a:spcBef>
            </a:pPr>
            <a:endParaRPr lang="en-US" sz="1800" dirty="0">
              <a:latin typeface="Times New Roman" panose="02020603050405020304" pitchFamily="18" charset="0"/>
              <a:cs typeface="Times New Roman" panose="02020603050405020304" pitchFamily="18" charset="0"/>
            </a:endParaRPr>
          </a:p>
          <a:p>
            <a:pPr marL="0" indent="0" algn="just">
              <a:spcBef>
                <a:spcPts val="0"/>
              </a:spcBef>
              <a:buNone/>
            </a:pPr>
            <a:r>
              <a:rPr lang="en-US" sz="1800" dirty="0">
                <a:latin typeface="Times New Roman" panose="02020603050405020304" pitchFamily="18" charset="0"/>
                <a:cs typeface="Times New Roman" panose="02020603050405020304" pitchFamily="18" charset="0"/>
              </a:rPr>
              <a:t>5.3. Return on sales </a:t>
            </a:r>
            <a:r>
              <a:rPr lang="en-US" sz="1800" b="1"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it expresses the ability of an enterprise to achieve profit at a given revenue level, as it can produce an effect of $ 1 in revenue.</a:t>
            </a:r>
          </a:p>
          <a:p>
            <a:pPr algn="just">
              <a:spcBef>
                <a:spcPts val="0"/>
              </a:spcBef>
            </a:pPr>
            <a:endParaRPr lang="en-US" sz="1800" dirty="0">
              <a:latin typeface="Times New Roman" panose="02020603050405020304" pitchFamily="18" charset="0"/>
              <a:cs typeface="Times New Roman" panose="02020603050405020304" pitchFamily="18" charset="0"/>
            </a:endParaRPr>
          </a:p>
          <a:p>
            <a:pPr marL="0" indent="0" algn="just">
              <a:spcBef>
                <a:spcPts val="0"/>
              </a:spcBef>
              <a:buFont typeface="Arial" panose="020B0604020202020204" pitchFamily="34" charset="0"/>
              <a:buNone/>
            </a:pPr>
            <a:endParaRPr lang="en-US" sz="1800" b="1" dirty="0">
              <a:latin typeface="Times New Roman" panose="02020603050405020304" pitchFamily="18" charset="0"/>
              <a:cs typeface="Times New Roman" panose="02020603050405020304" pitchFamily="18" charset="0"/>
            </a:endParaRPr>
          </a:p>
          <a:p>
            <a:pPr marL="0" indent="0" algn="just">
              <a:spcBef>
                <a:spcPts val="0"/>
              </a:spcBef>
              <a:buNone/>
            </a:pPr>
            <a:r>
              <a:rPr lang="en-US" sz="1800" dirty="0">
                <a:latin typeface="Times New Roman" panose="02020603050405020304" pitchFamily="18" charset="0"/>
                <a:cs typeface="Times New Roman" panose="02020603050405020304" pitchFamily="18" charset="0"/>
              </a:rPr>
              <a:t>5.4. Return on costs (ROC) </a:t>
            </a:r>
            <a:r>
              <a:rPr lang="en-US" sz="1800" b="1" dirty="0">
                <a:latin typeface="Times New Roman" panose="02020603050405020304" pitchFamily="18" charset="0"/>
                <a:cs typeface="Times New Roman" panose="02020603050405020304" pitchFamily="18" charset="0"/>
              </a:rPr>
              <a:t>-</a:t>
            </a:r>
            <a:r>
              <a:rPr lang="en-US" sz="1800" dirty="0">
                <a:latin typeface="Times New Roman" panose="02020603050405020304" pitchFamily="18" charset="0"/>
                <a:cs typeface="Times New Roman" panose="02020603050405020304" pitchFamily="18" charset="0"/>
              </a:rPr>
              <a:t> evaluate the return on the cost invested in the business.</a:t>
            </a:r>
          </a:p>
          <a:p>
            <a:pPr marL="0" indent="0">
              <a:spcBef>
                <a:spcPts val="0"/>
              </a:spcBef>
              <a:buFont typeface="Arial" panose="020B0604020202020204" pitchFamily="34" charset="0"/>
              <a:buNone/>
            </a:pPr>
            <a:endParaRPr lang="en-US" sz="1800" b="1" dirty="0">
              <a:latin typeface="Times New Roman" panose="02020603050405020304" pitchFamily="18" charset="0"/>
              <a:cs typeface="Times New Roman" panose="02020603050405020304" pitchFamily="18" charset="0"/>
            </a:endParaRPr>
          </a:p>
          <a:p>
            <a:pPr marL="0" indent="0">
              <a:spcBef>
                <a:spcPts val="0"/>
              </a:spcBef>
              <a:buFont typeface="Arial" panose="020B0604020202020204" pitchFamily="34" charset="0"/>
              <a:buNone/>
            </a:pPr>
            <a:endParaRPr lang="en-US" sz="1800" b="1" dirty="0">
              <a:latin typeface="Times New Roman" panose="02020603050405020304" pitchFamily="18" charset="0"/>
              <a:cs typeface="Times New Roman" panose="02020603050405020304" pitchFamily="18" charset="0"/>
            </a:endParaRPr>
          </a:p>
          <a:p>
            <a:pPr marL="0" indent="0">
              <a:spcBef>
                <a:spcPts val="0"/>
              </a:spcBef>
              <a:buNone/>
            </a:pPr>
            <a:r>
              <a:rPr lang="en-US" sz="1800" dirty="0">
                <a:latin typeface="Times New Roman" panose="02020603050405020304" pitchFamily="18" charset="0"/>
                <a:cs typeface="Times New Roman" panose="02020603050405020304" pitchFamily="18" charset="0"/>
              </a:rPr>
              <a:t>5.5. Earnings per share (EPS) – evaluate, how much profit is made on 1 share (stock)</a:t>
            </a:r>
          </a:p>
          <a:p>
            <a:pPr marL="0" indent="0" algn="ctr">
              <a:spcBef>
                <a:spcPts val="0"/>
              </a:spcBef>
              <a:buNone/>
            </a:pPr>
            <a:endParaRPr lang="uk-UA" sz="1200" b="1" dirty="0">
              <a:latin typeface="Times New Roman" panose="02020603050405020304" pitchFamily="18" charset="0"/>
              <a:cs typeface="Times New Roman" panose="02020603050405020304" pitchFamily="18" charset="0"/>
            </a:endParaRPr>
          </a:p>
          <a:p>
            <a:pPr marL="0" indent="0" algn="ctr">
              <a:spcBef>
                <a:spcPts val="0"/>
              </a:spcBef>
              <a:buNone/>
            </a:pPr>
            <a:r>
              <a:rPr lang="en-US" sz="1800" b="1" dirty="0">
                <a:latin typeface="Times New Roman" panose="02020603050405020304" pitchFamily="18" charset="0"/>
                <a:cs typeface="Times New Roman" panose="02020603050405020304" pitchFamily="18" charset="0"/>
              </a:rPr>
              <a:t>(EPS) = profit</a:t>
            </a:r>
            <a:r>
              <a:rPr lang="ru-RU" sz="1800" b="1" dirty="0">
                <a:latin typeface="Times New Roman" panose="02020603050405020304" pitchFamily="18" charset="0"/>
                <a:cs typeface="Times New Roman" panose="02020603050405020304" pitchFamily="18" charset="0"/>
              </a:rPr>
              <a:t>/</a:t>
            </a:r>
            <a:r>
              <a:rPr lang="en-US" sz="1800" b="1" dirty="0">
                <a:latin typeface="Times New Roman" panose="02020603050405020304" pitchFamily="18" charset="0"/>
                <a:cs typeface="Times New Roman" panose="02020603050405020304" pitchFamily="18" charset="0"/>
              </a:rPr>
              <a:t>shares (stocks)</a:t>
            </a:r>
          </a:p>
        </p:txBody>
      </p:sp>
      <p:sp>
        <p:nvSpPr>
          <p:cNvPr id="10" name="Rectangle 4"/>
          <p:cNvSpPr>
            <a:spLocks noChangeArrowheads="1"/>
          </p:cNvSpPr>
          <p:nvPr/>
        </p:nvSpPr>
        <p:spPr bwMode="auto">
          <a:xfrm>
            <a:off x="880248" y="1638252"/>
            <a:ext cx="8350249" cy="369974"/>
          </a:xfrm>
          <a:prstGeom prst="rect">
            <a:avLst/>
          </a:prstGeom>
          <a:noFill/>
          <a:ln w="9525">
            <a:noFill/>
            <a:miter lim="800000"/>
            <a:headEnd/>
            <a:tailEnd/>
          </a:ln>
          <a:effectLst/>
        </p:spPr>
        <p:txBody>
          <a:bodyPr lIns="92075" tIns="46038" rIns="92075" bIns="46038">
            <a:spAutoFit/>
          </a:bodyPr>
          <a:lstStyle/>
          <a:p>
            <a:pPr algn="ctr" defTabSz="762000"/>
            <a:r>
              <a:rPr lang="en-US" b="1" dirty="0">
                <a:latin typeface="Times New Roman" pitchFamily="18" charset="0"/>
              </a:rPr>
              <a:t>ROA = profit /assets</a:t>
            </a:r>
          </a:p>
        </p:txBody>
      </p:sp>
      <p:sp>
        <p:nvSpPr>
          <p:cNvPr id="11" name="Rectangle 4"/>
          <p:cNvSpPr>
            <a:spLocks noChangeArrowheads="1"/>
          </p:cNvSpPr>
          <p:nvPr/>
        </p:nvSpPr>
        <p:spPr bwMode="auto">
          <a:xfrm>
            <a:off x="1278661" y="2736549"/>
            <a:ext cx="8350249" cy="369974"/>
          </a:xfrm>
          <a:prstGeom prst="rect">
            <a:avLst/>
          </a:prstGeom>
          <a:noFill/>
          <a:ln w="9525">
            <a:noFill/>
            <a:miter lim="800000"/>
            <a:headEnd/>
            <a:tailEnd/>
          </a:ln>
          <a:effectLst/>
        </p:spPr>
        <p:txBody>
          <a:bodyPr lIns="92075" tIns="46038" rIns="92075" bIns="46038">
            <a:spAutoFit/>
          </a:bodyPr>
          <a:lstStyle/>
          <a:p>
            <a:pPr algn="ctr" defTabSz="762000"/>
            <a:r>
              <a:rPr lang="en-US" b="1" dirty="0">
                <a:latin typeface="Times New Roman" pitchFamily="18" charset="0"/>
              </a:rPr>
              <a:t>ROE = net profit /equity</a:t>
            </a:r>
          </a:p>
        </p:txBody>
      </p:sp>
      <p:sp>
        <p:nvSpPr>
          <p:cNvPr id="12" name="Rectangle 4"/>
          <p:cNvSpPr>
            <a:spLocks noChangeArrowheads="1"/>
          </p:cNvSpPr>
          <p:nvPr/>
        </p:nvSpPr>
        <p:spPr bwMode="auto">
          <a:xfrm>
            <a:off x="1082735" y="3751478"/>
            <a:ext cx="8350249" cy="369974"/>
          </a:xfrm>
          <a:prstGeom prst="rect">
            <a:avLst/>
          </a:prstGeom>
          <a:noFill/>
          <a:ln w="9525">
            <a:noFill/>
            <a:miter lim="800000"/>
            <a:headEnd/>
            <a:tailEnd/>
          </a:ln>
          <a:effectLst/>
        </p:spPr>
        <p:txBody>
          <a:bodyPr lIns="92075" tIns="46038" rIns="92075" bIns="46038">
            <a:spAutoFit/>
          </a:bodyPr>
          <a:lstStyle/>
          <a:p>
            <a:pPr algn="ctr" defTabSz="762000"/>
            <a:r>
              <a:rPr lang="en-US" b="1" dirty="0">
                <a:latin typeface="Times New Roman" pitchFamily="18" charset="0"/>
              </a:rPr>
              <a:t>ROS = profit /revenues from sales</a:t>
            </a:r>
          </a:p>
        </p:txBody>
      </p:sp>
      <p:sp>
        <p:nvSpPr>
          <p:cNvPr id="13" name="Rectangle 4"/>
          <p:cNvSpPr>
            <a:spLocks noChangeArrowheads="1"/>
          </p:cNvSpPr>
          <p:nvPr/>
        </p:nvSpPr>
        <p:spPr bwMode="auto">
          <a:xfrm>
            <a:off x="1082735" y="4701045"/>
            <a:ext cx="8350249" cy="369974"/>
          </a:xfrm>
          <a:prstGeom prst="rect">
            <a:avLst/>
          </a:prstGeom>
          <a:noFill/>
          <a:ln w="9525">
            <a:noFill/>
            <a:miter lim="800000"/>
            <a:headEnd/>
            <a:tailEnd/>
          </a:ln>
          <a:effectLst/>
        </p:spPr>
        <p:txBody>
          <a:bodyPr lIns="92075" tIns="46038" rIns="92075" bIns="46038">
            <a:spAutoFit/>
          </a:bodyPr>
          <a:lstStyle/>
          <a:p>
            <a:pPr algn="ctr" defTabSz="762000"/>
            <a:r>
              <a:rPr lang="en-US" b="1" dirty="0">
                <a:latin typeface="Times New Roman" pitchFamily="18" charset="0"/>
              </a:rPr>
              <a:t>ROC = profit /costs</a:t>
            </a:r>
          </a:p>
        </p:txBody>
      </p:sp>
    </p:spTree>
    <p:extLst>
      <p:ext uri="{BB962C8B-B14F-4D97-AF65-F5344CB8AC3E}">
        <p14:creationId xmlns:p14="http://schemas.microsoft.com/office/powerpoint/2010/main" val="2876458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box(out)">
                                      <p:cBhvr>
                                        <p:cTn id="7" dur="500"/>
                                        <p:tgtEl>
                                          <p:spTgt spid="10">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KAMERA.WAV"/>
                                        </p:tgtEl>
                                      </p:cMediaNode>
                                    </p:audio>
                                  </p:sub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box(out)">
                                      <p:cBhvr>
                                        <p:cTn id="12" dur="500"/>
                                        <p:tgtEl>
                                          <p:spTgt spid="11">
                                            <p:txEl>
                                              <p:pRg st="0" end="0"/>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KAMERA.WAV"/>
                                        </p:tgtEl>
                                      </p:cMediaNode>
                                    </p:audio>
                                  </p:sub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2">
                                            <p:txEl>
                                              <p:pRg st="0" end="0"/>
                                            </p:txEl>
                                          </p:spTgt>
                                        </p:tgtEl>
                                        <p:attrNameLst>
                                          <p:attrName>style.visibility</p:attrName>
                                        </p:attrNameLst>
                                      </p:cBhvr>
                                      <p:to>
                                        <p:strVal val="visible"/>
                                      </p:to>
                                    </p:set>
                                    <p:animEffect transition="in" filter="box(out)">
                                      <p:cBhvr>
                                        <p:cTn id="17" dur="500"/>
                                        <p:tgtEl>
                                          <p:spTgt spid="12">
                                            <p:txEl>
                                              <p:pRg st="0" end="0"/>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2" name="KAMERA.WAV"/>
                                        </p:tgtEl>
                                      </p:cMediaNode>
                                    </p:audio>
                                  </p:subTnLst>
                                </p:cTn>
                              </p:par>
                            </p:childTnLst>
                          </p:cTn>
                        </p:par>
                      </p:childTnLst>
                    </p:cTn>
                  </p:par>
                  <p:par>
                    <p:cTn id="18" fill="hold">
                      <p:stCondLst>
                        <p:cond delay="indefinite"/>
                      </p:stCondLst>
                      <p:childTnLst>
                        <p:par>
                          <p:cTn id="19" fill="hold">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13">
                                            <p:txEl>
                                              <p:pRg st="0" end="0"/>
                                            </p:txEl>
                                          </p:spTgt>
                                        </p:tgtEl>
                                        <p:attrNameLst>
                                          <p:attrName>style.visibility</p:attrName>
                                        </p:attrNameLst>
                                      </p:cBhvr>
                                      <p:to>
                                        <p:strVal val="visible"/>
                                      </p:to>
                                    </p:set>
                                    <p:animEffect transition="in" filter="box(out)">
                                      <p:cBhvr>
                                        <p:cTn id="22" dur="500"/>
                                        <p:tgtEl>
                                          <p:spTgt spid="13">
                                            <p:txEl>
                                              <p:pRg st="0" end="0"/>
                                            </p:txEl>
                                          </p:spTgt>
                                        </p:tgtEl>
                                      </p:cBhvr>
                                    </p:animEffect>
                                  </p:childTnLst>
                                  <p:subTnLst>
                                    <p:audio>
                                      <p:cMediaNode>
                                        <p:cTn display="0" masterRel="sameClick">
                                          <p:stCondLst>
                                            <p:cond evt="begin" delay="0">
                                              <p:tn val="20"/>
                                            </p:cond>
                                          </p:stCondLst>
                                          <p:endCondLst>
                                            <p:cond evt="onStopAudio" delay="0">
                                              <p:tgtEl>
                                                <p:sldTgt/>
                                              </p:tgtEl>
                                            </p:cond>
                                          </p:endCondLst>
                                        </p:cTn>
                                        <p:tgtEl>
                                          <p:sndTgt r:embed="rId2" name="K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autoUpdateAnimBg="0"/>
      <p:bldP spid="11" grpId="0" build="p" autoUpdateAnimBg="0"/>
      <p:bldP spid="12" grpId="0" build="p" autoUpdateAnimBg="0"/>
      <p:bldP spid="13"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dirty="0">
              <a:solidFill>
                <a:prstClr val="black"/>
              </a:solidFill>
            </a:endParaRPr>
          </a:p>
        </p:txBody>
      </p:sp>
      <p:sp>
        <p:nvSpPr>
          <p:cNvPr id="5" name="Obdélník 4"/>
          <p:cNvSpPr/>
          <p:nvPr/>
        </p:nvSpPr>
        <p:spPr>
          <a:xfrm>
            <a:off x="251520" y="449337"/>
            <a:ext cx="3762568" cy="477054"/>
          </a:xfrm>
          <a:prstGeom prst="rect">
            <a:avLst/>
          </a:prstGeom>
          <a:solidFill>
            <a:srgbClr val="009999"/>
          </a:solidFill>
        </p:spPr>
        <p:txBody>
          <a:bodyPr wrap="none">
            <a:spAutoFit/>
          </a:bodyPr>
          <a:lstStyle/>
          <a:p>
            <a:pPr>
              <a:defRPr/>
            </a:pPr>
            <a:r>
              <a:rPr lang="en-US" sz="2500" kern="0" dirty="0">
                <a:latin typeface="Times New Roman"/>
              </a:rPr>
              <a:t>Working with ratio analysis</a:t>
            </a:r>
            <a:endParaRPr lang="en-US" sz="2500" kern="0" dirty="0"/>
          </a:p>
        </p:txBody>
      </p:sp>
      <p:sp>
        <p:nvSpPr>
          <p:cNvPr id="7" name="Zástupný symbol pro obsah 2"/>
          <p:cNvSpPr txBox="1">
            <a:spLocks/>
          </p:cNvSpPr>
          <p:nvPr/>
        </p:nvSpPr>
        <p:spPr>
          <a:xfrm>
            <a:off x="395536" y="926391"/>
            <a:ext cx="9724648" cy="548227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0"/>
              </a:spcBef>
              <a:buFont typeface="Arial" panose="020B0604020202020204" pitchFamily="34" charset="0"/>
              <a:buNone/>
            </a:pPr>
            <a:r>
              <a:rPr lang="en-US" sz="1800" b="1" dirty="0">
                <a:latin typeface="Times New Roman" panose="02020603050405020304" pitchFamily="18" charset="0"/>
                <a:cs typeface="Times New Roman" panose="02020603050405020304" pitchFamily="18" charset="0"/>
              </a:rPr>
              <a:t>Comments</a:t>
            </a:r>
            <a:r>
              <a:rPr lang="en-US" sz="1800" dirty="0">
                <a:latin typeface="Times New Roman" panose="02020603050405020304" pitchFamily="18" charset="0"/>
                <a:cs typeface="Times New Roman" panose="02020603050405020304" pitchFamily="18" charset="0"/>
              </a:rPr>
              <a:t> are conducted in 4 steps:</a:t>
            </a:r>
          </a:p>
          <a:p>
            <a:pPr algn="just">
              <a:spcBef>
                <a:spcPts val="0"/>
              </a:spcBef>
              <a:buFont typeface="+mj-lt"/>
              <a:buAutoNum type="arabicPeriod"/>
            </a:pPr>
            <a:r>
              <a:rPr lang="en-US" sz="1800" dirty="0">
                <a:latin typeface="Times New Roman" panose="02020603050405020304" pitchFamily="18" charset="0"/>
                <a:cs typeface="Times New Roman" panose="02020603050405020304" pitchFamily="18" charset="0"/>
              </a:rPr>
              <a:t>Comment change - growth or decline Items</a:t>
            </a:r>
          </a:p>
          <a:p>
            <a:pPr algn="just">
              <a:spcBef>
                <a:spcPts val="0"/>
              </a:spcBef>
              <a:buFont typeface="+mj-lt"/>
              <a:buAutoNum type="arabicPeriod"/>
            </a:pPr>
            <a:r>
              <a:rPr lang="en-US" sz="1800" dirty="0">
                <a:latin typeface="Times New Roman" panose="02020603050405020304" pitchFamily="18" charset="0"/>
                <a:cs typeface="Times New Roman" panose="02020603050405020304" pitchFamily="18" charset="0"/>
              </a:rPr>
              <a:t>Evaluation of the change - positive or negative in terms of corporate functioning</a:t>
            </a:r>
          </a:p>
          <a:p>
            <a:pPr algn="just">
              <a:spcBef>
                <a:spcPts val="0"/>
              </a:spcBef>
              <a:buFont typeface="+mj-lt"/>
              <a:buAutoNum type="arabicPeriod"/>
            </a:pPr>
            <a:r>
              <a:rPr lang="en-US" sz="1800" dirty="0">
                <a:latin typeface="Times New Roman" panose="02020603050405020304" pitchFamily="18" charset="0"/>
                <a:cs typeface="Times New Roman" panose="02020603050405020304" pitchFamily="18" charset="0"/>
              </a:rPr>
              <a:t>Justification of the assessment - answer to the question WHY?</a:t>
            </a:r>
          </a:p>
          <a:p>
            <a:pPr algn="just">
              <a:spcBef>
                <a:spcPts val="0"/>
              </a:spcBef>
              <a:buFont typeface="+mj-lt"/>
              <a:buAutoNum type="arabicPeriod"/>
            </a:pPr>
            <a:r>
              <a:rPr lang="en-US" sz="1800" dirty="0">
                <a:latin typeface="Times New Roman" panose="02020603050405020304" pitchFamily="18" charset="0"/>
                <a:cs typeface="Times New Roman" panose="02020603050405020304" pitchFamily="18" charset="0"/>
              </a:rPr>
              <a:t>Recommendations for further analysis or further functioning of the company</a:t>
            </a:r>
          </a:p>
          <a:p>
            <a:pPr marL="0" indent="0" algn="just">
              <a:spcBef>
                <a:spcPts val="0"/>
              </a:spcBef>
              <a:buFont typeface="Arial" panose="020B0604020202020204" pitchFamily="34" charset="0"/>
              <a:buNone/>
            </a:pPr>
            <a:endParaRPr lang="uk-UA" sz="1800" b="1" dirty="0">
              <a:latin typeface="Times New Roman" panose="02020603050405020304" pitchFamily="18" charset="0"/>
              <a:cs typeface="Times New Roman" panose="02020603050405020304" pitchFamily="18" charset="0"/>
            </a:endParaRPr>
          </a:p>
          <a:p>
            <a:pPr marL="0" indent="0" algn="just">
              <a:spcBef>
                <a:spcPts val="0"/>
              </a:spcBef>
              <a:buFont typeface="Arial" panose="020B0604020202020204" pitchFamily="34" charset="0"/>
              <a:buNone/>
            </a:pPr>
            <a:r>
              <a:rPr lang="en-US" sz="1800" b="1" dirty="0">
                <a:latin typeface="Times New Roman" panose="02020603050405020304" pitchFamily="18" charset="0"/>
                <a:cs typeface="Times New Roman" panose="02020603050405020304" pitchFamily="18" charset="0"/>
              </a:rPr>
              <a:t>Presentation of results</a:t>
            </a:r>
            <a:r>
              <a:rPr lang="en-US" sz="1800" dirty="0">
                <a:latin typeface="Times New Roman" panose="02020603050405020304" pitchFamily="18" charset="0"/>
                <a:cs typeface="Times New Roman" panose="02020603050405020304" pitchFamily="18" charset="0"/>
              </a:rPr>
              <a:t>:</a:t>
            </a:r>
          </a:p>
          <a:p>
            <a:pPr algn="just">
              <a:spcBef>
                <a:spcPts val="0"/>
              </a:spcBef>
            </a:pPr>
            <a:r>
              <a:rPr lang="en-US" sz="1800" dirty="0">
                <a:latin typeface="Times New Roman" panose="02020603050405020304" pitchFamily="18" charset="0"/>
                <a:cs typeface="Times New Roman" panose="02020603050405020304" pitchFamily="18" charset="0"/>
              </a:rPr>
              <a:t>Charts are important, but not dominant</a:t>
            </a:r>
          </a:p>
          <a:p>
            <a:pPr algn="just">
              <a:spcBef>
                <a:spcPts val="0"/>
              </a:spcBef>
            </a:pPr>
            <a:r>
              <a:rPr lang="en-US" sz="1800" dirty="0">
                <a:latin typeface="Times New Roman" panose="02020603050405020304" pitchFamily="18" charset="0"/>
                <a:cs typeface="Times New Roman" panose="02020603050405020304" pitchFamily="18" charset="0"/>
              </a:rPr>
              <a:t>The graph is intended to facilitate the orientation of the problem </a:t>
            </a:r>
          </a:p>
          <a:p>
            <a:pPr algn="just">
              <a:spcBef>
                <a:spcPts val="0"/>
              </a:spcBef>
            </a:pPr>
            <a:r>
              <a:rPr lang="en-US" sz="1800" dirty="0">
                <a:latin typeface="Times New Roman" panose="02020603050405020304" pitchFamily="18" charset="0"/>
                <a:cs typeface="Times New Roman" panose="02020603050405020304" pitchFamily="18" charset="0"/>
              </a:rPr>
              <a:t>Proper use of the chart type:</a:t>
            </a:r>
          </a:p>
          <a:p>
            <a:pPr lvl="1" algn="just">
              <a:spcBef>
                <a:spcPts val="0"/>
              </a:spcBef>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Horizontal Analysis and Ratio Analysis - Column or Linear</a:t>
            </a:r>
          </a:p>
          <a:p>
            <a:pPr lvl="1" algn="just">
              <a:spcBef>
                <a:spcPts val="0"/>
              </a:spcBef>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Vertical analysis - column stacked or pie</a:t>
            </a:r>
          </a:p>
          <a:p>
            <a:pPr algn="just">
              <a:spcBef>
                <a:spcPts val="0"/>
              </a:spcBef>
            </a:pPr>
            <a:r>
              <a:rPr lang="en-US" sz="1800" dirty="0">
                <a:latin typeface="Times New Roman" panose="02020603050405020304" pitchFamily="18" charset="0"/>
                <a:cs typeface="Times New Roman" panose="02020603050405020304" pitchFamily="18" charset="0"/>
              </a:rPr>
              <a:t>Financial conditions rarely give answers but help to ask the right questions.</a:t>
            </a:r>
          </a:p>
          <a:p>
            <a:pPr algn="just">
              <a:spcBef>
                <a:spcPts val="0"/>
              </a:spcBef>
            </a:pPr>
            <a:r>
              <a:rPr lang="en-US" sz="1800" dirty="0">
                <a:latin typeface="Times New Roman" panose="02020603050405020304" pitchFamily="18" charset="0"/>
                <a:cs typeface="Times New Roman" panose="02020603050405020304" pitchFamily="18" charset="0"/>
              </a:rPr>
              <a:t>There is no international standard for financial ratios. A little thinking and common sense have more value than blank formulas.</a:t>
            </a:r>
          </a:p>
          <a:p>
            <a:pPr algn="just">
              <a:spcBef>
                <a:spcPts val="0"/>
              </a:spcBef>
            </a:pPr>
            <a:r>
              <a:rPr lang="en-US" sz="1800" dirty="0">
                <a:latin typeface="Times New Roman" panose="02020603050405020304" pitchFamily="18" charset="0"/>
                <a:cs typeface="Times New Roman" panose="02020603050405020304" pitchFamily="18" charset="0"/>
              </a:rPr>
              <a:t>Choose. Different ratios often say the same.</a:t>
            </a:r>
          </a:p>
          <a:p>
            <a:pPr algn="just">
              <a:spcBef>
                <a:spcPts val="0"/>
              </a:spcBef>
            </a:pPr>
            <a:r>
              <a:rPr lang="en-US" sz="1800" dirty="0">
                <a:latin typeface="Times New Roman" panose="02020603050405020304" pitchFamily="18" charset="0"/>
                <a:cs typeface="Times New Roman" panose="02020603050405020304" pitchFamily="18" charset="0"/>
              </a:rPr>
              <a:t>To estimate the company's financial position, you need a reference point. It is useful to compare the company's financial ratios with these ratios in previous years and the relationships of other companies in the same field. </a:t>
            </a:r>
          </a:p>
          <a:p>
            <a:pPr marL="457200" lvl="1" indent="0" algn="just">
              <a:spcBef>
                <a:spcPts val="0"/>
              </a:spcBef>
              <a:buNone/>
            </a:pP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70426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260122" y="1769181"/>
            <a:ext cx="7590460" cy="1077218"/>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3200" b="0" i="0" u="none" strike="noStrike" kern="0" cap="none" spc="0" normalizeH="0" baseline="0" dirty="0">
                <a:ln>
                  <a:noFill/>
                </a:ln>
                <a:solidFill>
                  <a:srgbClr val="307871"/>
                </a:solidFill>
                <a:effectLst/>
                <a:uLnTx/>
                <a:uFillTx/>
                <a:latin typeface="Times New Roman"/>
                <a:ea typeface="+mj-ea"/>
                <a:cs typeface="+mj-cs"/>
              </a:rPr>
              <a:t>Thank</a:t>
            </a:r>
            <a:r>
              <a:rPr kumimoji="0" lang="en-GB" sz="3200" b="0" i="0" u="none" strike="noStrike" kern="0" cap="none" spc="0" normalizeH="0" dirty="0">
                <a:ln>
                  <a:noFill/>
                </a:ln>
                <a:solidFill>
                  <a:srgbClr val="307871"/>
                </a:solidFill>
                <a:effectLst/>
                <a:uLnTx/>
                <a:uFillTx/>
                <a:latin typeface="Times New Roman"/>
                <a:ea typeface="+mj-ea"/>
                <a:cs typeface="+mj-cs"/>
              </a:rPr>
              <a:t> you for</a:t>
            </a:r>
            <a:r>
              <a:rPr kumimoji="0" lang="uk-UA" sz="3200" b="0" i="0" u="none" strike="noStrike" kern="0" cap="none" spc="0" normalizeH="0" dirty="0">
                <a:ln>
                  <a:noFill/>
                </a:ln>
                <a:solidFill>
                  <a:srgbClr val="307871"/>
                </a:solidFill>
                <a:effectLst/>
                <a:uLnTx/>
                <a:uFillTx/>
                <a:latin typeface="Times New Roman"/>
                <a:ea typeface="+mj-ea"/>
                <a:cs typeface="+mj-cs"/>
              </a:rPr>
              <a:t> </a:t>
            </a:r>
            <a:r>
              <a:rPr kumimoji="0" lang="en-GB" sz="3200" b="0" i="0" u="none" strike="noStrike" kern="0" cap="none" spc="0" normalizeH="0" dirty="0">
                <a:ln>
                  <a:noFill/>
                </a:ln>
                <a:solidFill>
                  <a:srgbClr val="307871"/>
                </a:solidFill>
                <a:effectLst/>
                <a:uLnTx/>
                <a:uFillTx/>
                <a:latin typeface="Times New Roman"/>
                <a:ea typeface="+mj-ea"/>
                <a:cs typeface="+mj-cs"/>
              </a:rPr>
              <a:t>your attention!</a:t>
            </a:r>
          </a:p>
          <a:p>
            <a:pPr marL="0" marR="0" lvl="0" indent="0" algn="ctr" defTabSz="914400" eaLnBrk="1" fontAlgn="auto" latinLnBrk="0" hangingPunct="1">
              <a:lnSpc>
                <a:spcPct val="100000"/>
              </a:lnSpc>
              <a:spcBef>
                <a:spcPts val="0"/>
              </a:spcBef>
              <a:spcAft>
                <a:spcPts val="0"/>
              </a:spcAft>
              <a:buClrTx/>
              <a:buSzTx/>
              <a:buFontTx/>
              <a:buNone/>
              <a:tabLst/>
              <a:defRPr/>
            </a:pPr>
            <a:endParaRPr lang="en-GB" sz="3200" kern="0" baseline="0" dirty="0">
              <a:solidFill>
                <a:srgbClr val="307871"/>
              </a:solidFill>
              <a:latin typeface="Times New Roman"/>
              <a:ea typeface="+mj-ea"/>
              <a:cs typeface="+mj-cs"/>
            </a:endParaRPr>
          </a:p>
        </p:txBody>
      </p:sp>
    </p:spTree>
    <p:extLst>
      <p:ext uri="{BB962C8B-B14F-4D97-AF65-F5344CB8AC3E}">
        <p14:creationId xmlns:p14="http://schemas.microsoft.com/office/powerpoint/2010/main" val="459147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19" y="449337"/>
            <a:ext cx="7909069" cy="477054"/>
          </a:xfrm>
          <a:prstGeom prst="rect">
            <a:avLst/>
          </a:prstGeom>
          <a:solidFill>
            <a:srgbClr val="009999"/>
          </a:solidFill>
        </p:spPr>
        <p:txBody>
          <a:bodyPr wrap="square">
            <a:spAutoFit/>
          </a:bodyPr>
          <a:lstStyle/>
          <a:p>
            <a:pPr lvl="0">
              <a:defRPr/>
            </a:pPr>
            <a:r>
              <a:rPr lang="en-GB" sz="2500" kern="0" dirty="0">
                <a:latin typeface="Times New Roman"/>
              </a:rPr>
              <a:t>Outline of the lecture</a:t>
            </a:r>
            <a:endParaRPr lang="en-GB" sz="2500" kern="0" dirty="0"/>
          </a:p>
        </p:txBody>
      </p:sp>
      <p:sp>
        <p:nvSpPr>
          <p:cNvPr id="8" name="Zástupný symbol pro obsah 2"/>
          <p:cNvSpPr txBox="1">
            <a:spLocks/>
          </p:cNvSpPr>
          <p:nvPr/>
        </p:nvSpPr>
        <p:spPr>
          <a:xfrm>
            <a:off x="731966" y="957040"/>
            <a:ext cx="9050388" cy="512510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600"/>
              </a:spcBef>
            </a:pPr>
            <a:r>
              <a:rPr lang="en-AU" sz="1800" kern="0" dirty="0">
                <a:latin typeface="Times New Roman" panose="02020603050405020304" pitchFamily="18" charset="0"/>
                <a:cs typeface="Times New Roman" panose="02020603050405020304" pitchFamily="18" charset="0"/>
              </a:rPr>
              <a:t>Why it is important?</a:t>
            </a:r>
          </a:p>
          <a:p>
            <a:pPr>
              <a:lnSpc>
                <a:spcPct val="100000"/>
              </a:lnSpc>
              <a:spcBef>
                <a:spcPts val="600"/>
              </a:spcBef>
            </a:pPr>
            <a:r>
              <a:rPr lang="en-US" sz="1800" kern="0" dirty="0">
                <a:latin typeface="Times New Roman" panose="02020603050405020304" pitchFamily="18" charset="0"/>
                <a:cs typeface="Times New Roman" panose="02020603050405020304" pitchFamily="18" charset="0"/>
              </a:rPr>
              <a:t>Users of financial analysis and their interest</a:t>
            </a:r>
          </a:p>
          <a:p>
            <a:pPr>
              <a:lnSpc>
                <a:spcPct val="100000"/>
              </a:lnSpc>
              <a:spcBef>
                <a:spcPts val="600"/>
              </a:spcBef>
            </a:pPr>
            <a:r>
              <a:rPr lang="en-US" sz="1800" kern="0" dirty="0">
                <a:latin typeface="Times New Roman" panose="02020603050405020304" pitchFamily="18" charset="0"/>
                <a:cs typeface="Times New Roman" panose="02020603050405020304" pitchFamily="18" charset="0"/>
              </a:rPr>
              <a:t>Types of financial analysis of balance sheet statement</a:t>
            </a:r>
          </a:p>
          <a:p>
            <a:pPr>
              <a:lnSpc>
                <a:spcPct val="100000"/>
              </a:lnSpc>
              <a:spcBef>
                <a:spcPts val="600"/>
              </a:spcBef>
            </a:pPr>
            <a:r>
              <a:rPr lang="en-US" sz="1800" dirty="0">
                <a:latin typeface="Times New Roman" panose="02020603050405020304" pitchFamily="18" charset="0"/>
                <a:cs typeface="Times New Roman" panose="02020603050405020304" pitchFamily="18" charset="0"/>
              </a:rPr>
              <a:t>Ratio analysis</a:t>
            </a:r>
          </a:p>
          <a:p>
            <a:pPr lvl="1">
              <a:lnSpc>
                <a:spcPct val="100000"/>
              </a:lnSpc>
              <a:spcBef>
                <a:spcPts val="600"/>
              </a:spcBef>
            </a:pPr>
            <a:r>
              <a:rPr lang="en-US" sz="1800" kern="0" dirty="0">
                <a:latin typeface="Times New Roman" panose="02020603050405020304" pitchFamily="18" charset="0"/>
                <a:cs typeface="Times New Roman" panose="02020603050405020304" pitchFamily="18" charset="0"/>
              </a:rPr>
              <a:t>Ratio analysis: </a:t>
            </a:r>
            <a:r>
              <a:rPr lang="en-US" sz="1800" dirty="0">
                <a:latin typeface="Times New Roman" panose="02020603050405020304" pitchFamily="18" charset="0"/>
                <a:cs typeface="Times New Roman" panose="02020603050405020304" pitchFamily="18" charset="0"/>
              </a:rPr>
              <a:t>Property state</a:t>
            </a:r>
            <a:r>
              <a:rPr lang="en-US" sz="1800" kern="0" dirty="0">
                <a:solidFill>
                  <a:srgbClr val="307871"/>
                </a:solidFill>
                <a:latin typeface="Times New Roman" panose="02020603050405020304" pitchFamily="18" charset="0"/>
                <a:cs typeface="Times New Roman" panose="02020603050405020304" pitchFamily="18" charset="0"/>
              </a:rPr>
              <a:t> </a:t>
            </a:r>
            <a:endParaRPr lang="en-US" sz="1800" kern="0" dirty="0">
              <a:solidFill>
                <a:srgbClr val="FF0000"/>
              </a:solidFill>
              <a:latin typeface="Times New Roman" panose="02020603050405020304" pitchFamily="18" charset="0"/>
              <a:cs typeface="Times New Roman" panose="02020603050405020304" pitchFamily="18" charset="0"/>
            </a:endParaRPr>
          </a:p>
          <a:p>
            <a:pPr lvl="1">
              <a:lnSpc>
                <a:spcPct val="100000"/>
              </a:lnSpc>
              <a:spcBef>
                <a:spcPts val="600"/>
              </a:spcBef>
            </a:pPr>
            <a:r>
              <a:rPr lang="en-US" sz="1800" kern="0" dirty="0">
                <a:latin typeface="Times New Roman" panose="02020603050405020304" pitchFamily="18" charset="0"/>
                <a:cs typeface="Times New Roman" panose="02020603050405020304" pitchFamily="18" charset="0"/>
              </a:rPr>
              <a:t>Ratio analysis: Liquidity</a:t>
            </a:r>
          </a:p>
          <a:p>
            <a:pPr lvl="1">
              <a:lnSpc>
                <a:spcPct val="100000"/>
              </a:lnSpc>
              <a:spcBef>
                <a:spcPts val="600"/>
              </a:spcBef>
            </a:pPr>
            <a:r>
              <a:rPr lang="en-US" sz="1800" kern="0" dirty="0">
                <a:latin typeface="Times New Roman" panose="02020603050405020304" pitchFamily="18" charset="0"/>
                <a:cs typeface="Times New Roman" panose="02020603050405020304" pitchFamily="18" charset="0"/>
              </a:rPr>
              <a:t>Liquidity ratios: Cash Ratio and Acid Test </a:t>
            </a:r>
            <a:endParaRPr lang="en-US" sz="1800" kern="0" baseline="-25000" dirty="0">
              <a:latin typeface="Times New Roman" panose="02020603050405020304" pitchFamily="18" charset="0"/>
              <a:cs typeface="Times New Roman" panose="02020603050405020304" pitchFamily="18" charset="0"/>
            </a:endParaRPr>
          </a:p>
          <a:p>
            <a:pPr lvl="1">
              <a:lnSpc>
                <a:spcPct val="100000"/>
              </a:lnSpc>
              <a:spcBef>
                <a:spcPts val="600"/>
              </a:spcBef>
            </a:pPr>
            <a:r>
              <a:rPr lang="en-US" sz="1800" kern="0" dirty="0">
                <a:latin typeface="Times New Roman" panose="02020603050405020304" pitchFamily="18" charset="0"/>
                <a:cs typeface="Times New Roman" panose="02020603050405020304" pitchFamily="18" charset="0"/>
              </a:rPr>
              <a:t>Liquidity ratios: Current Ratio and Net Working Capital</a:t>
            </a:r>
            <a:endParaRPr lang="en-US" sz="1800" kern="0" baseline="-25000" dirty="0">
              <a:latin typeface="Times New Roman" panose="02020603050405020304" pitchFamily="18" charset="0"/>
              <a:cs typeface="Times New Roman" panose="02020603050405020304" pitchFamily="18" charset="0"/>
            </a:endParaRPr>
          </a:p>
          <a:p>
            <a:pPr lvl="1">
              <a:lnSpc>
                <a:spcPct val="100000"/>
              </a:lnSpc>
              <a:spcBef>
                <a:spcPts val="600"/>
              </a:spcBef>
            </a:pPr>
            <a:r>
              <a:rPr lang="en-US" sz="1800" kern="0" dirty="0">
                <a:latin typeface="Times New Roman" panose="02020603050405020304" pitchFamily="18" charset="0"/>
                <a:cs typeface="Times New Roman" panose="02020603050405020304" pitchFamily="18" charset="0"/>
              </a:rPr>
              <a:t>Activity ratios: production and operational cycles  </a:t>
            </a:r>
          </a:p>
          <a:p>
            <a:pPr lvl="1">
              <a:lnSpc>
                <a:spcPct val="100000"/>
              </a:lnSpc>
              <a:spcBef>
                <a:spcPts val="600"/>
              </a:spcBef>
            </a:pPr>
            <a:r>
              <a:rPr lang="en-US" sz="1800" kern="0" dirty="0">
                <a:latin typeface="Times New Roman" panose="02020603050405020304" pitchFamily="18" charset="0"/>
                <a:cs typeface="Times New Roman" panose="02020603050405020304" pitchFamily="18" charset="0"/>
              </a:rPr>
              <a:t>Activity ratios: Days Payable Outstanding and Cash Conversion Cycle</a:t>
            </a:r>
          </a:p>
          <a:p>
            <a:pPr lvl="1">
              <a:lnSpc>
                <a:spcPct val="100000"/>
              </a:lnSpc>
              <a:spcBef>
                <a:spcPts val="600"/>
              </a:spcBef>
            </a:pPr>
            <a:r>
              <a:rPr lang="en-US" sz="1800" kern="0" dirty="0">
                <a:latin typeface="Times New Roman" panose="02020603050405020304" pitchFamily="18" charset="0"/>
                <a:cs typeface="Times New Roman" panose="02020603050405020304" pitchFamily="18" charset="0"/>
              </a:rPr>
              <a:t>Indebtedness ratios </a:t>
            </a:r>
          </a:p>
          <a:p>
            <a:pPr lvl="1">
              <a:lnSpc>
                <a:spcPct val="100000"/>
              </a:lnSpc>
              <a:spcBef>
                <a:spcPts val="600"/>
              </a:spcBef>
            </a:pPr>
            <a:r>
              <a:rPr lang="cs-CZ" sz="1800" kern="0" dirty="0">
                <a:latin typeface="Times New Roman" panose="02020603050405020304" pitchFamily="18" charset="0"/>
                <a:cs typeface="Times New Roman" panose="02020603050405020304" pitchFamily="18" charset="0"/>
              </a:rPr>
              <a:t>Profitability</a:t>
            </a:r>
            <a:endParaRPr lang="en-US" sz="1800" kern="0" dirty="0">
              <a:latin typeface="Times New Roman" panose="02020603050405020304" pitchFamily="18" charset="0"/>
              <a:cs typeface="Times New Roman" panose="02020603050405020304" pitchFamily="18" charset="0"/>
            </a:endParaRPr>
          </a:p>
          <a:p>
            <a:pPr lvl="1">
              <a:lnSpc>
                <a:spcPct val="100000"/>
              </a:lnSpc>
              <a:spcBef>
                <a:spcPts val="600"/>
              </a:spcBef>
            </a:pPr>
            <a:r>
              <a:rPr lang="en-US" sz="1800" kern="0" dirty="0">
                <a:latin typeface="Times New Roman" panose="02020603050405020304" pitchFamily="18" charset="0"/>
                <a:cs typeface="Times New Roman" panose="02020603050405020304" pitchFamily="18" charset="0"/>
              </a:rPr>
              <a:t>Profitability ratios</a:t>
            </a:r>
          </a:p>
          <a:p>
            <a:pPr lvl="1">
              <a:lnSpc>
                <a:spcPct val="100000"/>
              </a:lnSpc>
              <a:spcBef>
                <a:spcPts val="600"/>
              </a:spcBef>
            </a:pPr>
            <a:r>
              <a:rPr lang="en-US" sz="1800" kern="0" dirty="0">
                <a:latin typeface="Times New Roman" panose="02020603050405020304" pitchFamily="18" charset="0"/>
                <a:cs typeface="Times New Roman" panose="02020603050405020304" pitchFamily="18" charset="0"/>
              </a:rPr>
              <a:t>Working with ratio analysis</a:t>
            </a:r>
          </a:p>
          <a:p>
            <a:pPr>
              <a:lnSpc>
                <a:spcPct val="100000"/>
              </a:lnSpc>
              <a:spcBef>
                <a:spcPts val="600"/>
              </a:spcBef>
            </a:pPr>
            <a:endParaRPr lang="en-GB" altLang="cs-CZ" sz="18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738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19" y="353647"/>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19" y="449337"/>
            <a:ext cx="7909069" cy="477054"/>
          </a:xfrm>
          <a:prstGeom prst="rect">
            <a:avLst/>
          </a:prstGeom>
          <a:solidFill>
            <a:srgbClr val="009999"/>
          </a:solidFill>
        </p:spPr>
        <p:txBody>
          <a:bodyPr wrap="square">
            <a:spAutoFit/>
          </a:bodyPr>
          <a:lstStyle/>
          <a:p>
            <a:pPr>
              <a:defRPr/>
            </a:pPr>
            <a:r>
              <a:rPr lang="en-AU" sz="2500" kern="0" dirty="0">
                <a:latin typeface="Times New Roman"/>
              </a:rPr>
              <a:t>Why it is important?</a:t>
            </a:r>
            <a:endParaRPr lang="en-AU" sz="2500" kern="0" dirty="0"/>
          </a:p>
        </p:txBody>
      </p:sp>
      <p:sp>
        <p:nvSpPr>
          <p:cNvPr id="9" name="Zástupný symbol pro obsah 2"/>
          <p:cNvSpPr txBox="1">
            <a:spLocks/>
          </p:cNvSpPr>
          <p:nvPr/>
        </p:nvSpPr>
        <p:spPr>
          <a:xfrm>
            <a:off x="395536" y="1275606"/>
            <a:ext cx="9724648" cy="464328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en-US" sz="1800" b="1" i="1" dirty="0">
                <a:latin typeface="Times New Roman" panose="02020603050405020304" pitchFamily="18" charset="0"/>
                <a:cs typeface="Times New Roman" panose="02020603050405020304" pitchFamily="18" charset="0"/>
              </a:rPr>
              <a:t>Financial analysis </a:t>
            </a:r>
            <a:r>
              <a:rPr lang="en-US" sz="1800" dirty="0">
                <a:latin typeface="Times New Roman" panose="02020603050405020304" pitchFamily="18" charset="0"/>
                <a:cs typeface="Times New Roman" panose="02020603050405020304" pitchFamily="18" charset="0"/>
              </a:rPr>
              <a:t>is a systematic analysis of the obtained data, which are contained mainly in the financial</a:t>
            </a:r>
            <a:r>
              <a:rPr lang="cs-CZ"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statements, their items, aggregated data and analyze relationships and trends. Financial </a:t>
            </a:r>
            <a:r>
              <a:rPr lang="en-US" sz="1800" dirty="0" err="1">
                <a:latin typeface="Times New Roman" panose="02020603050405020304" pitchFamily="18" charset="0"/>
                <a:cs typeface="Times New Roman" panose="02020603050405020304" pitchFamily="18" charset="0"/>
              </a:rPr>
              <a:t>analy</a:t>
            </a:r>
            <a:r>
              <a:rPr lang="cs-CZ" sz="1800" dirty="0">
                <a:latin typeface="Times New Roman" panose="02020603050405020304" pitchFamily="18" charset="0"/>
                <a:cs typeface="Times New Roman" panose="02020603050405020304" pitchFamily="18" charset="0"/>
              </a:rPr>
              <a:t>sis</a:t>
            </a:r>
            <a:r>
              <a:rPr lang="en-US" sz="1800" dirty="0">
                <a:latin typeface="Times New Roman" panose="02020603050405020304" pitchFamily="18" charset="0"/>
                <a:cs typeface="Times New Roman" panose="02020603050405020304" pitchFamily="18" charset="0"/>
              </a:rPr>
              <a:t> incorporate evaluation of corporate past, present and predicting the future financial conditions</a:t>
            </a:r>
            <a:r>
              <a:rPr lang="en-US" sz="1600" dirty="0">
                <a:latin typeface="Times New Roman" panose="02020603050405020304" pitchFamily="18" charset="0"/>
                <a:cs typeface="Times New Roman" panose="02020603050405020304" pitchFamily="18" charset="0"/>
              </a:rPr>
              <a:t>. </a:t>
            </a:r>
            <a:endParaRPr lang="cs-CZ" sz="1600" dirty="0">
              <a:latin typeface="Times New Roman" panose="02020603050405020304" pitchFamily="18" charset="0"/>
              <a:cs typeface="Times New Roman" panose="02020603050405020304" pitchFamily="18" charset="0"/>
            </a:endParaRPr>
          </a:p>
          <a:p>
            <a:pPr marL="0" indent="0" algn="just">
              <a:buFont typeface="Arial" panose="020B0604020202020204" pitchFamily="34" charset="0"/>
              <a:buNone/>
            </a:pPr>
            <a:endParaRPr lang="cs-CZ" sz="1900" b="1" dirty="0">
              <a:latin typeface="Times New Roman" panose="02020603050405020304" pitchFamily="18" charset="0"/>
              <a:cs typeface="Times New Roman" panose="02020603050405020304" pitchFamily="18" charset="0"/>
            </a:endParaRPr>
          </a:p>
          <a:p>
            <a:pPr marL="0" indent="0" algn="just">
              <a:buFont typeface="Arial" panose="020B0604020202020204" pitchFamily="34" charset="0"/>
              <a:buNone/>
            </a:pPr>
            <a:endParaRPr lang="cs-CZ" sz="1600" b="1" dirty="0">
              <a:latin typeface="Times New Roman" panose="02020603050405020304" pitchFamily="18" charset="0"/>
              <a:cs typeface="Times New Roman" panose="02020603050405020304" pitchFamily="18" charset="0"/>
            </a:endParaRPr>
          </a:p>
          <a:p>
            <a:pPr marL="0" indent="0" algn="just">
              <a:buFont typeface="Arial" panose="020B0604020202020204" pitchFamily="34" charset="0"/>
              <a:buNone/>
            </a:pPr>
            <a:endParaRPr lang="cs-CZ" sz="1600" b="1" dirty="0">
              <a:latin typeface="Times New Roman" panose="02020603050405020304" pitchFamily="18" charset="0"/>
              <a:cs typeface="Times New Roman" panose="02020603050405020304" pitchFamily="18" charset="0"/>
            </a:endParaRPr>
          </a:p>
          <a:p>
            <a:pPr algn="just"/>
            <a:endParaRPr lang="cs-CZ" sz="1400" b="1" dirty="0">
              <a:latin typeface="Times New Roman" panose="02020603050405020304" pitchFamily="18" charset="0"/>
              <a:cs typeface="Times New Roman" panose="02020603050405020304" pitchFamily="18" charset="0"/>
            </a:endParaRPr>
          </a:p>
          <a:p>
            <a:pPr marL="0" indent="0" algn="just">
              <a:buFont typeface="Arial" panose="020B0604020202020204" pitchFamily="34" charset="0"/>
              <a:buNone/>
            </a:pPr>
            <a:endParaRPr lang="cs-CZ" sz="1400" b="1" dirty="0">
              <a:latin typeface="Times New Roman" panose="02020603050405020304" pitchFamily="18" charset="0"/>
              <a:cs typeface="Times New Roman" panose="02020603050405020304" pitchFamily="18" charset="0"/>
            </a:endParaRPr>
          </a:p>
          <a:p>
            <a:pPr marL="0" indent="0" algn="just">
              <a:buFont typeface="Arial" panose="020B0604020202020204" pitchFamily="34" charset="0"/>
              <a:buNone/>
            </a:pPr>
            <a:endParaRPr lang="cs-CZ" sz="1400" b="1" dirty="0">
              <a:latin typeface="Times New Roman" panose="02020603050405020304" pitchFamily="18" charset="0"/>
              <a:cs typeface="Times New Roman" panose="02020603050405020304" pitchFamily="18" charset="0"/>
            </a:endParaRPr>
          </a:p>
          <a:p>
            <a:pPr marL="0" indent="0" algn="just">
              <a:buFont typeface="Arial" panose="020B0604020202020204" pitchFamily="34" charset="0"/>
              <a:buNone/>
            </a:pPr>
            <a:endParaRPr lang="cs-CZ" sz="1400" b="1" dirty="0">
              <a:latin typeface="Times New Roman" panose="02020603050405020304" pitchFamily="18" charset="0"/>
              <a:cs typeface="Times New Roman" panose="02020603050405020304" pitchFamily="18" charset="0"/>
            </a:endParaRPr>
          </a:p>
          <a:p>
            <a:pPr marL="0" indent="0" algn="just">
              <a:buFont typeface="Arial" panose="020B0604020202020204" pitchFamily="34" charset="0"/>
              <a:buNone/>
            </a:pPr>
            <a:endParaRPr lang="cs-CZ" sz="1800" dirty="0">
              <a:latin typeface="Times New Roman" panose="02020603050405020304" pitchFamily="18" charset="0"/>
              <a:cs typeface="Times New Roman" panose="02020603050405020304" pitchFamily="18" charset="0"/>
            </a:endParaRPr>
          </a:p>
          <a:p>
            <a:pPr marL="0" indent="0" algn="just">
              <a:buFont typeface="Arial" panose="020B0604020202020204" pitchFamily="34" charset="0"/>
              <a:buNone/>
            </a:pPr>
            <a:r>
              <a:rPr lang="en-US" sz="1800" dirty="0">
                <a:latin typeface="Times New Roman" panose="02020603050405020304" pitchFamily="18" charset="0"/>
                <a:cs typeface="Times New Roman" panose="02020603050405020304" pitchFamily="18" charset="0"/>
              </a:rPr>
              <a:t>Objectively, it is to identify weaknesses in the company's financial health, which could in the future lead to problems and strengths related to possible future appreciation of the assets of the company.</a:t>
            </a:r>
            <a:endParaRPr lang="cs-CZ" sz="1800" dirty="0">
              <a:latin typeface="Times New Roman" panose="02020603050405020304" pitchFamily="18" charset="0"/>
              <a:cs typeface="Times New Roman" panose="02020603050405020304" pitchFamily="18" charset="0"/>
            </a:endParaRPr>
          </a:p>
          <a:p>
            <a:endParaRPr lang="cs-CZ" sz="1900" b="1" dirty="0">
              <a:latin typeface="Times New Roman" panose="02020603050405020304" pitchFamily="18" charset="0"/>
              <a:cs typeface="Times New Roman" panose="02020603050405020304" pitchFamily="18" charset="0"/>
            </a:endParaRPr>
          </a:p>
        </p:txBody>
      </p:sp>
      <p:grpSp>
        <p:nvGrpSpPr>
          <p:cNvPr id="10" name="Group 15"/>
          <p:cNvGrpSpPr>
            <a:grpSpLocks/>
          </p:cNvGrpSpPr>
          <p:nvPr/>
        </p:nvGrpSpPr>
        <p:grpSpPr bwMode="auto">
          <a:xfrm>
            <a:off x="897383" y="2475108"/>
            <a:ext cx="7616824" cy="1547112"/>
            <a:chOff x="712" y="1386"/>
            <a:chExt cx="4798" cy="1795"/>
          </a:xfrm>
        </p:grpSpPr>
        <p:grpSp>
          <p:nvGrpSpPr>
            <p:cNvPr id="11" name="Group 14"/>
            <p:cNvGrpSpPr>
              <a:grpSpLocks/>
            </p:cNvGrpSpPr>
            <p:nvPr/>
          </p:nvGrpSpPr>
          <p:grpSpPr bwMode="auto">
            <a:xfrm>
              <a:off x="712" y="1386"/>
              <a:ext cx="4265" cy="1795"/>
              <a:chOff x="712" y="1386"/>
              <a:chExt cx="4265" cy="1795"/>
            </a:xfrm>
          </p:grpSpPr>
          <p:sp>
            <p:nvSpPr>
              <p:cNvPr id="13" name="AutoShape 6"/>
              <p:cNvSpPr>
                <a:spLocks noChangeAspect="1" noChangeArrowheads="1"/>
              </p:cNvSpPr>
              <p:nvPr/>
            </p:nvSpPr>
            <p:spPr bwMode="auto">
              <a:xfrm>
                <a:off x="712" y="1386"/>
                <a:ext cx="4265" cy="1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600"/>
                  </a:spcBef>
                  <a:buClr>
                    <a:schemeClr val="accent2"/>
                  </a:buClr>
                  <a:buSzPct val="85000"/>
                  <a:buFont typeface="Wingdings 2" pitchFamily="18" charset="2"/>
                  <a:buChar char=""/>
                  <a:defRPr sz="2600">
                    <a:solidFill>
                      <a:schemeClr val="tx1"/>
                    </a:solidFill>
                    <a:latin typeface="Constantia" pitchFamily="18" charset="0"/>
                  </a:defRPr>
                </a:lvl1pPr>
                <a:lvl2pPr marL="742950" indent="-285750" eaLnBrk="0" hangingPunct="0">
                  <a:spcBef>
                    <a:spcPts val="300"/>
                  </a:spcBef>
                  <a:buClr>
                    <a:srgbClr val="D6903D"/>
                  </a:buClr>
                  <a:buSzPct val="85000"/>
                  <a:buFont typeface="Wingdings 2" pitchFamily="18" charset="2"/>
                  <a:buChar char=""/>
                  <a:defRPr sz="2400">
                    <a:solidFill>
                      <a:schemeClr val="tx2"/>
                    </a:solidFill>
                    <a:latin typeface="Constantia" pitchFamily="18" charset="0"/>
                  </a:defRPr>
                </a:lvl2pPr>
                <a:lvl3pPr marL="1143000" indent="-228600" eaLnBrk="0" hangingPunct="0">
                  <a:spcBef>
                    <a:spcPts val="300"/>
                  </a:spcBef>
                  <a:buClr>
                    <a:srgbClr val="B37732"/>
                  </a:buClr>
                  <a:buSzPct val="85000"/>
                  <a:buFont typeface="Wingdings 2" pitchFamily="18" charset="2"/>
                  <a:buChar char=""/>
                  <a:defRPr sz="2100">
                    <a:solidFill>
                      <a:schemeClr val="tx1"/>
                    </a:solidFill>
                    <a:latin typeface="Constantia" pitchFamily="18" charset="0"/>
                  </a:defRPr>
                </a:lvl3pPr>
                <a:lvl4pPr marL="1600200" indent="-228600" eaLnBrk="0" hangingPunct="0">
                  <a:spcBef>
                    <a:spcPts val="300"/>
                  </a:spcBef>
                  <a:buClr>
                    <a:srgbClr val="D6903D"/>
                  </a:buClr>
                  <a:buSzPct val="85000"/>
                  <a:buFont typeface="Wingdings 2" pitchFamily="18" charset="2"/>
                  <a:buChar char=""/>
                  <a:defRPr sz="1900">
                    <a:solidFill>
                      <a:schemeClr val="tx1"/>
                    </a:solidFill>
                    <a:latin typeface="Constantia" pitchFamily="18" charset="0"/>
                  </a:defRPr>
                </a:lvl4pPr>
                <a:lvl5pPr marL="2057400" indent="-228600" eaLnBrk="0" hangingPunct="0">
                  <a:spcBef>
                    <a:spcPts val="338"/>
                  </a:spcBef>
                  <a:buClr>
                    <a:srgbClr val="D6903D"/>
                  </a:buClr>
                  <a:buSzPct val="85000"/>
                  <a:buFont typeface="Wingdings 2" pitchFamily="18" charset="2"/>
                  <a:buChar char=""/>
                  <a:defRPr sz="1600">
                    <a:solidFill>
                      <a:schemeClr val="tx1"/>
                    </a:solidFill>
                    <a:latin typeface="Constantia" pitchFamily="18" charset="0"/>
                  </a:defRPr>
                </a:lvl5pPr>
                <a:lvl6pPr marL="2514600" indent="-228600" eaLnBrk="0" fontAlgn="base" hangingPunct="0">
                  <a:spcBef>
                    <a:spcPts val="338"/>
                  </a:spcBef>
                  <a:spcAft>
                    <a:spcPct val="0"/>
                  </a:spcAft>
                  <a:buClr>
                    <a:srgbClr val="D6903D"/>
                  </a:buClr>
                  <a:buSzPct val="85000"/>
                  <a:buFont typeface="Wingdings 2" pitchFamily="18" charset="2"/>
                  <a:buChar char=""/>
                  <a:defRPr sz="1600">
                    <a:solidFill>
                      <a:schemeClr val="tx1"/>
                    </a:solidFill>
                    <a:latin typeface="Constantia" pitchFamily="18" charset="0"/>
                  </a:defRPr>
                </a:lvl6pPr>
                <a:lvl7pPr marL="2971800" indent="-228600" eaLnBrk="0" fontAlgn="base" hangingPunct="0">
                  <a:spcBef>
                    <a:spcPts val="338"/>
                  </a:spcBef>
                  <a:spcAft>
                    <a:spcPct val="0"/>
                  </a:spcAft>
                  <a:buClr>
                    <a:srgbClr val="D6903D"/>
                  </a:buClr>
                  <a:buSzPct val="85000"/>
                  <a:buFont typeface="Wingdings 2" pitchFamily="18" charset="2"/>
                  <a:buChar char=""/>
                  <a:defRPr sz="1600">
                    <a:solidFill>
                      <a:schemeClr val="tx1"/>
                    </a:solidFill>
                    <a:latin typeface="Constantia" pitchFamily="18" charset="0"/>
                  </a:defRPr>
                </a:lvl7pPr>
                <a:lvl8pPr marL="3429000" indent="-228600" eaLnBrk="0" fontAlgn="base" hangingPunct="0">
                  <a:spcBef>
                    <a:spcPts val="338"/>
                  </a:spcBef>
                  <a:spcAft>
                    <a:spcPct val="0"/>
                  </a:spcAft>
                  <a:buClr>
                    <a:srgbClr val="D6903D"/>
                  </a:buClr>
                  <a:buSzPct val="85000"/>
                  <a:buFont typeface="Wingdings 2" pitchFamily="18" charset="2"/>
                  <a:buChar char=""/>
                  <a:defRPr sz="1600">
                    <a:solidFill>
                      <a:schemeClr val="tx1"/>
                    </a:solidFill>
                    <a:latin typeface="Constantia" pitchFamily="18" charset="0"/>
                  </a:defRPr>
                </a:lvl8pPr>
                <a:lvl9pPr marL="3886200" indent="-228600" eaLnBrk="0" fontAlgn="base" hangingPunct="0">
                  <a:spcBef>
                    <a:spcPts val="338"/>
                  </a:spcBef>
                  <a:spcAft>
                    <a:spcPct val="0"/>
                  </a:spcAft>
                  <a:buClr>
                    <a:srgbClr val="D6903D"/>
                  </a:buClr>
                  <a:buSzPct val="85000"/>
                  <a:buFont typeface="Wingdings 2" pitchFamily="18" charset="2"/>
                  <a:buChar char=""/>
                  <a:defRPr sz="1600">
                    <a:solidFill>
                      <a:schemeClr val="tx1"/>
                    </a:solidFill>
                    <a:latin typeface="Constantia" pitchFamily="18" charset="0"/>
                  </a:defRPr>
                </a:lvl9pPr>
              </a:lstStyle>
              <a:p>
                <a:pPr eaLnBrk="1" hangingPunct="1">
                  <a:spcBef>
                    <a:spcPct val="0"/>
                  </a:spcBef>
                  <a:buClrTx/>
                  <a:buSzTx/>
                  <a:buFontTx/>
                  <a:buNone/>
                </a:pPr>
                <a:endParaRPr lang="cs-CZ" altLang="cs-CZ" sz="2000">
                  <a:solidFill>
                    <a:srgbClr val="008080"/>
                  </a:solidFill>
                  <a:latin typeface="Tahoma" pitchFamily="34" charset="0"/>
                </a:endParaRPr>
              </a:p>
            </p:txBody>
          </p:sp>
          <p:sp>
            <p:nvSpPr>
              <p:cNvPr id="14" name="Line 7"/>
              <p:cNvSpPr>
                <a:spLocks noChangeShapeType="1"/>
              </p:cNvSpPr>
              <p:nvPr/>
            </p:nvSpPr>
            <p:spPr bwMode="auto">
              <a:xfrm>
                <a:off x="767" y="2523"/>
                <a:ext cx="4153" cy="0"/>
              </a:xfrm>
              <a:prstGeom prst="line">
                <a:avLst/>
              </a:prstGeom>
              <a:noFill/>
              <a:ln w="76200">
                <a:solidFill>
                  <a:srgbClr val="A08366"/>
                </a:solidFill>
                <a:round/>
                <a:headEnd type="none" w="sm" len="sm"/>
                <a:tailEnd type="stealth" w="med" len="lg"/>
              </a:ln>
              <a:effectLst>
                <a:outerShdw dist="35921" dir="2700000" algn="ctr" rotWithShape="0">
                  <a:srgbClr val="402000"/>
                </a:outerShdw>
              </a:effectLst>
              <a:extLst>
                <a:ext uri="{909E8E84-426E-40DD-AFC4-6F175D3DCCD1}">
                  <a14:hiddenFill xmlns:a14="http://schemas.microsoft.com/office/drawing/2010/main">
                    <a:noFill/>
                  </a14:hiddenFill>
                </a:ext>
              </a:extLst>
            </p:spPr>
            <p:txBody>
              <a:bodyPr anchor="ctr"/>
              <a:lstStyle/>
              <a:p>
                <a:endParaRPr lang="cs-CZ" sz="2000">
                  <a:solidFill>
                    <a:srgbClr val="008080"/>
                  </a:solidFill>
                </a:endParaRPr>
              </a:p>
            </p:txBody>
          </p:sp>
          <p:sp>
            <p:nvSpPr>
              <p:cNvPr id="15" name="Line 8"/>
              <p:cNvSpPr>
                <a:spLocks noChangeShapeType="1"/>
              </p:cNvSpPr>
              <p:nvPr/>
            </p:nvSpPr>
            <p:spPr bwMode="auto">
              <a:xfrm>
                <a:off x="2789" y="2160"/>
                <a:ext cx="1" cy="743"/>
              </a:xfrm>
              <a:prstGeom prst="line">
                <a:avLst/>
              </a:prstGeom>
              <a:noFill/>
              <a:ln w="50800">
                <a:solidFill>
                  <a:srgbClr val="ECA07A"/>
                </a:solidFill>
                <a:round/>
                <a:headEnd type="stealth" w="med" len="lg"/>
                <a:tailEnd type="stealth" w="med" len="lg"/>
              </a:ln>
              <a:effectLst>
                <a:outerShdw dist="35921" dir="2700000" algn="ctr" rotWithShape="0">
                  <a:srgbClr val="402000"/>
                </a:outerShdw>
              </a:effectLst>
              <a:extLst>
                <a:ext uri="{909E8E84-426E-40DD-AFC4-6F175D3DCCD1}">
                  <a14:hiddenFill xmlns:a14="http://schemas.microsoft.com/office/drawing/2010/main">
                    <a:noFill/>
                  </a14:hiddenFill>
                </a:ext>
              </a:extLst>
            </p:spPr>
            <p:txBody>
              <a:bodyPr anchor="ctr"/>
              <a:lstStyle/>
              <a:p>
                <a:endParaRPr lang="cs-CZ" sz="2000">
                  <a:solidFill>
                    <a:srgbClr val="008080"/>
                  </a:solidFill>
                </a:endParaRPr>
              </a:p>
            </p:txBody>
          </p:sp>
          <p:sp>
            <p:nvSpPr>
              <p:cNvPr id="16" name="Rectangle 9"/>
              <p:cNvSpPr>
                <a:spLocks noChangeArrowheads="1"/>
              </p:cNvSpPr>
              <p:nvPr/>
            </p:nvSpPr>
            <p:spPr bwMode="auto">
              <a:xfrm>
                <a:off x="712" y="1888"/>
                <a:ext cx="1832" cy="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581" tIns="37291" rIns="74581" bIns="37291"/>
              <a:lstStyle>
                <a:lvl1pPr eaLnBrk="0" hangingPunct="0">
                  <a:spcBef>
                    <a:spcPts val="600"/>
                  </a:spcBef>
                  <a:buClr>
                    <a:schemeClr val="accent2"/>
                  </a:buClr>
                  <a:buSzPct val="85000"/>
                  <a:buFont typeface="Wingdings 2" pitchFamily="18" charset="2"/>
                  <a:buChar char=""/>
                  <a:defRPr sz="2600">
                    <a:solidFill>
                      <a:schemeClr val="tx1"/>
                    </a:solidFill>
                    <a:latin typeface="Constantia" pitchFamily="18" charset="0"/>
                  </a:defRPr>
                </a:lvl1pPr>
                <a:lvl2pPr marL="742950" indent="-285750" eaLnBrk="0" hangingPunct="0">
                  <a:spcBef>
                    <a:spcPts val="300"/>
                  </a:spcBef>
                  <a:buClr>
                    <a:srgbClr val="D6903D"/>
                  </a:buClr>
                  <a:buSzPct val="85000"/>
                  <a:buFont typeface="Wingdings 2" pitchFamily="18" charset="2"/>
                  <a:buChar char=""/>
                  <a:defRPr sz="2400">
                    <a:solidFill>
                      <a:schemeClr val="tx2"/>
                    </a:solidFill>
                    <a:latin typeface="Constantia" pitchFamily="18" charset="0"/>
                  </a:defRPr>
                </a:lvl2pPr>
                <a:lvl3pPr marL="1143000" indent="-228600" eaLnBrk="0" hangingPunct="0">
                  <a:spcBef>
                    <a:spcPts val="300"/>
                  </a:spcBef>
                  <a:buClr>
                    <a:srgbClr val="B37732"/>
                  </a:buClr>
                  <a:buSzPct val="85000"/>
                  <a:buFont typeface="Wingdings 2" pitchFamily="18" charset="2"/>
                  <a:buChar char=""/>
                  <a:defRPr sz="2100">
                    <a:solidFill>
                      <a:schemeClr val="tx1"/>
                    </a:solidFill>
                    <a:latin typeface="Constantia" pitchFamily="18" charset="0"/>
                  </a:defRPr>
                </a:lvl3pPr>
                <a:lvl4pPr marL="1600200" indent="-228600" eaLnBrk="0" hangingPunct="0">
                  <a:spcBef>
                    <a:spcPts val="300"/>
                  </a:spcBef>
                  <a:buClr>
                    <a:srgbClr val="D6903D"/>
                  </a:buClr>
                  <a:buSzPct val="85000"/>
                  <a:buFont typeface="Wingdings 2" pitchFamily="18" charset="2"/>
                  <a:buChar char=""/>
                  <a:defRPr sz="1900">
                    <a:solidFill>
                      <a:schemeClr val="tx1"/>
                    </a:solidFill>
                    <a:latin typeface="Constantia" pitchFamily="18" charset="0"/>
                  </a:defRPr>
                </a:lvl4pPr>
                <a:lvl5pPr marL="2057400" indent="-228600" eaLnBrk="0" hangingPunct="0">
                  <a:spcBef>
                    <a:spcPts val="338"/>
                  </a:spcBef>
                  <a:buClr>
                    <a:srgbClr val="D6903D"/>
                  </a:buClr>
                  <a:buSzPct val="85000"/>
                  <a:buFont typeface="Wingdings 2" pitchFamily="18" charset="2"/>
                  <a:buChar char=""/>
                  <a:defRPr sz="1600">
                    <a:solidFill>
                      <a:schemeClr val="tx1"/>
                    </a:solidFill>
                    <a:latin typeface="Constantia" pitchFamily="18" charset="0"/>
                  </a:defRPr>
                </a:lvl5pPr>
                <a:lvl6pPr marL="2514600" indent="-228600" eaLnBrk="0" fontAlgn="base" hangingPunct="0">
                  <a:spcBef>
                    <a:spcPts val="338"/>
                  </a:spcBef>
                  <a:spcAft>
                    <a:spcPct val="0"/>
                  </a:spcAft>
                  <a:buClr>
                    <a:srgbClr val="D6903D"/>
                  </a:buClr>
                  <a:buSzPct val="85000"/>
                  <a:buFont typeface="Wingdings 2" pitchFamily="18" charset="2"/>
                  <a:buChar char=""/>
                  <a:defRPr sz="1600">
                    <a:solidFill>
                      <a:schemeClr val="tx1"/>
                    </a:solidFill>
                    <a:latin typeface="Constantia" pitchFamily="18" charset="0"/>
                  </a:defRPr>
                </a:lvl6pPr>
                <a:lvl7pPr marL="2971800" indent="-228600" eaLnBrk="0" fontAlgn="base" hangingPunct="0">
                  <a:spcBef>
                    <a:spcPts val="338"/>
                  </a:spcBef>
                  <a:spcAft>
                    <a:spcPct val="0"/>
                  </a:spcAft>
                  <a:buClr>
                    <a:srgbClr val="D6903D"/>
                  </a:buClr>
                  <a:buSzPct val="85000"/>
                  <a:buFont typeface="Wingdings 2" pitchFamily="18" charset="2"/>
                  <a:buChar char=""/>
                  <a:defRPr sz="1600">
                    <a:solidFill>
                      <a:schemeClr val="tx1"/>
                    </a:solidFill>
                    <a:latin typeface="Constantia" pitchFamily="18" charset="0"/>
                  </a:defRPr>
                </a:lvl7pPr>
                <a:lvl8pPr marL="3429000" indent="-228600" eaLnBrk="0" fontAlgn="base" hangingPunct="0">
                  <a:spcBef>
                    <a:spcPts val="338"/>
                  </a:spcBef>
                  <a:spcAft>
                    <a:spcPct val="0"/>
                  </a:spcAft>
                  <a:buClr>
                    <a:srgbClr val="D6903D"/>
                  </a:buClr>
                  <a:buSzPct val="85000"/>
                  <a:buFont typeface="Wingdings 2" pitchFamily="18" charset="2"/>
                  <a:buChar char=""/>
                  <a:defRPr sz="1600">
                    <a:solidFill>
                      <a:schemeClr val="tx1"/>
                    </a:solidFill>
                    <a:latin typeface="Constantia" pitchFamily="18" charset="0"/>
                  </a:defRPr>
                </a:lvl8pPr>
                <a:lvl9pPr marL="3886200" indent="-228600" eaLnBrk="0" fontAlgn="base" hangingPunct="0">
                  <a:spcBef>
                    <a:spcPts val="338"/>
                  </a:spcBef>
                  <a:spcAft>
                    <a:spcPct val="0"/>
                  </a:spcAft>
                  <a:buClr>
                    <a:srgbClr val="D6903D"/>
                  </a:buClr>
                  <a:buSzPct val="85000"/>
                  <a:buFont typeface="Wingdings 2" pitchFamily="18" charset="2"/>
                  <a:buChar char=""/>
                  <a:defRPr sz="1600">
                    <a:solidFill>
                      <a:schemeClr val="tx1"/>
                    </a:solidFill>
                    <a:latin typeface="Constantia" pitchFamily="18" charset="0"/>
                  </a:defRPr>
                </a:lvl9pPr>
              </a:lstStyle>
              <a:p>
                <a:pPr algn="ctr" eaLnBrk="1" hangingPunct="1">
                  <a:spcBef>
                    <a:spcPct val="0"/>
                  </a:spcBef>
                  <a:buClrTx/>
                  <a:buSzTx/>
                  <a:buFontTx/>
                  <a:buNone/>
                </a:pPr>
                <a:r>
                  <a:rPr lang="en-US" altLang="cs-CZ" sz="1800" b="1" dirty="0">
                    <a:solidFill>
                      <a:srgbClr val="008080"/>
                    </a:solidFill>
                    <a:latin typeface="Times New Roman" pitchFamily="18" charset="0"/>
                  </a:rPr>
                  <a:t>Evaluation of firm‘s history</a:t>
                </a:r>
              </a:p>
            </p:txBody>
          </p:sp>
          <p:sp>
            <p:nvSpPr>
              <p:cNvPr id="17" name="Rectangle 10"/>
              <p:cNvSpPr>
                <a:spLocks noChangeArrowheads="1"/>
              </p:cNvSpPr>
              <p:nvPr/>
            </p:nvSpPr>
            <p:spPr bwMode="auto">
              <a:xfrm>
                <a:off x="712" y="2692"/>
                <a:ext cx="1639" cy="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581" tIns="37291" rIns="74581" bIns="37291"/>
              <a:lstStyle>
                <a:lvl1pPr eaLnBrk="0" hangingPunct="0">
                  <a:spcBef>
                    <a:spcPts val="600"/>
                  </a:spcBef>
                  <a:buClr>
                    <a:schemeClr val="accent2"/>
                  </a:buClr>
                  <a:buSzPct val="85000"/>
                  <a:buFont typeface="Wingdings 2" pitchFamily="18" charset="2"/>
                  <a:buChar char=""/>
                  <a:defRPr sz="2600">
                    <a:solidFill>
                      <a:schemeClr val="tx1"/>
                    </a:solidFill>
                    <a:latin typeface="Constantia" pitchFamily="18" charset="0"/>
                  </a:defRPr>
                </a:lvl1pPr>
                <a:lvl2pPr marL="742950" indent="-285750" eaLnBrk="0" hangingPunct="0">
                  <a:spcBef>
                    <a:spcPts val="300"/>
                  </a:spcBef>
                  <a:buClr>
                    <a:srgbClr val="D6903D"/>
                  </a:buClr>
                  <a:buSzPct val="85000"/>
                  <a:buFont typeface="Wingdings 2" pitchFamily="18" charset="2"/>
                  <a:buChar char=""/>
                  <a:defRPr sz="2400">
                    <a:solidFill>
                      <a:schemeClr val="tx2"/>
                    </a:solidFill>
                    <a:latin typeface="Constantia" pitchFamily="18" charset="0"/>
                  </a:defRPr>
                </a:lvl2pPr>
                <a:lvl3pPr marL="1143000" indent="-228600" eaLnBrk="0" hangingPunct="0">
                  <a:spcBef>
                    <a:spcPts val="300"/>
                  </a:spcBef>
                  <a:buClr>
                    <a:srgbClr val="B37732"/>
                  </a:buClr>
                  <a:buSzPct val="85000"/>
                  <a:buFont typeface="Wingdings 2" pitchFamily="18" charset="2"/>
                  <a:buChar char=""/>
                  <a:defRPr sz="2100">
                    <a:solidFill>
                      <a:schemeClr val="tx1"/>
                    </a:solidFill>
                    <a:latin typeface="Constantia" pitchFamily="18" charset="0"/>
                  </a:defRPr>
                </a:lvl3pPr>
                <a:lvl4pPr marL="1600200" indent="-228600" eaLnBrk="0" hangingPunct="0">
                  <a:spcBef>
                    <a:spcPts val="300"/>
                  </a:spcBef>
                  <a:buClr>
                    <a:srgbClr val="D6903D"/>
                  </a:buClr>
                  <a:buSzPct val="85000"/>
                  <a:buFont typeface="Wingdings 2" pitchFamily="18" charset="2"/>
                  <a:buChar char=""/>
                  <a:defRPr sz="1900">
                    <a:solidFill>
                      <a:schemeClr val="tx1"/>
                    </a:solidFill>
                    <a:latin typeface="Constantia" pitchFamily="18" charset="0"/>
                  </a:defRPr>
                </a:lvl4pPr>
                <a:lvl5pPr marL="2057400" indent="-228600" eaLnBrk="0" hangingPunct="0">
                  <a:spcBef>
                    <a:spcPts val="338"/>
                  </a:spcBef>
                  <a:buClr>
                    <a:srgbClr val="D6903D"/>
                  </a:buClr>
                  <a:buSzPct val="85000"/>
                  <a:buFont typeface="Wingdings 2" pitchFamily="18" charset="2"/>
                  <a:buChar char=""/>
                  <a:defRPr sz="1600">
                    <a:solidFill>
                      <a:schemeClr val="tx1"/>
                    </a:solidFill>
                    <a:latin typeface="Constantia" pitchFamily="18" charset="0"/>
                  </a:defRPr>
                </a:lvl5pPr>
                <a:lvl6pPr marL="2514600" indent="-228600" eaLnBrk="0" fontAlgn="base" hangingPunct="0">
                  <a:spcBef>
                    <a:spcPts val="338"/>
                  </a:spcBef>
                  <a:spcAft>
                    <a:spcPct val="0"/>
                  </a:spcAft>
                  <a:buClr>
                    <a:srgbClr val="D6903D"/>
                  </a:buClr>
                  <a:buSzPct val="85000"/>
                  <a:buFont typeface="Wingdings 2" pitchFamily="18" charset="2"/>
                  <a:buChar char=""/>
                  <a:defRPr sz="1600">
                    <a:solidFill>
                      <a:schemeClr val="tx1"/>
                    </a:solidFill>
                    <a:latin typeface="Constantia" pitchFamily="18" charset="0"/>
                  </a:defRPr>
                </a:lvl6pPr>
                <a:lvl7pPr marL="2971800" indent="-228600" eaLnBrk="0" fontAlgn="base" hangingPunct="0">
                  <a:spcBef>
                    <a:spcPts val="338"/>
                  </a:spcBef>
                  <a:spcAft>
                    <a:spcPct val="0"/>
                  </a:spcAft>
                  <a:buClr>
                    <a:srgbClr val="D6903D"/>
                  </a:buClr>
                  <a:buSzPct val="85000"/>
                  <a:buFont typeface="Wingdings 2" pitchFamily="18" charset="2"/>
                  <a:buChar char=""/>
                  <a:defRPr sz="1600">
                    <a:solidFill>
                      <a:schemeClr val="tx1"/>
                    </a:solidFill>
                    <a:latin typeface="Constantia" pitchFamily="18" charset="0"/>
                  </a:defRPr>
                </a:lvl7pPr>
                <a:lvl8pPr marL="3429000" indent="-228600" eaLnBrk="0" fontAlgn="base" hangingPunct="0">
                  <a:spcBef>
                    <a:spcPts val="338"/>
                  </a:spcBef>
                  <a:spcAft>
                    <a:spcPct val="0"/>
                  </a:spcAft>
                  <a:buClr>
                    <a:srgbClr val="D6903D"/>
                  </a:buClr>
                  <a:buSzPct val="85000"/>
                  <a:buFont typeface="Wingdings 2" pitchFamily="18" charset="2"/>
                  <a:buChar char=""/>
                  <a:defRPr sz="1600">
                    <a:solidFill>
                      <a:schemeClr val="tx1"/>
                    </a:solidFill>
                    <a:latin typeface="Constantia" pitchFamily="18" charset="0"/>
                  </a:defRPr>
                </a:lvl8pPr>
                <a:lvl9pPr marL="3886200" indent="-228600" eaLnBrk="0" fontAlgn="base" hangingPunct="0">
                  <a:spcBef>
                    <a:spcPts val="338"/>
                  </a:spcBef>
                  <a:spcAft>
                    <a:spcPct val="0"/>
                  </a:spcAft>
                  <a:buClr>
                    <a:srgbClr val="D6903D"/>
                  </a:buClr>
                  <a:buSzPct val="85000"/>
                  <a:buFont typeface="Wingdings 2" pitchFamily="18" charset="2"/>
                  <a:buChar char=""/>
                  <a:defRPr sz="1600">
                    <a:solidFill>
                      <a:schemeClr val="tx1"/>
                    </a:solidFill>
                    <a:latin typeface="Constantia" pitchFamily="18" charset="0"/>
                  </a:defRPr>
                </a:lvl9pPr>
              </a:lstStyle>
              <a:p>
                <a:pPr algn="ctr" eaLnBrk="1" hangingPunct="1">
                  <a:spcBef>
                    <a:spcPct val="0"/>
                  </a:spcBef>
                  <a:buClrTx/>
                  <a:buSzTx/>
                  <a:buFontTx/>
                  <a:buNone/>
                </a:pPr>
                <a:r>
                  <a:rPr lang="en-US" altLang="cs-CZ" sz="1800" b="1" dirty="0">
                    <a:solidFill>
                      <a:srgbClr val="008080"/>
                    </a:solidFill>
                    <a:latin typeface="Times New Roman" pitchFamily="18" charset="0"/>
                  </a:rPr>
                  <a:t>Financial analysis</a:t>
                </a:r>
              </a:p>
            </p:txBody>
          </p:sp>
          <p:sp>
            <p:nvSpPr>
              <p:cNvPr id="18" name="Rectangle 11"/>
              <p:cNvSpPr>
                <a:spLocks noChangeArrowheads="1"/>
              </p:cNvSpPr>
              <p:nvPr/>
            </p:nvSpPr>
            <p:spPr bwMode="auto">
              <a:xfrm>
                <a:off x="2996" y="1933"/>
                <a:ext cx="1924" cy="398"/>
              </a:xfrm>
              <a:prstGeom prst="rect">
                <a:avLst/>
              </a:prstGeom>
              <a:noFill/>
              <a:ln w="9525">
                <a:noFill/>
                <a:miter lim="800000"/>
                <a:headEnd/>
                <a:tailEnd/>
              </a:ln>
              <a:effectLst/>
            </p:spPr>
            <p:txBody>
              <a:bodyPr lIns="74581" tIns="37291" rIns="74581" bIns="37291"/>
              <a:lstStyle/>
              <a:p>
                <a:pPr algn="ctr">
                  <a:defRPr/>
                </a:pPr>
                <a:r>
                  <a:rPr lang="en-US" b="1" dirty="0">
                    <a:solidFill>
                      <a:srgbClr val="008080"/>
                    </a:solidFill>
                    <a:latin typeface="Times New Roman" pitchFamily="18" charset="0"/>
                  </a:rPr>
                  <a:t>Investigation of perspectives</a:t>
                </a:r>
              </a:p>
            </p:txBody>
          </p:sp>
          <p:sp>
            <p:nvSpPr>
              <p:cNvPr id="19" name="Rectangle 12"/>
              <p:cNvSpPr>
                <a:spLocks noChangeArrowheads="1"/>
              </p:cNvSpPr>
              <p:nvPr/>
            </p:nvSpPr>
            <p:spPr bwMode="auto">
              <a:xfrm>
                <a:off x="3242" y="2676"/>
                <a:ext cx="1582" cy="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4581" tIns="37291" rIns="74581" bIns="37291"/>
              <a:lstStyle>
                <a:lvl1pPr eaLnBrk="0" hangingPunct="0">
                  <a:spcBef>
                    <a:spcPts val="600"/>
                  </a:spcBef>
                  <a:buClr>
                    <a:schemeClr val="accent2"/>
                  </a:buClr>
                  <a:buSzPct val="85000"/>
                  <a:buFont typeface="Wingdings 2" pitchFamily="18" charset="2"/>
                  <a:buChar char=""/>
                  <a:defRPr sz="2600">
                    <a:solidFill>
                      <a:schemeClr val="tx1"/>
                    </a:solidFill>
                    <a:latin typeface="Constantia" pitchFamily="18" charset="0"/>
                  </a:defRPr>
                </a:lvl1pPr>
                <a:lvl2pPr marL="742950" indent="-285750" eaLnBrk="0" hangingPunct="0">
                  <a:spcBef>
                    <a:spcPts val="300"/>
                  </a:spcBef>
                  <a:buClr>
                    <a:srgbClr val="D6903D"/>
                  </a:buClr>
                  <a:buSzPct val="85000"/>
                  <a:buFont typeface="Wingdings 2" pitchFamily="18" charset="2"/>
                  <a:buChar char=""/>
                  <a:defRPr sz="2400">
                    <a:solidFill>
                      <a:schemeClr val="tx2"/>
                    </a:solidFill>
                    <a:latin typeface="Constantia" pitchFamily="18" charset="0"/>
                  </a:defRPr>
                </a:lvl2pPr>
                <a:lvl3pPr marL="1143000" indent="-228600" eaLnBrk="0" hangingPunct="0">
                  <a:spcBef>
                    <a:spcPts val="300"/>
                  </a:spcBef>
                  <a:buClr>
                    <a:srgbClr val="B37732"/>
                  </a:buClr>
                  <a:buSzPct val="85000"/>
                  <a:buFont typeface="Wingdings 2" pitchFamily="18" charset="2"/>
                  <a:buChar char=""/>
                  <a:defRPr sz="2100">
                    <a:solidFill>
                      <a:schemeClr val="tx1"/>
                    </a:solidFill>
                    <a:latin typeface="Constantia" pitchFamily="18" charset="0"/>
                  </a:defRPr>
                </a:lvl3pPr>
                <a:lvl4pPr marL="1600200" indent="-228600" eaLnBrk="0" hangingPunct="0">
                  <a:spcBef>
                    <a:spcPts val="300"/>
                  </a:spcBef>
                  <a:buClr>
                    <a:srgbClr val="D6903D"/>
                  </a:buClr>
                  <a:buSzPct val="85000"/>
                  <a:buFont typeface="Wingdings 2" pitchFamily="18" charset="2"/>
                  <a:buChar char=""/>
                  <a:defRPr sz="1900">
                    <a:solidFill>
                      <a:schemeClr val="tx1"/>
                    </a:solidFill>
                    <a:latin typeface="Constantia" pitchFamily="18" charset="0"/>
                  </a:defRPr>
                </a:lvl4pPr>
                <a:lvl5pPr marL="2057400" indent="-228600" eaLnBrk="0" hangingPunct="0">
                  <a:spcBef>
                    <a:spcPts val="338"/>
                  </a:spcBef>
                  <a:buClr>
                    <a:srgbClr val="D6903D"/>
                  </a:buClr>
                  <a:buSzPct val="85000"/>
                  <a:buFont typeface="Wingdings 2" pitchFamily="18" charset="2"/>
                  <a:buChar char=""/>
                  <a:defRPr sz="1600">
                    <a:solidFill>
                      <a:schemeClr val="tx1"/>
                    </a:solidFill>
                    <a:latin typeface="Constantia" pitchFamily="18" charset="0"/>
                  </a:defRPr>
                </a:lvl5pPr>
                <a:lvl6pPr marL="2514600" indent="-228600" eaLnBrk="0" fontAlgn="base" hangingPunct="0">
                  <a:spcBef>
                    <a:spcPts val="338"/>
                  </a:spcBef>
                  <a:spcAft>
                    <a:spcPct val="0"/>
                  </a:spcAft>
                  <a:buClr>
                    <a:srgbClr val="D6903D"/>
                  </a:buClr>
                  <a:buSzPct val="85000"/>
                  <a:buFont typeface="Wingdings 2" pitchFamily="18" charset="2"/>
                  <a:buChar char=""/>
                  <a:defRPr sz="1600">
                    <a:solidFill>
                      <a:schemeClr val="tx1"/>
                    </a:solidFill>
                    <a:latin typeface="Constantia" pitchFamily="18" charset="0"/>
                  </a:defRPr>
                </a:lvl6pPr>
                <a:lvl7pPr marL="2971800" indent="-228600" eaLnBrk="0" fontAlgn="base" hangingPunct="0">
                  <a:spcBef>
                    <a:spcPts val="338"/>
                  </a:spcBef>
                  <a:spcAft>
                    <a:spcPct val="0"/>
                  </a:spcAft>
                  <a:buClr>
                    <a:srgbClr val="D6903D"/>
                  </a:buClr>
                  <a:buSzPct val="85000"/>
                  <a:buFont typeface="Wingdings 2" pitchFamily="18" charset="2"/>
                  <a:buChar char=""/>
                  <a:defRPr sz="1600">
                    <a:solidFill>
                      <a:schemeClr val="tx1"/>
                    </a:solidFill>
                    <a:latin typeface="Constantia" pitchFamily="18" charset="0"/>
                  </a:defRPr>
                </a:lvl7pPr>
                <a:lvl8pPr marL="3429000" indent="-228600" eaLnBrk="0" fontAlgn="base" hangingPunct="0">
                  <a:spcBef>
                    <a:spcPts val="338"/>
                  </a:spcBef>
                  <a:spcAft>
                    <a:spcPct val="0"/>
                  </a:spcAft>
                  <a:buClr>
                    <a:srgbClr val="D6903D"/>
                  </a:buClr>
                  <a:buSzPct val="85000"/>
                  <a:buFont typeface="Wingdings 2" pitchFamily="18" charset="2"/>
                  <a:buChar char=""/>
                  <a:defRPr sz="1600">
                    <a:solidFill>
                      <a:schemeClr val="tx1"/>
                    </a:solidFill>
                    <a:latin typeface="Constantia" pitchFamily="18" charset="0"/>
                  </a:defRPr>
                </a:lvl8pPr>
                <a:lvl9pPr marL="3886200" indent="-228600" eaLnBrk="0" fontAlgn="base" hangingPunct="0">
                  <a:spcBef>
                    <a:spcPts val="338"/>
                  </a:spcBef>
                  <a:spcAft>
                    <a:spcPct val="0"/>
                  </a:spcAft>
                  <a:buClr>
                    <a:srgbClr val="D6903D"/>
                  </a:buClr>
                  <a:buSzPct val="85000"/>
                  <a:buFont typeface="Wingdings 2" pitchFamily="18" charset="2"/>
                  <a:buChar char=""/>
                  <a:defRPr sz="1600">
                    <a:solidFill>
                      <a:schemeClr val="tx1"/>
                    </a:solidFill>
                    <a:latin typeface="Constantia" pitchFamily="18" charset="0"/>
                  </a:defRPr>
                </a:lvl9pPr>
              </a:lstStyle>
              <a:p>
                <a:pPr eaLnBrk="1" hangingPunct="1">
                  <a:spcBef>
                    <a:spcPct val="0"/>
                  </a:spcBef>
                  <a:buClrTx/>
                  <a:buSzTx/>
                  <a:buFontTx/>
                  <a:buNone/>
                </a:pPr>
                <a:r>
                  <a:rPr lang="en-US" altLang="cs-CZ" sz="1800" b="1" dirty="0">
                    <a:solidFill>
                      <a:srgbClr val="008080"/>
                    </a:solidFill>
                    <a:latin typeface="Times New Roman" pitchFamily="18" charset="0"/>
                  </a:rPr>
                  <a:t>Financial planning</a:t>
                </a:r>
              </a:p>
            </p:txBody>
          </p:sp>
        </p:grpSp>
        <p:sp>
          <p:nvSpPr>
            <p:cNvPr id="12" name="Text Box 13"/>
            <p:cNvSpPr txBox="1">
              <a:spLocks noChangeArrowheads="1"/>
            </p:cNvSpPr>
            <p:nvPr/>
          </p:nvSpPr>
          <p:spPr bwMode="auto">
            <a:xfrm>
              <a:off x="4921" y="2324"/>
              <a:ext cx="589" cy="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spcBef>
                  <a:spcPts val="600"/>
                </a:spcBef>
                <a:buClr>
                  <a:schemeClr val="accent2"/>
                </a:buClr>
                <a:buSzPct val="85000"/>
                <a:buFont typeface="Wingdings 2" pitchFamily="18" charset="2"/>
                <a:buChar char=""/>
                <a:defRPr sz="2600">
                  <a:solidFill>
                    <a:schemeClr val="tx1"/>
                  </a:solidFill>
                  <a:latin typeface="Constantia" pitchFamily="18" charset="0"/>
                </a:defRPr>
              </a:lvl1pPr>
              <a:lvl2pPr marL="742950" indent="-285750" eaLnBrk="0" hangingPunct="0">
                <a:spcBef>
                  <a:spcPts val="300"/>
                </a:spcBef>
                <a:buClr>
                  <a:srgbClr val="D6903D"/>
                </a:buClr>
                <a:buSzPct val="85000"/>
                <a:buFont typeface="Wingdings 2" pitchFamily="18" charset="2"/>
                <a:buChar char=""/>
                <a:defRPr sz="2400">
                  <a:solidFill>
                    <a:schemeClr val="tx2"/>
                  </a:solidFill>
                  <a:latin typeface="Constantia" pitchFamily="18" charset="0"/>
                </a:defRPr>
              </a:lvl2pPr>
              <a:lvl3pPr marL="1143000" indent="-228600" eaLnBrk="0" hangingPunct="0">
                <a:spcBef>
                  <a:spcPts val="300"/>
                </a:spcBef>
                <a:buClr>
                  <a:srgbClr val="B37732"/>
                </a:buClr>
                <a:buSzPct val="85000"/>
                <a:buFont typeface="Wingdings 2" pitchFamily="18" charset="2"/>
                <a:buChar char=""/>
                <a:defRPr sz="2100">
                  <a:solidFill>
                    <a:schemeClr val="tx1"/>
                  </a:solidFill>
                  <a:latin typeface="Constantia" pitchFamily="18" charset="0"/>
                </a:defRPr>
              </a:lvl3pPr>
              <a:lvl4pPr marL="1600200" indent="-228600" eaLnBrk="0" hangingPunct="0">
                <a:spcBef>
                  <a:spcPts val="300"/>
                </a:spcBef>
                <a:buClr>
                  <a:srgbClr val="D6903D"/>
                </a:buClr>
                <a:buSzPct val="85000"/>
                <a:buFont typeface="Wingdings 2" pitchFamily="18" charset="2"/>
                <a:buChar char=""/>
                <a:defRPr sz="1900">
                  <a:solidFill>
                    <a:schemeClr val="tx1"/>
                  </a:solidFill>
                  <a:latin typeface="Constantia" pitchFamily="18" charset="0"/>
                </a:defRPr>
              </a:lvl4pPr>
              <a:lvl5pPr marL="2057400" indent="-228600" eaLnBrk="0" hangingPunct="0">
                <a:spcBef>
                  <a:spcPts val="338"/>
                </a:spcBef>
                <a:buClr>
                  <a:srgbClr val="D6903D"/>
                </a:buClr>
                <a:buSzPct val="85000"/>
                <a:buFont typeface="Wingdings 2" pitchFamily="18" charset="2"/>
                <a:buChar char=""/>
                <a:defRPr sz="1600">
                  <a:solidFill>
                    <a:schemeClr val="tx1"/>
                  </a:solidFill>
                  <a:latin typeface="Constantia" pitchFamily="18" charset="0"/>
                </a:defRPr>
              </a:lvl5pPr>
              <a:lvl6pPr marL="2514600" indent="-228600" eaLnBrk="0" fontAlgn="base" hangingPunct="0">
                <a:spcBef>
                  <a:spcPts val="338"/>
                </a:spcBef>
                <a:spcAft>
                  <a:spcPct val="0"/>
                </a:spcAft>
                <a:buClr>
                  <a:srgbClr val="D6903D"/>
                </a:buClr>
                <a:buSzPct val="85000"/>
                <a:buFont typeface="Wingdings 2" pitchFamily="18" charset="2"/>
                <a:buChar char=""/>
                <a:defRPr sz="1600">
                  <a:solidFill>
                    <a:schemeClr val="tx1"/>
                  </a:solidFill>
                  <a:latin typeface="Constantia" pitchFamily="18" charset="0"/>
                </a:defRPr>
              </a:lvl6pPr>
              <a:lvl7pPr marL="2971800" indent="-228600" eaLnBrk="0" fontAlgn="base" hangingPunct="0">
                <a:spcBef>
                  <a:spcPts val="338"/>
                </a:spcBef>
                <a:spcAft>
                  <a:spcPct val="0"/>
                </a:spcAft>
                <a:buClr>
                  <a:srgbClr val="D6903D"/>
                </a:buClr>
                <a:buSzPct val="85000"/>
                <a:buFont typeface="Wingdings 2" pitchFamily="18" charset="2"/>
                <a:buChar char=""/>
                <a:defRPr sz="1600">
                  <a:solidFill>
                    <a:schemeClr val="tx1"/>
                  </a:solidFill>
                  <a:latin typeface="Constantia" pitchFamily="18" charset="0"/>
                </a:defRPr>
              </a:lvl7pPr>
              <a:lvl8pPr marL="3429000" indent="-228600" eaLnBrk="0" fontAlgn="base" hangingPunct="0">
                <a:spcBef>
                  <a:spcPts val="338"/>
                </a:spcBef>
                <a:spcAft>
                  <a:spcPct val="0"/>
                </a:spcAft>
                <a:buClr>
                  <a:srgbClr val="D6903D"/>
                </a:buClr>
                <a:buSzPct val="85000"/>
                <a:buFont typeface="Wingdings 2" pitchFamily="18" charset="2"/>
                <a:buChar char=""/>
                <a:defRPr sz="1600">
                  <a:solidFill>
                    <a:schemeClr val="tx1"/>
                  </a:solidFill>
                  <a:latin typeface="Constantia" pitchFamily="18" charset="0"/>
                </a:defRPr>
              </a:lvl8pPr>
              <a:lvl9pPr marL="3886200" indent="-228600" eaLnBrk="0" fontAlgn="base" hangingPunct="0">
                <a:spcBef>
                  <a:spcPts val="338"/>
                </a:spcBef>
                <a:spcAft>
                  <a:spcPct val="0"/>
                </a:spcAft>
                <a:buClr>
                  <a:srgbClr val="D6903D"/>
                </a:buClr>
                <a:buSzPct val="85000"/>
                <a:buFont typeface="Wingdings 2" pitchFamily="18" charset="2"/>
                <a:buChar char=""/>
                <a:defRPr sz="1600">
                  <a:solidFill>
                    <a:schemeClr val="tx1"/>
                  </a:solidFill>
                  <a:latin typeface="Constantia" pitchFamily="18" charset="0"/>
                </a:defRPr>
              </a:lvl9pPr>
            </a:lstStyle>
            <a:p>
              <a:pPr eaLnBrk="1" hangingPunct="1">
                <a:spcBef>
                  <a:spcPct val="0"/>
                </a:spcBef>
                <a:buClrTx/>
                <a:buSzTx/>
                <a:buFontTx/>
                <a:buNone/>
              </a:pPr>
              <a:r>
                <a:rPr lang="en-US" altLang="cs-CZ" sz="1600" dirty="0">
                  <a:solidFill>
                    <a:srgbClr val="008080"/>
                  </a:solidFill>
                  <a:latin typeface="Times New Roman" pitchFamily="18" charset="0"/>
                </a:rPr>
                <a:t>T I M E</a:t>
              </a:r>
              <a:endParaRPr lang="cs-CZ" altLang="cs-CZ" sz="1600" dirty="0">
                <a:solidFill>
                  <a:srgbClr val="008080"/>
                </a:solidFill>
                <a:latin typeface="Times New Roman" pitchFamily="18" charset="0"/>
              </a:endParaRPr>
            </a:p>
          </p:txBody>
        </p:sp>
      </p:grpSp>
    </p:spTree>
    <p:extLst>
      <p:ext uri="{BB962C8B-B14F-4D97-AF65-F5344CB8AC3E}">
        <p14:creationId xmlns:p14="http://schemas.microsoft.com/office/powerpoint/2010/main" val="1298262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8"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heel(8)">
                                      <p:cBhvr>
                                        <p:cTn id="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19" y="449337"/>
            <a:ext cx="7909069" cy="477054"/>
          </a:xfrm>
          <a:prstGeom prst="rect">
            <a:avLst/>
          </a:prstGeom>
          <a:solidFill>
            <a:srgbClr val="009999"/>
          </a:solidFill>
        </p:spPr>
        <p:txBody>
          <a:bodyPr wrap="square">
            <a:spAutoFit/>
          </a:bodyPr>
          <a:lstStyle/>
          <a:p>
            <a:pPr>
              <a:defRPr/>
            </a:pPr>
            <a:r>
              <a:rPr lang="en-US" sz="2500" kern="0" dirty="0">
                <a:latin typeface="Times New Roman"/>
              </a:rPr>
              <a:t>Users of financial analysis and their interest</a:t>
            </a:r>
            <a:endParaRPr lang="en-US" sz="2500" kern="0" dirty="0"/>
          </a:p>
        </p:txBody>
      </p:sp>
      <p:graphicFrame>
        <p:nvGraphicFramePr>
          <p:cNvPr id="9" name="Diagram 8"/>
          <p:cNvGraphicFramePr/>
          <p:nvPr>
            <p:extLst>
              <p:ext uri="{D42A27DB-BD31-4B8C-83A1-F6EECF244321}">
                <p14:modId xmlns:p14="http://schemas.microsoft.com/office/powerpoint/2010/main" val="1421819945"/>
              </p:ext>
            </p:extLst>
          </p:nvPr>
        </p:nvGraphicFramePr>
        <p:xfrm>
          <a:off x="458902" y="1226407"/>
          <a:ext cx="10873946" cy="40724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75377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CC3C4-DF46-47C6-A0A5-3B0EC1B5E6D3}"/>
              </a:ext>
            </a:extLst>
          </p:cNvPr>
          <p:cNvSpPr>
            <a:spLocks noGrp="1"/>
          </p:cNvSpPr>
          <p:nvPr>
            <p:ph type="title"/>
          </p:nvPr>
        </p:nvSpPr>
        <p:spPr>
          <a:xfrm>
            <a:off x="838200" y="680541"/>
            <a:ext cx="9180443" cy="524911"/>
          </a:xfrm>
          <a:solidFill>
            <a:srgbClr val="009999"/>
          </a:solidFill>
        </p:spPr>
        <p:txBody>
          <a:bodyPr>
            <a:normAutofit fontScale="90000"/>
          </a:bodyPr>
          <a:lstStyle/>
          <a:p>
            <a:br>
              <a:rPr lang="en-US" sz="2800" kern="0" dirty="0">
                <a:latin typeface="Times New Roman"/>
              </a:rPr>
            </a:br>
            <a:r>
              <a:rPr lang="en-US" sz="2800" kern="0" dirty="0">
                <a:latin typeface="Times New Roman"/>
              </a:rPr>
              <a:t>Types of financial analysis of balance sheet statement</a:t>
            </a:r>
            <a:br>
              <a:rPr lang="en-GB" kern="0" dirty="0"/>
            </a:br>
            <a:endParaRPr lang="en-US" dirty="0"/>
          </a:p>
        </p:txBody>
      </p:sp>
      <mc:AlternateContent xmlns:mc="http://schemas.openxmlformats.org/markup-compatibility/2006">
        <mc:Choice xmlns:a14="http://schemas.microsoft.com/office/drawing/2010/main" Requires="a14">
          <p:sp>
            <p:nvSpPr>
              <p:cNvPr id="4" name="Zástupný symbol pro obsah 2">
                <a:extLst>
                  <a:ext uri="{FF2B5EF4-FFF2-40B4-BE49-F238E27FC236}">
                    <a16:creationId xmlns:a16="http://schemas.microsoft.com/office/drawing/2014/main" id="{635ABF43-BED8-4477-96FF-9518BC430A54}"/>
                  </a:ext>
                </a:extLst>
              </p:cNvPr>
              <p:cNvSpPr txBox="1">
                <a:spLocks noGrp="1"/>
              </p:cNvSpPr>
              <p:nvPr>
                <p:ph idx="1"/>
              </p:nvPr>
            </p:nvSpPr>
            <p:spPr>
              <a:xfrm>
                <a:off x="838200" y="1825625"/>
                <a:ext cx="10515600" cy="435133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GB" sz="1800" b="1" dirty="0">
                    <a:solidFill>
                      <a:schemeClr val="tx1"/>
                    </a:solidFill>
                    <a:latin typeface="Times New Roman" panose="02020603050405020304" pitchFamily="18" charset="0"/>
                    <a:cs typeface="Times New Roman" panose="02020603050405020304" pitchFamily="18" charset="0"/>
                  </a:rPr>
                  <a:t>Horizontal analysis </a:t>
                </a:r>
                <a:r>
                  <a:rPr lang="en-GB" sz="1800" dirty="0">
                    <a:solidFill>
                      <a:schemeClr val="tx1"/>
                    </a:solidFill>
                    <a:latin typeface="Times New Roman" panose="02020603050405020304" pitchFamily="18" charset="0"/>
                    <a:cs typeface="Times New Roman" panose="02020603050405020304" pitchFamily="18" charset="0"/>
                  </a:rPr>
                  <a:t>– trend analysis - evaluation of year-on-year development trend. The result as a percentage allows the comparison between enterprises.</a:t>
                </a:r>
              </a:p>
              <a:p>
                <a:pPr marL="0" indent="0" algn="just">
                  <a:buFont typeface="Arial" panose="020B0604020202020204" pitchFamily="34" charset="0"/>
                  <a:buNone/>
                </a:pPr>
                <a:endParaRPr lang="en-GB" sz="1800" dirty="0">
                  <a:solidFill>
                    <a:schemeClr val="tx1"/>
                  </a:solidFill>
                  <a:latin typeface="Times New Roman" panose="02020603050405020304" pitchFamily="18" charset="0"/>
                  <a:cs typeface="Times New Roman" panose="02020603050405020304" pitchFamily="18" charset="0"/>
                </a:endParaRPr>
              </a:p>
              <a:p>
                <a:pPr marL="0" indent="0" algn="just">
                  <a:buNone/>
                </a:pPr>
                <a14:m>
                  <m:oMathPara xmlns:m="http://schemas.openxmlformats.org/officeDocument/2006/math">
                    <m:oMathParaPr>
                      <m:jc m:val="centerGroup"/>
                    </m:oMathParaPr>
                    <m:oMath xmlns:m="http://schemas.openxmlformats.org/officeDocument/2006/math">
                      <m:f>
                        <m:fPr>
                          <m:ctrlPr>
                            <a:rPr lang="ar-AE" sz="1800" i="1">
                              <a:solidFill>
                                <a:schemeClr val="tx1"/>
                              </a:solidFill>
                              <a:latin typeface="Cambria Math" panose="02040503050406030204" pitchFamily="18" charset="0"/>
                              <a:cs typeface="Times New Roman" panose="02020603050405020304" pitchFamily="18" charset="0"/>
                            </a:rPr>
                          </m:ctrlPr>
                        </m:fPr>
                        <m:num>
                          <m:r>
                            <a:rPr lang="ar-AE" sz="1800" i="1">
                              <a:solidFill>
                                <a:schemeClr val="tx1"/>
                              </a:solidFill>
                              <a:latin typeface="Cambria Math"/>
                              <a:cs typeface="Times New Roman" panose="02020603050405020304" pitchFamily="18" charset="0"/>
                            </a:rPr>
                            <m:t>(</m:t>
                          </m:r>
                          <m:r>
                            <a:rPr lang="ar-AE" sz="1800" i="1">
                              <a:solidFill>
                                <a:schemeClr val="tx1"/>
                              </a:solidFill>
                              <a:latin typeface="Cambria Math"/>
                              <a:cs typeface="Times New Roman" panose="02020603050405020304" pitchFamily="18" charset="0"/>
                            </a:rPr>
                            <m:t>𝑡</m:t>
                          </m:r>
                          <m:r>
                            <a:rPr lang="ar-AE" sz="1800" i="1">
                              <a:solidFill>
                                <a:schemeClr val="tx1"/>
                              </a:solidFill>
                              <a:latin typeface="Cambria Math"/>
                              <a:cs typeface="Times New Roman" panose="02020603050405020304" pitchFamily="18" charset="0"/>
                            </a:rPr>
                            <m:t>h</m:t>
                          </m:r>
                          <m:r>
                            <a:rPr lang="ar-AE" sz="1800" i="1">
                              <a:solidFill>
                                <a:schemeClr val="tx1"/>
                              </a:solidFill>
                              <a:latin typeface="Cambria Math"/>
                              <a:cs typeface="Times New Roman" panose="02020603050405020304" pitchFamily="18" charset="0"/>
                            </a:rPr>
                            <m:t>𝑒</m:t>
                          </m:r>
                          <m:r>
                            <a:rPr lang="ar-AE" sz="1800" i="1">
                              <a:solidFill>
                                <a:schemeClr val="tx1"/>
                              </a:solidFill>
                              <a:latin typeface="Cambria Math"/>
                              <a:cs typeface="Times New Roman" panose="02020603050405020304" pitchFamily="18" charset="0"/>
                            </a:rPr>
                            <m:t> </m:t>
                          </m:r>
                          <m:r>
                            <a:rPr lang="ar-AE" sz="1800" i="1">
                              <a:solidFill>
                                <a:schemeClr val="tx1"/>
                              </a:solidFill>
                              <a:latin typeface="Cambria Math"/>
                              <a:cs typeface="Times New Roman" panose="02020603050405020304" pitchFamily="18" charset="0"/>
                            </a:rPr>
                            <m:t>𝑣𝑎𝑙𝑢𝑒</m:t>
                          </m:r>
                          <m:r>
                            <a:rPr lang="ar-AE" sz="1800" i="1">
                              <a:solidFill>
                                <a:schemeClr val="tx1"/>
                              </a:solidFill>
                              <a:latin typeface="Cambria Math"/>
                              <a:cs typeface="Times New Roman" panose="02020603050405020304" pitchFamily="18" charset="0"/>
                            </a:rPr>
                            <m:t> </m:t>
                          </m:r>
                          <m:r>
                            <a:rPr lang="ar-AE" sz="1800" i="1">
                              <a:solidFill>
                                <a:schemeClr val="tx1"/>
                              </a:solidFill>
                              <a:latin typeface="Cambria Math"/>
                              <a:cs typeface="Times New Roman" panose="02020603050405020304" pitchFamily="18" charset="0"/>
                            </a:rPr>
                            <m:t>𝑜𝑓</m:t>
                          </m:r>
                          <m:r>
                            <a:rPr lang="ar-AE" sz="1800" i="1">
                              <a:solidFill>
                                <a:schemeClr val="tx1"/>
                              </a:solidFill>
                              <a:latin typeface="Cambria Math"/>
                              <a:cs typeface="Times New Roman" panose="02020603050405020304" pitchFamily="18" charset="0"/>
                            </a:rPr>
                            <m:t> </m:t>
                          </m:r>
                          <m:r>
                            <a:rPr lang="ar-AE" sz="1800" i="1">
                              <a:solidFill>
                                <a:schemeClr val="tx1"/>
                              </a:solidFill>
                              <a:latin typeface="Cambria Math"/>
                              <a:cs typeface="Times New Roman" panose="02020603050405020304" pitchFamily="18" charset="0"/>
                            </a:rPr>
                            <m:t>𝑏𝑎𝑙𝑎𝑛𝑐𝑒</m:t>
                          </m:r>
                          <m:r>
                            <a:rPr lang="ar-AE" sz="1800" i="1">
                              <a:solidFill>
                                <a:schemeClr val="tx1"/>
                              </a:solidFill>
                              <a:latin typeface="Cambria Math"/>
                              <a:cs typeface="Times New Roman" panose="02020603050405020304" pitchFamily="18" charset="0"/>
                            </a:rPr>
                            <m:t> </m:t>
                          </m:r>
                          <m:r>
                            <a:rPr lang="ar-AE" sz="1800" i="1">
                              <a:solidFill>
                                <a:schemeClr val="tx1"/>
                              </a:solidFill>
                              <a:latin typeface="Cambria Math"/>
                              <a:cs typeface="Times New Roman" panose="02020603050405020304" pitchFamily="18" charset="0"/>
                            </a:rPr>
                            <m:t>𝑠</m:t>
                          </m:r>
                          <m:r>
                            <a:rPr lang="ar-AE" sz="1800" i="1">
                              <a:solidFill>
                                <a:schemeClr val="tx1"/>
                              </a:solidFill>
                              <a:latin typeface="Cambria Math"/>
                              <a:cs typeface="Times New Roman" panose="02020603050405020304" pitchFamily="18" charset="0"/>
                            </a:rPr>
                            <m:t>h</m:t>
                          </m:r>
                          <m:r>
                            <a:rPr lang="ar-AE" sz="1800" i="1">
                              <a:solidFill>
                                <a:schemeClr val="tx1"/>
                              </a:solidFill>
                              <a:latin typeface="Cambria Math"/>
                              <a:cs typeface="Times New Roman" panose="02020603050405020304" pitchFamily="18" charset="0"/>
                            </a:rPr>
                            <m:t>𝑒𝑒𝑡</m:t>
                          </m:r>
                          <m:r>
                            <a:rPr lang="ar-AE" sz="1800" i="1">
                              <a:solidFill>
                                <a:schemeClr val="tx1"/>
                              </a:solidFill>
                              <a:latin typeface="Cambria Math"/>
                              <a:cs typeface="Times New Roman" panose="02020603050405020304" pitchFamily="18" charset="0"/>
                            </a:rPr>
                            <m:t> </m:t>
                          </m:r>
                          <m:r>
                            <a:rPr lang="ar-AE" sz="1800" i="1">
                              <a:solidFill>
                                <a:schemeClr val="tx1"/>
                              </a:solidFill>
                              <a:latin typeface="Cambria Math"/>
                              <a:cs typeface="Times New Roman" panose="02020603050405020304" pitchFamily="18" charset="0"/>
                            </a:rPr>
                            <m:t>𝑖𝑡𝑒𝑚𝑠</m:t>
                          </m:r>
                          <m:r>
                            <a:rPr lang="ar-AE" sz="1800" i="1">
                              <a:solidFill>
                                <a:schemeClr val="tx1"/>
                              </a:solidFill>
                              <a:latin typeface="Cambria Math"/>
                              <a:cs typeface="Times New Roman" panose="02020603050405020304" pitchFamily="18" charset="0"/>
                            </a:rPr>
                            <m:t> </m:t>
                          </m:r>
                          <m:r>
                            <a:rPr lang="ar-AE" sz="1800" i="1">
                              <a:solidFill>
                                <a:schemeClr val="tx1"/>
                              </a:solidFill>
                              <a:latin typeface="Cambria Math"/>
                              <a:cs typeface="Times New Roman" panose="02020603050405020304" pitchFamily="18" charset="0"/>
                            </a:rPr>
                            <m:t>𝑖𝑛</m:t>
                          </m:r>
                          <m:r>
                            <a:rPr lang="ar-AE" sz="1800" i="1">
                              <a:solidFill>
                                <a:schemeClr val="tx1"/>
                              </a:solidFill>
                              <a:latin typeface="Cambria Math"/>
                              <a:cs typeface="Times New Roman" panose="02020603050405020304" pitchFamily="18" charset="0"/>
                            </a:rPr>
                            <m:t> </m:t>
                          </m:r>
                          <m:r>
                            <a:rPr lang="ar-AE" sz="1800" i="1">
                              <a:solidFill>
                                <a:schemeClr val="tx1"/>
                              </a:solidFill>
                              <a:latin typeface="Cambria Math"/>
                              <a:cs typeface="Times New Roman" panose="02020603050405020304" pitchFamily="18" charset="0"/>
                            </a:rPr>
                            <m:t>𝑛</m:t>
                          </m:r>
                          <m:r>
                            <a:rPr lang="ar-AE" sz="1800" i="1">
                              <a:solidFill>
                                <a:schemeClr val="tx1"/>
                              </a:solidFill>
                              <a:latin typeface="Cambria Math"/>
                              <a:cs typeface="Times New Roman" panose="02020603050405020304" pitchFamily="18" charset="0"/>
                            </a:rPr>
                            <m:t>−</m:t>
                          </m:r>
                          <m:r>
                            <a:rPr lang="ar-AE" sz="1800" i="1">
                              <a:solidFill>
                                <a:schemeClr val="tx1"/>
                              </a:solidFill>
                              <a:latin typeface="Cambria Math"/>
                              <a:cs typeface="Times New Roman" panose="02020603050405020304" pitchFamily="18" charset="0"/>
                            </a:rPr>
                            <m:t>𝑦𝑒𝑎𝑟</m:t>
                          </m:r>
                          <m:r>
                            <a:rPr lang="ar-AE" sz="1800" i="1">
                              <a:solidFill>
                                <a:schemeClr val="tx1"/>
                              </a:solidFill>
                              <a:latin typeface="Cambria Math"/>
                              <a:cs typeface="Times New Roman" panose="02020603050405020304" pitchFamily="18" charset="0"/>
                            </a:rPr>
                            <m:t>) −(</m:t>
                          </m:r>
                          <m:r>
                            <a:rPr lang="ar-AE" sz="1800" i="1">
                              <a:solidFill>
                                <a:schemeClr val="tx1"/>
                              </a:solidFill>
                              <a:latin typeface="Cambria Math"/>
                              <a:cs typeface="Times New Roman" panose="02020603050405020304" pitchFamily="18" charset="0"/>
                            </a:rPr>
                            <m:t>𝑡</m:t>
                          </m:r>
                          <m:r>
                            <a:rPr lang="ar-AE" sz="1800" i="1">
                              <a:solidFill>
                                <a:schemeClr val="tx1"/>
                              </a:solidFill>
                              <a:latin typeface="Cambria Math"/>
                              <a:cs typeface="Times New Roman" panose="02020603050405020304" pitchFamily="18" charset="0"/>
                            </a:rPr>
                            <m:t>h</m:t>
                          </m:r>
                          <m:r>
                            <a:rPr lang="ar-AE" sz="1800" i="1">
                              <a:solidFill>
                                <a:schemeClr val="tx1"/>
                              </a:solidFill>
                              <a:latin typeface="Cambria Math"/>
                              <a:cs typeface="Times New Roman" panose="02020603050405020304" pitchFamily="18" charset="0"/>
                            </a:rPr>
                            <m:t>𝑒</m:t>
                          </m:r>
                          <m:r>
                            <a:rPr lang="ar-AE" sz="1800" i="1">
                              <a:solidFill>
                                <a:schemeClr val="tx1"/>
                              </a:solidFill>
                              <a:latin typeface="Cambria Math"/>
                              <a:cs typeface="Times New Roman" panose="02020603050405020304" pitchFamily="18" charset="0"/>
                            </a:rPr>
                            <m:t> </m:t>
                          </m:r>
                          <m:r>
                            <a:rPr lang="ar-AE" sz="1800" i="1">
                              <a:solidFill>
                                <a:schemeClr val="tx1"/>
                              </a:solidFill>
                              <a:latin typeface="Cambria Math"/>
                              <a:cs typeface="Times New Roman" panose="02020603050405020304" pitchFamily="18" charset="0"/>
                            </a:rPr>
                            <m:t>𝑣𝑎𝑙𝑢𝑒</m:t>
                          </m:r>
                          <m:r>
                            <a:rPr lang="ar-AE" sz="1800" i="1">
                              <a:solidFill>
                                <a:schemeClr val="tx1"/>
                              </a:solidFill>
                              <a:latin typeface="Cambria Math"/>
                              <a:cs typeface="Times New Roman" panose="02020603050405020304" pitchFamily="18" charset="0"/>
                            </a:rPr>
                            <m:t> </m:t>
                          </m:r>
                          <m:r>
                            <a:rPr lang="ar-AE" sz="1800" i="1">
                              <a:solidFill>
                                <a:schemeClr val="tx1"/>
                              </a:solidFill>
                              <a:latin typeface="Cambria Math"/>
                              <a:cs typeface="Times New Roman" panose="02020603050405020304" pitchFamily="18" charset="0"/>
                            </a:rPr>
                            <m:t>𝑜𝑓</m:t>
                          </m:r>
                          <m:r>
                            <a:rPr lang="ar-AE" sz="1800" i="1">
                              <a:solidFill>
                                <a:schemeClr val="tx1"/>
                              </a:solidFill>
                              <a:latin typeface="Cambria Math"/>
                              <a:cs typeface="Times New Roman" panose="02020603050405020304" pitchFamily="18" charset="0"/>
                            </a:rPr>
                            <m:t> </m:t>
                          </m:r>
                          <m:r>
                            <a:rPr lang="ar-AE" sz="1800" i="1">
                              <a:solidFill>
                                <a:schemeClr val="tx1"/>
                              </a:solidFill>
                              <a:latin typeface="Cambria Math"/>
                              <a:cs typeface="Times New Roman" panose="02020603050405020304" pitchFamily="18" charset="0"/>
                            </a:rPr>
                            <m:t>𝑏𝑎𝑙𝑎𝑛𝑐𝑒</m:t>
                          </m:r>
                          <m:r>
                            <a:rPr lang="ar-AE" sz="1800" i="1">
                              <a:solidFill>
                                <a:schemeClr val="tx1"/>
                              </a:solidFill>
                              <a:latin typeface="Cambria Math"/>
                              <a:cs typeface="Times New Roman" panose="02020603050405020304" pitchFamily="18" charset="0"/>
                            </a:rPr>
                            <m:t> </m:t>
                          </m:r>
                          <m:r>
                            <a:rPr lang="ar-AE" sz="1800" i="1">
                              <a:solidFill>
                                <a:schemeClr val="tx1"/>
                              </a:solidFill>
                              <a:latin typeface="Cambria Math"/>
                              <a:cs typeface="Times New Roman" panose="02020603050405020304" pitchFamily="18" charset="0"/>
                            </a:rPr>
                            <m:t>𝑠</m:t>
                          </m:r>
                          <m:r>
                            <a:rPr lang="ar-AE" sz="1800" i="1">
                              <a:solidFill>
                                <a:schemeClr val="tx1"/>
                              </a:solidFill>
                              <a:latin typeface="Cambria Math"/>
                              <a:cs typeface="Times New Roman" panose="02020603050405020304" pitchFamily="18" charset="0"/>
                            </a:rPr>
                            <m:t>h</m:t>
                          </m:r>
                          <m:r>
                            <a:rPr lang="ar-AE" sz="1800" i="1">
                              <a:solidFill>
                                <a:schemeClr val="tx1"/>
                              </a:solidFill>
                              <a:latin typeface="Cambria Math"/>
                              <a:cs typeface="Times New Roman" panose="02020603050405020304" pitchFamily="18" charset="0"/>
                            </a:rPr>
                            <m:t>𝑒𝑒𝑡</m:t>
                          </m:r>
                          <m:r>
                            <a:rPr lang="ar-AE" sz="1800" i="1">
                              <a:solidFill>
                                <a:schemeClr val="tx1"/>
                              </a:solidFill>
                              <a:latin typeface="Cambria Math"/>
                              <a:cs typeface="Times New Roman" panose="02020603050405020304" pitchFamily="18" charset="0"/>
                            </a:rPr>
                            <m:t> </m:t>
                          </m:r>
                          <m:r>
                            <a:rPr lang="ar-AE" sz="1800" i="1">
                              <a:solidFill>
                                <a:schemeClr val="tx1"/>
                              </a:solidFill>
                              <a:latin typeface="Cambria Math"/>
                              <a:cs typeface="Times New Roman" panose="02020603050405020304" pitchFamily="18" charset="0"/>
                            </a:rPr>
                            <m:t>𝑖𝑡𝑒𝑚𝑠</m:t>
                          </m:r>
                          <m:r>
                            <a:rPr lang="ar-AE" sz="1800" i="1">
                              <a:solidFill>
                                <a:schemeClr val="tx1"/>
                              </a:solidFill>
                              <a:latin typeface="Cambria Math"/>
                              <a:cs typeface="Times New Roman" panose="02020603050405020304" pitchFamily="18" charset="0"/>
                            </a:rPr>
                            <m:t> </m:t>
                          </m:r>
                          <m:r>
                            <a:rPr lang="ar-AE" sz="1800" i="1">
                              <a:solidFill>
                                <a:schemeClr val="tx1"/>
                              </a:solidFill>
                              <a:latin typeface="Cambria Math"/>
                              <a:cs typeface="Times New Roman" panose="02020603050405020304" pitchFamily="18" charset="0"/>
                            </a:rPr>
                            <m:t>𝑖𝑛</m:t>
                          </m:r>
                          <m:r>
                            <a:rPr lang="ar-AE" sz="1800" i="1">
                              <a:solidFill>
                                <a:schemeClr val="tx1"/>
                              </a:solidFill>
                              <a:latin typeface="Cambria Math"/>
                              <a:cs typeface="Times New Roman" panose="02020603050405020304" pitchFamily="18" charset="0"/>
                            </a:rPr>
                            <m:t> (</m:t>
                          </m:r>
                          <m:r>
                            <a:rPr lang="ar-AE" sz="1800" i="1">
                              <a:solidFill>
                                <a:schemeClr val="tx1"/>
                              </a:solidFill>
                              <a:latin typeface="Cambria Math"/>
                              <a:cs typeface="Times New Roman" panose="02020603050405020304" pitchFamily="18" charset="0"/>
                            </a:rPr>
                            <m:t>𝑛</m:t>
                          </m:r>
                          <m:r>
                            <a:rPr lang="ar-AE" sz="1800" i="1">
                              <a:solidFill>
                                <a:schemeClr val="tx1"/>
                              </a:solidFill>
                              <a:latin typeface="Cambria Math"/>
                              <a:cs typeface="Times New Roman" panose="02020603050405020304" pitchFamily="18" charset="0"/>
                            </a:rPr>
                            <m:t>−</m:t>
                          </m:r>
                          <m:r>
                            <a:rPr lang="ar-AE" sz="1800" i="1">
                              <a:solidFill>
                                <a:schemeClr val="tx1"/>
                              </a:solidFill>
                              <a:latin typeface="Cambria Math"/>
                              <a:cs typeface="Times New Roman" panose="02020603050405020304" pitchFamily="18" charset="0"/>
                            </a:rPr>
                            <m:t>1</m:t>
                          </m:r>
                          <m:r>
                            <a:rPr lang="en-US" sz="1800" b="0" i="1" smtClean="0">
                              <a:solidFill>
                                <a:schemeClr val="tx1"/>
                              </a:solidFill>
                              <a:latin typeface="Cambria Math" panose="02040503050406030204" pitchFamily="18" charset="0"/>
                              <a:cs typeface="Times New Roman" panose="02020603050405020304" pitchFamily="18" charset="0"/>
                            </a:rPr>
                            <m:t>)</m:t>
                          </m:r>
                          <m:r>
                            <a:rPr lang="ar-AE" sz="1800" i="1">
                              <a:solidFill>
                                <a:schemeClr val="tx1"/>
                              </a:solidFill>
                              <a:latin typeface="Cambria Math"/>
                              <a:cs typeface="Times New Roman" panose="02020603050405020304" pitchFamily="18" charset="0"/>
                            </a:rPr>
                            <m:t>−</m:t>
                          </m:r>
                          <m:r>
                            <a:rPr lang="ar-AE" sz="1800" i="1">
                              <a:solidFill>
                                <a:schemeClr val="tx1"/>
                              </a:solidFill>
                              <a:latin typeface="Cambria Math"/>
                              <a:cs typeface="Times New Roman" panose="02020603050405020304" pitchFamily="18" charset="0"/>
                            </a:rPr>
                            <m:t>𝑦𝑒𝑎𝑟</m:t>
                          </m:r>
                          <m:r>
                            <a:rPr lang="en-US" sz="1800" b="0" i="1" smtClean="0">
                              <a:solidFill>
                                <a:schemeClr val="tx1"/>
                              </a:solidFill>
                              <a:latin typeface="Cambria Math" panose="02040503050406030204" pitchFamily="18" charset="0"/>
                              <a:cs typeface="Times New Roman" panose="02020603050405020304" pitchFamily="18" charset="0"/>
                            </a:rPr>
                            <m:t>))</m:t>
                          </m:r>
                        </m:num>
                        <m:den>
                          <m:r>
                            <a:rPr lang="ar-AE" sz="1800" i="1">
                              <a:solidFill>
                                <a:schemeClr val="tx1"/>
                              </a:solidFill>
                              <a:latin typeface="Cambria Math"/>
                              <a:cs typeface="Times New Roman" panose="02020603050405020304" pitchFamily="18" charset="0"/>
                            </a:rPr>
                            <m:t>(</m:t>
                          </m:r>
                          <m:r>
                            <a:rPr lang="ar-AE" sz="1800" i="1">
                              <a:solidFill>
                                <a:schemeClr val="tx1"/>
                              </a:solidFill>
                              <a:latin typeface="Cambria Math"/>
                              <a:cs typeface="Times New Roman" panose="02020603050405020304" pitchFamily="18" charset="0"/>
                            </a:rPr>
                            <m:t>𝑡</m:t>
                          </m:r>
                          <m:r>
                            <a:rPr lang="ar-AE" sz="1800" i="1">
                              <a:solidFill>
                                <a:schemeClr val="tx1"/>
                              </a:solidFill>
                              <a:latin typeface="Cambria Math"/>
                              <a:cs typeface="Times New Roman" panose="02020603050405020304" pitchFamily="18" charset="0"/>
                            </a:rPr>
                            <m:t>h</m:t>
                          </m:r>
                          <m:r>
                            <a:rPr lang="ar-AE" sz="1800" i="1">
                              <a:solidFill>
                                <a:schemeClr val="tx1"/>
                              </a:solidFill>
                              <a:latin typeface="Cambria Math"/>
                              <a:cs typeface="Times New Roman" panose="02020603050405020304" pitchFamily="18" charset="0"/>
                            </a:rPr>
                            <m:t>𝑒</m:t>
                          </m:r>
                          <m:r>
                            <a:rPr lang="ar-AE" sz="1800" i="1">
                              <a:solidFill>
                                <a:schemeClr val="tx1"/>
                              </a:solidFill>
                              <a:latin typeface="Cambria Math"/>
                              <a:cs typeface="Times New Roman" panose="02020603050405020304" pitchFamily="18" charset="0"/>
                            </a:rPr>
                            <m:t> </m:t>
                          </m:r>
                          <m:r>
                            <a:rPr lang="ar-AE" sz="1800" i="1">
                              <a:solidFill>
                                <a:schemeClr val="tx1"/>
                              </a:solidFill>
                              <a:latin typeface="Cambria Math"/>
                              <a:cs typeface="Times New Roman" panose="02020603050405020304" pitchFamily="18" charset="0"/>
                            </a:rPr>
                            <m:t>𝑣𝑎𝑙𝑢𝑒</m:t>
                          </m:r>
                          <m:r>
                            <a:rPr lang="ar-AE" sz="1800" i="1">
                              <a:solidFill>
                                <a:schemeClr val="tx1"/>
                              </a:solidFill>
                              <a:latin typeface="Cambria Math"/>
                              <a:cs typeface="Times New Roman" panose="02020603050405020304" pitchFamily="18" charset="0"/>
                            </a:rPr>
                            <m:t> </m:t>
                          </m:r>
                          <m:r>
                            <a:rPr lang="ar-AE" sz="1800" i="1">
                              <a:solidFill>
                                <a:schemeClr val="tx1"/>
                              </a:solidFill>
                              <a:latin typeface="Cambria Math"/>
                              <a:cs typeface="Times New Roman" panose="02020603050405020304" pitchFamily="18" charset="0"/>
                            </a:rPr>
                            <m:t>𝑜𝑓</m:t>
                          </m:r>
                          <m:r>
                            <a:rPr lang="ar-AE" sz="1800" i="1">
                              <a:solidFill>
                                <a:schemeClr val="tx1"/>
                              </a:solidFill>
                              <a:latin typeface="Cambria Math"/>
                              <a:cs typeface="Times New Roman" panose="02020603050405020304" pitchFamily="18" charset="0"/>
                            </a:rPr>
                            <m:t> </m:t>
                          </m:r>
                          <m:r>
                            <a:rPr lang="ar-AE" sz="1800" i="1">
                              <a:solidFill>
                                <a:schemeClr val="tx1"/>
                              </a:solidFill>
                              <a:latin typeface="Cambria Math"/>
                              <a:cs typeface="Times New Roman" panose="02020603050405020304" pitchFamily="18" charset="0"/>
                            </a:rPr>
                            <m:t>𝑏𝑎𝑙𝑎𝑛𝑐𝑒</m:t>
                          </m:r>
                          <m:r>
                            <a:rPr lang="ar-AE" sz="1800" i="1">
                              <a:solidFill>
                                <a:schemeClr val="tx1"/>
                              </a:solidFill>
                              <a:latin typeface="Cambria Math"/>
                              <a:cs typeface="Times New Roman" panose="02020603050405020304" pitchFamily="18" charset="0"/>
                            </a:rPr>
                            <m:t> </m:t>
                          </m:r>
                          <m:r>
                            <a:rPr lang="ar-AE" sz="1800" i="1">
                              <a:solidFill>
                                <a:schemeClr val="tx1"/>
                              </a:solidFill>
                              <a:latin typeface="Cambria Math"/>
                              <a:cs typeface="Times New Roman" panose="02020603050405020304" pitchFamily="18" charset="0"/>
                            </a:rPr>
                            <m:t>𝑠</m:t>
                          </m:r>
                          <m:r>
                            <a:rPr lang="ar-AE" sz="1800" i="1">
                              <a:solidFill>
                                <a:schemeClr val="tx1"/>
                              </a:solidFill>
                              <a:latin typeface="Cambria Math"/>
                              <a:cs typeface="Times New Roman" panose="02020603050405020304" pitchFamily="18" charset="0"/>
                            </a:rPr>
                            <m:t>h</m:t>
                          </m:r>
                          <m:r>
                            <a:rPr lang="ar-AE" sz="1800" i="1">
                              <a:solidFill>
                                <a:schemeClr val="tx1"/>
                              </a:solidFill>
                              <a:latin typeface="Cambria Math"/>
                              <a:cs typeface="Times New Roman" panose="02020603050405020304" pitchFamily="18" charset="0"/>
                            </a:rPr>
                            <m:t>𝑒𝑒𝑡</m:t>
                          </m:r>
                          <m:r>
                            <a:rPr lang="ar-AE" sz="1800" i="1">
                              <a:solidFill>
                                <a:schemeClr val="tx1"/>
                              </a:solidFill>
                              <a:latin typeface="Cambria Math"/>
                              <a:cs typeface="Times New Roman" panose="02020603050405020304" pitchFamily="18" charset="0"/>
                            </a:rPr>
                            <m:t> </m:t>
                          </m:r>
                          <m:r>
                            <a:rPr lang="ar-AE" sz="1800" i="1">
                              <a:solidFill>
                                <a:schemeClr val="tx1"/>
                              </a:solidFill>
                              <a:latin typeface="Cambria Math"/>
                              <a:cs typeface="Times New Roman" panose="02020603050405020304" pitchFamily="18" charset="0"/>
                            </a:rPr>
                            <m:t>𝑖𝑡𝑒𝑚𝑠</m:t>
                          </m:r>
                          <m:r>
                            <a:rPr lang="ar-AE" sz="1800" i="1">
                              <a:solidFill>
                                <a:schemeClr val="tx1"/>
                              </a:solidFill>
                              <a:latin typeface="Cambria Math"/>
                              <a:cs typeface="Times New Roman" panose="02020603050405020304" pitchFamily="18" charset="0"/>
                            </a:rPr>
                            <m:t> </m:t>
                          </m:r>
                          <m:r>
                            <a:rPr lang="ar-AE" sz="1800" i="1">
                              <a:solidFill>
                                <a:schemeClr val="tx1"/>
                              </a:solidFill>
                              <a:latin typeface="Cambria Math"/>
                              <a:cs typeface="Times New Roman" panose="02020603050405020304" pitchFamily="18" charset="0"/>
                            </a:rPr>
                            <m:t>𝑖𝑛</m:t>
                          </m:r>
                          <m:r>
                            <a:rPr lang="ar-AE" sz="1800" i="1">
                              <a:solidFill>
                                <a:schemeClr val="tx1"/>
                              </a:solidFill>
                              <a:latin typeface="Cambria Math"/>
                              <a:cs typeface="Times New Roman" panose="02020603050405020304" pitchFamily="18" charset="0"/>
                            </a:rPr>
                            <m:t> (</m:t>
                          </m:r>
                          <m:r>
                            <a:rPr lang="ar-AE" sz="1800" i="1">
                              <a:solidFill>
                                <a:schemeClr val="tx1"/>
                              </a:solidFill>
                              <a:latin typeface="Cambria Math"/>
                              <a:cs typeface="Times New Roman" panose="02020603050405020304" pitchFamily="18" charset="0"/>
                            </a:rPr>
                            <m:t>𝑛</m:t>
                          </m:r>
                          <m:r>
                            <a:rPr lang="ar-AE" sz="1800" i="1">
                              <a:solidFill>
                                <a:schemeClr val="tx1"/>
                              </a:solidFill>
                              <a:latin typeface="Cambria Math"/>
                              <a:cs typeface="Times New Roman" panose="02020603050405020304" pitchFamily="18" charset="0"/>
                            </a:rPr>
                            <m:t>−</m:t>
                          </m:r>
                          <m:r>
                            <a:rPr lang="ar-AE" sz="1800" i="1">
                              <a:solidFill>
                                <a:schemeClr val="tx1"/>
                              </a:solidFill>
                              <a:latin typeface="Cambria Math"/>
                              <a:cs typeface="Times New Roman" panose="02020603050405020304" pitchFamily="18" charset="0"/>
                            </a:rPr>
                            <m:t>1</m:t>
                          </m:r>
                          <m:r>
                            <a:rPr lang="en-US" sz="1800" i="1">
                              <a:solidFill>
                                <a:schemeClr val="tx1"/>
                              </a:solidFill>
                              <a:latin typeface="Cambria Math" panose="02040503050406030204" pitchFamily="18" charset="0"/>
                              <a:cs typeface="Times New Roman" panose="02020603050405020304" pitchFamily="18" charset="0"/>
                            </a:rPr>
                            <m:t>)</m:t>
                          </m:r>
                          <m:r>
                            <a:rPr lang="ar-AE" sz="1800" i="1">
                              <a:solidFill>
                                <a:schemeClr val="tx1"/>
                              </a:solidFill>
                              <a:latin typeface="Cambria Math"/>
                              <a:cs typeface="Times New Roman" panose="02020603050405020304" pitchFamily="18" charset="0"/>
                            </a:rPr>
                            <m:t>−</m:t>
                          </m:r>
                          <m:r>
                            <a:rPr lang="ar-AE" sz="1800" i="1">
                              <a:solidFill>
                                <a:schemeClr val="tx1"/>
                              </a:solidFill>
                              <a:latin typeface="Cambria Math"/>
                              <a:cs typeface="Times New Roman" panose="02020603050405020304" pitchFamily="18" charset="0"/>
                            </a:rPr>
                            <m:t>𝑦𝑒𝑎𝑟</m:t>
                          </m:r>
                          <m:r>
                            <a:rPr lang="en-US" sz="1800" i="1">
                              <a:solidFill>
                                <a:schemeClr val="tx1"/>
                              </a:solidFill>
                              <a:latin typeface="Cambria Math" panose="02040503050406030204" pitchFamily="18" charset="0"/>
                              <a:cs typeface="Times New Roman" panose="02020603050405020304" pitchFamily="18" charset="0"/>
                            </a:rPr>
                            <m:t>))</m:t>
                          </m:r>
                          <m:r>
                            <a:rPr lang="en-US" sz="1800" b="0" i="1" smtClean="0">
                              <a:solidFill>
                                <a:schemeClr val="tx1"/>
                              </a:solidFill>
                              <a:latin typeface="Cambria Math" panose="02040503050406030204" pitchFamily="18" charset="0"/>
                              <a:cs typeface="Times New Roman" panose="02020603050405020304" pitchFamily="18" charset="0"/>
                            </a:rPr>
                            <m:t>∗</m:t>
                          </m:r>
                          <m:r>
                            <a:rPr lang="ar-AE" sz="1800" i="1">
                              <a:solidFill>
                                <a:schemeClr val="tx1"/>
                              </a:solidFill>
                              <a:latin typeface="Cambria Math"/>
                              <a:cs typeface="Times New Roman" panose="02020603050405020304" pitchFamily="18" charset="0"/>
                            </a:rPr>
                            <m:t>100</m:t>
                          </m:r>
                          <m:r>
                            <a:rPr lang="ar-AE" sz="1800" i="1">
                              <a:solidFill>
                                <a:schemeClr val="tx1"/>
                              </a:solidFill>
                              <a:latin typeface="Cambria Math"/>
                              <a:cs typeface="Times New Roman" panose="02020603050405020304" pitchFamily="18" charset="0"/>
                            </a:rPr>
                            <m:t> </m:t>
                          </m:r>
                        </m:den>
                      </m:f>
                    </m:oMath>
                  </m:oMathPara>
                </a14:m>
                <a:endParaRPr lang="ar-AE" sz="1800" i="1" dirty="0">
                  <a:solidFill>
                    <a:schemeClr val="tx1"/>
                  </a:solidFill>
                  <a:latin typeface="Cambria Math"/>
                  <a:cs typeface="Times New Roman" panose="02020603050405020304" pitchFamily="18" charset="0"/>
                </a:endParaRPr>
              </a:p>
              <a:p>
                <a:pPr algn="just"/>
                <a:endParaRPr lang="ar-AE" sz="1800" dirty="0">
                  <a:solidFill>
                    <a:schemeClr val="tx1"/>
                  </a:solidFill>
                  <a:latin typeface="Times New Roman" panose="02020603050405020304" pitchFamily="18" charset="0"/>
                  <a:cs typeface="Times New Roman" panose="02020603050405020304" pitchFamily="18" charset="0"/>
                </a:endParaRPr>
              </a:p>
              <a:p>
                <a:pPr algn="just"/>
                <a:r>
                  <a:rPr lang="en-GB" sz="1800" b="1" dirty="0">
                    <a:solidFill>
                      <a:schemeClr val="tx1"/>
                    </a:solidFill>
                    <a:latin typeface="Times New Roman" panose="02020603050405020304" pitchFamily="18" charset="0"/>
                    <a:cs typeface="Times New Roman" panose="02020603050405020304" pitchFamily="18" charset="0"/>
                  </a:rPr>
                  <a:t>Vertical analysis </a:t>
                </a:r>
                <a:r>
                  <a:rPr lang="en-GB" sz="1800" dirty="0">
                    <a:solidFill>
                      <a:schemeClr val="tx1"/>
                    </a:solidFill>
                    <a:latin typeface="Times New Roman" panose="02020603050405020304" pitchFamily="18" charset="0"/>
                    <a:cs typeface="Times New Roman" panose="02020603050405020304" pitchFamily="18" charset="0"/>
                  </a:rPr>
                  <a:t>– structure of assets, liabilities and equity - evaluation of asset structure and financial sources. Vertical analysis allows you to evaluate the structure of items in relation to the main business activity.</a:t>
                </a:r>
              </a:p>
              <a:p>
                <a:pPr algn="just"/>
                <a:endParaRPr lang="en-GB" sz="1800" dirty="0">
                  <a:solidFill>
                    <a:schemeClr val="tx1"/>
                  </a:solidFill>
                  <a:latin typeface="Times New Roman" panose="02020603050405020304" pitchFamily="18" charset="0"/>
                  <a:cs typeface="Times New Roman" panose="02020603050405020304" pitchFamily="18" charset="0"/>
                </a:endParaRPr>
              </a:p>
            </p:txBody>
          </p:sp>
        </mc:Choice>
        <mc:Fallback>
          <p:sp>
            <p:nvSpPr>
              <p:cNvPr id="4" name="Zástupný symbol pro obsah 2">
                <a:extLst>
                  <a:ext uri="{FF2B5EF4-FFF2-40B4-BE49-F238E27FC236}">
                    <a16:creationId xmlns:a16="http://schemas.microsoft.com/office/drawing/2014/main" id="{635ABF43-BED8-4477-96FF-9518BC430A54}"/>
                  </a:ext>
                </a:extLst>
              </p:cNvPr>
              <p:cNvSpPr txBox="1">
                <a:spLocks noGrp="1" noRot="1" noChangeAspect="1" noMove="1" noResize="1" noEditPoints="1" noAdjustHandles="1" noChangeArrowheads="1" noChangeShapeType="1" noTextEdit="1"/>
              </p:cNvSpPr>
              <p:nvPr>
                <p:ph idx="1"/>
              </p:nvPr>
            </p:nvSpPr>
            <p:spPr>
              <a:xfrm>
                <a:off x="838200" y="1825625"/>
                <a:ext cx="10515600" cy="4351338"/>
              </a:xfrm>
              <a:prstGeom prst="rect">
                <a:avLst/>
              </a:prstGeom>
              <a:blipFill>
                <a:blip r:embed="rId2"/>
                <a:stretch>
                  <a:fillRect l="-406" t="-1261" r="-696"/>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5" name="TextovéPole 1">
                <a:extLst>
                  <a:ext uri="{FF2B5EF4-FFF2-40B4-BE49-F238E27FC236}">
                    <a16:creationId xmlns:a16="http://schemas.microsoft.com/office/drawing/2014/main" id="{A7E7F660-2997-40F9-8B38-3E54C571A2AB}"/>
                  </a:ext>
                </a:extLst>
              </p:cNvPr>
              <p:cNvSpPr txBox="1"/>
              <p:nvPr/>
            </p:nvSpPr>
            <p:spPr>
              <a:xfrm>
                <a:off x="1575485" y="4664675"/>
                <a:ext cx="4759053" cy="629660"/>
              </a:xfrm>
              <a:prstGeom prst="rect">
                <a:avLst/>
              </a:prstGeom>
              <a:noFill/>
            </p:spPr>
            <p:txBody>
              <a:bodyPr wrap="square" rtlCol="0">
                <a:spAutoFit/>
              </a:bodyPr>
              <a:lstStyle/>
              <a:p>
                <a14:m>
                  <m:oMath xmlns:m="http://schemas.openxmlformats.org/officeDocument/2006/math">
                    <m:f>
                      <m:fPr>
                        <m:ctrlPr>
                          <a:rPr lang="cs-CZ" sz="2400" i="1" smtClean="0">
                            <a:solidFill>
                              <a:schemeClr val="tx1"/>
                            </a:solidFill>
                            <a:latin typeface="Cambria Math" panose="02040503050406030204" pitchFamily="18" charset="0"/>
                            <a:cs typeface="Times New Roman" panose="02020603050405020304" pitchFamily="18" charset="0"/>
                          </a:rPr>
                        </m:ctrlPr>
                      </m:fPr>
                      <m:num>
                        <m:r>
                          <a:rPr lang="cs-CZ" sz="2400" i="1">
                            <a:solidFill>
                              <a:schemeClr val="tx1"/>
                            </a:solidFill>
                            <a:latin typeface="Cambria Math"/>
                            <a:cs typeface="Times New Roman" panose="02020603050405020304" pitchFamily="18" charset="0"/>
                          </a:rPr>
                          <m:t>𝐵𝑎𝑙𝑎𝑛𝑐𝑒</m:t>
                        </m:r>
                        <m:r>
                          <a:rPr lang="cs-CZ" sz="2400" i="1">
                            <a:solidFill>
                              <a:schemeClr val="tx1"/>
                            </a:solidFill>
                            <a:latin typeface="Cambria Math"/>
                            <a:cs typeface="Times New Roman" panose="02020603050405020304" pitchFamily="18" charset="0"/>
                          </a:rPr>
                          <m:t> </m:t>
                        </m:r>
                        <m:r>
                          <a:rPr lang="cs-CZ" sz="2400" i="1">
                            <a:solidFill>
                              <a:schemeClr val="tx1"/>
                            </a:solidFill>
                            <a:latin typeface="Cambria Math"/>
                            <a:cs typeface="Times New Roman" panose="02020603050405020304" pitchFamily="18" charset="0"/>
                          </a:rPr>
                          <m:t>𝑠</m:t>
                        </m:r>
                        <m:r>
                          <a:rPr lang="cs-CZ" sz="2400" i="1">
                            <a:solidFill>
                              <a:schemeClr val="tx1"/>
                            </a:solidFill>
                            <a:latin typeface="Cambria Math"/>
                            <a:cs typeface="Times New Roman" panose="02020603050405020304" pitchFamily="18" charset="0"/>
                          </a:rPr>
                          <m:t>h</m:t>
                        </m:r>
                        <m:r>
                          <a:rPr lang="cs-CZ" sz="2400" i="1">
                            <a:solidFill>
                              <a:schemeClr val="tx1"/>
                            </a:solidFill>
                            <a:latin typeface="Cambria Math"/>
                            <a:cs typeface="Times New Roman" panose="02020603050405020304" pitchFamily="18" charset="0"/>
                          </a:rPr>
                          <m:t>𝑒𝑒𝑡</m:t>
                        </m:r>
                        <m:r>
                          <a:rPr lang="cs-CZ" sz="2400" i="1">
                            <a:solidFill>
                              <a:schemeClr val="tx1"/>
                            </a:solidFill>
                            <a:latin typeface="Cambria Math"/>
                            <a:cs typeface="Times New Roman" panose="02020603050405020304" pitchFamily="18" charset="0"/>
                          </a:rPr>
                          <m:t> </m:t>
                        </m:r>
                        <m:r>
                          <a:rPr lang="cs-CZ" sz="2400" i="1">
                            <a:solidFill>
                              <a:schemeClr val="tx1"/>
                            </a:solidFill>
                            <a:latin typeface="Cambria Math"/>
                            <a:cs typeface="Times New Roman" panose="02020603050405020304" pitchFamily="18" charset="0"/>
                          </a:rPr>
                          <m:t>𝑖𝑡𝑒𝑚</m:t>
                        </m:r>
                      </m:num>
                      <m:den>
                        <m:r>
                          <a:rPr lang="cs-CZ" sz="2400" i="1">
                            <a:solidFill>
                              <a:schemeClr val="tx1"/>
                            </a:solidFill>
                            <a:latin typeface="Cambria Math"/>
                            <a:cs typeface="Times New Roman" panose="02020603050405020304" pitchFamily="18" charset="0"/>
                          </a:rPr>
                          <m:t>𝑇𝑜𝑡𝑎𝑙</m:t>
                        </m:r>
                        <m:r>
                          <a:rPr lang="cs-CZ" sz="2400" i="1">
                            <a:solidFill>
                              <a:schemeClr val="tx1"/>
                            </a:solidFill>
                            <a:latin typeface="Cambria Math"/>
                            <a:cs typeface="Times New Roman" panose="02020603050405020304" pitchFamily="18" charset="0"/>
                          </a:rPr>
                          <m:t> </m:t>
                        </m:r>
                        <m:r>
                          <a:rPr lang="cs-CZ" sz="2400" i="1">
                            <a:solidFill>
                              <a:schemeClr val="tx1"/>
                            </a:solidFill>
                            <a:latin typeface="Cambria Math"/>
                            <a:cs typeface="Times New Roman" panose="02020603050405020304" pitchFamily="18" charset="0"/>
                          </a:rPr>
                          <m:t>𝑎𝑠𝑠𝑒𝑡𝑠</m:t>
                        </m:r>
                      </m:den>
                    </m:f>
                  </m:oMath>
                </a14:m>
                <a:r>
                  <a:rPr lang="cs-CZ" sz="2400" dirty="0">
                    <a:solidFill>
                      <a:schemeClr val="tx1"/>
                    </a:solidFill>
                    <a:latin typeface="Times New Roman" panose="02020603050405020304" pitchFamily="18" charset="0"/>
                    <a:cs typeface="Times New Roman" panose="02020603050405020304" pitchFamily="18" charset="0"/>
                  </a:rPr>
                  <a:t> x 100 </a:t>
                </a:r>
              </a:p>
            </p:txBody>
          </p:sp>
        </mc:Choice>
        <mc:Fallback>
          <p:sp>
            <p:nvSpPr>
              <p:cNvPr id="5" name="TextovéPole 1">
                <a:extLst>
                  <a:ext uri="{FF2B5EF4-FFF2-40B4-BE49-F238E27FC236}">
                    <a16:creationId xmlns:a16="http://schemas.microsoft.com/office/drawing/2014/main" id="{A7E7F660-2997-40F9-8B38-3E54C571A2AB}"/>
                  </a:ext>
                </a:extLst>
              </p:cNvPr>
              <p:cNvSpPr txBox="1">
                <a:spLocks noRot="1" noChangeAspect="1" noMove="1" noResize="1" noEditPoints="1" noAdjustHandles="1" noChangeArrowheads="1" noChangeShapeType="1" noTextEdit="1"/>
              </p:cNvSpPr>
              <p:nvPr/>
            </p:nvSpPr>
            <p:spPr>
              <a:xfrm>
                <a:off x="1575485" y="4664675"/>
                <a:ext cx="4759053" cy="629660"/>
              </a:xfrm>
              <a:prstGeom prst="rect">
                <a:avLst/>
              </a:prstGeom>
              <a:blipFill>
                <a:blip r:embed="rId3"/>
                <a:stretch>
                  <a:fillRect b="-8738"/>
                </a:stretch>
              </a:blipFill>
            </p:spPr>
            <p:txBody>
              <a:bodyPr/>
              <a:lstStyle/>
              <a:p>
                <a:r>
                  <a:rPr lang="en-US">
                    <a:noFill/>
                  </a:rPr>
                  <a:t> </a:t>
                </a:r>
              </a:p>
            </p:txBody>
          </p:sp>
        </mc:Fallback>
      </mc:AlternateContent>
      <p:pic>
        <p:nvPicPr>
          <p:cNvPr id="6" name="Obrázek 1">
            <a:extLst>
              <a:ext uri="{FF2B5EF4-FFF2-40B4-BE49-F238E27FC236}">
                <a16:creationId xmlns:a16="http://schemas.microsoft.com/office/drawing/2014/main" id="{310943E5-72F8-4A53-B808-A0B3451B090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27980" y="230188"/>
            <a:ext cx="1464833" cy="1127893"/>
          </a:xfrm>
          <a:prstGeom prst="rect">
            <a:avLst/>
          </a:prstGeom>
        </p:spPr>
      </p:pic>
    </p:spTree>
    <p:extLst>
      <p:ext uri="{BB962C8B-B14F-4D97-AF65-F5344CB8AC3E}">
        <p14:creationId xmlns:p14="http://schemas.microsoft.com/office/powerpoint/2010/main" val="4086352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6" name="Obdélník 5"/>
          <p:cNvSpPr/>
          <p:nvPr/>
        </p:nvSpPr>
        <p:spPr>
          <a:xfrm>
            <a:off x="449092" y="417096"/>
            <a:ext cx="4784758" cy="606391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ln w="12700">
                <a:solidFill>
                  <a:srgbClr val="44546A">
                    <a:satMod val="155000"/>
                  </a:srgb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9" name="Nadpis 1"/>
          <p:cNvSpPr txBox="1">
            <a:spLocks/>
          </p:cNvSpPr>
          <p:nvPr/>
        </p:nvSpPr>
        <p:spPr>
          <a:xfrm>
            <a:off x="666806" y="720605"/>
            <a:ext cx="4297080" cy="2283851"/>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800" b="1" dirty="0">
                <a:solidFill>
                  <a:prstClr val="white"/>
                </a:solidFill>
                <a:latin typeface="Times New Roman" panose="02020603050405020304" pitchFamily="18" charset="0"/>
                <a:cs typeface="Times New Roman" panose="02020603050405020304" pitchFamily="18" charset="0"/>
              </a:rPr>
              <a:t>Ratio analysis</a:t>
            </a:r>
          </a:p>
          <a:p>
            <a:pPr algn="l"/>
            <a:endParaRPr lang="en-US" sz="2800" b="1" dirty="0">
              <a:solidFill>
                <a:prstClr val="white"/>
              </a:solidFill>
              <a:latin typeface="Times New Roman" panose="02020603050405020304" pitchFamily="18" charset="0"/>
              <a:cs typeface="Times New Roman" panose="02020603050405020304" pitchFamily="18" charset="0"/>
            </a:endParaRPr>
          </a:p>
        </p:txBody>
      </p:sp>
      <p:sp>
        <p:nvSpPr>
          <p:cNvPr id="10" name="Zástupný symbol pro obsah 2"/>
          <p:cNvSpPr txBox="1">
            <a:spLocks/>
          </p:cNvSpPr>
          <p:nvPr/>
        </p:nvSpPr>
        <p:spPr>
          <a:xfrm>
            <a:off x="692931" y="1633703"/>
            <a:ext cx="4297080"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en-US" sz="1800" dirty="0">
                <a:solidFill>
                  <a:prstClr val="white"/>
                </a:solidFill>
                <a:latin typeface="Times New Roman" panose="02020603050405020304" pitchFamily="18" charset="0"/>
                <a:cs typeface="Times New Roman" panose="02020603050405020304" pitchFamily="18" charset="0"/>
              </a:rPr>
              <a:t>Ratios are widely used as a tool in the interpretation of financial statements. The ratios selected and the use of the resulting information depend on the needs of the person using the information.</a:t>
            </a:r>
          </a:p>
          <a:p>
            <a:pPr marL="0" indent="0" algn="just">
              <a:buFont typeface="Arial" panose="020B0604020202020204" pitchFamily="34" charset="0"/>
              <a:buNone/>
            </a:pPr>
            <a:endParaRPr lang="en-US" sz="1800" dirty="0">
              <a:solidFill>
                <a:prstClr val="white"/>
              </a:solidFill>
              <a:latin typeface="Times New Roman" panose="02020603050405020304" pitchFamily="18" charset="0"/>
              <a:cs typeface="Times New Roman" panose="02020603050405020304" pitchFamily="18" charset="0"/>
            </a:endParaRPr>
          </a:p>
          <a:p>
            <a:pPr marL="0" indent="0" algn="just">
              <a:buFont typeface="Arial" panose="020B0604020202020204" pitchFamily="34" charset="0"/>
              <a:buNone/>
            </a:pPr>
            <a:r>
              <a:rPr lang="en-US" sz="1800" dirty="0">
                <a:solidFill>
                  <a:prstClr val="white"/>
                </a:solidFill>
                <a:latin typeface="Times New Roman" panose="02020603050405020304" pitchFamily="18" charset="0"/>
                <a:cs typeface="Times New Roman" panose="02020603050405020304" pitchFamily="18" charset="0"/>
              </a:rPr>
              <a:t>In monitoring performance the expert analysts and fund managers will use ratios rather than absolute amounts.</a:t>
            </a:r>
          </a:p>
          <a:p>
            <a:pPr marL="0" indent="0" algn="just">
              <a:buFont typeface="Arial" panose="020B0604020202020204" pitchFamily="34" charset="0"/>
              <a:buNone/>
            </a:pPr>
            <a:endParaRPr lang="en-US" sz="1800" dirty="0">
              <a:solidFill>
                <a:prstClr val="white"/>
              </a:solidFill>
              <a:latin typeface="Times New Roman" panose="02020603050405020304" pitchFamily="18" charset="0"/>
              <a:cs typeface="Times New Roman" panose="02020603050405020304" pitchFamily="18" charset="0"/>
            </a:endParaRPr>
          </a:p>
          <a:p>
            <a:pPr marL="0" indent="0" algn="just">
              <a:buFont typeface="Arial" panose="020B0604020202020204" pitchFamily="34" charset="0"/>
              <a:buNone/>
            </a:pPr>
            <a:r>
              <a:rPr lang="en-US" sz="1800" dirty="0">
                <a:solidFill>
                  <a:prstClr val="white"/>
                </a:solidFill>
                <a:latin typeface="Times New Roman" panose="02020603050405020304" pitchFamily="18" charset="0"/>
                <a:cs typeface="Times New Roman" panose="02020603050405020304" pitchFamily="18" charset="0"/>
              </a:rPr>
              <a:t>Ratios show changes in relationships of figures which start to create a story and start to generate questions. They do not provide answers.</a:t>
            </a:r>
          </a:p>
        </p:txBody>
      </p:sp>
      <p:graphicFrame>
        <p:nvGraphicFramePr>
          <p:cNvPr id="8" name="Diagram 7"/>
          <p:cNvGraphicFramePr/>
          <p:nvPr>
            <p:extLst>
              <p:ext uri="{D42A27DB-BD31-4B8C-83A1-F6EECF244321}">
                <p14:modId xmlns:p14="http://schemas.microsoft.com/office/powerpoint/2010/main" val="2465223038"/>
              </p:ext>
            </p:extLst>
          </p:nvPr>
        </p:nvGraphicFramePr>
        <p:xfrm>
          <a:off x="5233850" y="703189"/>
          <a:ext cx="5273643"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36573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dirty="0">
              <a:solidFill>
                <a:prstClr val="black"/>
              </a:solidFill>
            </a:endParaRPr>
          </a:p>
        </p:txBody>
      </p:sp>
      <p:sp>
        <p:nvSpPr>
          <p:cNvPr id="5" name="Obdélník 4"/>
          <p:cNvSpPr/>
          <p:nvPr/>
        </p:nvSpPr>
        <p:spPr>
          <a:xfrm>
            <a:off x="251519" y="449337"/>
            <a:ext cx="9806881" cy="523220"/>
          </a:xfrm>
          <a:prstGeom prst="rect">
            <a:avLst/>
          </a:prstGeom>
          <a:solidFill>
            <a:srgbClr val="009999"/>
          </a:solidFill>
        </p:spPr>
        <p:txBody>
          <a:bodyPr wrap="square">
            <a:spAutoFit/>
          </a:bodyPr>
          <a:lstStyle/>
          <a:p>
            <a:pPr>
              <a:defRPr/>
            </a:pPr>
            <a:r>
              <a:rPr lang="en-US" sz="2500" kern="0" dirty="0">
                <a:latin typeface="Times New Roman" panose="02020603050405020304" pitchFamily="18" charset="0"/>
                <a:cs typeface="Times New Roman" panose="02020603050405020304" pitchFamily="18" charset="0"/>
              </a:rPr>
              <a:t>Ratio analysis: </a:t>
            </a:r>
            <a:r>
              <a:rPr lang="en-US" sz="2500" dirty="0">
                <a:latin typeface="Times New Roman" panose="02020603050405020304" pitchFamily="18" charset="0"/>
                <a:cs typeface="Times New Roman" panose="02020603050405020304" pitchFamily="18" charset="0"/>
              </a:rPr>
              <a:t>Property state</a:t>
            </a:r>
            <a:r>
              <a:rPr lang="en-US" sz="2800" kern="0" dirty="0">
                <a:solidFill>
                  <a:srgbClr val="307871"/>
                </a:solidFill>
                <a:latin typeface="Times New Roman"/>
              </a:rPr>
              <a:t> </a:t>
            </a:r>
            <a:endParaRPr lang="en-US" sz="2000" kern="0" dirty="0">
              <a:solidFill>
                <a:srgbClr val="FF0000"/>
              </a:solidFill>
            </a:endParaRPr>
          </a:p>
        </p:txBody>
      </p:sp>
      <p:sp>
        <p:nvSpPr>
          <p:cNvPr id="9" name="Zástupný symbol pro obsah 2"/>
          <p:cNvSpPr txBox="1">
            <a:spLocks/>
          </p:cNvSpPr>
          <p:nvPr/>
        </p:nvSpPr>
        <p:spPr>
          <a:xfrm>
            <a:off x="395536" y="1023839"/>
            <a:ext cx="9724648" cy="538482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0"/>
              </a:spcBef>
              <a:buNone/>
            </a:pPr>
            <a:r>
              <a:rPr lang="en-US" sz="1800" dirty="0">
                <a:latin typeface="Times New Roman" panose="02020603050405020304" pitchFamily="18" charset="0"/>
                <a:cs typeface="Times New Roman" panose="02020603050405020304" pitchFamily="18" charset="0"/>
              </a:rPr>
              <a:t>Ratios of the property state show the degree of wear (or suitability) of different parts of the fixed assets to the production process, sale of goods and services or for administrative purposes. </a:t>
            </a:r>
          </a:p>
          <a:p>
            <a:pPr marL="0" indent="0" algn="just">
              <a:spcBef>
                <a:spcPts val="0"/>
              </a:spcBef>
              <a:buFont typeface="Arial" panose="020B0604020202020204" pitchFamily="34" charset="0"/>
              <a:buNone/>
            </a:pPr>
            <a:endParaRPr lang="en-US" sz="1800" b="1" dirty="0">
              <a:latin typeface="Times New Roman" panose="02020603050405020304" pitchFamily="18" charset="0"/>
              <a:cs typeface="Times New Roman" panose="02020603050405020304" pitchFamily="18" charset="0"/>
            </a:endParaRPr>
          </a:p>
          <a:p>
            <a:pPr marL="0" indent="0" algn="just">
              <a:spcBef>
                <a:spcPts val="0"/>
              </a:spcBef>
              <a:buFont typeface="Arial" panose="020B0604020202020204" pitchFamily="34" charset="0"/>
              <a:buNone/>
            </a:pPr>
            <a:endParaRPr lang="en-US" sz="1800" b="1" dirty="0">
              <a:latin typeface="Times New Roman" panose="02020603050405020304" pitchFamily="18" charset="0"/>
              <a:cs typeface="Times New Roman" panose="02020603050405020304" pitchFamily="18" charset="0"/>
            </a:endParaRPr>
          </a:p>
          <a:p>
            <a:pPr marL="0" indent="0" algn="just">
              <a:spcBef>
                <a:spcPts val="0"/>
              </a:spcBef>
              <a:buFont typeface="Arial" panose="020B0604020202020204" pitchFamily="34" charset="0"/>
              <a:buNone/>
            </a:pPr>
            <a:endParaRPr lang="en-US" sz="1800" dirty="0">
              <a:latin typeface="Times New Roman" panose="02020603050405020304" pitchFamily="18" charset="0"/>
              <a:cs typeface="Times New Roman" panose="02020603050405020304" pitchFamily="18" charset="0"/>
            </a:endParaRPr>
          </a:p>
          <a:p>
            <a:pPr marL="0" indent="0">
              <a:spcBef>
                <a:spcPts val="0"/>
              </a:spcBef>
              <a:buNone/>
            </a:pPr>
            <a:r>
              <a:rPr lang="en-US" sz="1800" dirty="0">
                <a:latin typeface="Times New Roman" panose="02020603050405020304" pitchFamily="18" charset="0"/>
                <a:cs typeface="Times New Roman" panose="02020603050405020304" pitchFamily="18" charset="0"/>
              </a:rPr>
              <a:t>Balance value of tangible (intangible) assets = Original value – accumulated depreciation; </a:t>
            </a:r>
          </a:p>
          <a:p>
            <a:pPr marL="0" indent="0">
              <a:spcBef>
                <a:spcPts val="0"/>
              </a:spcBef>
              <a:buNone/>
            </a:pPr>
            <a:r>
              <a:rPr lang="en-US" sz="1800" dirty="0">
                <a:latin typeface="Times New Roman" panose="02020603050405020304" pitchFamily="18" charset="0"/>
                <a:cs typeface="Times New Roman" panose="02020603050405020304" pitchFamily="18" charset="0"/>
              </a:rPr>
              <a:t>Original value of tangible (intangible) assets =Balance value + accumulated depreciation; </a:t>
            </a:r>
          </a:p>
          <a:p>
            <a:pPr marL="0" indent="0">
              <a:spcBef>
                <a:spcPts val="0"/>
              </a:spcBef>
              <a:buFont typeface="Arial" panose="020B0604020202020204" pitchFamily="34" charset="0"/>
              <a:buNone/>
            </a:pPr>
            <a:endParaRPr lang="en-US" sz="1800" b="1" dirty="0">
              <a:latin typeface="Times New Roman" panose="02020603050405020304" pitchFamily="18" charset="0"/>
              <a:cs typeface="Times New Roman" panose="02020603050405020304" pitchFamily="18" charset="0"/>
            </a:endParaRPr>
          </a:p>
          <a:p>
            <a:pPr marL="0" indent="0">
              <a:spcBef>
                <a:spcPts val="0"/>
              </a:spcBef>
              <a:buFont typeface="Arial" panose="020B0604020202020204" pitchFamily="34" charset="0"/>
              <a:buNone/>
            </a:pPr>
            <a:endParaRPr lang="en-US" sz="1800" b="1" dirty="0">
              <a:latin typeface="Times New Roman" panose="02020603050405020304" pitchFamily="18" charset="0"/>
              <a:cs typeface="Times New Roman" panose="02020603050405020304" pitchFamily="18" charset="0"/>
            </a:endParaRPr>
          </a:p>
          <a:p>
            <a:pPr marL="0" indent="0">
              <a:spcBef>
                <a:spcPts val="0"/>
              </a:spcBef>
              <a:buFont typeface="Arial" panose="020B0604020202020204" pitchFamily="34" charset="0"/>
              <a:buNone/>
            </a:pPr>
            <a:endParaRPr lang="en-US" sz="1800" b="1" dirty="0">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179FFDCB-C905-4B39-8087-2A39BE157F0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10" name="TextovéPole 11">
            <a:extLst>
              <a:ext uri="{FF2B5EF4-FFF2-40B4-BE49-F238E27FC236}">
                <a16:creationId xmlns:a16="http://schemas.microsoft.com/office/drawing/2014/main" id="{41B89231-2A25-4E6A-AC4B-D33FFCAD7C96}"/>
              </a:ext>
            </a:extLst>
          </p:cNvPr>
          <p:cNvSpPr txBox="1"/>
          <p:nvPr/>
        </p:nvSpPr>
        <p:spPr>
          <a:xfrm>
            <a:off x="395536" y="3233299"/>
            <a:ext cx="8394286" cy="369332"/>
          </a:xfrm>
          <a:prstGeom prst="rect">
            <a:avLst/>
          </a:prstGeom>
          <a:noFill/>
        </p:spPr>
        <p:txBody>
          <a:bodyPr wrap="none" rtlCol="0">
            <a:spAutoFit/>
          </a:bodyPr>
          <a:lstStyle/>
          <a:p>
            <a:r>
              <a:rPr lang="en-US" dirty="0">
                <a:latin typeface="Times New Roman" pitchFamily="18" charset="0"/>
              </a:rPr>
              <a:t>Recommended value of the coefficient: decreasing (at least stable level) year after year  </a:t>
            </a:r>
          </a:p>
        </p:txBody>
      </p:sp>
      <mc:AlternateContent xmlns:mc="http://schemas.openxmlformats.org/markup-compatibility/2006">
        <mc:Choice xmlns:a14="http://schemas.microsoft.com/office/drawing/2010/main" Requires="a14">
          <p:sp>
            <p:nvSpPr>
              <p:cNvPr id="11" name="Rectangle 4">
                <a:extLst>
                  <a:ext uri="{FF2B5EF4-FFF2-40B4-BE49-F238E27FC236}">
                    <a16:creationId xmlns:a16="http://schemas.microsoft.com/office/drawing/2014/main" id="{107463F9-1BAE-4CB9-9420-D4D10CBD4E68}"/>
                  </a:ext>
                </a:extLst>
              </p:cNvPr>
              <p:cNvSpPr>
                <a:spLocks noChangeArrowheads="1"/>
              </p:cNvSpPr>
              <p:nvPr/>
            </p:nvSpPr>
            <p:spPr bwMode="auto">
              <a:xfrm>
                <a:off x="406961" y="4041541"/>
                <a:ext cx="10893049" cy="592023"/>
              </a:xfrm>
              <a:prstGeom prst="rect">
                <a:avLst/>
              </a:prstGeom>
              <a:noFill/>
              <a:ln w="9525">
                <a:noFill/>
                <a:miter lim="800000"/>
                <a:headEnd/>
                <a:tailEnd/>
              </a:ln>
              <a:effectLst/>
            </p:spPr>
            <p:txBody>
              <a:bodyPr wrap="square" lIns="92075" tIns="46038" rIns="92075" bIns="46038">
                <a:spAutoFit/>
              </a:bodyPr>
              <a:lstStyle/>
              <a:p>
                <a:pPr defTabSz="762000"/>
                <a:r>
                  <a:rPr lang="en-US" dirty="0">
                    <a:solidFill>
                      <a:schemeClr val="tx1"/>
                    </a:solidFill>
                    <a:latin typeface="Times New Roman" panose="02020603050405020304" pitchFamily="18" charset="0"/>
                    <a:cs typeface="Times New Roman" panose="02020603050405020304" pitchFamily="18" charset="0"/>
                  </a:rPr>
                  <a:t>1.2. Coefficient of tangible (intangible) assets retirement, % = </a:t>
                </a:r>
                <a14:m>
                  <m:oMath xmlns:m="http://schemas.openxmlformats.org/officeDocument/2006/math">
                    <m:f>
                      <m:fPr>
                        <m:ctrlPr>
                          <a:rPr lang="en-US" i="1">
                            <a:solidFill>
                              <a:schemeClr val="tx1"/>
                            </a:solidFill>
                            <a:latin typeface="Cambria Math" panose="02040503050406030204" pitchFamily="18" charset="0"/>
                          </a:rPr>
                        </m:ctrlPr>
                      </m:fPr>
                      <m:num>
                        <m:r>
                          <m:rPr>
                            <m:nor/>
                          </m:rPr>
                          <a:rPr lang="en-US" b="0" i="0" dirty="0" smtClean="0">
                            <a:solidFill>
                              <a:schemeClr val="tx1"/>
                            </a:solidFill>
                            <a:latin typeface="Times New Roman" panose="02020603050405020304" pitchFamily="18" charset="0"/>
                            <a:cs typeface="Times New Roman" panose="02020603050405020304" pitchFamily="18" charset="0"/>
                          </a:rPr>
                          <m:t>value</m:t>
                        </m:r>
                        <m:r>
                          <m:rPr>
                            <m:nor/>
                          </m:rPr>
                          <a:rPr lang="en-US" b="0" i="0" dirty="0" smtClean="0">
                            <a:solidFill>
                              <a:schemeClr val="tx1"/>
                            </a:solidFill>
                            <a:latin typeface="Times New Roman" panose="02020603050405020304" pitchFamily="18" charset="0"/>
                            <a:cs typeface="Times New Roman" panose="02020603050405020304" pitchFamily="18" charset="0"/>
                          </a:rPr>
                          <m:t> </m:t>
                        </m:r>
                        <m:r>
                          <m:rPr>
                            <m:nor/>
                          </m:rPr>
                          <a:rPr lang="en-US" b="0" i="0" dirty="0" smtClean="0">
                            <a:solidFill>
                              <a:schemeClr val="tx1"/>
                            </a:solidFill>
                            <a:latin typeface="Times New Roman" panose="02020603050405020304" pitchFamily="18" charset="0"/>
                            <a:cs typeface="Times New Roman" panose="02020603050405020304" pitchFamily="18" charset="0"/>
                          </a:rPr>
                          <m:t>of</m:t>
                        </m:r>
                        <m:r>
                          <m:rPr>
                            <m:nor/>
                          </m:rPr>
                          <a:rPr lang="en-US" b="0" i="0" dirty="0" smtClean="0">
                            <a:solidFill>
                              <a:schemeClr val="tx1"/>
                            </a:solidFill>
                            <a:latin typeface="Times New Roman" panose="02020603050405020304" pitchFamily="18" charset="0"/>
                            <a:cs typeface="Times New Roman" panose="02020603050405020304" pitchFamily="18" charset="0"/>
                          </a:rPr>
                          <m:t> </m:t>
                        </m:r>
                        <m:r>
                          <m:rPr>
                            <m:nor/>
                          </m:rPr>
                          <a:rPr lang="en-US" b="0" i="0" dirty="0" smtClean="0">
                            <a:solidFill>
                              <a:schemeClr val="tx1"/>
                            </a:solidFill>
                            <a:latin typeface="Times New Roman" panose="02020603050405020304" pitchFamily="18" charset="0"/>
                            <a:cs typeface="Times New Roman" panose="02020603050405020304" pitchFamily="18" charset="0"/>
                          </a:rPr>
                          <m:t>retired</m:t>
                        </m:r>
                        <m:r>
                          <m:rPr>
                            <m:nor/>
                          </m:rPr>
                          <a:rPr lang="en-US" b="0" i="0" dirty="0" smtClean="0">
                            <a:solidFill>
                              <a:schemeClr val="tx1"/>
                            </a:solidFill>
                            <a:latin typeface="Times New Roman" panose="02020603050405020304" pitchFamily="18" charset="0"/>
                            <a:cs typeface="Times New Roman" panose="02020603050405020304" pitchFamily="18" charset="0"/>
                          </a:rPr>
                          <m:t> </m:t>
                        </m:r>
                        <m:r>
                          <m:rPr>
                            <m:nor/>
                          </m:rPr>
                          <a:rPr lang="en-US" b="0" i="0" dirty="0" smtClean="0">
                            <a:solidFill>
                              <a:schemeClr val="tx1"/>
                            </a:solidFill>
                            <a:latin typeface="Times New Roman" panose="02020603050405020304" pitchFamily="18" charset="0"/>
                            <a:cs typeface="Times New Roman" panose="02020603050405020304" pitchFamily="18" charset="0"/>
                          </a:rPr>
                          <m:t>tangible</m:t>
                        </m:r>
                        <m:r>
                          <m:rPr>
                            <m:nor/>
                          </m:rPr>
                          <a:rPr lang="en-US" dirty="0">
                            <a:solidFill>
                              <a:schemeClr val="tx1"/>
                            </a:solidFill>
                            <a:latin typeface="Times New Roman" panose="02020603050405020304" pitchFamily="18" charset="0"/>
                            <a:cs typeface="Times New Roman" panose="02020603050405020304" pitchFamily="18" charset="0"/>
                          </a:rPr>
                          <m:t> (</m:t>
                        </m:r>
                        <m:r>
                          <m:rPr>
                            <m:nor/>
                          </m:rPr>
                          <a:rPr lang="en-US" dirty="0">
                            <a:solidFill>
                              <a:schemeClr val="tx1"/>
                            </a:solidFill>
                            <a:latin typeface="Times New Roman" panose="02020603050405020304" pitchFamily="18" charset="0"/>
                            <a:cs typeface="Times New Roman" panose="02020603050405020304" pitchFamily="18" charset="0"/>
                          </a:rPr>
                          <m:t>intangible</m:t>
                        </m:r>
                        <m:r>
                          <m:rPr>
                            <m:nor/>
                          </m:rPr>
                          <a:rPr lang="en-US" dirty="0">
                            <a:solidFill>
                              <a:schemeClr val="tx1"/>
                            </a:solidFill>
                            <a:latin typeface="Times New Roman" panose="02020603050405020304" pitchFamily="18" charset="0"/>
                            <a:cs typeface="Times New Roman" panose="02020603050405020304" pitchFamily="18" charset="0"/>
                          </a:rPr>
                          <m:t>) </m:t>
                        </m:r>
                        <m:r>
                          <m:rPr>
                            <m:nor/>
                          </m:rPr>
                          <a:rPr lang="en-US" b="0" i="0" dirty="0" smtClean="0">
                            <a:solidFill>
                              <a:schemeClr val="tx1"/>
                            </a:solidFill>
                            <a:latin typeface="Times New Roman" panose="02020603050405020304" pitchFamily="18" charset="0"/>
                            <a:cs typeface="Times New Roman" panose="02020603050405020304" pitchFamily="18" charset="0"/>
                          </a:rPr>
                          <m:t>assets</m:t>
                        </m:r>
                        <m:r>
                          <m:rPr>
                            <m:nor/>
                          </m:rPr>
                          <a:rPr lang="en-US" b="0" i="0" dirty="0" smtClean="0">
                            <a:solidFill>
                              <a:schemeClr val="tx1"/>
                            </a:solidFill>
                            <a:latin typeface="Times New Roman" panose="02020603050405020304" pitchFamily="18" charset="0"/>
                            <a:cs typeface="Times New Roman" panose="02020603050405020304" pitchFamily="18" charset="0"/>
                          </a:rPr>
                          <m:t> </m:t>
                        </m:r>
                        <m:r>
                          <a:rPr lang="en-US" b="0" i="0" smtClean="0">
                            <a:solidFill>
                              <a:schemeClr val="tx1"/>
                            </a:solidFill>
                            <a:latin typeface="Cambria Math" panose="02040503050406030204" pitchFamily="18" charset="0"/>
                          </a:rPr>
                          <m:t> </m:t>
                        </m:r>
                        <m:r>
                          <a:rPr lang="en-US" b="0" i="0" smtClean="0">
                            <a:solidFill>
                              <a:schemeClr val="tx1"/>
                            </a:solidFill>
                            <a:latin typeface="Cambria Math" panose="02040503050406030204" pitchFamily="18" charset="0"/>
                          </a:rPr>
                          <m:t> </m:t>
                        </m:r>
                      </m:num>
                      <m:den>
                        <m:r>
                          <m:rPr>
                            <m:nor/>
                          </m:rPr>
                          <a:rPr lang="en-US" b="0" i="0" smtClean="0">
                            <a:solidFill>
                              <a:schemeClr val="tx1"/>
                            </a:solidFill>
                            <a:latin typeface="Times New Roman" panose="02020603050405020304" pitchFamily="18" charset="0"/>
                            <a:cs typeface="Times New Roman" panose="02020603050405020304" pitchFamily="18" charset="0"/>
                          </a:rPr>
                          <m:t>original</m:t>
                        </m:r>
                        <m:r>
                          <m:rPr>
                            <m:nor/>
                          </m:rPr>
                          <a:rPr lang="en-US" b="0" i="0" smtClean="0">
                            <a:solidFill>
                              <a:schemeClr val="tx1"/>
                            </a:solidFill>
                            <a:latin typeface="Times New Roman" panose="02020603050405020304" pitchFamily="18" charset="0"/>
                            <a:cs typeface="Times New Roman" panose="02020603050405020304" pitchFamily="18" charset="0"/>
                          </a:rPr>
                          <m:t> </m:t>
                        </m:r>
                        <m:r>
                          <m:rPr>
                            <m:nor/>
                          </m:rPr>
                          <a:rPr lang="en-US" b="0" i="0" smtClean="0">
                            <a:solidFill>
                              <a:schemeClr val="tx1"/>
                            </a:solidFill>
                            <a:latin typeface="Times New Roman" panose="02020603050405020304" pitchFamily="18" charset="0"/>
                            <a:cs typeface="Times New Roman" panose="02020603050405020304" pitchFamily="18" charset="0"/>
                          </a:rPr>
                          <m:t>value</m:t>
                        </m:r>
                        <m:r>
                          <m:rPr>
                            <m:nor/>
                          </m:rPr>
                          <a:rPr lang="en-US" b="0" i="0" smtClean="0">
                            <a:solidFill>
                              <a:schemeClr val="tx1"/>
                            </a:solidFill>
                            <a:latin typeface="Times New Roman" panose="02020603050405020304" pitchFamily="18" charset="0"/>
                            <a:cs typeface="Times New Roman" panose="02020603050405020304" pitchFamily="18" charset="0"/>
                          </a:rPr>
                          <m:t> </m:t>
                        </m:r>
                        <m:r>
                          <m:rPr>
                            <m:nor/>
                          </m:rPr>
                          <a:rPr lang="en-US" b="0" i="0" smtClean="0">
                            <a:solidFill>
                              <a:schemeClr val="tx1"/>
                            </a:solidFill>
                            <a:latin typeface="Times New Roman" panose="02020603050405020304" pitchFamily="18" charset="0"/>
                            <a:cs typeface="Times New Roman" panose="02020603050405020304" pitchFamily="18" charset="0"/>
                          </a:rPr>
                          <m:t>at</m:t>
                        </m:r>
                        <m:r>
                          <m:rPr>
                            <m:nor/>
                          </m:rPr>
                          <a:rPr lang="en-US" b="0" i="0" smtClean="0">
                            <a:solidFill>
                              <a:schemeClr val="tx1"/>
                            </a:solidFill>
                            <a:latin typeface="Times New Roman" panose="02020603050405020304" pitchFamily="18" charset="0"/>
                            <a:cs typeface="Times New Roman" panose="02020603050405020304" pitchFamily="18" charset="0"/>
                          </a:rPr>
                          <m:t> </m:t>
                        </m:r>
                        <m:r>
                          <m:rPr>
                            <m:nor/>
                          </m:rPr>
                          <a:rPr lang="en-US" b="0" i="0" smtClean="0">
                            <a:solidFill>
                              <a:schemeClr val="tx1"/>
                            </a:solidFill>
                            <a:latin typeface="Times New Roman" panose="02020603050405020304" pitchFamily="18" charset="0"/>
                            <a:cs typeface="Times New Roman" panose="02020603050405020304" pitchFamily="18" charset="0"/>
                          </a:rPr>
                          <m:t>the</m:t>
                        </m:r>
                        <m:r>
                          <m:rPr>
                            <m:nor/>
                          </m:rPr>
                          <a:rPr lang="en-US" b="0" i="0" smtClean="0">
                            <a:solidFill>
                              <a:schemeClr val="tx1"/>
                            </a:solidFill>
                            <a:latin typeface="Times New Roman" panose="02020603050405020304" pitchFamily="18" charset="0"/>
                            <a:cs typeface="Times New Roman" panose="02020603050405020304" pitchFamily="18" charset="0"/>
                          </a:rPr>
                          <m:t> </m:t>
                        </m:r>
                        <m:r>
                          <m:rPr>
                            <m:nor/>
                          </m:rPr>
                          <a:rPr lang="en-US" b="0" i="0" smtClean="0">
                            <a:solidFill>
                              <a:schemeClr val="tx1"/>
                            </a:solidFill>
                            <a:latin typeface="Times New Roman" panose="02020603050405020304" pitchFamily="18" charset="0"/>
                            <a:cs typeface="Times New Roman" panose="02020603050405020304" pitchFamily="18" charset="0"/>
                          </a:rPr>
                          <m:t>beginning</m:t>
                        </m:r>
                        <m:r>
                          <m:rPr>
                            <m:nor/>
                          </m:rPr>
                          <a:rPr lang="en-US" b="0" i="0" smtClean="0">
                            <a:solidFill>
                              <a:schemeClr val="tx1"/>
                            </a:solidFill>
                            <a:latin typeface="Times New Roman" panose="02020603050405020304" pitchFamily="18" charset="0"/>
                            <a:cs typeface="Times New Roman" panose="02020603050405020304" pitchFamily="18" charset="0"/>
                          </a:rPr>
                          <m:t> </m:t>
                        </m:r>
                        <m:r>
                          <m:rPr>
                            <m:nor/>
                          </m:rPr>
                          <a:rPr lang="en-US" b="0" i="0" smtClean="0">
                            <a:solidFill>
                              <a:schemeClr val="tx1"/>
                            </a:solidFill>
                            <a:latin typeface="Times New Roman" panose="02020603050405020304" pitchFamily="18" charset="0"/>
                            <a:cs typeface="Times New Roman" panose="02020603050405020304" pitchFamily="18" charset="0"/>
                          </a:rPr>
                          <m:t>of</m:t>
                        </m:r>
                        <m:r>
                          <m:rPr>
                            <m:nor/>
                          </m:rPr>
                          <a:rPr lang="en-US" b="0" i="0" smtClean="0">
                            <a:solidFill>
                              <a:schemeClr val="tx1"/>
                            </a:solidFill>
                            <a:latin typeface="Times New Roman" panose="02020603050405020304" pitchFamily="18" charset="0"/>
                            <a:cs typeface="Times New Roman" panose="02020603050405020304" pitchFamily="18" charset="0"/>
                          </a:rPr>
                          <m:t> </m:t>
                        </m:r>
                        <m:r>
                          <m:rPr>
                            <m:nor/>
                          </m:rPr>
                          <a:rPr lang="en-US" b="0" i="0" smtClean="0">
                            <a:solidFill>
                              <a:schemeClr val="tx1"/>
                            </a:solidFill>
                            <a:latin typeface="Times New Roman" panose="02020603050405020304" pitchFamily="18" charset="0"/>
                            <a:cs typeface="Times New Roman" panose="02020603050405020304" pitchFamily="18" charset="0"/>
                          </a:rPr>
                          <m:t>the</m:t>
                        </m:r>
                        <m:r>
                          <m:rPr>
                            <m:nor/>
                          </m:rPr>
                          <a:rPr lang="en-US" b="0" i="0" smtClean="0">
                            <a:solidFill>
                              <a:schemeClr val="tx1"/>
                            </a:solidFill>
                            <a:latin typeface="Times New Roman" panose="02020603050405020304" pitchFamily="18" charset="0"/>
                            <a:cs typeface="Times New Roman" panose="02020603050405020304" pitchFamily="18" charset="0"/>
                          </a:rPr>
                          <m:t> </m:t>
                        </m:r>
                        <m:r>
                          <m:rPr>
                            <m:nor/>
                          </m:rPr>
                          <a:rPr lang="en-US" b="0" i="0" smtClean="0">
                            <a:solidFill>
                              <a:schemeClr val="tx1"/>
                            </a:solidFill>
                            <a:latin typeface="Times New Roman" panose="02020603050405020304" pitchFamily="18" charset="0"/>
                            <a:cs typeface="Times New Roman" panose="02020603050405020304" pitchFamily="18" charset="0"/>
                          </a:rPr>
                          <m:t>year</m:t>
                        </m:r>
                        <m:r>
                          <m:rPr>
                            <m:nor/>
                          </m:rPr>
                          <a:rPr lang="en-US" b="0" i="0" smtClean="0">
                            <a:solidFill>
                              <a:schemeClr val="tx1"/>
                            </a:solidFill>
                            <a:latin typeface="Times New Roman" panose="02020603050405020304" pitchFamily="18" charset="0"/>
                            <a:cs typeface="Times New Roman" panose="02020603050405020304" pitchFamily="18" charset="0"/>
                          </a:rPr>
                          <m:t> </m:t>
                        </m:r>
                      </m:den>
                    </m:f>
                  </m:oMath>
                </a14:m>
                <a:r>
                  <a:rPr lang="en-US" dirty="0">
                    <a:solidFill>
                      <a:schemeClr val="tx1"/>
                    </a:solidFill>
                    <a:latin typeface="Times New Roman" panose="02020603050405020304" pitchFamily="18" charset="0"/>
                    <a:cs typeface="Times New Roman" panose="02020603050405020304" pitchFamily="18" charset="0"/>
                  </a:rPr>
                  <a:t> * 100%;</a:t>
                </a:r>
              </a:p>
            </p:txBody>
          </p:sp>
        </mc:Choice>
        <mc:Fallback>
          <p:sp>
            <p:nvSpPr>
              <p:cNvPr id="11" name="Rectangle 4">
                <a:extLst>
                  <a:ext uri="{FF2B5EF4-FFF2-40B4-BE49-F238E27FC236}">
                    <a16:creationId xmlns:a16="http://schemas.microsoft.com/office/drawing/2014/main" id="{107463F9-1BAE-4CB9-9420-D4D10CBD4E68}"/>
                  </a:ext>
                </a:extLst>
              </p:cNvPr>
              <p:cNvSpPr>
                <a:spLocks noRot="1" noChangeAspect="1" noMove="1" noResize="1" noEditPoints="1" noAdjustHandles="1" noChangeArrowheads="1" noChangeShapeType="1" noTextEdit="1"/>
              </p:cNvSpPr>
              <p:nvPr/>
            </p:nvSpPr>
            <p:spPr bwMode="auto">
              <a:xfrm>
                <a:off x="406961" y="4041541"/>
                <a:ext cx="10893049" cy="592023"/>
              </a:xfrm>
              <a:prstGeom prst="rect">
                <a:avLst/>
              </a:prstGeom>
              <a:blipFill>
                <a:blip r:embed="rId4"/>
                <a:stretch>
                  <a:fillRect l="-504"/>
                </a:stretch>
              </a:blipFill>
              <a:ln w="9525">
                <a:noFill/>
                <a:miter lim="800000"/>
                <a:headEnd/>
                <a:tailEnd/>
              </a:ln>
              <a:effectLst/>
            </p:spPr>
            <p:txBody>
              <a:bodyPr/>
              <a:lstStyle/>
              <a:p>
                <a:r>
                  <a:rPr lang="en-US">
                    <a:noFill/>
                  </a:rPr>
                  <a:t> </a:t>
                </a:r>
              </a:p>
            </p:txBody>
          </p:sp>
        </mc:Fallback>
      </mc:AlternateContent>
      <p:sp>
        <p:nvSpPr>
          <p:cNvPr id="14" name="TextovéPole 11">
            <a:extLst>
              <a:ext uri="{FF2B5EF4-FFF2-40B4-BE49-F238E27FC236}">
                <a16:creationId xmlns:a16="http://schemas.microsoft.com/office/drawing/2014/main" id="{CB6A1C16-DEDE-4D9D-AE66-CF8AB6F92157}"/>
              </a:ext>
            </a:extLst>
          </p:cNvPr>
          <p:cNvSpPr txBox="1"/>
          <p:nvPr/>
        </p:nvSpPr>
        <p:spPr>
          <a:xfrm>
            <a:off x="395536" y="5263127"/>
            <a:ext cx="6735818" cy="369332"/>
          </a:xfrm>
          <a:prstGeom prst="rect">
            <a:avLst/>
          </a:prstGeom>
          <a:noFill/>
        </p:spPr>
        <p:txBody>
          <a:bodyPr wrap="none" rtlCol="0">
            <a:spAutoFit/>
          </a:bodyPr>
          <a:lstStyle/>
          <a:p>
            <a:r>
              <a:rPr lang="en-US" dirty="0">
                <a:latin typeface="Times New Roman" pitchFamily="18" charset="0"/>
              </a:rPr>
              <a:t>Recommended value: coefficient 1.3 must be more than coefficient 1.2</a:t>
            </a:r>
          </a:p>
        </p:txBody>
      </p:sp>
      <mc:AlternateContent xmlns:mc="http://schemas.openxmlformats.org/markup-compatibility/2006">
        <mc:Choice xmlns:a14="http://schemas.microsoft.com/office/drawing/2010/main" Requires="a14">
          <p:sp>
            <p:nvSpPr>
              <p:cNvPr id="15" name="Rectangle 4">
                <a:extLst>
                  <a:ext uri="{FF2B5EF4-FFF2-40B4-BE49-F238E27FC236}">
                    <a16:creationId xmlns:a16="http://schemas.microsoft.com/office/drawing/2014/main" id="{CFAAB92B-409A-4376-9C3F-AD18F439D580}"/>
                  </a:ext>
                </a:extLst>
              </p:cNvPr>
              <p:cNvSpPr>
                <a:spLocks noChangeArrowheads="1"/>
              </p:cNvSpPr>
              <p:nvPr/>
            </p:nvSpPr>
            <p:spPr bwMode="auto">
              <a:xfrm>
                <a:off x="418386" y="4633564"/>
                <a:ext cx="10893049" cy="592023"/>
              </a:xfrm>
              <a:prstGeom prst="rect">
                <a:avLst/>
              </a:prstGeom>
              <a:noFill/>
              <a:ln w="9525">
                <a:noFill/>
                <a:miter lim="800000"/>
                <a:headEnd/>
                <a:tailEnd/>
              </a:ln>
              <a:effectLst/>
            </p:spPr>
            <p:txBody>
              <a:bodyPr wrap="square" lIns="92075" tIns="46038" rIns="92075" bIns="46038">
                <a:spAutoFit/>
              </a:bodyPr>
              <a:lstStyle/>
              <a:p>
                <a:pPr defTabSz="762000"/>
                <a:r>
                  <a:rPr lang="en-US" dirty="0">
                    <a:solidFill>
                      <a:schemeClr val="tx1"/>
                    </a:solidFill>
                    <a:latin typeface="Times New Roman" panose="02020603050405020304" pitchFamily="18" charset="0"/>
                    <a:cs typeface="Times New Roman" panose="02020603050405020304" pitchFamily="18" charset="0"/>
                  </a:rPr>
                  <a:t>1.3. Coefficient of tangible (intangible) assets renewal, % = </a:t>
                </a:r>
                <a14:m>
                  <m:oMath xmlns:m="http://schemas.openxmlformats.org/officeDocument/2006/math">
                    <m:f>
                      <m:fPr>
                        <m:ctrlPr>
                          <a:rPr lang="en-US" i="1">
                            <a:solidFill>
                              <a:schemeClr val="tx1"/>
                            </a:solidFill>
                            <a:latin typeface="Cambria Math" panose="02040503050406030204" pitchFamily="18" charset="0"/>
                          </a:rPr>
                        </m:ctrlPr>
                      </m:fPr>
                      <m:num>
                        <m:r>
                          <m:rPr>
                            <m:nor/>
                          </m:rPr>
                          <a:rPr lang="en-US" b="0" i="0" dirty="0" smtClean="0">
                            <a:solidFill>
                              <a:schemeClr val="tx1"/>
                            </a:solidFill>
                            <a:latin typeface="Times New Roman" panose="02020603050405020304" pitchFamily="18" charset="0"/>
                            <a:cs typeface="Times New Roman" panose="02020603050405020304" pitchFamily="18" charset="0"/>
                          </a:rPr>
                          <m:t>value</m:t>
                        </m:r>
                        <m:r>
                          <m:rPr>
                            <m:nor/>
                          </m:rPr>
                          <a:rPr lang="en-US" b="0" i="0" dirty="0" smtClean="0">
                            <a:solidFill>
                              <a:schemeClr val="tx1"/>
                            </a:solidFill>
                            <a:latin typeface="Times New Roman" panose="02020603050405020304" pitchFamily="18" charset="0"/>
                            <a:cs typeface="Times New Roman" panose="02020603050405020304" pitchFamily="18" charset="0"/>
                          </a:rPr>
                          <m:t> </m:t>
                        </m:r>
                        <m:r>
                          <m:rPr>
                            <m:nor/>
                          </m:rPr>
                          <a:rPr lang="en-US" b="0" i="0" dirty="0" smtClean="0">
                            <a:solidFill>
                              <a:schemeClr val="tx1"/>
                            </a:solidFill>
                            <a:latin typeface="Times New Roman" panose="02020603050405020304" pitchFamily="18" charset="0"/>
                            <a:cs typeface="Times New Roman" panose="02020603050405020304" pitchFamily="18" charset="0"/>
                          </a:rPr>
                          <m:t>of</m:t>
                        </m:r>
                        <m:r>
                          <m:rPr>
                            <m:nor/>
                          </m:rPr>
                          <a:rPr lang="en-US" b="0" i="0" dirty="0" smtClean="0">
                            <a:solidFill>
                              <a:schemeClr val="tx1"/>
                            </a:solidFill>
                            <a:latin typeface="Times New Roman" panose="02020603050405020304" pitchFamily="18" charset="0"/>
                            <a:cs typeface="Times New Roman" panose="02020603050405020304" pitchFamily="18" charset="0"/>
                          </a:rPr>
                          <m:t> </m:t>
                        </m:r>
                        <m:r>
                          <m:rPr>
                            <m:nor/>
                          </m:rPr>
                          <a:rPr lang="en-US" b="0" i="0" dirty="0" smtClean="0">
                            <a:solidFill>
                              <a:schemeClr val="tx1"/>
                            </a:solidFill>
                            <a:latin typeface="Times New Roman" panose="02020603050405020304" pitchFamily="18" charset="0"/>
                            <a:cs typeface="Times New Roman" panose="02020603050405020304" pitchFamily="18" charset="0"/>
                          </a:rPr>
                          <m:t>arrived</m:t>
                        </m:r>
                        <m:r>
                          <m:rPr>
                            <m:nor/>
                          </m:rPr>
                          <a:rPr lang="en-US" b="0" i="0" dirty="0" smtClean="0">
                            <a:solidFill>
                              <a:schemeClr val="tx1"/>
                            </a:solidFill>
                            <a:latin typeface="Times New Roman" panose="02020603050405020304" pitchFamily="18" charset="0"/>
                            <a:cs typeface="Times New Roman" panose="02020603050405020304" pitchFamily="18" charset="0"/>
                          </a:rPr>
                          <m:t> </m:t>
                        </m:r>
                        <m:r>
                          <m:rPr>
                            <m:nor/>
                          </m:rPr>
                          <a:rPr lang="en-US" b="0" i="0" dirty="0" smtClean="0">
                            <a:solidFill>
                              <a:schemeClr val="tx1"/>
                            </a:solidFill>
                            <a:latin typeface="Times New Roman" panose="02020603050405020304" pitchFamily="18" charset="0"/>
                            <a:cs typeface="Times New Roman" panose="02020603050405020304" pitchFamily="18" charset="0"/>
                          </a:rPr>
                          <m:t>tangible</m:t>
                        </m:r>
                        <m:r>
                          <m:rPr>
                            <m:nor/>
                          </m:rPr>
                          <a:rPr lang="en-US" dirty="0">
                            <a:solidFill>
                              <a:schemeClr val="tx1"/>
                            </a:solidFill>
                            <a:latin typeface="Times New Roman" panose="02020603050405020304" pitchFamily="18" charset="0"/>
                            <a:cs typeface="Times New Roman" panose="02020603050405020304" pitchFamily="18" charset="0"/>
                          </a:rPr>
                          <m:t> (</m:t>
                        </m:r>
                        <m:r>
                          <m:rPr>
                            <m:nor/>
                          </m:rPr>
                          <a:rPr lang="en-US" dirty="0">
                            <a:solidFill>
                              <a:schemeClr val="tx1"/>
                            </a:solidFill>
                            <a:latin typeface="Times New Roman" panose="02020603050405020304" pitchFamily="18" charset="0"/>
                            <a:cs typeface="Times New Roman" panose="02020603050405020304" pitchFamily="18" charset="0"/>
                          </a:rPr>
                          <m:t>intangible</m:t>
                        </m:r>
                        <m:r>
                          <m:rPr>
                            <m:nor/>
                          </m:rPr>
                          <a:rPr lang="en-US" dirty="0">
                            <a:solidFill>
                              <a:schemeClr val="tx1"/>
                            </a:solidFill>
                            <a:latin typeface="Times New Roman" panose="02020603050405020304" pitchFamily="18" charset="0"/>
                            <a:cs typeface="Times New Roman" panose="02020603050405020304" pitchFamily="18" charset="0"/>
                          </a:rPr>
                          <m:t>) </m:t>
                        </m:r>
                        <m:r>
                          <m:rPr>
                            <m:nor/>
                          </m:rPr>
                          <a:rPr lang="en-US" b="0" i="0" dirty="0" smtClean="0">
                            <a:solidFill>
                              <a:schemeClr val="tx1"/>
                            </a:solidFill>
                            <a:latin typeface="Times New Roman" panose="02020603050405020304" pitchFamily="18" charset="0"/>
                            <a:cs typeface="Times New Roman" panose="02020603050405020304" pitchFamily="18" charset="0"/>
                          </a:rPr>
                          <m:t>assets</m:t>
                        </m:r>
                        <m:r>
                          <m:rPr>
                            <m:nor/>
                          </m:rPr>
                          <a:rPr lang="en-US" b="0" i="0" dirty="0" smtClean="0">
                            <a:solidFill>
                              <a:schemeClr val="tx1"/>
                            </a:solidFill>
                            <a:latin typeface="Times New Roman" panose="02020603050405020304" pitchFamily="18" charset="0"/>
                            <a:cs typeface="Times New Roman" panose="02020603050405020304" pitchFamily="18" charset="0"/>
                          </a:rPr>
                          <m:t> </m:t>
                        </m:r>
                        <m:r>
                          <a:rPr lang="en-US" b="0" i="0" smtClean="0">
                            <a:solidFill>
                              <a:schemeClr val="tx1"/>
                            </a:solidFill>
                            <a:latin typeface="Cambria Math" panose="02040503050406030204" pitchFamily="18" charset="0"/>
                          </a:rPr>
                          <m:t> </m:t>
                        </m:r>
                        <m:r>
                          <a:rPr lang="en-US" b="0" i="0" smtClean="0">
                            <a:solidFill>
                              <a:schemeClr val="tx1"/>
                            </a:solidFill>
                            <a:latin typeface="Cambria Math" panose="02040503050406030204" pitchFamily="18" charset="0"/>
                          </a:rPr>
                          <m:t> </m:t>
                        </m:r>
                      </m:num>
                      <m:den>
                        <m:r>
                          <m:rPr>
                            <m:nor/>
                          </m:rPr>
                          <a:rPr lang="en-US" b="0" i="0" smtClean="0">
                            <a:solidFill>
                              <a:schemeClr val="tx1"/>
                            </a:solidFill>
                            <a:latin typeface="Times New Roman" panose="02020603050405020304" pitchFamily="18" charset="0"/>
                            <a:cs typeface="Times New Roman" panose="02020603050405020304" pitchFamily="18" charset="0"/>
                          </a:rPr>
                          <m:t>original</m:t>
                        </m:r>
                        <m:r>
                          <m:rPr>
                            <m:nor/>
                          </m:rPr>
                          <a:rPr lang="en-US" b="0" i="0" smtClean="0">
                            <a:solidFill>
                              <a:schemeClr val="tx1"/>
                            </a:solidFill>
                            <a:latin typeface="Times New Roman" panose="02020603050405020304" pitchFamily="18" charset="0"/>
                            <a:cs typeface="Times New Roman" panose="02020603050405020304" pitchFamily="18" charset="0"/>
                          </a:rPr>
                          <m:t> </m:t>
                        </m:r>
                        <m:r>
                          <m:rPr>
                            <m:nor/>
                          </m:rPr>
                          <a:rPr lang="en-US" b="0" i="0" smtClean="0">
                            <a:solidFill>
                              <a:schemeClr val="tx1"/>
                            </a:solidFill>
                            <a:latin typeface="Times New Roman" panose="02020603050405020304" pitchFamily="18" charset="0"/>
                            <a:cs typeface="Times New Roman" panose="02020603050405020304" pitchFamily="18" charset="0"/>
                          </a:rPr>
                          <m:t>value</m:t>
                        </m:r>
                        <m:r>
                          <m:rPr>
                            <m:nor/>
                          </m:rPr>
                          <a:rPr lang="en-US" b="0" i="0" smtClean="0">
                            <a:solidFill>
                              <a:schemeClr val="tx1"/>
                            </a:solidFill>
                            <a:latin typeface="Times New Roman" panose="02020603050405020304" pitchFamily="18" charset="0"/>
                            <a:cs typeface="Times New Roman" panose="02020603050405020304" pitchFamily="18" charset="0"/>
                          </a:rPr>
                          <m:t> </m:t>
                        </m:r>
                        <m:r>
                          <m:rPr>
                            <m:nor/>
                          </m:rPr>
                          <a:rPr lang="en-US" b="0" i="0" smtClean="0">
                            <a:solidFill>
                              <a:schemeClr val="tx1"/>
                            </a:solidFill>
                            <a:latin typeface="Times New Roman" panose="02020603050405020304" pitchFamily="18" charset="0"/>
                            <a:cs typeface="Times New Roman" panose="02020603050405020304" pitchFamily="18" charset="0"/>
                          </a:rPr>
                          <m:t>at</m:t>
                        </m:r>
                        <m:r>
                          <m:rPr>
                            <m:nor/>
                          </m:rPr>
                          <a:rPr lang="en-US" b="0" i="0" smtClean="0">
                            <a:solidFill>
                              <a:schemeClr val="tx1"/>
                            </a:solidFill>
                            <a:latin typeface="Times New Roman" panose="02020603050405020304" pitchFamily="18" charset="0"/>
                            <a:cs typeface="Times New Roman" panose="02020603050405020304" pitchFamily="18" charset="0"/>
                          </a:rPr>
                          <m:t> </m:t>
                        </m:r>
                        <m:r>
                          <m:rPr>
                            <m:nor/>
                          </m:rPr>
                          <a:rPr lang="en-US" b="0" i="0" smtClean="0">
                            <a:solidFill>
                              <a:schemeClr val="tx1"/>
                            </a:solidFill>
                            <a:latin typeface="Times New Roman" panose="02020603050405020304" pitchFamily="18" charset="0"/>
                            <a:cs typeface="Times New Roman" panose="02020603050405020304" pitchFamily="18" charset="0"/>
                          </a:rPr>
                          <m:t>the</m:t>
                        </m:r>
                        <m:r>
                          <m:rPr>
                            <m:nor/>
                          </m:rPr>
                          <a:rPr lang="en-US" b="0" i="0" smtClean="0">
                            <a:solidFill>
                              <a:schemeClr val="tx1"/>
                            </a:solidFill>
                            <a:latin typeface="Times New Roman" panose="02020603050405020304" pitchFamily="18" charset="0"/>
                            <a:cs typeface="Times New Roman" panose="02020603050405020304" pitchFamily="18" charset="0"/>
                          </a:rPr>
                          <m:t> </m:t>
                        </m:r>
                        <m:r>
                          <m:rPr>
                            <m:nor/>
                          </m:rPr>
                          <a:rPr lang="en-US" b="0" i="0" smtClean="0">
                            <a:solidFill>
                              <a:schemeClr val="tx1"/>
                            </a:solidFill>
                            <a:latin typeface="Times New Roman" panose="02020603050405020304" pitchFamily="18" charset="0"/>
                            <a:cs typeface="Times New Roman" panose="02020603050405020304" pitchFamily="18" charset="0"/>
                          </a:rPr>
                          <m:t>end</m:t>
                        </m:r>
                        <m:r>
                          <m:rPr>
                            <m:nor/>
                          </m:rPr>
                          <a:rPr lang="en-US" b="0" i="0" smtClean="0">
                            <a:solidFill>
                              <a:schemeClr val="tx1"/>
                            </a:solidFill>
                            <a:latin typeface="Times New Roman" panose="02020603050405020304" pitchFamily="18" charset="0"/>
                            <a:cs typeface="Times New Roman" panose="02020603050405020304" pitchFamily="18" charset="0"/>
                          </a:rPr>
                          <m:t> </m:t>
                        </m:r>
                        <m:r>
                          <m:rPr>
                            <m:nor/>
                          </m:rPr>
                          <a:rPr lang="en-US" b="0" i="0" smtClean="0">
                            <a:solidFill>
                              <a:schemeClr val="tx1"/>
                            </a:solidFill>
                            <a:latin typeface="Times New Roman" panose="02020603050405020304" pitchFamily="18" charset="0"/>
                            <a:cs typeface="Times New Roman" panose="02020603050405020304" pitchFamily="18" charset="0"/>
                          </a:rPr>
                          <m:t>of</m:t>
                        </m:r>
                        <m:r>
                          <m:rPr>
                            <m:nor/>
                          </m:rPr>
                          <a:rPr lang="en-US" b="0" i="0" smtClean="0">
                            <a:solidFill>
                              <a:schemeClr val="tx1"/>
                            </a:solidFill>
                            <a:latin typeface="Times New Roman" panose="02020603050405020304" pitchFamily="18" charset="0"/>
                            <a:cs typeface="Times New Roman" panose="02020603050405020304" pitchFamily="18" charset="0"/>
                          </a:rPr>
                          <m:t> </m:t>
                        </m:r>
                        <m:r>
                          <m:rPr>
                            <m:nor/>
                          </m:rPr>
                          <a:rPr lang="en-US" b="0" i="0" smtClean="0">
                            <a:solidFill>
                              <a:schemeClr val="tx1"/>
                            </a:solidFill>
                            <a:latin typeface="Times New Roman" panose="02020603050405020304" pitchFamily="18" charset="0"/>
                            <a:cs typeface="Times New Roman" panose="02020603050405020304" pitchFamily="18" charset="0"/>
                          </a:rPr>
                          <m:t>the</m:t>
                        </m:r>
                        <m:r>
                          <m:rPr>
                            <m:nor/>
                          </m:rPr>
                          <a:rPr lang="en-US" b="0" i="0" smtClean="0">
                            <a:solidFill>
                              <a:schemeClr val="tx1"/>
                            </a:solidFill>
                            <a:latin typeface="Times New Roman" panose="02020603050405020304" pitchFamily="18" charset="0"/>
                            <a:cs typeface="Times New Roman" panose="02020603050405020304" pitchFamily="18" charset="0"/>
                          </a:rPr>
                          <m:t> </m:t>
                        </m:r>
                        <m:r>
                          <m:rPr>
                            <m:nor/>
                          </m:rPr>
                          <a:rPr lang="en-US" b="0" i="0" smtClean="0">
                            <a:solidFill>
                              <a:schemeClr val="tx1"/>
                            </a:solidFill>
                            <a:latin typeface="Times New Roman" panose="02020603050405020304" pitchFamily="18" charset="0"/>
                            <a:cs typeface="Times New Roman" panose="02020603050405020304" pitchFamily="18" charset="0"/>
                          </a:rPr>
                          <m:t>year</m:t>
                        </m:r>
                        <m:r>
                          <m:rPr>
                            <m:nor/>
                          </m:rPr>
                          <a:rPr lang="en-US" b="0" i="0" smtClean="0">
                            <a:solidFill>
                              <a:schemeClr val="tx1"/>
                            </a:solidFill>
                            <a:latin typeface="Times New Roman" panose="02020603050405020304" pitchFamily="18" charset="0"/>
                            <a:cs typeface="Times New Roman" panose="02020603050405020304" pitchFamily="18" charset="0"/>
                          </a:rPr>
                          <m:t> </m:t>
                        </m:r>
                      </m:den>
                    </m:f>
                  </m:oMath>
                </a14:m>
                <a:r>
                  <a:rPr lang="en-US" dirty="0">
                    <a:solidFill>
                      <a:schemeClr val="tx1"/>
                    </a:solidFill>
                    <a:latin typeface="Times New Roman" panose="02020603050405020304" pitchFamily="18" charset="0"/>
                    <a:cs typeface="Times New Roman" panose="02020603050405020304" pitchFamily="18" charset="0"/>
                  </a:rPr>
                  <a:t> * 100%;</a:t>
                </a:r>
              </a:p>
            </p:txBody>
          </p:sp>
        </mc:Choice>
        <mc:Fallback>
          <p:sp>
            <p:nvSpPr>
              <p:cNvPr id="15" name="Rectangle 4">
                <a:extLst>
                  <a:ext uri="{FF2B5EF4-FFF2-40B4-BE49-F238E27FC236}">
                    <a16:creationId xmlns:a16="http://schemas.microsoft.com/office/drawing/2014/main" id="{CFAAB92B-409A-4376-9C3F-AD18F439D580}"/>
                  </a:ext>
                </a:extLst>
              </p:cNvPr>
              <p:cNvSpPr>
                <a:spLocks noRot="1" noChangeAspect="1" noMove="1" noResize="1" noEditPoints="1" noAdjustHandles="1" noChangeArrowheads="1" noChangeShapeType="1" noTextEdit="1"/>
              </p:cNvSpPr>
              <p:nvPr/>
            </p:nvSpPr>
            <p:spPr bwMode="auto">
              <a:xfrm>
                <a:off x="418386" y="4633564"/>
                <a:ext cx="10893049" cy="592023"/>
              </a:xfrm>
              <a:prstGeom prst="rect">
                <a:avLst/>
              </a:prstGeom>
              <a:blipFill>
                <a:blip r:embed="rId5"/>
                <a:stretch>
                  <a:fillRect l="-504"/>
                </a:stretch>
              </a:blipFill>
              <a:ln w="9525">
                <a:noFill/>
                <a:miter lim="800000"/>
                <a:headEnd/>
                <a:tailEnd/>
              </a:ln>
              <a:effectLst/>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6" name="Rectangle 4">
                <a:extLst>
                  <a:ext uri="{FF2B5EF4-FFF2-40B4-BE49-F238E27FC236}">
                    <a16:creationId xmlns:a16="http://schemas.microsoft.com/office/drawing/2014/main" id="{CC8ED249-B59F-424A-B917-838C139A91AC}"/>
                  </a:ext>
                </a:extLst>
              </p:cNvPr>
              <p:cNvSpPr>
                <a:spLocks noChangeArrowheads="1"/>
              </p:cNvSpPr>
              <p:nvPr/>
            </p:nvSpPr>
            <p:spPr bwMode="auto">
              <a:xfrm>
                <a:off x="395536" y="1745514"/>
                <a:ext cx="11576790" cy="592023"/>
              </a:xfrm>
              <a:prstGeom prst="rect">
                <a:avLst/>
              </a:prstGeom>
              <a:noFill/>
              <a:ln w="9525">
                <a:noFill/>
                <a:miter lim="800000"/>
                <a:headEnd/>
                <a:tailEnd/>
              </a:ln>
              <a:effectLst/>
            </p:spPr>
            <p:txBody>
              <a:bodyPr wrap="square" lIns="92075" tIns="46038" rIns="92075" bIns="46038">
                <a:spAutoFit/>
              </a:bodyPr>
              <a:lstStyle/>
              <a:p>
                <a:pPr defTabSz="762000"/>
                <a:r>
                  <a:rPr lang="en-US" dirty="0">
                    <a:solidFill>
                      <a:schemeClr val="tx1"/>
                    </a:solidFill>
                    <a:latin typeface="Times New Roman" panose="02020603050405020304" pitchFamily="18" charset="0"/>
                    <a:cs typeface="Times New Roman" panose="02020603050405020304" pitchFamily="18" charset="0"/>
                  </a:rPr>
                  <a:t>1.1. Coefficient of tangible (intangible) assets wear, % = </a:t>
                </a:r>
                <a14:m>
                  <m:oMath xmlns:m="http://schemas.openxmlformats.org/officeDocument/2006/math">
                    <m:f>
                      <m:fPr>
                        <m:ctrlPr>
                          <a:rPr lang="en-US" i="1">
                            <a:solidFill>
                              <a:schemeClr val="tx1"/>
                            </a:solidFill>
                            <a:latin typeface="Cambria Math" panose="02040503050406030204" pitchFamily="18" charset="0"/>
                          </a:rPr>
                        </m:ctrlPr>
                      </m:fPr>
                      <m:num>
                        <m:r>
                          <m:rPr>
                            <m:nor/>
                          </m:rPr>
                          <a:rPr lang="en-US" b="0" i="0" dirty="0" smtClean="0">
                            <a:solidFill>
                              <a:schemeClr val="tx1"/>
                            </a:solidFill>
                            <a:latin typeface="Times New Roman" panose="02020603050405020304" pitchFamily="18" charset="0"/>
                            <a:cs typeface="Times New Roman" panose="02020603050405020304" pitchFamily="18" charset="0"/>
                          </a:rPr>
                          <m:t>accumulated</m:t>
                        </m:r>
                        <m:r>
                          <m:rPr>
                            <m:nor/>
                          </m:rPr>
                          <a:rPr lang="en-US" b="0" i="0" dirty="0" smtClean="0">
                            <a:solidFill>
                              <a:schemeClr val="tx1"/>
                            </a:solidFill>
                            <a:latin typeface="Times New Roman" panose="02020603050405020304" pitchFamily="18" charset="0"/>
                            <a:cs typeface="Times New Roman" panose="02020603050405020304" pitchFamily="18" charset="0"/>
                          </a:rPr>
                          <m:t> </m:t>
                        </m:r>
                        <m:r>
                          <m:rPr>
                            <m:nor/>
                          </m:rPr>
                          <a:rPr lang="en-US" b="0" i="0" dirty="0" smtClean="0">
                            <a:solidFill>
                              <a:schemeClr val="tx1"/>
                            </a:solidFill>
                            <a:latin typeface="Times New Roman" panose="02020603050405020304" pitchFamily="18" charset="0"/>
                            <a:cs typeface="Times New Roman" panose="02020603050405020304" pitchFamily="18" charset="0"/>
                          </a:rPr>
                          <m:t>depreciation</m:t>
                        </m:r>
                        <m:r>
                          <m:rPr>
                            <m:nor/>
                          </m:rPr>
                          <a:rPr lang="en-US" b="0" i="0" dirty="0" smtClean="0">
                            <a:solidFill>
                              <a:schemeClr val="tx1"/>
                            </a:solidFill>
                            <a:latin typeface="Times New Roman" panose="02020603050405020304" pitchFamily="18" charset="0"/>
                            <a:cs typeface="Times New Roman" panose="02020603050405020304" pitchFamily="18" charset="0"/>
                          </a:rPr>
                          <m:t> </m:t>
                        </m:r>
                        <m:r>
                          <m:rPr>
                            <m:nor/>
                          </m:rPr>
                          <a:rPr lang="en-US" b="0" i="0" dirty="0" smtClean="0">
                            <a:solidFill>
                              <a:schemeClr val="tx1"/>
                            </a:solidFill>
                            <a:latin typeface="Times New Roman" panose="02020603050405020304" pitchFamily="18" charset="0"/>
                            <a:cs typeface="Times New Roman" panose="02020603050405020304" pitchFamily="18" charset="0"/>
                          </a:rPr>
                          <m:t>of</m:t>
                        </m:r>
                        <m:r>
                          <m:rPr>
                            <m:nor/>
                          </m:rPr>
                          <a:rPr lang="en-US" b="0" i="0" dirty="0" smtClean="0">
                            <a:solidFill>
                              <a:schemeClr val="tx1"/>
                            </a:solidFill>
                            <a:latin typeface="Times New Roman" panose="02020603050405020304" pitchFamily="18" charset="0"/>
                            <a:cs typeface="Times New Roman" panose="02020603050405020304" pitchFamily="18" charset="0"/>
                          </a:rPr>
                          <m:t> </m:t>
                        </m:r>
                        <m:r>
                          <m:rPr>
                            <m:nor/>
                          </m:rPr>
                          <a:rPr lang="en-US" b="0" i="0" dirty="0" smtClean="0">
                            <a:solidFill>
                              <a:schemeClr val="tx1"/>
                            </a:solidFill>
                            <a:latin typeface="Times New Roman" panose="02020603050405020304" pitchFamily="18" charset="0"/>
                            <a:cs typeface="Times New Roman" panose="02020603050405020304" pitchFamily="18" charset="0"/>
                          </a:rPr>
                          <m:t>tangible</m:t>
                        </m:r>
                        <m:r>
                          <m:rPr>
                            <m:nor/>
                          </m:rPr>
                          <a:rPr lang="en-US" dirty="0" smtClean="0">
                            <a:solidFill>
                              <a:schemeClr val="tx1"/>
                            </a:solidFill>
                            <a:latin typeface="Times New Roman" panose="02020603050405020304" pitchFamily="18" charset="0"/>
                            <a:cs typeface="Times New Roman" panose="02020603050405020304" pitchFamily="18" charset="0"/>
                          </a:rPr>
                          <m:t> (</m:t>
                        </m:r>
                        <m:r>
                          <m:rPr>
                            <m:nor/>
                          </m:rPr>
                          <a:rPr lang="en-US" dirty="0" smtClean="0">
                            <a:solidFill>
                              <a:schemeClr val="tx1"/>
                            </a:solidFill>
                            <a:latin typeface="Times New Roman" panose="02020603050405020304" pitchFamily="18" charset="0"/>
                            <a:cs typeface="Times New Roman" panose="02020603050405020304" pitchFamily="18" charset="0"/>
                          </a:rPr>
                          <m:t>intangible</m:t>
                        </m:r>
                        <m:r>
                          <m:rPr>
                            <m:nor/>
                          </m:rPr>
                          <a:rPr lang="en-US" dirty="0" smtClean="0">
                            <a:solidFill>
                              <a:schemeClr val="tx1"/>
                            </a:solidFill>
                            <a:latin typeface="Times New Roman" panose="02020603050405020304" pitchFamily="18" charset="0"/>
                            <a:cs typeface="Times New Roman" panose="02020603050405020304" pitchFamily="18" charset="0"/>
                          </a:rPr>
                          <m:t>) </m:t>
                        </m:r>
                        <m:r>
                          <m:rPr>
                            <m:nor/>
                          </m:rPr>
                          <a:rPr lang="en-US" b="0" i="0" dirty="0" smtClean="0">
                            <a:solidFill>
                              <a:schemeClr val="tx1"/>
                            </a:solidFill>
                            <a:latin typeface="Times New Roman" panose="02020603050405020304" pitchFamily="18" charset="0"/>
                            <a:cs typeface="Times New Roman" panose="02020603050405020304" pitchFamily="18" charset="0"/>
                          </a:rPr>
                          <m:t>assets</m:t>
                        </m:r>
                        <m:r>
                          <m:rPr>
                            <m:nor/>
                          </m:rPr>
                          <a:rPr lang="en-US" b="0" i="0" dirty="0" smtClean="0">
                            <a:solidFill>
                              <a:schemeClr val="tx1"/>
                            </a:solidFill>
                            <a:latin typeface="Times New Roman" panose="02020603050405020304" pitchFamily="18" charset="0"/>
                            <a:cs typeface="Times New Roman" panose="02020603050405020304" pitchFamily="18" charset="0"/>
                          </a:rPr>
                          <m:t> </m:t>
                        </m:r>
                        <m:r>
                          <a:rPr lang="en-US" b="0" i="0" smtClean="0">
                            <a:solidFill>
                              <a:schemeClr val="tx1"/>
                            </a:solidFill>
                            <a:latin typeface="Cambria Math" panose="02040503050406030204" pitchFamily="18" charset="0"/>
                          </a:rPr>
                          <m:t>  </m:t>
                        </m:r>
                      </m:num>
                      <m:den>
                        <m:r>
                          <m:rPr>
                            <m:nor/>
                          </m:rPr>
                          <a:rPr lang="en-US" b="0" i="0" smtClean="0">
                            <a:solidFill>
                              <a:schemeClr val="tx1"/>
                            </a:solidFill>
                            <a:latin typeface="Times New Roman" panose="02020603050405020304" pitchFamily="18" charset="0"/>
                            <a:cs typeface="Times New Roman" panose="02020603050405020304" pitchFamily="18" charset="0"/>
                          </a:rPr>
                          <m:t>original</m:t>
                        </m:r>
                        <m:r>
                          <m:rPr>
                            <m:nor/>
                          </m:rPr>
                          <a:rPr lang="en-US" b="0" i="0" smtClean="0">
                            <a:solidFill>
                              <a:schemeClr val="tx1"/>
                            </a:solidFill>
                            <a:latin typeface="Times New Roman" panose="02020603050405020304" pitchFamily="18" charset="0"/>
                            <a:cs typeface="Times New Roman" panose="02020603050405020304" pitchFamily="18" charset="0"/>
                          </a:rPr>
                          <m:t> </m:t>
                        </m:r>
                        <m:r>
                          <m:rPr>
                            <m:nor/>
                          </m:rPr>
                          <a:rPr lang="en-US" b="0" i="0" smtClean="0">
                            <a:solidFill>
                              <a:schemeClr val="tx1"/>
                            </a:solidFill>
                            <a:latin typeface="Times New Roman" panose="02020603050405020304" pitchFamily="18" charset="0"/>
                            <a:cs typeface="Times New Roman" panose="02020603050405020304" pitchFamily="18" charset="0"/>
                          </a:rPr>
                          <m:t>value</m:t>
                        </m:r>
                        <m:r>
                          <m:rPr>
                            <m:nor/>
                          </m:rPr>
                          <a:rPr lang="en-US" b="0" i="0" smtClean="0">
                            <a:solidFill>
                              <a:schemeClr val="tx1"/>
                            </a:solidFill>
                            <a:latin typeface="Times New Roman" panose="02020603050405020304" pitchFamily="18" charset="0"/>
                            <a:cs typeface="Times New Roman" panose="02020603050405020304" pitchFamily="18" charset="0"/>
                          </a:rPr>
                          <m:t>  </m:t>
                        </m:r>
                      </m:den>
                    </m:f>
                  </m:oMath>
                </a14:m>
                <a:r>
                  <a:rPr lang="en-US" dirty="0">
                    <a:solidFill>
                      <a:schemeClr val="tx1"/>
                    </a:solidFill>
                    <a:latin typeface="Times New Roman" panose="02020603050405020304" pitchFamily="18" charset="0"/>
                    <a:cs typeface="Times New Roman" panose="02020603050405020304" pitchFamily="18" charset="0"/>
                  </a:rPr>
                  <a:t> * 100%;</a:t>
                </a:r>
              </a:p>
            </p:txBody>
          </p:sp>
        </mc:Choice>
        <mc:Fallback>
          <p:sp>
            <p:nvSpPr>
              <p:cNvPr id="16" name="Rectangle 4">
                <a:extLst>
                  <a:ext uri="{FF2B5EF4-FFF2-40B4-BE49-F238E27FC236}">
                    <a16:creationId xmlns:a16="http://schemas.microsoft.com/office/drawing/2014/main" id="{CC8ED249-B59F-424A-B917-838C139A91AC}"/>
                  </a:ext>
                </a:extLst>
              </p:cNvPr>
              <p:cNvSpPr>
                <a:spLocks noRot="1" noChangeAspect="1" noMove="1" noResize="1" noEditPoints="1" noAdjustHandles="1" noChangeArrowheads="1" noChangeShapeType="1" noTextEdit="1"/>
              </p:cNvSpPr>
              <p:nvPr/>
            </p:nvSpPr>
            <p:spPr bwMode="auto">
              <a:xfrm>
                <a:off x="395536" y="1745514"/>
                <a:ext cx="11576790" cy="592023"/>
              </a:xfrm>
              <a:prstGeom prst="rect">
                <a:avLst/>
              </a:prstGeom>
              <a:blipFill>
                <a:blip r:embed="rId6"/>
                <a:stretch>
                  <a:fillRect l="-474"/>
                </a:stretch>
              </a:blipFill>
              <a:ln w="9525">
                <a:noFill/>
                <a:miter lim="800000"/>
                <a:headEnd/>
                <a:tailEnd/>
              </a:ln>
              <a:effectLst/>
            </p:spPr>
            <p:txBody>
              <a:bodyPr/>
              <a:lstStyle/>
              <a:p>
                <a:r>
                  <a:rPr lang="en-US">
                    <a:noFill/>
                  </a:rPr>
                  <a:t> </a:t>
                </a:r>
              </a:p>
            </p:txBody>
          </p:sp>
        </mc:Fallback>
      </mc:AlternateContent>
    </p:spTree>
    <p:extLst>
      <p:ext uri="{BB962C8B-B14F-4D97-AF65-F5344CB8AC3E}">
        <p14:creationId xmlns:p14="http://schemas.microsoft.com/office/powerpoint/2010/main" val="1018269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ox(out)">
                                      <p:cBhvr>
                                        <p:cTn id="7" dur="500"/>
                                        <p:tgtEl>
                                          <p:spTgt spid="11">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KAMERA.WAV"/>
                                        </p:tgtEl>
                                      </p:cMediaNode>
                                    </p:audio>
                                  </p:sub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5">
                                            <p:txEl>
                                              <p:pRg st="0" end="0"/>
                                            </p:txEl>
                                          </p:spTgt>
                                        </p:tgtEl>
                                        <p:attrNameLst>
                                          <p:attrName>style.visibility</p:attrName>
                                        </p:attrNameLst>
                                      </p:cBhvr>
                                      <p:to>
                                        <p:strVal val="visible"/>
                                      </p:to>
                                    </p:set>
                                    <p:animEffect transition="in" filter="box(out)">
                                      <p:cBhvr>
                                        <p:cTn id="12" dur="500"/>
                                        <p:tgtEl>
                                          <p:spTgt spid="15">
                                            <p:txEl>
                                              <p:pRg st="0" end="0"/>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KAMERA.WAV"/>
                                        </p:tgtEl>
                                      </p:cMediaNode>
                                    </p:audio>
                                  </p:sub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6">
                                            <p:txEl>
                                              <p:pRg st="0" end="0"/>
                                            </p:txEl>
                                          </p:spTgt>
                                        </p:tgtEl>
                                        <p:attrNameLst>
                                          <p:attrName>style.visibility</p:attrName>
                                        </p:attrNameLst>
                                      </p:cBhvr>
                                      <p:to>
                                        <p:strVal val="visible"/>
                                      </p:to>
                                    </p:set>
                                    <p:animEffect transition="in" filter="box(out)">
                                      <p:cBhvr>
                                        <p:cTn id="17" dur="500"/>
                                        <p:tgtEl>
                                          <p:spTgt spid="16">
                                            <p:txEl>
                                              <p:pRg st="0" end="0"/>
                                            </p:txEl>
                                          </p:spTgt>
                                        </p:tgtEl>
                                      </p:cBhvr>
                                    </p:animEffect>
                                  </p:childTnLst>
                                  <p:subTnLst>
                                    <p:audio>
                                      <p:cMediaNode>
                                        <p:cTn display="0" masterRel="sameClick">
                                          <p:stCondLst>
                                            <p:cond evt="begin" delay="0">
                                              <p:tn val="15"/>
                                            </p:cond>
                                          </p:stCondLst>
                                          <p:endCondLst>
                                            <p:cond evt="onStopAudio" delay="0">
                                              <p:tgtEl>
                                                <p:sldTgt/>
                                              </p:tgtEl>
                                            </p:cond>
                                          </p:endCondLst>
                                        </p:cTn>
                                        <p:tgtEl>
                                          <p:sndTgt r:embed="rId2" name="K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autoUpdateAnimBg="0"/>
      <p:bldP spid="15" grpId="0" build="p" autoUpdateAnimBg="0"/>
      <p:bldP spid="16"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dirty="0">
              <a:solidFill>
                <a:prstClr val="black"/>
              </a:solidFill>
            </a:endParaRPr>
          </a:p>
        </p:txBody>
      </p:sp>
      <p:sp>
        <p:nvSpPr>
          <p:cNvPr id="5" name="Obdélník 4"/>
          <p:cNvSpPr/>
          <p:nvPr/>
        </p:nvSpPr>
        <p:spPr>
          <a:xfrm>
            <a:off x="251519" y="449337"/>
            <a:ext cx="9806881" cy="477054"/>
          </a:xfrm>
          <a:prstGeom prst="rect">
            <a:avLst/>
          </a:prstGeom>
          <a:solidFill>
            <a:srgbClr val="009999"/>
          </a:solidFill>
        </p:spPr>
        <p:txBody>
          <a:bodyPr wrap="square">
            <a:spAutoFit/>
          </a:bodyPr>
          <a:lstStyle/>
          <a:p>
            <a:pPr>
              <a:defRPr/>
            </a:pPr>
            <a:r>
              <a:rPr lang="en-US" sz="2500" kern="0" dirty="0">
                <a:latin typeface="Times New Roman"/>
              </a:rPr>
              <a:t>Ratio analysis: Liquidity</a:t>
            </a:r>
            <a:endParaRPr lang="en-US" sz="2500" kern="0" dirty="0"/>
          </a:p>
        </p:txBody>
      </p:sp>
      <p:sp>
        <p:nvSpPr>
          <p:cNvPr id="2" name="Obdélník 1"/>
          <p:cNvSpPr/>
          <p:nvPr/>
        </p:nvSpPr>
        <p:spPr>
          <a:xfrm>
            <a:off x="2580456" y="6304002"/>
            <a:ext cx="6096000" cy="553998"/>
          </a:xfrm>
          <a:prstGeom prst="rect">
            <a:avLst/>
          </a:prstGeom>
        </p:spPr>
        <p:txBody>
          <a:bodyPr>
            <a:spAutoFit/>
          </a:bodyPr>
          <a:lstStyle/>
          <a:p>
            <a:pPr algn="ctr">
              <a:spcBef>
                <a:spcPct val="0"/>
              </a:spcBef>
            </a:pPr>
            <a:r>
              <a:rPr lang="en-US" altLang="cs-CZ" sz="1000" b="1" dirty="0">
                <a:solidFill>
                  <a:srgbClr val="898989"/>
                </a:solidFill>
                <a:latin typeface="Enriqueta" panose="02000000000000000000" pitchFamily="2" charset="0"/>
              </a:rPr>
              <a:t>Tomas Heryan, Ph.D. </a:t>
            </a:r>
            <a:br>
              <a:rPr lang="en-US" altLang="cs-CZ" sz="1000" b="1" dirty="0">
                <a:solidFill>
                  <a:srgbClr val="898989"/>
                </a:solidFill>
                <a:latin typeface="Enriqueta" panose="02000000000000000000" pitchFamily="2" charset="0"/>
              </a:rPr>
            </a:br>
            <a:r>
              <a:rPr lang="en-US" altLang="cs-CZ" sz="1000" dirty="0">
                <a:solidFill>
                  <a:srgbClr val="898989"/>
                </a:solidFill>
                <a:latin typeface="Enriqueta" panose="02000000000000000000" pitchFamily="2" charset="0"/>
              </a:rPr>
              <a:t>Department of Finance and Accounting, SU SBA, Czechia, </a:t>
            </a:r>
          </a:p>
          <a:p>
            <a:pPr algn="ctr">
              <a:spcBef>
                <a:spcPct val="0"/>
              </a:spcBef>
            </a:pPr>
            <a:r>
              <a:rPr lang="en-US" altLang="cs-CZ" sz="1000" b="1" dirty="0">
                <a:solidFill>
                  <a:srgbClr val="898989"/>
                </a:solidFill>
                <a:latin typeface="Enriqueta" panose="02000000000000000000" pitchFamily="2" charset="0"/>
                <a:hlinkClick r:id="rId3"/>
              </a:rPr>
              <a:t>http://fiu.cms.opf.slu.cz/en</a:t>
            </a:r>
            <a:r>
              <a:rPr lang="en-US" altLang="cs-CZ" sz="1000" b="1" dirty="0">
                <a:solidFill>
                  <a:srgbClr val="898989"/>
                </a:solidFill>
                <a:latin typeface="Enriqueta" panose="02000000000000000000" pitchFamily="2" charset="0"/>
              </a:rPr>
              <a:t> </a:t>
            </a:r>
          </a:p>
        </p:txBody>
      </p:sp>
      <p:sp>
        <p:nvSpPr>
          <p:cNvPr id="9" name="Zástupný symbol pro obsah 2"/>
          <p:cNvSpPr txBox="1">
            <a:spLocks/>
          </p:cNvSpPr>
          <p:nvPr/>
        </p:nvSpPr>
        <p:spPr>
          <a:xfrm>
            <a:off x="395536" y="1275606"/>
            <a:ext cx="9724648" cy="464328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2000" dirty="0">
                <a:latin typeface="Times New Roman" panose="02020603050405020304" pitchFamily="18" charset="0"/>
                <a:cs typeface="Times New Roman" panose="02020603050405020304" pitchFamily="18" charset="0"/>
              </a:rPr>
              <a:t>The concept of liquidity is used in the following terms:</a:t>
            </a:r>
          </a:p>
          <a:p>
            <a:pPr algn="just"/>
            <a:r>
              <a:rPr lang="en-US" sz="2000" i="1" dirty="0">
                <a:latin typeface="Times New Roman" panose="02020603050405020304" pitchFamily="18" charset="0"/>
                <a:cs typeface="Times New Roman" panose="02020603050405020304" pitchFamily="18" charset="0"/>
              </a:rPr>
              <a:t>the liquidity of certain components of assets </a:t>
            </a:r>
            <a:r>
              <a:rPr lang="en-US" sz="2000" dirty="0">
                <a:latin typeface="Times New Roman" panose="02020603050405020304" pitchFamily="18" charset="0"/>
                <a:cs typeface="Times New Roman" panose="02020603050405020304" pitchFamily="18" charset="0"/>
              </a:rPr>
              <a:t>- as an expression of the properties of the components of the assets as quickly and without much loss of value can be converted into cash</a:t>
            </a:r>
          </a:p>
          <a:p>
            <a:pPr algn="just"/>
            <a:r>
              <a:rPr lang="en-US" sz="2000" i="1" dirty="0">
                <a:latin typeface="Times New Roman" panose="02020603050405020304" pitchFamily="18" charset="0"/>
                <a:cs typeface="Times New Roman" panose="02020603050405020304" pitchFamily="18" charset="0"/>
              </a:rPr>
              <a:t>the liquidity of the company</a:t>
            </a:r>
            <a:r>
              <a:rPr lang="en-US" sz="2000" dirty="0">
                <a:latin typeface="Times New Roman" panose="02020603050405020304" pitchFamily="18" charset="0"/>
                <a:cs typeface="Times New Roman" panose="02020603050405020304" pitchFamily="18" charset="0"/>
              </a:rPr>
              <a:t> - as an expression of the ability of the company to pay its payment obligations on time; pay-ability is one of the basic conditions for successful business existence.</a:t>
            </a:r>
          </a:p>
          <a:p>
            <a:pPr algn="just"/>
            <a:endParaRPr lang="en-US" sz="2000" dirty="0">
              <a:latin typeface="Times New Roman" panose="02020603050405020304" pitchFamily="18" charset="0"/>
              <a:cs typeface="Times New Roman" panose="02020603050405020304" pitchFamily="18" charset="0"/>
            </a:endParaRPr>
          </a:p>
          <a:p>
            <a:pPr marL="0" indent="0" algn="just">
              <a:buNone/>
            </a:pPr>
            <a:endParaRPr lang="en-US" sz="2000" dirty="0">
              <a:latin typeface="Times New Roman" panose="02020603050405020304" pitchFamily="18" charset="0"/>
              <a:cs typeface="Times New Roman" panose="02020603050405020304" pitchFamily="18" charset="0"/>
            </a:endParaRPr>
          </a:p>
          <a:p>
            <a:pPr marL="0" indent="0" algn="just">
              <a:buFont typeface="Arial" panose="020B0604020202020204" pitchFamily="34" charset="0"/>
              <a:buNone/>
            </a:pPr>
            <a:r>
              <a:rPr lang="en-US" sz="2000" b="1" dirty="0">
                <a:latin typeface="Times New Roman" panose="02020603050405020304" pitchFamily="18" charset="0"/>
                <a:cs typeface="Times New Roman" panose="02020603050405020304" pitchFamily="18" charset="0"/>
              </a:rPr>
              <a:t>LIQUIDITY</a:t>
            </a:r>
            <a:r>
              <a:rPr lang="en-US" sz="2000" dirty="0">
                <a:latin typeface="Times New Roman" panose="02020603050405020304" pitchFamily="18" charset="0"/>
                <a:cs typeface="Times New Roman" panose="02020603050405020304" pitchFamily="18" charset="0"/>
              </a:rPr>
              <a:t> reveals the ability of an enterprise to repay current liabilities completely on time with the help of different current assets</a:t>
            </a:r>
          </a:p>
          <a:p>
            <a:pPr marL="0" indent="0" algn="just">
              <a:buFont typeface="Arial" panose="020B0604020202020204" pitchFamily="34" charset="0"/>
              <a:buNone/>
            </a:pPr>
            <a:br>
              <a:rPr lang="en-US" sz="2000" dirty="0">
                <a:latin typeface="Times New Roman" panose="02020603050405020304" pitchFamily="18" charset="0"/>
                <a:cs typeface="Times New Roman" panose="02020603050405020304" pitchFamily="18" charset="0"/>
              </a:rPr>
            </a:br>
            <a:endParaRPr lang="en-US" sz="2000" dirty="0">
              <a:latin typeface="Times New Roman" panose="02020603050405020304" pitchFamily="18" charset="0"/>
              <a:cs typeface="Times New Roman" panose="02020603050405020304" pitchFamily="18" charset="0"/>
            </a:endParaRPr>
          </a:p>
          <a:p>
            <a:pPr algn="just"/>
            <a:endParaRPr lang="en-US" sz="2000" b="1" dirty="0">
              <a:latin typeface="Times New Roman" panose="02020603050405020304" pitchFamily="18" charset="0"/>
              <a:cs typeface="Times New Roman" panose="02020603050405020304" pitchFamily="18" charset="0"/>
            </a:endParaRPr>
          </a:p>
          <a:p>
            <a:pPr marL="0" indent="0" algn="just">
              <a:buFont typeface="Arial" panose="020B0604020202020204" pitchFamily="34" charset="0"/>
              <a:buNone/>
            </a:pPr>
            <a:endParaRPr lang="en-US" sz="2000" b="1" dirty="0">
              <a:latin typeface="Times New Roman" panose="02020603050405020304" pitchFamily="18" charset="0"/>
              <a:cs typeface="Times New Roman" panose="02020603050405020304" pitchFamily="18" charset="0"/>
            </a:endParaRPr>
          </a:p>
          <a:p>
            <a:pPr marL="0" indent="0" algn="just">
              <a:buFont typeface="Arial" panose="020B0604020202020204" pitchFamily="34" charset="0"/>
              <a:buNone/>
            </a:pPr>
            <a:endParaRPr lang="en-US" sz="2000" b="1" dirty="0">
              <a:latin typeface="Times New Roman" panose="02020603050405020304" pitchFamily="18" charset="0"/>
              <a:cs typeface="Times New Roman" panose="02020603050405020304" pitchFamily="18" charset="0"/>
            </a:endParaRPr>
          </a:p>
          <a:p>
            <a:pPr marL="0" indent="0" algn="just">
              <a:buFont typeface="Arial" panose="020B0604020202020204" pitchFamily="34" charset="0"/>
              <a:buNone/>
            </a:pPr>
            <a:endParaRPr lang="en-US" sz="2000" b="1" dirty="0">
              <a:latin typeface="Times New Roman" panose="02020603050405020304" pitchFamily="18" charset="0"/>
              <a:cs typeface="Times New Roman" panose="02020603050405020304" pitchFamily="18" charset="0"/>
            </a:endParaRPr>
          </a:p>
          <a:p>
            <a:pPr marL="0" indent="0" algn="just">
              <a:buFont typeface="Arial" panose="020B0604020202020204" pitchFamily="34" charset="0"/>
              <a:buNone/>
            </a:pPr>
            <a:endParaRPr lang="en-US" sz="2000" dirty="0">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58808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19" y="449337"/>
            <a:ext cx="7909069" cy="477054"/>
          </a:xfrm>
          <a:prstGeom prst="rect">
            <a:avLst/>
          </a:prstGeom>
          <a:solidFill>
            <a:srgbClr val="009999"/>
          </a:solidFill>
        </p:spPr>
        <p:txBody>
          <a:bodyPr wrap="square">
            <a:spAutoFit/>
          </a:bodyPr>
          <a:lstStyle/>
          <a:p>
            <a:pPr>
              <a:defRPr/>
            </a:pPr>
            <a:r>
              <a:rPr lang="en-US" sz="2500" kern="0" dirty="0">
                <a:latin typeface="Times New Roman" panose="02020603050405020304" pitchFamily="18" charset="0"/>
                <a:cs typeface="Times New Roman" panose="02020603050405020304" pitchFamily="18" charset="0"/>
              </a:rPr>
              <a:t>Liquidity ratios: Cash Ratio and Acid Test </a:t>
            </a:r>
            <a:endParaRPr lang="en-US" sz="2500" kern="0" baseline="-25000" dirty="0">
              <a:latin typeface="Times New Roman" panose="02020603050405020304" pitchFamily="18" charset="0"/>
              <a:cs typeface="Times New Roman" panose="02020603050405020304" pitchFamily="18" charset="0"/>
            </a:endParaRPr>
          </a:p>
        </p:txBody>
      </p:sp>
      <p:sp>
        <p:nvSpPr>
          <p:cNvPr id="2" name="Obdélník 1"/>
          <p:cNvSpPr/>
          <p:nvPr/>
        </p:nvSpPr>
        <p:spPr>
          <a:xfrm>
            <a:off x="2580456" y="6304002"/>
            <a:ext cx="6096000" cy="553998"/>
          </a:xfrm>
          <a:prstGeom prst="rect">
            <a:avLst/>
          </a:prstGeom>
        </p:spPr>
        <p:txBody>
          <a:bodyPr>
            <a:spAutoFit/>
          </a:bodyPr>
          <a:lstStyle/>
          <a:p>
            <a:pPr algn="ctr">
              <a:spcBef>
                <a:spcPct val="0"/>
              </a:spcBef>
            </a:pPr>
            <a:r>
              <a:rPr lang="en-US" altLang="cs-CZ" sz="1000" b="1" dirty="0">
                <a:solidFill>
                  <a:srgbClr val="898989"/>
                </a:solidFill>
                <a:latin typeface="Enriqueta" panose="02000000000000000000" pitchFamily="2" charset="0"/>
              </a:rPr>
              <a:t>Tomas Heryan, Ph.D. </a:t>
            </a:r>
            <a:br>
              <a:rPr lang="en-US" altLang="cs-CZ" sz="1000" b="1" dirty="0">
                <a:solidFill>
                  <a:srgbClr val="898989"/>
                </a:solidFill>
                <a:latin typeface="Enriqueta" panose="02000000000000000000" pitchFamily="2" charset="0"/>
              </a:rPr>
            </a:br>
            <a:r>
              <a:rPr lang="en-US" altLang="cs-CZ" sz="1000" dirty="0">
                <a:solidFill>
                  <a:srgbClr val="898989"/>
                </a:solidFill>
                <a:latin typeface="Enriqueta" panose="02000000000000000000" pitchFamily="2" charset="0"/>
              </a:rPr>
              <a:t>Department of Finance and Accounting, SU </a:t>
            </a:r>
            <a:r>
              <a:rPr lang="cs-CZ" altLang="cs-CZ" sz="1000" dirty="0" err="1">
                <a:solidFill>
                  <a:srgbClr val="898989"/>
                </a:solidFill>
                <a:latin typeface="Enriqueta" panose="02000000000000000000" pitchFamily="2" charset="0"/>
              </a:rPr>
              <a:t>SBA</a:t>
            </a:r>
            <a:r>
              <a:rPr lang="en-US" altLang="cs-CZ" sz="1000" dirty="0">
                <a:solidFill>
                  <a:srgbClr val="898989"/>
                </a:solidFill>
                <a:latin typeface="Enriqueta" panose="02000000000000000000" pitchFamily="2" charset="0"/>
              </a:rPr>
              <a:t>, Czechia, </a:t>
            </a:r>
            <a:endParaRPr lang="cs-CZ" altLang="cs-CZ" sz="1000" dirty="0">
              <a:solidFill>
                <a:srgbClr val="898989"/>
              </a:solidFill>
              <a:latin typeface="Enriqueta" panose="02000000000000000000" pitchFamily="2" charset="0"/>
            </a:endParaRPr>
          </a:p>
          <a:p>
            <a:pPr algn="ctr">
              <a:spcBef>
                <a:spcPct val="0"/>
              </a:spcBef>
            </a:pPr>
            <a:r>
              <a:rPr lang="en-US" altLang="cs-CZ" sz="1000" b="1" dirty="0">
                <a:solidFill>
                  <a:srgbClr val="898989"/>
                </a:solidFill>
                <a:latin typeface="Enriqueta" panose="02000000000000000000" pitchFamily="2" charset="0"/>
                <a:hlinkClick r:id="rId4"/>
              </a:rPr>
              <a:t>http://fiu.cms.opf.slu.cz/en</a:t>
            </a:r>
            <a:r>
              <a:rPr lang="en-US" altLang="cs-CZ" sz="1000" b="1" dirty="0">
                <a:solidFill>
                  <a:srgbClr val="898989"/>
                </a:solidFill>
                <a:latin typeface="Enriqueta" panose="02000000000000000000" pitchFamily="2" charset="0"/>
              </a:rPr>
              <a:t> </a:t>
            </a:r>
          </a:p>
        </p:txBody>
      </p:sp>
      <mc:AlternateContent xmlns:mc="http://schemas.openxmlformats.org/markup-compatibility/2006">
        <mc:Choice xmlns:a14="http://schemas.microsoft.com/office/drawing/2010/main" Requires="a14">
          <p:sp>
            <p:nvSpPr>
              <p:cNvPr id="9" name="Rectangle 4"/>
              <p:cNvSpPr>
                <a:spLocks noChangeArrowheads="1"/>
              </p:cNvSpPr>
              <p:nvPr/>
            </p:nvSpPr>
            <p:spPr bwMode="auto">
              <a:xfrm>
                <a:off x="738142" y="2739635"/>
                <a:ext cx="5357858" cy="716544"/>
              </a:xfrm>
              <a:prstGeom prst="rect">
                <a:avLst/>
              </a:prstGeom>
              <a:noFill/>
              <a:ln w="9525">
                <a:noFill/>
                <a:miter lim="800000"/>
                <a:headEnd/>
                <a:tailEnd/>
              </a:ln>
              <a:effectLst/>
            </p:spPr>
            <p:txBody>
              <a:bodyPr wrap="square" lIns="92075" tIns="46038" rIns="92075" bIns="46038">
                <a:spAutoFit/>
              </a:bodyPr>
              <a:lstStyle/>
              <a:p>
                <a:pPr defTabSz="762000"/>
                <a:r>
                  <a:rPr lang="en-US" b="1" dirty="0">
                    <a:solidFill>
                      <a:schemeClr val="tx1"/>
                    </a:solidFill>
                    <a:latin typeface="Times New Roman" pitchFamily="18" charset="0"/>
                  </a:rPr>
                  <a:t>Cash ratio (L1) =  </a:t>
                </a:r>
                <a14:m>
                  <m:oMath xmlns:m="http://schemas.openxmlformats.org/officeDocument/2006/math">
                    <m:f>
                      <m:fPr>
                        <m:ctrlPr>
                          <a:rPr lang="en-US" i="1">
                            <a:solidFill>
                              <a:schemeClr val="tx1"/>
                            </a:solidFill>
                            <a:latin typeface="Cambria Math" panose="02040503050406030204" pitchFamily="18" charset="0"/>
                          </a:rPr>
                        </m:ctrlPr>
                      </m:fPr>
                      <m:num>
                        <m:r>
                          <m:rPr>
                            <m:nor/>
                          </m:rPr>
                          <a:rPr lang="en-US">
                            <a:solidFill>
                              <a:schemeClr val="tx1"/>
                            </a:solidFill>
                            <a:latin typeface="Times New Roman" pitchFamily="18" charset="0"/>
                          </a:rPr>
                          <m:t>Cash</m:t>
                        </m:r>
                        <m:r>
                          <m:rPr>
                            <m:nor/>
                          </m:rPr>
                          <a:rPr lang="en-US">
                            <a:solidFill>
                              <a:schemeClr val="tx1"/>
                            </a:solidFill>
                            <a:latin typeface="Times New Roman" pitchFamily="18" charset="0"/>
                          </a:rPr>
                          <m:t> </m:t>
                        </m:r>
                        <m:r>
                          <m:rPr>
                            <m:nor/>
                          </m:rPr>
                          <a:rPr lang="en-US">
                            <a:solidFill>
                              <a:schemeClr val="tx1"/>
                            </a:solidFill>
                            <a:latin typeface="Times New Roman" pitchFamily="18" charset="0"/>
                          </a:rPr>
                          <m:t>+ </m:t>
                        </m:r>
                        <m:m>
                          <m:mPr>
                            <m:mcs>
                              <m:mc>
                                <m:mcPr>
                                  <m:count m:val="1"/>
                                  <m:mcJc m:val="center"/>
                                </m:mcPr>
                              </m:mc>
                            </m:mcs>
                            <m:ctrlPr>
                              <a:rPr lang="en-US" i="1">
                                <a:solidFill>
                                  <a:schemeClr val="tx1"/>
                                </a:solidFill>
                                <a:latin typeface="Cambria Math" panose="02040503050406030204" pitchFamily="18" charset="0"/>
                              </a:rPr>
                            </m:ctrlPr>
                          </m:mPr>
                          <m:mr>
                            <m:e>
                              <m:r>
                                <m:rPr>
                                  <m:nor/>
                                  <m:brk m:alnAt="7"/>
                                </m:rPr>
                                <a:rPr lang="en-US">
                                  <a:solidFill>
                                    <a:schemeClr val="tx1"/>
                                  </a:solidFill>
                                  <a:latin typeface="Times New Roman" pitchFamily="18" charset="0"/>
                                </a:rPr>
                                <m:t>S</m:t>
                              </m:r>
                              <m:r>
                                <m:rPr>
                                  <m:nor/>
                                </m:rPr>
                                <a:rPr lang="en-US">
                                  <a:solidFill>
                                    <a:schemeClr val="tx1"/>
                                  </a:solidFill>
                                  <a:latin typeface="Times New Roman" pitchFamily="18" charset="0"/>
                                </a:rPr>
                                <m:t>hort</m:t>
                              </m:r>
                              <m:r>
                                <m:rPr>
                                  <m:nor/>
                                </m:rPr>
                                <a:rPr lang="en-US">
                                  <a:solidFill>
                                    <a:schemeClr val="tx1"/>
                                  </a:solidFill>
                                  <a:latin typeface="Times New Roman" pitchFamily="18" charset="0"/>
                                </a:rPr>
                                <m:t>−</m:t>
                              </m:r>
                              <m:r>
                                <m:rPr>
                                  <m:nor/>
                                </m:rPr>
                                <a:rPr lang="en-US">
                                  <a:solidFill>
                                    <a:schemeClr val="tx1"/>
                                  </a:solidFill>
                                  <a:latin typeface="Times New Roman" pitchFamily="18" charset="0"/>
                                </a:rPr>
                                <m:t>term</m:t>
                              </m:r>
                              <m:r>
                                <m:rPr>
                                  <m:nor/>
                                </m:rPr>
                                <a:rPr lang="en-US" b="0" i="0" smtClean="0">
                                  <a:solidFill>
                                    <a:schemeClr val="tx1"/>
                                  </a:solidFill>
                                  <a:latin typeface="Times New Roman" pitchFamily="18" charset="0"/>
                                </a:rPr>
                                <m:t> </m:t>
                              </m:r>
                              <m:r>
                                <m:rPr>
                                  <m:nor/>
                                </m:rPr>
                                <a:rPr lang="en-US" b="0" i="0" smtClean="0">
                                  <a:solidFill>
                                    <a:schemeClr val="tx1"/>
                                  </a:solidFill>
                                  <a:latin typeface="Times New Roman" pitchFamily="18" charset="0"/>
                                </a:rPr>
                                <m:t>financial</m:t>
                              </m:r>
                              <m:r>
                                <m:rPr>
                                  <m:nor/>
                                </m:rPr>
                                <a:rPr lang="en-US" b="0" i="0" smtClean="0">
                                  <a:solidFill>
                                    <a:schemeClr val="tx1"/>
                                  </a:solidFill>
                                  <a:latin typeface="Times New Roman" pitchFamily="18" charset="0"/>
                                </a:rPr>
                                <m:t> </m:t>
                              </m:r>
                            </m:e>
                          </m:mr>
                          <m:mr>
                            <m:e>
                              <m:r>
                                <m:rPr>
                                  <m:nor/>
                                </m:rPr>
                                <a:rPr lang="en-US">
                                  <a:solidFill>
                                    <a:schemeClr val="tx1"/>
                                  </a:solidFill>
                                  <a:latin typeface="Times New Roman" pitchFamily="18" charset="0"/>
                                </a:rPr>
                                <m:t>investments</m:t>
                              </m:r>
                            </m:e>
                          </m:mr>
                        </m:m>
                      </m:num>
                      <m:den>
                        <m:r>
                          <m:rPr>
                            <m:nor/>
                          </m:rPr>
                          <a:rPr lang="en-US">
                            <a:solidFill>
                              <a:schemeClr val="tx1"/>
                            </a:solidFill>
                            <a:latin typeface="Times New Roman" pitchFamily="18" charset="0"/>
                          </a:rPr>
                          <m:t>Current</m:t>
                        </m:r>
                        <m:r>
                          <m:rPr>
                            <m:nor/>
                          </m:rPr>
                          <a:rPr lang="en-US">
                            <a:solidFill>
                              <a:schemeClr val="tx1"/>
                            </a:solidFill>
                            <a:latin typeface="Times New Roman" pitchFamily="18" charset="0"/>
                          </a:rPr>
                          <m:t> </m:t>
                        </m:r>
                        <m:r>
                          <m:rPr>
                            <m:nor/>
                          </m:rPr>
                          <a:rPr lang="en-US">
                            <a:solidFill>
                              <a:schemeClr val="tx1"/>
                            </a:solidFill>
                            <a:latin typeface="Times New Roman" pitchFamily="18" charset="0"/>
                          </a:rPr>
                          <m:t>liabilities</m:t>
                        </m:r>
                        <m:r>
                          <m:rPr>
                            <m:nor/>
                          </m:rPr>
                          <a:rPr lang="en-US" b="0" i="0" smtClean="0">
                            <a:solidFill>
                              <a:schemeClr val="tx1"/>
                            </a:solidFill>
                            <a:latin typeface="Times New Roman" pitchFamily="18" charset="0"/>
                          </a:rPr>
                          <m:t> </m:t>
                        </m:r>
                      </m:den>
                    </m:f>
                  </m:oMath>
                </a14:m>
                <a:endParaRPr lang="en-US" dirty="0">
                  <a:solidFill>
                    <a:schemeClr val="tx1"/>
                  </a:solidFill>
                  <a:latin typeface="Times New Roman" pitchFamily="18" charset="0"/>
                </a:endParaRPr>
              </a:p>
            </p:txBody>
          </p:sp>
        </mc:Choice>
        <mc:Fallback>
          <p:sp>
            <p:nvSpPr>
              <p:cNvPr id="9" name="Rectangle 4"/>
              <p:cNvSpPr>
                <a:spLocks noRot="1" noChangeAspect="1" noMove="1" noResize="1" noEditPoints="1" noAdjustHandles="1" noChangeArrowheads="1" noChangeShapeType="1" noTextEdit="1"/>
              </p:cNvSpPr>
              <p:nvPr/>
            </p:nvSpPr>
            <p:spPr bwMode="auto">
              <a:xfrm>
                <a:off x="738142" y="2739635"/>
                <a:ext cx="5357858" cy="716544"/>
              </a:xfrm>
              <a:prstGeom prst="rect">
                <a:avLst/>
              </a:prstGeom>
              <a:blipFill>
                <a:blip r:embed="rId5"/>
                <a:stretch>
                  <a:fillRect l="-910" b="-3390"/>
                </a:stretch>
              </a:blipFill>
              <a:ln w="9525">
                <a:noFill/>
                <a:miter lim="800000"/>
                <a:headEnd/>
                <a:tailEnd/>
              </a:ln>
              <a:effectLst/>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0" name="Rectangle 4"/>
              <p:cNvSpPr>
                <a:spLocks noChangeArrowheads="1"/>
              </p:cNvSpPr>
              <p:nvPr/>
            </p:nvSpPr>
            <p:spPr bwMode="auto">
              <a:xfrm>
                <a:off x="612899" y="4603053"/>
                <a:ext cx="5483101" cy="716544"/>
              </a:xfrm>
              <a:prstGeom prst="rect">
                <a:avLst/>
              </a:prstGeom>
              <a:noFill/>
              <a:ln w="9525">
                <a:noFill/>
                <a:miter lim="800000"/>
                <a:headEnd/>
                <a:tailEnd/>
              </a:ln>
              <a:effectLst/>
            </p:spPr>
            <p:txBody>
              <a:bodyPr wrap="square" lIns="92075" tIns="46038" rIns="92075" bIns="46038">
                <a:spAutoFit/>
              </a:bodyPr>
              <a:lstStyle/>
              <a:p>
                <a:pPr defTabSz="762000"/>
                <a:r>
                  <a:rPr lang="en-US" b="1" dirty="0">
                    <a:solidFill>
                      <a:schemeClr val="tx1"/>
                    </a:solidFill>
                    <a:latin typeface="Times New Roman" pitchFamily="18" charset="0"/>
                  </a:rPr>
                  <a:t>Acid test (L2) = </a:t>
                </a:r>
                <a14:m>
                  <m:oMath xmlns:m="http://schemas.openxmlformats.org/officeDocument/2006/math">
                    <m:f>
                      <m:fPr>
                        <m:ctrlPr>
                          <a:rPr lang="en-US" i="1">
                            <a:solidFill>
                              <a:schemeClr val="tx1"/>
                            </a:solidFill>
                            <a:latin typeface="Cambria Math" panose="02040503050406030204" pitchFamily="18" charset="0"/>
                          </a:rPr>
                        </m:ctrlPr>
                      </m:fPr>
                      <m:num>
                        <m:r>
                          <m:rPr>
                            <m:nor/>
                          </m:rPr>
                          <a:rPr lang="en-US">
                            <a:solidFill>
                              <a:schemeClr val="tx1"/>
                            </a:solidFill>
                            <a:latin typeface="Times New Roman" pitchFamily="18" charset="0"/>
                          </a:rPr>
                          <m:t>Cash</m:t>
                        </m:r>
                        <m:r>
                          <m:rPr>
                            <m:nor/>
                          </m:rPr>
                          <a:rPr lang="en-US">
                            <a:solidFill>
                              <a:schemeClr val="tx1"/>
                            </a:solidFill>
                            <a:latin typeface="Times New Roman" pitchFamily="18" charset="0"/>
                          </a:rPr>
                          <m:t> </m:t>
                        </m:r>
                        <m:r>
                          <m:rPr>
                            <m:nor/>
                          </m:rPr>
                          <a:rPr lang="en-US">
                            <a:solidFill>
                              <a:schemeClr val="tx1"/>
                            </a:solidFill>
                            <a:latin typeface="Times New Roman" pitchFamily="18" charset="0"/>
                          </a:rPr>
                          <m:t>+ </m:t>
                        </m:r>
                        <m:m>
                          <m:mPr>
                            <m:mcs>
                              <m:mc>
                                <m:mcPr>
                                  <m:count m:val="1"/>
                                  <m:mcJc m:val="center"/>
                                </m:mcPr>
                              </m:mc>
                            </m:mcs>
                            <m:ctrlPr>
                              <a:rPr lang="en-US" i="1">
                                <a:solidFill>
                                  <a:schemeClr val="tx1"/>
                                </a:solidFill>
                                <a:latin typeface="Cambria Math" panose="02040503050406030204" pitchFamily="18" charset="0"/>
                              </a:rPr>
                            </m:ctrlPr>
                          </m:mPr>
                          <m:mr>
                            <m:e>
                              <m:r>
                                <m:rPr>
                                  <m:nor/>
                                  <m:brk m:alnAt="7"/>
                                </m:rPr>
                                <a:rPr lang="en-US">
                                  <a:solidFill>
                                    <a:schemeClr val="tx1"/>
                                  </a:solidFill>
                                  <a:latin typeface="Times New Roman" pitchFamily="18" charset="0"/>
                                </a:rPr>
                                <m:t>S</m:t>
                              </m:r>
                              <m:r>
                                <m:rPr>
                                  <m:nor/>
                                </m:rPr>
                                <a:rPr lang="en-US">
                                  <a:solidFill>
                                    <a:schemeClr val="tx1"/>
                                  </a:solidFill>
                                  <a:latin typeface="Times New Roman" pitchFamily="18" charset="0"/>
                                </a:rPr>
                                <m:t>hort</m:t>
                              </m:r>
                              <m:r>
                                <m:rPr>
                                  <m:nor/>
                                </m:rPr>
                                <a:rPr lang="en-US">
                                  <a:solidFill>
                                    <a:schemeClr val="tx1"/>
                                  </a:solidFill>
                                  <a:latin typeface="Times New Roman" pitchFamily="18" charset="0"/>
                                </a:rPr>
                                <m:t>−</m:t>
                              </m:r>
                              <m:r>
                                <m:rPr>
                                  <m:nor/>
                                </m:rPr>
                                <a:rPr lang="en-US">
                                  <a:solidFill>
                                    <a:schemeClr val="tx1"/>
                                  </a:solidFill>
                                  <a:latin typeface="Times New Roman" pitchFamily="18" charset="0"/>
                                </a:rPr>
                                <m:t>term</m:t>
                              </m:r>
                            </m:e>
                          </m:mr>
                          <m:mr>
                            <m:e>
                              <m:r>
                                <m:rPr>
                                  <m:nor/>
                                </m:rPr>
                                <a:rPr lang="en-US">
                                  <a:solidFill>
                                    <a:schemeClr val="tx1"/>
                                  </a:solidFill>
                                  <a:latin typeface="Times New Roman" pitchFamily="18" charset="0"/>
                                </a:rPr>
                                <m:t>investments</m:t>
                              </m:r>
                            </m:e>
                          </m:mr>
                        </m:m>
                        <m:r>
                          <m:rPr>
                            <m:nor/>
                          </m:rPr>
                          <a:rPr lang="en-US">
                            <a:solidFill>
                              <a:schemeClr val="tx1"/>
                            </a:solidFill>
                            <a:latin typeface="Times New Roman" pitchFamily="18" charset="0"/>
                          </a:rPr>
                          <m:t>+ </m:t>
                        </m:r>
                        <m:r>
                          <m:rPr>
                            <m:nor/>
                          </m:rPr>
                          <a:rPr lang="en-US">
                            <a:solidFill>
                              <a:schemeClr val="tx1"/>
                            </a:solidFill>
                            <a:latin typeface="Times New Roman" pitchFamily="18" charset="0"/>
                          </a:rPr>
                          <m:t>Receivables</m:t>
                        </m:r>
                      </m:num>
                      <m:den>
                        <m:r>
                          <m:rPr>
                            <m:nor/>
                          </m:rPr>
                          <a:rPr lang="en-US">
                            <a:solidFill>
                              <a:schemeClr val="tx1"/>
                            </a:solidFill>
                            <a:latin typeface="Times New Roman" pitchFamily="18" charset="0"/>
                          </a:rPr>
                          <m:t>Current</m:t>
                        </m:r>
                        <m:r>
                          <m:rPr>
                            <m:nor/>
                          </m:rPr>
                          <a:rPr lang="en-US">
                            <a:solidFill>
                              <a:schemeClr val="tx1"/>
                            </a:solidFill>
                            <a:latin typeface="Times New Roman" pitchFamily="18" charset="0"/>
                          </a:rPr>
                          <m:t> </m:t>
                        </m:r>
                        <m:r>
                          <m:rPr>
                            <m:nor/>
                          </m:rPr>
                          <a:rPr lang="en-US">
                            <a:solidFill>
                              <a:schemeClr val="tx1"/>
                            </a:solidFill>
                            <a:latin typeface="Times New Roman" pitchFamily="18" charset="0"/>
                          </a:rPr>
                          <m:t>liabilities</m:t>
                        </m:r>
                      </m:den>
                    </m:f>
                  </m:oMath>
                </a14:m>
                <a:endParaRPr lang="en-US" dirty="0">
                  <a:solidFill>
                    <a:schemeClr val="tx1"/>
                  </a:solidFill>
                  <a:latin typeface="Times New Roman" pitchFamily="18" charset="0"/>
                </a:endParaRPr>
              </a:p>
            </p:txBody>
          </p:sp>
        </mc:Choice>
        <mc:Fallback>
          <p:sp>
            <p:nvSpPr>
              <p:cNvPr id="10" name="Rectangle 4"/>
              <p:cNvSpPr>
                <a:spLocks noRot="1" noChangeAspect="1" noMove="1" noResize="1" noEditPoints="1" noAdjustHandles="1" noChangeArrowheads="1" noChangeShapeType="1" noTextEdit="1"/>
              </p:cNvSpPr>
              <p:nvPr/>
            </p:nvSpPr>
            <p:spPr bwMode="auto">
              <a:xfrm>
                <a:off x="612899" y="4603053"/>
                <a:ext cx="5483101" cy="716544"/>
              </a:xfrm>
              <a:prstGeom prst="rect">
                <a:avLst/>
              </a:prstGeom>
              <a:blipFill>
                <a:blip r:embed="rId6"/>
                <a:stretch>
                  <a:fillRect l="-1001" b="-3390"/>
                </a:stretch>
              </a:blipFill>
              <a:ln w="9525">
                <a:noFill/>
                <a:miter lim="800000"/>
                <a:headEnd/>
                <a:tailEnd/>
              </a:ln>
              <a:effectLst/>
            </p:spPr>
            <p:txBody>
              <a:bodyPr/>
              <a:lstStyle/>
              <a:p>
                <a:r>
                  <a:rPr lang="en-US">
                    <a:noFill/>
                  </a:rPr>
                  <a:t> </a:t>
                </a:r>
              </a:p>
            </p:txBody>
          </p:sp>
        </mc:Fallback>
      </mc:AlternateContent>
      <p:sp>
        <p:nvSpPr>
          <p:cNvPr id="11" name="TextovéPole 10"/>
          <p:cNvSpPr txBox="1"/>
          <p:nvPr/>
        </p:nvSpPr>
        <p:spPr>
          <a:xfrm>
            <a:off x="321333" y="1161225"/>
            <a:ext cx="9873049" cy="1477328"/>
          </a:xfrm>
          <a:prstGeom prst="rect">
            <a:avLst/>
          </a:prstGeom>
          <a:noFill/>
        </p:spPr>
        <p:txBody>
          <a:bodyPr wrap="square" rtlCol="0">
            <a:spAutoFit/>
          </a:bodyPr>
          <a:lstStyle/>
          <a:p>
            <a:pPr marL="0" lvl="1" algn="just"/>
            <a:r>
              <a:rPr lang="en-US" dirty="0">
                <a:latin typeface="Times New Roman" pitchFamily="18" charset="0"/>
              </a:rPr>
              <a:t>2.1. Cash ratio (L1) - only the most liquid items in the balance sheet enter into cash ratio. Ability to satisfy current liabilities using only cash and cash equivalents. In addition, in the case of cash ratio, non-compliance with the prescribed values does not necessarily mean financial problems for the company at all costs, because even in corporate conditions there is relatively frequent use of spreadsheets, overdrafts or cash pooling, which may not be apparent from the balance sheet data.</a:t>
            </a:r>
          </a:p>
        </p:txBody>
      </p:sp>
      <p:sp>
        <p:nvSpPr>
          <p:cNvPr id="12" name="TextovéPole 11"/>
          <p:cNvSpPr txBox="1"/>
          <p:nvPr/>
        </p:nvSpPr>
        <p:spPr>
          <a:xfrm>
            <a:off x="5914043" y="2769764"/>
            <a:ext cx="4051109" cy="369332"/>
          </a:xfrm>
          <a:prstGeom prst="rect">
            <a:avLst/>
          </a:prstGeom>
          <a:noFill/>
        </p:spPr>
        <p:txBody>
          <a:bodyPr wrap="none" rtlCol="0">
            <a:spAutoFit/>
          </a:bodyPr>
          <a:lstStyle/>
          <a:p>
            <a:r>
              <a:rPr lang="en-US" dirty="0">
                <a:latin typeface="Times New Roman" pitchFamily="18" charset="0"/>
              </a:rPr>
              <a:t>Recommended value L1 … from 0,2 to 1 </a:t>
            </a:r>
          </a:p>
        </p:txBody>
      </p:sp>
      <p:sp>
        <p:nvSpPr>
          <p:cNvPr id="13" name="TextovéPole 12"/>
          <p:cNvSpPr txBox="1"/>
          <p:nvPr/>
        </p:nvSpPr>
        <p:spPr>
          <a:xfrm>
            <a:off x="6143273" y="4776659"/>
            <a:ext cx="4051109" cy="369332"/>
          </a:xfrm>
          <a:prstGeom prst="rect">
            <a:avLst/>
          </a:prstGeom>
          <a:noFill/>
        </p:spPr>
        <p:txBody>
          <a:bodyPr wrap="none" rtlCol="0">
            <a:spAutoFit/>
          </a:bodyPr>
          <a:lstStyle/>
          <a:p>
            <a:r>
              <a:rPr lang="en-US" dirty="0">
                <a:latin typeface="Times New Roman" pitchFamily="18" charset="0"/>
              </a:rPr>
              <a:t>Recommended value L2 … from 1 to 1,5 </a:t>
            </a:r>
          </a:p>
        </p:txBody>
      </p:sp>
      <p:sp>
        <p:nvSpPr>
          <p:cNvPr id="14" name="TextovéPole 13"/>
          <p:cNvSpPr txBox="1"/>
          <p:nvPr/>
        </p:nvSpPr>
        <p:spPr>
          <a:xfrm>
            <a:off x="427110" y="3835442"/>
            <a:ext cx="9873049" cy="646331"/>
          </a:xfrm>
          <a:prstGeom prst="rect">
            <a:avLst/>
          </a:prstGeom>
          <a:noFill/>
        </p:spPr>
        <p:txBody>
          <a:bodyPr wrap="square" rtlCol="0">
            <a:spAutoFit/>
          </a:bodyPr>
          <a:lstStyle/>
          <a:p>
            <a:pPr algn="just"/>
            <a:r>
              <a:rPr lang="en-US" dirty="0">
                <a:latin typeface="Times New Roman" pitchFamily="18" charset="0"/>
              </a:rPr>
              <a:t>2.2. Acid test  (or quick test (L2)) - ability to satisfy current liabilities using the most liquid of current assets. </a:t>
            </a:r>
          </a:p>
        </p:txBody>
      </p:sp>
    </p:spTree>
    <p:extLst>
      <p:ext uri="{BB962C8B-B14F-4D97-AF65-F5344CB8AC3E}">
        <p14:creationId xmlns:p14="http://schemas.microsoft.com/office/powerpoint/2010/main" val="2305582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box(out)">
                                      <p:cBhvr>
                                        <p:cTn id="7" dur="500"/>
                                        <p:tgtEl>
                                          <p:spTgt spid="9">
                                            <p:txEl>
                                              <p:pRg st="0" end="0"/>
                                            </p:txEl>
                                          </p:spTgt>
                                        </p:tgtEl>
                                      </p:cBhvr>
                                    </p:animEffect>
                                  </p:childTnLst>
                                  <p:subTnLst>
                                    <p:audio>
                                      <p:cMediaNode>
                                        <p:cTn display="0" masterRel="sameClick">
                                          <p:stCondLst>
                                            <p:cond evt="begin" delay="0">
                                              <p:tn val="5"/>
                                            </p:cond>
                                          </p:stCondLst>
                                          <p:endCondLst>
                                            <p:cond evt="onStopAudio" delay="0">
                                              <p:tgtEl>
                                                <p:sldTgt/>
                                              </p:tgtEl>
                                            </p:cond>
                                          </p:endCondLst>
                                        </p:cTn>
                                        <p:tgtEl>
                                          <p:sndTgt r:embed="rId2" name="KAMERA.WAV"/>
                                        </p:tgtEl>
                                      </p:cMediaNode>
                                    </p:audio>
                                  </p:sub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box(out)">
                                      <p:cBhvr>
                                        <p:cTn id="12" dur="500"/>
                                        <p:tgtEl>
                                          <p:spTgt spid="10">
                                            <p:txEl>
                                              <p:pRg st="0" end="0"/>
                                            </p:txEl>
                                          </p:spTgt>
                                        </p:tgtEl>
                                      </p:cBhvr>
                                    </p:animEffect>
                                  </p:childTnLst>
                                  <p:subTnLst>
                                    <p:audio>
                                      <p:cMediaNode>
                                        <p:cTn display="0" masterRel="sameClick">
                                          <p:stCondLst>
                                            <p:cond evt="begin" delay="0">
                                              <p:tn val="10"/>
                                            </p:cond>
                                          </p:stCondLst>
                                          <p:endCondLst>
                                            <p:cond evt="onStopAudio" delay="0">
                                              <p:tgtEl>
                                                <p:sldTgt/>
                                              </p:tgtEl>
                                            </p:cond>
                                          </p:endCondLst>
                                        </p:cTn>
                                        <p:tgtEl>
                                          <p:sndTgt r:embed="rId2" name="K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autoUpdateAnimBg="0"/>
      <p:bldP spid="10" grpId="0" build="p" autoUpdateAnimBg="0"/>
    </p:bld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242</TotalTime>
  <Words>2327</Words>
  <Application>Microsoft Office PowerPoint</Application>
  <PresentationFormat>Widescreen</PresentationFormat>
  <Paragraphs>211</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Calibri Light</vt:lpstr>
      <vt:lpstr>Cambria Math</vt:lpstr>
      <vt:lpstr>Enriqueta</vt:lpstr>
      <vt:lpstr>Tahoma</vt:lpstr>
      <vt:lpstr>Times New Roman</vt:lpstr>
      <vt:lpstr>Motiv Office</vt:lpstr>
      <vt:lpstr>Basics for the financial analysis</vt:lpstr>
      <vt:lpstr>PowerPoint Presentation</vt:lpstr>
      <vt:lpstr>PowerPoint Presentation</vt:lpstr>
      <vt:lpstr>PowerPoint Presentation</vt:lpstr>
      <vt:lpstr> Types of financial analysis of balance sheet statement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kon0222</cp:lastModifiedBy>
  <cp:revision>118</cp:revision>
  <dcterms:created xsi:type="dcterms:W3CDTF">2016-11-25T20:36:16Z</dcterms:created>
  <dcterms:modified xsi:type="dcterms:W3CDTF">2022-09-13T10:18:02Z</dcterms:modified>
</cp:coreProperties>
</file>