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301" r:id="rId4"/>
    <p:sldId id="303" r:id="rId5"/>
    <p:sldId id="290" r:id="rId6"/>
    <p:sldId id="291" r:id="rId7"/>
    <p:sldId id="292" r:id="rId8"/>
    <p:sldId id="275" r:id="rId9"/>
    <p:sldId id="293" r:id="rId10"/>
    <p:sldId id="294" r:id="rId11"/>
    <p:sldId id="295" r:id="rId12"/>
    <p:sldId id="305" r:id="rId13"/>
    <p:sldId id="306" r:id="rId14"/>
    <p:sldId id="300" r:id="rId15"/>
    <p:sldId id="304" r:id="rId16"/>
    <p:sldId id="287" r:id="rId17"/>
    <p:sldId id="296" r:id="rId18"/>
    <p:sldId id="297" r:id="rId19"/>
    <p:sldId id="298" r:id="rId20"/>
    <p:sldId id="302" r:id="rId21"/>
    <p:sldId id="299" r:id="rId22"/>
    <p:sldId id="262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iu.cms.opf.slu.cz/en/members/heryan-tomas/publicatio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en-US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 assets: meaning, structure, depreciation, sources of financing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for Corporate Finance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cs-CZ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Mgr</a:t>
            </a:r>
            <a:r>
              <a:rPr lang="en-GB" altLang="cs-C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</a:t>
            </a:r>
            <a:r>
              <a:rPr lang="en-GB" altLang="cs-CZ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Tetiana</a:t>
            </a:r>
            <a:r>
              <a:rPr lang="en-GB" altLang="cs-C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altLang="cs-CZ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Konieva</a:t>
            </a:r>
            <a:r>
              <a:rPr lang="en-GB" altLang="cs-C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en-GB" altLang="cs-CZ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Ph.D</a:t>
            </a:r>
            <a:endParaRPr lang="en-GB" altLang="cs-CZ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GB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Finance </a:t>
            </a:r>
          </a:p>
          <a:p>
            <a:pPr algn="r"/>
            <a:r>
              <a:rPr lang="en-GB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</a:t>
            </a:r>
            <a:r>
              <a:rPr lang="en-GB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BAFIK</a:t>
            </a:r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8455159" cy="553998"/>
          </a:xfrm>
          <a:prstGeom prst="rect">
            <a:avLst/>
          </a:prstGeom>
          <a:solidFill>
            <a:srgbClr val="009999"/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intangible assets of Xiaomi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66D842-41F5-4227-A760-5EEA24896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362" y="1358081"/>
            <a:ext cx="8783276" cy="4858428"/>
          </a:xfrm>
          <a:prstGeom prst="rect">
            <a:avLst/>
          </a:prstGeom>
        </p:spPr>
      </p:pic>
      <p:pic>
        <p:nvPicPr>
          <p:cNvPr id="6" name="Obrázek 1">
            <a:extLst>
              <a:ext uri="{FF2B5EF4-FFF2-40B4-BE49-F238E27FC236}">
                <a16:creationId xmlns:a16="http://schemas.microsoft.com/office/drawing/2014/main" id="{E156D1E6-B740-4CD8-9452-B356558B8B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867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9687611" cy="553998"/>
          </a:xfrm>
          <a:prstGeom prst="rect">
            <a:avLst/>
          </a:prstGeom>
          <a:solidFill>
            <a:srgbClr val="009999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kern="0" dirty="0">
                <a:latin typeface="Times New Roman"/>
              </a:rPr>
              <a:t>Distribution of depreciation of intangible assets by costs </a:t>
            </a:r>
            <a:endParaRPr lang="en-US" sz="3000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2FBF8C-B8AA-4E2D-93AF-0BFE6DECA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836" y="2023866"/>
            <a:ext cx="8802328" cy="2810267"/>
          </a:xfrm>
          <a:prstGeom prst="rect">
            <a:avLst/>
          </a:prstGeom>
        </p:spPr>
      </p:pic>
      <p:pic>
        <p:nvPicPr>
          <p:cNvPr id="6" name="Obrázek 1">
            <a:extLst>
              <a:ext uri="{FF2B5EF4-FFF2-40B4-BE49-F238E27FC236}">
                <a16:creationId xmlns:a16="http://schemas.microsoft.com/office/drawing/2014/main" id="{67CDC398-552A-4322-A7C9-EC9B53B515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902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9687611" cy="553998"/>
          </a:xfrm>
          <a:prstGeom prst="rect">
            <a:avLst/>
          </a:prstGeom>
          <a:solidFill>
            <a:srgbClr val="009999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kern="0" dirty="0">
                <a:latin typeface="Times New Roman"/>
              </a:rPr>
              <a:t>Advantages of fixed assets: </a:t>
            </a:r>
            <a:endParaRPr lang="en-US" sz="3000" kern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67CDC398-552A-4322-A7C9-EC9B53B515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86C80A8-334F-4BB3-948C-3075EAA504B7}"/>
              </a:ext>
            </a:extLst>
          </p:cNvPr>
          <p:cNvSpPr/>
          <p:nvPr/>
        </p:nvSpPr>
        <p:spPr>
          <a:xfrm>
            <a:off x="384313" y="1139687"/>
            <a:ext cx="10137913" cy="51020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practically do not feel the impact of inflation, they are better protected from it</a:t>
            </a:r>
          </a:p>
          <a:p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they are characterized by a lower commercial risk of losses in the course of the company's operational activities;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 practically protected from unscrupulous actions of partners</a:t>
            </a:r>
          </a:p>
          <a:p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these assets are able to generate a stable profit, ensuring the release of various types of products according to the conditions of the commodity market</a:t>
            </a:r>
          </a:p>
          <a:p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they contribute to the prevention (or significant reduction) of the loss of inventories in the process of their storage</a:t>
            </a:r>
          </a:p>
          <a:p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they are characterized by greater reserves for a significant expansion of the volume of operational activity during the period of growing in the commodity market </a:t>
            </a:r>
          </a:p>
        </p:txBody>
      </p:sp>
    </p:spTree>
    <p:extLst>
      <p:ext uri="{BB962C8B-B14F-4D97-AF65-F5344CB8AC3E}">
        <p14:creationId xmlns:p14="http://schemas.microsoft.com/office/powerpoint/2010/main" val="4037823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9687611" cy="553998"/>
          </a:xfrm>
          <a:prstGeom prst="rect">
            <a:avLst/>
          </a:prstGeom>
          <a:solidFill>
            <a:srgbClr val="009999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kern="0" dirty="0">
                <a:latin typeface="Times New Roman"/>
              </a:rPr>
              <a:t>Disadvantages of fixed assets: </a:t>
            </a:r>
            <a:endParaRPr lang="en-US" sz="3000" kern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67CDC398-552A-4322-A7C9-EC9B53B515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86C80A8-334F-4BB3-948C-3075EAA504B7}"/>
              </a:ext>
            </a:extLst>
          </p:cNvPr>
          <p:cNvSpPr/>
          <p:nvPr/>
        </p:nvSpPr>
        <p:spPr>
          <a:xfrm>
            <a:off x="384313" y="1139687"/>
            <a:ext cx="10137913" cy="51020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subjected to material and moral wear (aging) (especially the active part of production fixed assets and intangible operating assets)</a:t>
            </a:r>
          </a:p>
          <a:p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these assets are difficult to manage operationally, since they change weakly in the structure in the short term</a:t>
            </a:r>
          </a:p>
          <a:p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weakly liquid assets (can be quickly </a:t>
            </a:r>
            <a:r>
              <a:rPr lang="en-US"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transformed into cash), that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 serve as a means of ensuring the flow of payments serving operational activities</a:t>
            </a:r>
          </a:p>
        </p:txBody>
      </p:sp>
    </p:spTree>
    <p:extLst>
      <p:ext uri="{BB962C8B-B14F-4D97-AF65-F5344CB8AC3E}">
        <p14:creationId xmlns:p14="http://schemas.microsoft.com/office/powerpoint/2010/main" val="3848293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C3C4-DF46-47C6-A0A5-3B0EC1B5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3203"/>
            <a:ext cx="9180443" cy="524911"/>
          </a:xfrm>
          <a:solidFill>
            <a:srgbClr val="009999"/>
          </a:solidFill>
        </p:spPr>
        <p:txBody>
          <a:bodyPr>
            <a:noAutofit/>
          </a:bodyPr>
          <a:lstStyle/>
          <a:p>
            <a:b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the value of fixed assets</a:t>
            </a:r>
            <a:br>
              <a:rPr lang="en-GB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635ABF43-BED8-4477-96FF-9518BC430A5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358081"/>
            <a:ext cx="10515600" cy="5095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(beginning) value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Price of purchase without Value Added Tax + Freight (transportation) charges + Installation, testing + Insurance + Custom duties +Registration fees……..</a:t>
            </a:r>
          </a:p>
          <a:p>
            <a:pPr marL="0" indent="0">
              <a:buNone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value (for example, equipment = $100000;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 life =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years (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period, during which the assets serve</a:t>
            </a: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$100000 = cash outflow from investing activity ≠ costs at once; </a:t>
            </a:r>
          </a:p>
          <a:p>
            <a:pPr marL="0" indent="0" algn="ctr">
              <a:buNone/>
            </a:pP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distributed during useful life; monthly part will be the cost </a:t>
            </a:r>
          </a:p>
          <a:p>
            <a:pPr marL="0" indent="0" algn="ctr">
              <a:buNone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310943E5-72F8-4A53-B808-A0B3451B09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BE73CB7-3A75-4EA0-ADDB-E9835C5014A7}"/>
              </a:ext>
            </a:extLst>
          </p:cNvPr>
          <p:cNvCxnSpPr>
            <a:cxnSpLocks/>
          </p:cNvCxnSpPr>
          <p:nvPr/>
        </p:nvCxnSpPr>
        <p:spPr>
          <a:xfrm flipH="1">
            <a:off x="4139236" y="2529619"/>
            <a:ext cx="1518421" cy="1276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3C51400-432F-4757-81B7-EAC5614783A7}"/>
              </a:ext>
            </a:extLst>
          </p:cNvPr>
          <p:cNvCxnSpPr>
            <a:cxnSpLocks/>
          </p:cNvCxnSpPr>
          <p:nvPr/>
        </p:nvCxnSpPr>
        <p:spPr>
          <a:xfrm flipH="1">
            <a:off x="5641908" y="2471415"/>
            <a:ext cx="60163" cy="1335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33268B7-9E50-4B96-8E80-2F6586A7B8B3}"/>
              </a:ext>
            </a:extLst>
          </p:cNvPr>
          <p:cNvCxnSpPr>
            <a:cxnSpLocks/>
          </p:cNvCxnSpPr>
          <p:nvPr/>
        </p:nvCxnSpPr>
        <p:spPr>
          <a:xfrm>
            <a:off x="5733342" y="2449815"/>
            <a:ext cx="1633512" cy="1356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5C2FB5F-FC80-4C0E-A315-A0DB5F59C445}"/>
              </a:ext>
            </a:extLst>
          </p:cNvPr>
          <p:cNvCxnSpPr>
            <a:cxnSpLocks/>
          </p:cNvCxnSpPr>
          <p:nvPr/>
        </p:nvCxnSpPr>
        <p:spPr>
          <a:xfrm>
            <a:off x="5770626" y="2449815"/>
            <a:ext cx="3386626" cy="1356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B09B7378-DA1C-43BA-94EE-7BEA74648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083741"/>
              </p:ext>
            </p:extLst>
          </p:nvPr>
        </p:nvGraphicFramePr>
        <p:xfrm>
          <a:off x="1890643" y="3836260"/>
          <a:ext cx="81280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370878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3596925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0833766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185982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870931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First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Third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Forth year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Fifth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647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$100000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years</a:t>
                      </a:r>
                      <a:r>
                        <a:rPr lang="uk-UA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months=$1667= costs per month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$100000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years</a:t>
                      </a:r>
                      <a:r>
                        <a:rPr lang="uk-UA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months=$1667= costs per month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$100000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years</a:t>
                      </a:r>
                      <a:r>
                        <a:rPr kumimoji="0" lang="uk-U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months=$1667= costs per month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$100000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years</a:t>
                      </a:r>
                      <a:r>
                        <a:rPr kumimoji="0" lang="uk-U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months=$1667= costs per month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$100000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years</a:t>
                      </a:r>
                      <a:r>
                        <a:rPr kumimoji="0" lang="uk-U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months=$1667= costs per month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067275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3048315-9911-4EDA-B977-1A5879521B15}"/>
              </a:ext>
            </a:extLst>
          </p:cNvPr>
          <p:cNvCxnSpPr>
            <a:cxnSpLocks/>
          </p:cNvCxnSpPr>
          <p:nvPr/>
        </p:nvCxnSpPr>
        <p:spPr>
          <a:xfrm flipH="1">
            <a:off x="2623930" y="2471415"/>
            <a:ext cx="2996443" cy="13648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288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C3C4-DF46-47C6-A0A5-3B0EC1B5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796" y="531678"/>
            <a:ext cx="9180443" cy="524911"/>
          </a:xfrm>
          <a:solidFill>
            <a:srgbClr val="009999"/>
          </a:solidFill>
        </p:spPr>
        <p:txBody>
          <a:bodyPr>
            <a:noAutofit/>
          </a:bodyPr>
          <a:lstStyle/>
          <a:p>
            <a:b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saving effect:</a:t>
            </a:r>
            <a:br>
              <a:rPr lang="en-GB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635ABF43-BED8-4477-96FF-9518BC430A5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44796" y="1358080"/>
            <a:ext cx="10515600" cy="52697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profit = 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* (incomes – costs) </a:t>
            </a: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(amortization) is </a:t>
            </a: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company, that decrease Tax profit, but doesn’t lead to cash outflow (spending money ) </a:t>
            </a: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(amortization) as cost can be included into the:</a:t>
            </a: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production 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material costs (materials, energy, gas, water, spent for the manufacturing of the production) + direct labor costs (salary of employees, that manufacture the production)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Cost of spoiled production + </a:t>
            </a:r>
            <a:r>
              <a:rPr lang="en-US" sz="1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equipment, that takes part in manufacturing process  + general production costs (for maintaining the workshop, where production manufactured; salary of the workshop director, workshop cleaners; heating and lightening of the workshop)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</a:p>
          <a:p>
            <a:pPr>
              <a:spcBef>
                <a:spcPct val="50000"/>
              </a:spcBef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costs (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salary of the director, financial services departments, HR department, supply department, </a:t>
            </a:r>
            <a:r>
              <a:rPr lang="en-GB" sz="1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administrative fixed assets, representative expenses, audit, etc.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>
              <a:spcBef>
                <a:spcPct val="50000"/>
              </a:spcBef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sales costs (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packaging, advertising, transportation of products, </a:t>
            </a:r>
            <a:r>
              <a:rPr lang="en-GB" sz="1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refrigerators, storage of finished products, salary of sales department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Xiomi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310943E5-72F8-4A53-B808-A0B3451B09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003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C3C4-DF46-47C6-A0A5-3B0EC1B5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9180443" cy="524416"/>
          </a:xfrm>
          <a:solidFill>
            <a:srgbClr val="009999"/>
          </a:solidFill>
        </p:spPr>
        <p:txBody>
          <a:bodyPr>
            <a:normAutofit fontScale="90000"/>
          </a:bodyPr>
          <a:lstStyle/>
          <a:p>
            <a:r>
              <a:rPr lang="en-US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Terms of depreciation</a:t>
            </a:r>
            <a:endParaRPr lang="en-US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635ABF43-BED8-4477-96FF-9518BC430A5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value</a:t>
            </a: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Price of purchase without Value Added Tax + Freight charges + Installation, testing + Insurance + Custom duties +Registration fees</a:t>
            </a:r>
          </a:p>
          <a:p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– distribution of original value of </a:t>
            </a:r>
            <a:r>
              <a:rPr lang="en-US" altLang="en-US" sz="2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tangible</a:t>
            </a: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assets during their useful life</a:t>
            </a:r>
          </a:p>
          <a:p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Amortization – distribution of original value of </a:t>
            </a:r>
            <a:r>
              <a:rPr lang="en-US" altLang="en-US" sz="2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intangible</a:t>
            </a: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assets during their useful life</a:t>
            </a:r>
          </a:p>
          <a:p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 life – period, during which the assets serve</a:t>
            </a:r>
          </a:p>
          <a:p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Book value = original value – accumulated depreciation </a:t>
            </a:r>
          </a:p>
          <a:p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Salvage (residual) value – price of asset’s selling at the end of useful life (0, &gt;0……)</a:t>
            </a:r>
          </a:p>
          <a:p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Depreciated value = original value – salvage value  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310943E5-72F8-4A53-B808-A0B3451B09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352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C3C4-DF46-47C6-A0A5-3B0EC1B5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0541"/>
            <a:ext cx="9180443" cy="524911"/>
          </a:xfrm>
          <a:solidFill>
            <a:srgbClr val="009999"/>
          </a:solidFill>
        </p:spPr>
        <p:txBody>
          <a:bodyPr>
            <a:noAutofit/>
          </a:bodyPr>
          <a:lstStyle/>
          <a:p>
            <a:b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Four Basic Methods of Depreciation </a:t>
            </a:r>
            <a:br>
              <a:rPr lang="en-GB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635ABF43-BED8-4477-96FF-9518BC430A5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Straight-line</a:t>
            </a:r>
          </a:p>
          <a:p>
            <a:pPr>
              <a:spcBef>
                <a:spcPct val="50000"/>
              </a:spcBef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Sum-of-the-years’ digits</a:t>
            </a:r>
          </a:p>
          <a:p>
            <a:pPr>
              <a:spcBef>
                <a:spcPct val="50000"/>
              </a:spcBef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Double declining balance</a:t>
            </a:r>
          </a:p>
          <a:p>
            <a:pPr>
              <a:spcBef>
                <a:spcPct val="50000"/>
              </a:spcBef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Units of production</a:t>
            </a:r>
          </a:p>
          <a:p>
            <a:pPr>
              <a:spcBef>
                <a:spcPct val="50000"/>
              </a:spcBef>
            </a:pPr>
            <a:endParaRPr lang="en-US" alt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310943E5-72F8-4A53-B808-A0B3451B09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506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C3C4-DF46-47C6-A0A5-3B0EC1B5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0541"/>
            <a:ext cx="9180443" cy="524911"/>
          </a:xfrm>
          <a:solidFill>
            <a:srgbClr val="009999"/>
          </a:solidFill>
        </p:spPr>
        <p:txBody>
          <a:bodyPr>
            <a:noAutofit/>
          </a:bodyPr>
          <a:lstStyle/>
          <a:p>
            <a:b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Four Basic Methods of Depreciation </a:t>
            </a:r>
            <a:br>
              <a:rPr lang="en-GB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635ABF43-BED8-4477-96FF-9518BC430A5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358080"/>
            <a:ext cx="10515600" cy="50559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Straight-line method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ctr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depreciation = </a:t>
            </a:r>
            <a:r>
              <a:rPr lang="en-US" alt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(original value – salvage value)</a:t>
            </a:r>
          </a:p>
          <a:p>
            <a:pPr marL="0" indent="0" algn="ctr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useful life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</a:p>
          <a:p>
            <a:pPr marL="0" indent="0">
              <a:spcBef>
                <a:spcPct val="50000"/>
              </a:spcBef>
              <a:buNone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Double declining balance:</a:t>
            </a:r>
          </a:p>
          <a:p>
            <a:pPr marL="0" indent="0" algn="ctr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depreciation = </a:t>
            </a:r>
            <a:r>
              <a:rPr lang="en-US" alt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Book value *2</a:t>
            </a:r>
          </a:p>
          <a:p>
            <a:pPr marL="0" indent="0" algn="ctr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useful life</a:t>
            </a:r>
          </a:p>
          <a:p>
            <a:pPr marL="0" indent="0">
              <a:spcBef>
                <a:spcPct val="50000"/>
              </a:spcBef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ct val="50000"/>
              </a:spcBef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per month = Annual depreciation/12</a:t>
            </a:r>
          </a:p>
          <a:p>
            <a:pPr>
              <a:spcBef>
                <a:spcPct val="50000"/>
              </a:spcBef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310943E5-72F8-4A53-B808-A0B3451B09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970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C3C4-DF46-47C6-A0A5-3B0EC1B5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418581"/>
            <a:ext cx="9180443" cy="524911"/>
          </a:xfrm>
          <a:solidFill>
            <a:srgbClr val="009999"/>
          </a:solidFill>
        </p:spPr>
        <p:txBody>
          <a:bodyPr>
            <a:noAutofit/>
          </a:bodyPr>
          <a:lstStyle/>
          <a:p>
            <a:b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Four Basic Methods of Depreciation </a:t>
            </a:r>
            <a:br>
              <a:rPr lang="en-GB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635ABF43-BED8-4477-96FF-9518BC430A5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45435" y="1253331"/>
            <a:ext cx="10515600" cy="5041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Sum-of-the-years’ digits:</a:t>
            </a:r>
          </a:p>
          <a:p>
            <a:pPr marL="0" indent="0" algn="ctr">
              <a:spcBef>
                <a:spcPct val="50000"/>
              </a:spcBef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depreciation = </a:t>
            </a:r>
          </a:p>
          <a:p>
            <a:pPr marL="0" indent="0">
              <a:buNone/>
            </a:pPr>
            <a:r>
              <a:rPr lang="en-US" alt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(original value – salvage value) * quantity of years up to the end of useful life </a:t>
            </a:r>
          </a:p>
          <a:p>
            <a:pPr marL="0" indent="0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1+2+3+4+5+6+……+10useful life</a:t>
            </a:r>
          </a:p>
          <a:p>
            <a:pPr marL="0" indent="0"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Units of production:</a:t>
            </a:r>
          </a:p>
          <a:p>
            <a:pPr marL="0" indent="0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depreciation = </a:t>
            </a:r>
            <a:r>
              <a:rPr lang="en-US" alt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amount of production from asset * (original value – salvage value) </a:t>
            </a:r>
          </a:p>
          <a:p>
            <a:pPr marL="0" indent="0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total amount of production from asset   </a:t>
            </a:r>
          </a:p>
          <a:p>
            <a:pPr marL="0" indent="0"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per month = Annual depreciation/12</a:t>
            </a:r>
          </a:p>
          <a:p>
            <a:pPr>
              <a:spcBef>
                <a:spcPct val="50000"/>
              </a:spcBef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310943E5-72F8-4A53-B808-A0B3451B09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239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7909069" cy="553998"/>
          </a:xfrm>
          <a:prstGeom prst="rect">
            <a:avLst/>
          </a:prstGeom>
          <a:solidFill>
            <a:srgbClr val="009999"/>
          </a:soli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3000" kern="0" dirty="0">
                <a:latin typeface="Times New Roman"/>
              </a:rPr>
              <a:t>Outline of the lecture</a:t>
            </a:r>
            <a:endParaRPr lang="en-GB" sz="3000" kern="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731966" y="1257186"/>
            <a:ext cx="9050388" cy="4824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fixed assets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Investing activity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tangible and intangible assets of Xiaomi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depreciation of tangible and intangible assets by costs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the value of fixed assets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saving effect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Terms of depreciation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Four Basic Methods of Depreciation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Forming of depreciation fund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ources for fixed assets financing</a:t>
            </a:r>
            <a:endParaRPr lang="en-AU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38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C3C4-DF46-47C6-A0A5-3B0EC1B5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796" y="531678"/>
            <a:ext cx="9180443" cy="524911"/>
          </a:xfrm>
          <a:solidFill>
            <a:srgbClr val="009999"/>
          </a:solidFill>
        </p:spPr>
        <p:txBody>
          <a:bodyPr>
            <a:noAutofit/>
          </a:bodyPr>
          <a:lstStyle/>
          <a:p>
            <a:b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Forming of depreciation fund</a:t>
            </a:r>
            <a:br>
              <a:rPr lang="en-GB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635ABF43-BED8-4477-96FF-9518BC430A5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44796" y="1112686"/>
            <a:ext cx="10515600" cy="5407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of the unit of production $1000=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production (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material costs (materials, energy, gas, water, spent for the manufacturing of the production) + direct labor costs (salary of employees, that manufacture the production) </a:t>
            </a: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Cost of spoiled production + </a:t>
            </a:r>
            <a:r>
              <a:rPr lang="en-US" sz="15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of equipment, that takes part in manufacturing process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+ general production costs (for maintaining the workshop, where production manufactured; salary of the workshop director, workshop cleaners; heating and lightening of the workshop)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 (administrative costs (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salary of the director, financial services departments, HR department, supply department, </a:t>
            </a:r>
            <a:r>
              <a:rPr lang="en-GB" sz="15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of the administrative fixed assets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representative expenses, audit, etc.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sales costs (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packaging, advertising, transportation of products, </a:t>
            </a:r>
            <a:r>
              <a:rPr lang="en-GB" sz="15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of refrigerators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storage of finished products, salary of sales department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profit, tax profit, dividends)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Excise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 duty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VAT value added tax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$1000 cash from the buyer (profit + depreciation 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Achieved money as depreciation should be accumulated into the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fund for repairing, reconstruction, modernization, buying (building) new fixed assets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fund is formed by byers, that is why original value should be calculated properly, including all costs, connected with fixed assets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task of the company is selling the production, collecting money from buyers and forming the depreciation fund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310943E5-72F8-4A53-B808-A0B3451B09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620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C3C4-DF46-47C6-A0A5-3B0EC1B5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0541"/>
            <a:ext cx="9180443" cy="524911"/>
          </a:xfrm>
          <a:solidFill>
            <a:srgbClr val="009999"/>
          </a:solidFill>
        </p:spPr>
        <p:txBody>
          <a:bodyPr>
            <a:noAutofit/>
          </a:bodyPr>
          <a:lstStyle/>
          <a:p>
            <a:b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ources for fixed assets financing: </a:t>
            </a:r>
            <a:br>
              <a:rPr lang="en-GB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635ABF43-BED8-4477-96FF-9518BC430A5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56058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funds</a:t>
            </a:r>
          </a:p>
          <a:p>
            <a:pPr>
              <a:spcBef>
                <a:spcPct val="50000"/>
              </a:spcBef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(Financial) Leasing</a:t>
            </a:r>
          </a:p>
          <a:p>
            <a:pPr>
              <a:spcBef>
                <a:spcPct val="50000"/>
              </a:spcBef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bank credit</a:t>
            </a:r>
          </a:p>
          <a:p>
            <a:pPr>
              <a:spcBef>
                <a:spcPct val="50000"/>
              </a:spcBef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Issued bonds</a:t>
            </a:r>
          </a:p>
          <a:p>
            <a:pPr>
              <a:spcBef>
                <a:spcPct val="50000"/>
              </a:spcBef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Equity (issued shares)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310943E5-72F8-4A53-B808-A0B3451B09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365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60122" y="1769181"/>
            <a:ext cx="75904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Thank</a:t>
            </a:r>
            <a:r>
              <a:rPr kumimoji="0" lang="en-GB" sz="32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you for</a:t>
            </a:r>
            <a:r>
              <a:rPr kumimoji="0" lang="uk-UA" sz="32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en-GB" sz="32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your attention!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kern="0" baseline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353061"/>
            <a:ext cx="7909069" cy="553998"/>
          </a:xfrm>
          <a:prstGeom prst="rect">
            <a:avLst/>
          </a:prstGeom>
          <a:solidFill>
            <a:srgbClr val="009999"/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fixed assets: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731966" y="957040"/>
            <a:ext cx="9050388" cy="51251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endParaRPr lang="en-US" sz="1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AU" sz="1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CB22C380-54CE-49CB-9C17-0F5058949B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617" y="195486"/>
            <a:ext cx="1464833" cy="1127893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F06168D-E1BD-462D-BF39-B72FA9FCA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806831"/>
              </p:ext>
            </p:extLst>
          </p:nvPr>
        </p:nvGraphicFramePr>
        <p:xfrm>
          <a:off x="410817" y="957040"/>
          <a:ext cx="10243932" cy="55943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43932">
                  <a:extLst>
                    <a:ext uri="{9D8B030D-6E8A-4147-A177-3AD203B41FA5}">
                      <a16:colId xmlns:a16="http://schemas.microsoft.com/office/drawing/2014/main" val="1428487835"/>
                    </a:ext>
                  </a:extLst>
                </a:gridCol>
              </a:tblGrid>
              <a:tr h="182647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Fixed assets (Non-current assets) – those, which are not current assets: </a:t>
                      </a:r>
                      <a:endParaRPr lang="en-US" sz="13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062730"/>
                  </a:ext>
                </a:extLst>
              </a:tr>
              <a:tr h="602195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Intangible assets – an identifiable non-monetary asset without physical substance (patented technology, computer software, databases and trade secrets; trademarks, internet domains; video and audio-visual material; franchise agreements; marketing rights (I</a:t>
                      </a:r>
                      <a:r>
                        <a:rPr lang="en-GB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nternational Accounting Standard IAS 38 — Intangible Assets</a:t>
                      </a: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= original value - accumulated amortisation:</a:t>
                      </a:r>
                      <a:endParaRPr lang="en-US" sz="13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89537"/>
                  </a:ext>
                </a:extLst>
              </a:tr>
              <a:tr h="20073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original value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591420"/>
                  </a:ext>
                </a:extLst>
              </a:tr>
              <a:tr h="20073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accumulated amortisation 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57312"/>
                  </a:ext>
                </a:extLst>
              </a:tr>
              <a:tr h="20073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Incomplete capital investment (unactuated equipment, equipment that is not put into operation, unfinished building)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555934"/>
                  </a:ext>
                </a:extLst>
              </a:tr>
              <a:tr h="20073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Tangible assets; Property, equipment, buildings, vehicles = original value - accumulated depreciation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946128"/>
                  </a:ext>
                </a:extLst>
              </a:tr>
              <a:tr h="20073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original value (price of purchase excluding VAT + transportation + insurance + cost of installation + customs fees.)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71353"/>
                  </a:ext>
                </a:extLst>
              </a:tr>
              <a:tr h="20073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accumulated depreciation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494438"/>
                  </a:ext>
                </a:extLst>
              </a:tr>
              <a:tr h="1756027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Investment property – is property (land or a building or part of a building or both) held (by the owner or by the lessee under a finance lease) to earn rentals or for capital appreciation or both (International Accounting Standard IAS 40 — Investment Property):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70510" fontAlgn="base">
                        <a:spcAft>
                          <a:spcPts val="0"/>
                        </a:spcAft>
                        <a:tabLst>
                          <a:tab pos="180975" algn="l"/>
                        </a:tabLs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 held for long-term capital appreciation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70510" fontAlgn="base">
                        <a:spcAft>
                          <a:spcPts val="0"/>
                        </a:spcAft>
                        <a:tabLst>
                          <a:tab pos="180975" algn="l"/>
                        </a:tabLs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land held for a currently undetermined future use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70510" fontAlgn="base">
                        <a:spcAft>
                          <a:spcPts val="0"/>
                        </a:spcAft>
                        <a:tabLst>
                          <a:tab pos="180975" algn="l"/>
                        </a:tabLs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building leased out under an operating lease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70510" fontAlgn="base">
                        <a:spcAft>
                          <a:spcPts val="0"/>
                        </a:spcAft>
                        <a:tabLst>
                          <a:tab pos="180975" algn="l"/>
                        </a:tabLs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vacant building held to be leased out under an operating lease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270510" fontAlgn="base">
                        <a:spcAft>
                          <a:spcPts val="0"/>
                        </a:spcAft>
                        <a:tabLst>
                          <a:tab pos="180975" algn="l"/>
                        </a:tabLs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property that is being constructed or developed for future use as investment property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Investment property is property (land or a building or part of a building or both) held (by the owner or by the lessee under a finance lease) to earn rentals or for capital appreciation or both.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345637"/>
                  </a:ext>
                </a:extLst>
              </a:tr>
              <a:tr h="20073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Long-term biological assets (adult, working, productive livestock - cattle, goats, pigs, horses; gardens, vineyards)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0619"/>
                  </a:ext>
                </a:extLst>
              </a:tr>
              <a:tr h="602195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Long-term financial investments: </a:t>
                      </a:r>
                      <a:b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calculated by the equity method in other enterprises (Investments in    associates and joint ventures in amount more, than 20% of their capital)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851581"/>
                  </a:ext>
                </a:extLst>
              </a:tr>
              <a:tr h="20073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Other financial investments (stocks, bonds of other enterprises, states; deposits for a term of more than 1 year)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70133"/>
                  </a:ext>
                </a:extLst>
              </a:tr>
              <a:tr h="20073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Long-term accounts receivable; Long-term trade and other receivables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279646"/>
                  </a:ext>
                </a:extLst>
              </a:tr>
              <a:tr h="2007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Deferred tax assets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382880"/>
                  </a:ext>
                </a:extLst>
              </a:tr>
              <a:tr h="20073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fixed assets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661417"/>
                  </a:ext>
                </a:extLst>
              </a:tr>
              <a:tr h="20073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fixed assets</a:t>
                      </a:r>
                      <a:r>
                        <a:rPr lang="en-GB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809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311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7909069" cy="553998"/>
          </a:xfrm>
          <a:prstGeom prst="rect">
            <a:avLst/>
          </a:prstGeom>
          <a:solidFill>
            <a:srgbClr val="009999"/>
          </a:soli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3000" kern="0" dirty="0">
                <a:latin typeface="Times New Roman"/>
              </a:rPr>
              <a:t>Investing activity</a:t>
            </a:r>
            <a:endParaRPr lang="en-GB" sz="3000" kern="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731966" y="957040"/>
            <a:ext cx="9050388" cy="51251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endParaRPr lang="en-US" sz="1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Accounting Standard 7 — Statement of Cash Flows: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investing activities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are the acquisition and disposal of long-term assets and other investments that are not considered to be cash equivalents.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investing activities are cash outflow for the purchase of fixed assets and financial investments, securities issued by other entities; cash inflow from the sale of the fixed assets, financial investments, received dividends, interest rate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AU" sz="1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363B250-E73D-4D59-95F9-1CF8D06BA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316480"/>
              </p:ext>
            </p:extLst>
          </p:nvPr>
        </p:nvGraphicFramePr>
        <p:xfrm>
          <a:off x="2409646" y="3003765"/>
          <a:ext cx="6144491" cy="3200400"/>
        </p:xfrm>
        <a:graphic>
          <a:graphicData uri="http://schemas.openxmlformats.org/drawingml/2006/table">
            <a:tbl>
              <a:tblPr/>
              <a:tblGrid>
                <a:gridCol w="6144491">
                  <a:extLst>
                    <a:ext uri="{9D8B030D-6E8A-4147-A177-3AD203B41FA5}">
                      <a16:colId xmlns:a16="http://schemas.microsoft.com/office/drawing/2014/main" val="3735859551"/>
                    </a:ext>
                  </a:extLst>
                </a:gridCol>
              </a:tblGrid>
              <a:tr h="122666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II. </a:t>
                      </a: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Cash flow from investing activities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054223"/>
                  </a:ext>
                </a:extLst>
              </a:tr>
              <a:tr h="2453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Cash inflow from sales of: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financial investments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220014"/>
                  </a:ext>
                </a:extLst>
              </a:tr>
              <a:tr h="12266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assets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941599"/>
                  </a:ext>
                </a:extLst>
              </a:tr>
              <a:tr h="2453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Cash inflow from received: 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percent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42299"/>
                  </a:ext>
                </a:extLst>
              </a:tr>
              <a:tr h="12266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dividends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9524240"/>
                  </a:ext>
                </a:extLst>
              </a:tr>
              <a:tr h="12266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Cash inflow from derivatives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292722"/>
                  </a:ext>
                </a:extLst>
              </a:tr>
              <a:tr h="12266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Other cash inflow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280929"/>
                  </a:ext>
                </a:extLst>
              </a:tr>
              <a:tr h="2453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Cash outflow for purchase of: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financial investments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810773"/>
                  </a:ext>
                </a:extLst>
              </a:tr>
              <a:tr h="12266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assets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450592"/>
                  </a:ext>
                </a:extLst>
              </a:tr>
              <a:tr h="12266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Cash outflow by derivatives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695687"/>
                  </a:ext>
                </a:extLst>
              </a:tr>
              <a:tr h="12266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Other cash outflow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9665"/>
                  </a:ext>
                </a:extLst>
              </a:tr>
              <a:tr h="12266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Net Cash flow from investing activities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703353"/>
                  </a:ext>
                </a:extLst>
              </a:tr>
            </a:tbl>
          </a:graphicData>
        </a:graphic>
      </p:graphicFrame>
      <p:pic>
        <p:nvPicPr>
          <p:cNvPr id="6" name="Obrázek 1">
            <a:extLst>
              <a:ext uri="{FF2B5EF4-FFF2-40B4-BE49-F238E27FC236}">
                <a16:creationId xmlns:a16="http://schemas.microsoft.com/office/drawing/2014/main" id="{59BEB4C4-3838-43EC-9EC6-41135FA52D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265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7909069" cy="553998"/>
          </a:xfrm>
          <a:prstGeom prst="rect">
            <a:avLst/>
          </a:prstGeom>
          <a:solidFill>
            <a:srgbClr val="009999"/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tangible assets of Xiaomi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04B0D7-64C1-4405-88C1-5F156E3DE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362" y="2028629"/>
            <a:ext cx="8783276" cy="2800741"/>
          </a:xfrm>
          <a:prstGeom prst="rect">
            <a:avLst/>
          </a:prstGeom>
        </p:spPr>
      </p:pic>
      <p:pic>
        <p:nvPicPr>
          <p:cNvPr id="6" name="Obrázek 1">
            <a:extLst>
              <a:ext uri="{FF2B5EF4-FFF2-40B4-BE49-F238E27FC236}">
                <a16:creationId xmlns:a16="http://schemas.microsoft.com/office/drawing/2014/main" id="{F0256091-FBC8-4AEC-B396-72F7060B8B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369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7909069" cy="553998"/>
          </a:xfrm>
          <a:prstGeom prst="rect">
            <a:avLst/>
          </a:prstGeom>
          <a:solidFill>
            <a:srgbClr val="009999"/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tangible assets of Xiaomi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B1CAF8B-5FC0-4B01-8C0C-C0E58C473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072" y="1328444"/>
            <a:ext cx="8811855" cy="4201111"/>
          </a:xfrm>
          <a:prstGeom prst="rect">
            <a:avLst/>
          </a:prstGeom>
        </p:spPr>
      </p:pic>
      <p:pic>
        <p:nvPicPr>
          <p:cNvPr id="6" name="Obrázek 1">
            <a:extLst>
              <a:ext uri="{FF2B5EF4-FFF2-40B4-BE49-F238E27FC236}">
                <a16:creationId xmlns:a16="http://schemas.microsoft.com/office/drawing/2014/main" id="{FD02F0C2-3E48-4A63-BDBF-66FA36DDF0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053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7909069" cy="553998"/>
          </a:xfrm>
          <a:prstGeom prst="rect">
            <a:avLst/>
          </a:prstGeom>
          <a:solidFill>
            <a:srgbClr val="009999"/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tangible assets of Xiaomi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CE03A9-246F-4D9E-8478-3A8DD1034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546" y="2357288"/>
            <a:ext cx="8830907" cy="2143424"/>
          </a:xfrm>
          <a:prstGeom prst="rect">
            <a:avLst/>
          </a:prstGeom>
        </p:spPr>
      </p:pic>
      <p:pic>
        <p:nvPicPr>
          <p:cNvPr id="6" name="Obrázek 1">
            <a:extLst>
              <a:ext uri="{FF2B5EF4-FFF2-40B4-BE49-F238E27FC236}">
                <a16:creationId xmlns:a16="http://schemas.microsoft.com/office/drawing/2014/main" id="{D3F19B94-414D-4B65-8450-89128020DC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511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9088118" cy="553998"/>
          </a:xfrm>
          <a:prstGeom prst="rect">
            <a:avLst/>
          </a:prstGeom>
          <a:solidFill>
            <a:srgbClr val="009999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kern="0" dirty="0">
                <a:latin typeface="Times New Roman"/>
              </a:rPr>
              <a:t>Distribution of depreciation of tangible assets by costs </a:t>
            </a:r>
            <a:endParaRPr lang="en-US" sz="3000" kern="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5F56AB-7A54-48B6-98CA-72BCDEEDF1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941" y="1490392"/>
            <a:ext cx="9088118" cy="387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377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7909069" cy="553998"/>
          </a:xfrm>
          <a:prstGeom prst="rect">
            <a:avLst/>
          </a:prstGeom>
          <a:solidFill>
            <a:srgbClr val="009999"/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intangible assets of Xiaomi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4FDD38-E1F5-4E9A-837A-5FB82FE3F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415" y="1742839"/>
            <a:ext cx="8745170" cy="3372321"/>
          </a:xfrm>
          <a:prstGeom prst="rect">
            <a:avLst/>
          </a:prstGeom>
        </p:spPr>
      </p:pic>
      <p:pic>
        <p:nvPicPr>
          <p:cNvPr id="6" name="Obrázek 1">
            <a:extLst>
              <a:ext uri="{FF2B5EF4-FFF2-40B4-BE49-F238E27FC236}">
                <a16:creationId xmlns:a16="http://schemas.microsoft.com/office/drawing/2014/main" id="{9897962B-0BA6-4059-BBCE-4C93EE897F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80" y="2301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8985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1740</Words>
  <Application>Microsoft Office PowerPoint</Application>
  <PresentationFormat>Widescreen</PresentationFormat>
  <Paragraphs>176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Motiv Office</vt:lpstr>
      <vt:lpstr>Fixed assets: meaning, structure, depreciation, sources of financing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Distribution the value of fixed assets </vt:lpstr>
      <vt:lpstr> Tax saving effect: </vt:lpstr>
      <vt:lpstr>Terms of depreciation</vt:lpstr>
      <vt:lpstr> The Four Basic Methods of Depreciation  </vt:lpstr>
      <vt:lpstr> The Four Basic Methods of Depreciation  </vt:lpstr>
      <vt:lpstr> The Four Basic Methods of Depreciation  </vt:lpstr>
      <vt:lpstr> Forming of depreciation fund </vt:lpstr>
      <vt:lpstr> Sources for fixed assets financing: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kon0222</cp:lastModifiedBy>
  <cp:revision>212</cp:revision>
  <dcterms:created xsi:type="dcterms:W3CDTF">2016-11-25T20:36:16Z</dcterms:created>
  <dcterms:modified xsi:type="dcterms:W3CDTF">2022-11-08T17:07:51Z</dcterms:modified>
</cp:coreProperties>
</file>