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301" r:id="rId4"/>
    <p:sldId id="316" r:id="rId5"/>
    <p:sldId id="317" r:id="rId6"/>
    <p:sldId id="318" r:id="rId7"/>
    <p:sldId id="303" r:id="rId8"/>
    <p:sldId id="290" r:id="rId9"/>
    <p:sldId id="310" r:id="rId10"/>
    <p:sldId id="311" r:id="rId11"/>
    <p:sldId id="312" r:id="rId12"/>
    <p:sldId id="305" r:id="rId13"/>
    <p:sldId id="306" r:id="rId14"/>
    <p:sldId id="287" r:id="rId15"/>
    <p:sldId id="296" r:id="rId16"/>
    <p:sldId id="327" r:id="rId17"/>
    <p:sldId id="322" r:id="rId18"/>
    <p:sldId id="323" r:id="rId19"/>
    <p:sldId id="324" r:id="rId20"/>
    <p:sldId id="319" r:id="rId21"/>
    <p:sldId id="320" r:id="rId22"/>
    <p:sldId id="321" r:id="rId23"/>
    <p:sldId id="325" r:id="rId24"/>
    <p:sldId id="326" r:id="rId25"/>
    <p:sldId id="328" r:id="rId26"/>
    <p:sldId id="299" r:id="rId27"/>
    <p:sldId id="262"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snapToGrid="0">
      <p:cViewPr varScale="1">
        <p:scale>
          <a:sx n="72" d="100"/>
          <a:sy n="72" d="100"/>
        </p:scale>
        <p:origin x="64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27.11.2022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27.11.2022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27.11.2022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27.11.2022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27.11.2022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27.11.2022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fiu.cms.opf.slu.cz/en/members/heryan-tomas/publications" TargetMode="External"/><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fontScale="90000"/>
          </a:bodyPr>
          <a:lstStyle/>
          <a:p>
            <a:pPr algn="l"/>
            <a:r>
              <a:rPr lang="en-US" sz="5333" b="1" dirty="0">
                <a:solidFill>
                  <a:schemeClr val="bg1"/>
                </a:solidFill>
                <a:latin typeface="Times New Roman" panose="02020603050405020304" pitchFamily="18" charset="0"/>
                <a:cs typeface="Times New Roman" panose="02020603050405020304" pitchFamily="18" charset="0"/>
              </a:rPr>
              <a:t>Current assets: meaning, structure, evaluating, sources of financing</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GB" sz="1867" dirty="0">
                <a:solidFill>
                  <a:schemeClr val="bg1"/>
                </a:solidFill>
                <a:latin typeface="Times New Roman" panose="02020603050405020304" pitchFamily="18" charset="0"/>
                <a:cs typeface="Times New Roman" panose="02020603050405020304" pitchFamily="18" charset="0"/>
              </a:rPr>
              <a:t>Lecture for Corporate Finance</a:t>
            </a: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US"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Mgr</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Tetiana</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Konieva</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Ph.D</a:t>
            </a:r>
            <a:endParaRPr lang="en-GB" altLang="cs-CZ" sz="1600" b="1" dirty="0">
              <a:solidFill>
                <a:schemeClr val="tx1"/>
              </a:solidFill>
              <a:latin typeface="Times New Roman" panose="02020603050405020304" pitchFamily="18" charset="0"/>
              <a:cs typeface="Times New Roman" panose="02020603050405020304" pitchFamily="18" charset="0"/>
            </a:endParaRPr>
          </a:p>
          <a:p>
            <a:pPr algn="r"/>
            <a:r>
              <a:rPr lang="en-GB" altLang="cs-CZ" sz="1600" dirty="0">
                <a:solidFill>
                  <a:srgbClr val="307871"/>
                </a:solidFill>
                <a:latin typeface="Times New Roman" panose="02020603050405020304" pitchFamily="18" charset="0"/>
                <a:cs typeface="Times New Roman" panose="02020603050405020304" pitchFamily="18" charset="0"/>
              </a:rPr>
              <a:t>Corporate Finance </a:t>
            </a:r>
          </a:p>
          <a:p>
            <a:pPr algn="r"/>
            <a:r>
              <a:rPr lang="en-GB" altLang="cs-CZ" sz="1600" dirty="0" err="1">
                <a:solidFill>
                  <a:srgbClr val="307871"/>
                </a:solidFill>
                <a:latin typeface="Times New Roman" panose="02020603050405020304" pitchFamily="18" charset="0"/>
                <a:cs typeface="Times New Roman" panose="02020603050405020304" pitchFamily="18" charset="0"/>
              </a:rPr>
              <a:t>FIU</a:t>
            </a:r>
            <a:r>
              <a:rPr lang="en-GB" altLang="cs-CZ" sz="1600" dirty="0">
                <a:solidFill>
                  <a:srgbClr val="307871"/>
                </a:solidFill>
                <a:latin typeface="Times New Roman" panose="02020603050405020304" pitchFamily="18" charset="0"/>
                <a:cs typeface="Times New Roman" panose="02020603050405020304" pitchFamily="18" charset="0"/>
              </a:rPr>
              <a:t>/</a:t>
            </a:r>
            <a:r>
              <a:rPr lang="en-GB" altLang="cs-CZ" sz="1600" dirty="0" err="1">
                <a:solidFill>
                  <a:srgbClr val="307871"/>
                </a:solidFill>
                <a:latin typeface="Times New Roman" panose="02020603050405020304" pitchFamily="18" charset="0"/>
                <a:cs typeface="Times New Roman" panose="02020603050405020304" pitchFamily="18" charset="0"/>
              </a:rPr>
              <a:t>BAFIK</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005664" cy="523220"/>
          </a:xfrm>
          <a:prstGeom prst="rect">
            <a:avLst/>
          </a:prstGeom>
          <a:solidFill>
            <a:srgbClr val="009999"/>
          </a:solidFill>
        </p:spPr>
        <p:txBody>
          <a:bodyPr wrap="square">
            <a:spAutoFit/>
          </a:bodyPr>
          <a:lstStyle/>
          <a:p>
            <a:pPr>
              <a:lnSpc>
                <a:spcPct val="100000"/>
              </a:lnSpc>
              <a:spcBef>
                <a:spcPts val="600"/>
              </a:spcBef>
            </a:pPr>
            <a:r>
              <a:rPr lang="en-US" sz="2800" kern="0" dirty="0">
                <a:latin typeface="Times New Roman" panose="02020603050405020304" pitchFamily="18" charset="0"/>
                <a:cs typeface="Times New Roman" panose="02020603050405020304" pitchFamily="18" charset="0"/>
              </a:rPr>
              <a:t>Structure of trade receivables of Xiaomi by the term of payment:</a:t>
            </a:r>
          </a:p>
        </p:txBody>
      </p:sp>
      <p:pic>
        <p:nvPicPr>
          <p:cNvPr id="6" name="Obrázek 1">
            <a:extLst>
              <a:ext uri="{FF2B5EF4-FFF2-40B4-BE49-F238E27FC236}">
                <a16:creationId xmlns:a16="http://schemas.microsoft.com/office/drawing/2014/main" id="{F0256091-FBC8-4AEC-B396-72F7060B8B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pic>
        <p:nvPicPr>
          <p:cNvPr id="7" name="Content Placeholder 3">
            <a:extLst>
              <a:ext uri="{FF2B5EF4-FFF2-40B4-BE49-F238E27FC236}">
                <a16:creationId xmlns:a16="http://schemas.microsoft.com/office/drawing/2014/main" id="{BF94D80C-2E43-4CB7-9F33-B7FC6915C843}"/>
              </a:ext>
            </a:extLst>
          </p:cNvPr>
          <p:cNvPicPr>
            <a:picLocks noChangeAspect="1"/>
          </p:cNvPicPr>
          <p:nvPr/>
        </p:nvPicPr>
        <p:blipFill>
          <a:blip r:embed="rId3"/>
          <a:stretch>
            <a:fillRect/>
          </a:stretch>
        </p:blipFill>
        <p:spPr>
          <a:xfrm>
            <a:off x="1921565" y="1579321"/>
            <a:ext cx="7275444" cy="3893827"/>
          </a:xfrm>
          <a:prstGeom prst="rect">
            <a:avLst/>
          </a:prstGeom>
        </p:spPr>
      </p:pic>
    </p:spTree>
    <p:extLst>
      <p:ext uri="{BB962C8B-B14F-4D97-AF65-F5344CB8AC3E}">
        <p14:creationId xmlns:p14="http://schemas.microsoft.com/office/powerpoint/2010/main" val="2154385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0188"/>
            <a:ext cx="10005664" cy="523220"/>
          </a:xfrm>
          <a:prstGeom prst="rect">
            <a:avLst/>
          </a:prstGeom>
          <a:solidFill>
            <a:srgbClr val="009999"/>
          </a:solidFill>
        </p:spPr>
        <p:txBody>
          <a:bodyPr wrap="square">
            <a:spAutoFit/>
          </a:bodyPr>
          <a:lstStyle/>
          <a:p>
            <a:pPr>
              <a:lnSpc>
                <a:spcPct val="100000"/>
              </a:lnSpc>
              <a:spcBef>
                <a:spcPts val="600"/>
              </a:spcBef>
            </a:pPr>
            <a:r>
              <a:rPr lang="en-US" sz="2800" kern="0" dirty="0">
                <a:latin typeface="Times New Roman" panose="02020603050405020304" pitchFamily="18" charset="0"/>
                <a:cs typeface="Times New Roman" panose="02020603050405020304" pitchFamily="18" charset="0"/>
              </a:rPr>
              <a:t>Structure of cash and cash equivalents of Xiaomi by the currency: </a:t>
            </a:r>
          </a:p>
        </p:txBody>
      </p:sp>
      <p:pic>
        <p:nvPicPr>
          <p:cNvPr id="6" name="Obrázek 1">
            <a:extLst>
              <a:ext uri="{FF2B5EF4-FFF2-40B4-BE49-F238E27FC236}">
                <a16:creationId xmlns:a16="http://schemas.microsoft.com/office/drawing/2014/main" id="{F0256091-FBC8-4AEC-B396-72F7060B8B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pic>
        <p:nvPicPr>
          <p:cNvPr id="8" name="Content Placeholder 3">
            <a:extLst>
              <a:ext uri="{FF2B5EF4-FFF2-40B4-BE49-F238E27FC236}">
                <a16:creationId xmlns:a16="http://schemas.microsoft.com/office/drawing/2014/main" id="{03E05A2C-B5AA-43B3-AB9D-ED8CDB9F6DA4}"/>
              </a:ext>
            </a:extLst>
          </p:cNvPr>
          <p:cNvPicPr>
            <a:picLocks noChangeAspect="1"/>
          </p:cNvPicPr>
          <p:nvPr/>
        </p:nvPicPr>
        <p:blipFill>
          <a:blip r:embed="rId3"/>
          <a:stretch>
            <a:fillRect/>
          </a:stretch>
        </p:blipFill>
        <p:spPr>
          <a:xfrm>
            <a:off x="848139" y="1358082"/>
            <a:ext cx="10005664" cy="5069222"/>
          </a:xfrm>
          <a:prstGeom prst="rect">
            <a:avLst/>
          </a:prstGeom>
        </p:spPr>
      </p:pic>
    </p:spTree>
    <p:extLst>
      <p:ext uri="{BB962C8B-B14F-4D97-AF65-F5344CB8AC3E}">
        <p14:creationId xmlns:p14="http://schemas.microsoft.com/office/powerpoint/2010/main" val="3954949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9687611" cy="523220"/>
          </a:xfrm>
          <a:prstGeom prst="rect">
            <a:avLst/>
          </a:prstGeom>
          <a:solidFill>
            <a:srgbClr val="009999"/>
          </a:solidFill>
        </p:spPr>
        <p:txBody>
          <a:bodyPr wrap="square">
            <a:spAutoFit/>
          </a:bodyPr>
          <a:lstStyle/>
          <a:p>
            <a:pPr>
              <a:defRPr/>
            </a:pPr>
            <a:r>
              <a:rPr lang="en-US" sz="2800" kern="0" dirty="0">
                <a:latin typeface="Times New Roman"/>
              </a:rPr>
              <a:t>Advantages of current assets: </a:t>
            </a:r>
            <a:endParaRPr lang="en-US" sz="2800" kern="0" dirty="0"/>
          </a:p>
        </p:txBody>
      </p:sp>
      <p:pic>
        <p:nvPicPr>
          <p:cNvPr id="6" name="Obrázek 1">
            <a:extLst>
              <a:ext uri="{FF2B5EF4-FFF2-40B4-BE49-F238E27FC236}">
                <a16:creationId xmlns:a16="http://schemas.microsoft.com/office/drawing/2014/main" id="{67CDC398-552A-4322-A7C9-EC9B53B515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
        <p:nvSpPr>
          <p:cNvPr id="2" name="Rectangle 1">
            <a:extLst>
              <a:ext uri="{FF2B5EF4-FFF2-40B4-BE49-F238E27FC236}">
                <a16:creationId xmlns:a16="http://schemas.microsoft.com/office/drawing/2014/main" id="{986C80A8-334F-4BB3-948C-3075EAA504B7}"/>
              </a:ext>
            </a:extLst>
          </p:cNvPr>
          <p:cNvSpPr/>
          <p:nvPr/>
        </p:nvSpPr>
        <p:spPr>
          <a:xfrm>
            <a:off x="384313" y="1139687"/>
            <a:ext cx="10137913" cy="51020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200" dirty="0">
                <a:solidFill>
                  <a:schemeClr val="tx1"/>
                </a:solidFill>
                <a:latin typeface="Times New Roman" panose="02020603050405020304" pitchFamily="18" charset="0"/>
                <a:cs typeface="Times New Roman" panose="02020603050405020304" pitchFamily="18" charset="0"/>
              </a:rPr>
              <a:t>• high degree of structural transformation, as a result of which they can easily be transformed from one form to another</a:t>
            </a:r>
          </a:p>
          <a:p>
            <a:endParaRPr lang="en-US" sz="2200" dirty="0">
              <a:solidFill>
                <a:schemeClr val="tx1"/>
              </a:solidFill>
              <a:latin typeface="Times New Roman" panose="02020603050405020304" pitchFamily="18" charset="0"/>
              <a:cs typeface="Times New Roman" panose="02020603050405020304" pitchFamily="18" charset="0"/>
            </a:endParaRPr>
          </a:p>
          <a:p>
            <a:r>
              <a:rPr lang="en-US" sz="2200" dirty="0">
                <a:solidFill>
                  <a:schemeClr val="tx1"/>
                </a:solidFill>
                <a:latin typeface="Times New Roman" panose="02020603050405020304" pitchFamily="18" charset="0"/>
                <a:cs typeface="Times New Roman" panose="02020603050405020304" pitchFamily="18" charset="0"/>
              </a:rPr>
              <a:t>• quick adaptation to changes in commodity and financial market conditions, easily subject to changes in the process of diversification of operational activities</a:t>
            </a:r>
          </a:p>
          <a:p>
            <a:endParaRPr lang="en-US" sz="2200" dirty="0">
              <a:solidFill>
                <a:schemeClr val="tx1"/>
              </a:solidFill>
              <a:latin typeface="Times New Roman" panose="02020603050405020304" pitchFamily="18" charset="0"/>
              <a:cs typeface="Times New Roman" panose="02020603050405020304" pitchFamily="18" charset="0"/>
            </a:endParaRPr>
          </a:p>
          <a:p>
            <a:r>
              <a:rPr lang="en-US" sz="2200" dirty="0">
                <a:solidFill>
                  <a:schemeClr val="tx1"/>
                </a:solidFill>
                <a:latin typeface="Times New Roman" panose="02020603050405020304" pitchFamily="18" charset="0"/>
                <a:cs typeface="Times New Roman" panose="02020603050405020304" pitchFamily="18" charset="0"/>
              </a:rPr>
              <a:t>• high liquidity, if necessary, a significant part of them can be preserved in monetary assets, necessary for the current maintenance of operational activities</a:t>
            </a:r>
          </a:p>
          <a:p>
            <a:endParaRPr lang="en-US" sz="2200" dirty="0">
              <a:solidFill>
                <a:schemeClr val="tx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ease of management</a:t>
            </a:r>
          </a:p>
        </p:txBody>
      </p:sp>
    </p:spTree>
    <p:extLst>
      <p:ext uri="{BB962C8B-B14F-4D97-AF65-F5344CB8AC3E}">
        <p14:creationId xmlns:p14="http://schemas.microsoft.com/office/powerpoint/2010/main" val="4037823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9687611" cy="523220"/>
          </a:xfrm>
          <a:prstGeom prst="rect">
            <a:avLst/>
          </a:prstGeom>
          <a:solidFill>
            <a:srgbClr val="009999"/>
          </a:solidFill>
        </p:spPr>
        <p:txBody>
          <a:bodyPr wrap="square">
            <a:spAutoFit/>
          </a:bodyPr>
          <a:lstStyle/>
          <a:p>
            <a:pPr>
              <a:defRPr/>
            </a:pPr>
            <a:r>
              <a:rPr lang="en-US" sz="2800" kern="0" dirty="0">
                <a:latin typeface="Times New Roman"/>
              </a:rPr>
              <a:t>Disadvantages of current assets: </a:t>
            </a:r>
            <a:endParaRPr lang="en-US" sz="2800" kern="0" dirty="0"/>
          </a:p>
        </p:txBody>
      </p:sp>
      <p:pic>
        <p:nvPicPr>
          <p:cNvPr id="6" name="Obrázek 1">
            <a:extLst>
              <a:ext uri="{FF2B5EF4-FFF2-40B4-BE49-F238E27FC236}">
                <a16:creationId xmlns:a16="http://schemas.microsoft.com/office/drawing/2014/main" id="{67CDC398-552A-4322-A7C9-EC9B53B515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
        <p:nvSpPr>
          <p:cNvPr id="2" name="Rectangle 1">
            <a:extLst>
              <a:ext uri="{FF2B5EF4-FFF2-40B4-BE49-F238E27FC236}">
                <a16:creationId xmlns:a16="http://schemas.microsoft.com/office/drawing/2014/main" id="{986C80A8-334F-4BB3-948C-3075EAA504B7}"/>
              </a:ext>
            </a:extLst>
          </p:cNvPr>
          <p:cNvSpPr/>
          <p:nvPr/>
        </p:nvSpPr>
        <p:spPr>
          <a:xfrm>
            <a:off x="384313" y="1139687"/>
            <a:ext cx="10137913" cy="51020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200" dirty="0">
                <a:solidFill>
                  <a:schemeClr val="tx1"/>
                </a:solidFill>
                <a:latin typeface="Times New Roman" panose="02020603050405020304" pitchFamily="18" charset="0"/>
                <a:cs typeface="Times New Roman" panose="02020603050405020304" pitchFamily="18" charset="0"/>
              </a:rPr>
              <a:t>• cash, cash equivalents, accounts receivable are subjected to inflation</a:t>
            </a:r>
          </a:p>
          <a:p>
            <a:r>
              <a:rPr lang="en-US" sz="2200" dirty="0">
                <a:solidFill>
                  <a:schemeClr val="tx1"/>
                </a:solidFill>
                <a:latin typeface="Times New Roman" panose="02020603050405020304" pitchFamily="18" charset="0"/>
                <a:cs typeface="Times New Roman" panose="02020603050405020304" pitchFamily="18" charset="0"/>
              </a:rPr>
              <a:t>• temporarily free (excessively formed) current assets practically do not generate profit (except for investments of monetary assets in short-term financial investments), </a:t>
            </a:r>
          </a:p>
          <a:p>
            <a:pPr marL="342900" indent="-34290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moreover, excess inventories do not generate profit, but also cause additional operating costs for their storage</a:t>
            </a:r>
          </a:p>
          <a:p>
            <a:r>
              <a:rPr lang="en-US" sz="2200" dirty="0">
                <a:solidFill>
                  <a:schemeClr val="tx1"/>
                </a:solidFill>
                <a:latin typeface="Times New Roman" panose="02020603050405020304" pitchFamily="18" charset="0"/>
                <a:cs typeface="Times New Roman" panose="02020603050405020304" pitchFamily="18" charset="0"/>
              </a:rPr>
              <a:t>• inventories are subjected to constant natural losses</a:t>
            </a:r>
          </a:p>
          <a:p>
            <a:r>
              <a:rPr lang="en-US" sz="2200" dirty="0">
                <a:solidFill>
                  <a:schemeClr val="tx1"/>
                </a:solidFill>
                <a:latin typeface="Times New Roman" panose="02020603050405020304" pitchFamily="18" charset="0"/>
                <a:cs typeface="Times New Roman" panose="02020603050405020304" pitchFamily="18" charset="0"/>
              </a:rPr>
              <a:t>• significant part of current assets has a risk of loss due to dishonesty of partners or own personnel</a:t>
            </a:r>
            <a:endParaRPr lang="ru-RU" sz="2200" dirty="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Losses due to obsolescence, deterioration, or theft.</a:t>
            </a:r>
          </a:p>
          <a:p>
            <a:pPr marL="285750" indent="-28575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The opportunity cost of capital on the invested amount</a:t>
            </a:r>
          </a:p>
        </p:txBody>
      </p:sp>
    </p:spTree>
    <p:extLst>
      <p:ext uri="{BB962C8B-B14F-4D97-AF65-F5344CB8AC3E}">
        <p14:creationId xmlns:p14="http://schemas.microsoft.com/office/powerpoint/2010/main" val="3848293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838200" y="531926"/>
            <a:ext cx="9180443" cy="524416"/>
          </a:xfrm>
          <a:solidFill>
            <a:srgbClr val="009999"/>
          </a:solidFill>
        </p:spPr>
        <p:txBody>
          <a:bodyPr>
            <a:normAutofit/>
          </a:bodyPr>
          <a:lstStyle/>
          <a:p>
            <a:r>
              <a:rPr lang="en-US" altLang="en-US" sz="2800" dirty="0">
                <a:latin typeface="Times New Roman" panose="02020603050405020304" pitchFamily="18" charset="0"/>
                <a:cs typeface="Times New Roman" panose="02020603050405020304" pitchFamily="18" charset="0"/>
              </a:rPr>
              <a:t>Original value of inventories</a:t>
            </a:r>
            <a:endParaRPr lang="en-US" sz="2800" strike="sngStrike" dirty="0"/>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838200" y="1470991"/>
            <a:ext cx="10515600" cy="470597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en-US" sz="2500" b="1" dirty="0">
                <a:latin typeface="Times New Roman" panose="02020603050405020304" pitchFamily="18" charset="0"/>
                <a:cs typeface="Times New Roman" panose="02020603050405020304" pitchFamily="18" charset="0"/>
              </a:rPr>
              <a:t>Original value of inventories </a:t>
            </a:r>
            <a:r>
              <a:rPr lang="en-US" altLang="en-US" sz="2500" dirty="0">
                <a:latin typeface="Times New Roman" panose="02020603050405020304" pitchFamily="18" charset="0"/>
                <a:cs typeface="Times New Roman" panose="02020603050405020304" pitchFamily="18" charset="0"/>
              </a:rPr>
              <a:t>= </a:t>
            </a:r>
          </a:p>
          <a:p>
            <a:r>
              <a:rPr lang="en-US" altLang="en-US" sz="2500" dirty="0">
                <a:latin typeface="Times New Roman" panose="02020603050405020304" pitchFamily="18" charset="0"/>
                <a:cs typeface="Times New Roman" panose="02020603050405020304" pitchFamily="18" charset="0"/>
              </a:rPr>
              <a:t>Price of purchase without Value Added Tax + </a:t>
            </a:r>
          </a:p>
          <a:p>
            <a:r>
              <a:rPr lang="en-US" altLang="en-US" sz="2500" dirty="0">
                <a:latin typeface="Times New Roman" panose="02020603050405020304" pitchFamily="18" charset="0"/>
                <a:cs typeface="Times New Roman" panose="02020603050405020304" pitchFamily="18" charset="0"/>
              </a:rPr>
              <a:t>cost of services of middlemen + </a:t>
            </a:r>
          </a:p>
          <a:p>
            <a:r>
              <a:rPr lang="en-US" altLang="en-US" sz="2500" dirty="0">
                <a:latin typeface="Times New Roman" panose="02020603050405020304" pitchFamily="18" charset="0"/>
                <a:cs typeface="Times New Roman" panose="02020603050405020304" pitchFamily="18" charset="0"/>
              </a:rPr>
              <a:t>Freight charges (cost of transportation) + </a:t>
            </a:r>
          </a:p>
          <a:p>
            <a:r>
              <a:rPr lang="en-US" altLang="en-US" sz="2500" dirty="0">
                <a:latin typeface="Times New Roman" panose="02020603050405020304" pitchFamily="18" charset="0"/>
                <a:cs typeface="Times New Roman" panose="02020603050405020304" pitchFamily="18" charset="0"/>
              </a:rPr>
              <a:t>Loading (unloading)+ </a:t>
            </a:r>
          </a:p>
          <a:p>
            <a:r>
              <a:rPr lang="en-US" altLang="en-US" sz="2500" dirty="0">
                <a:latin typeface="Times New Roman" panose="02020603050405020304" pitchFamily="18" charset="0"/>
                <a:cs typeface="Times New Roman" panose="02020603050405020304" pitchFamily="18" charset="0"/>
              </a:rPr>
              <a:t>Insurance + </a:t>
            </a:r>
          </a:p>
          <a:p>
            <a:r>
              <a:rPr lang="en-US" altLang="en-US" sz="2500" dirty="0">
                <a:latin typeface="Times New Roman" panose="02020603050405020304" pitchFamily="18" charset="0"/>
                <a:cs typeface="Times New Roman" panose="02020603050405020304" pitchFamily="18" charset="0"/>
              </a:rPr>
              <a:t>Custom duties + Excise + </a:t>
            </a:r>
          </a:p>
          <a:p>
            <a:r>
              <a:rPr lang="en-US" altLang="en-US" sz="2500" dirty="0">
                <a:latin typeface="Times New Roman" panose="02020603050405020304" pitchFamily="18" charset="0"/>
                <a:cs typeface="Times New Roman" panose="02020603050405020304" pitchFamily="18" charset="0"/>
              </a:rPr>
              <a:t>Registration fees + </a:t>
            </a:r>
          </a:p>
          <a:p>
            <a:r>
              <a:rPr lang="en-US" altLang="en-US" sz="2500" dirty="0">
                <a:latin typeface="Times New Roman" panose="02020603050405020304" pitchFamily="18" charset="0"/>
                <a:cs typeface="Times New Roman" panose="02020603050405020304" pitchFamily="18" charset="0"/>
              </a:rPr>
              <a:t>Cost of preparation of inventories for production process</a:t>
            </a: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4086352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838200" y="269223"/>
            <a:ext cx="9180443" cy="524911"/>
          </a:xfrm>
          <a:solidFill>
            <a:srgbClr val="009999"/>
          </a:solidFill>
        </p:spPr>
        <p:txBody>
          <a:bodyPr>
            <a:noAutofit/>
          </a:bodyPr>
          <a:lstStyle/>
          <a:p>
            <a:br>
              <a:rPr lang="en-US" sz="2800" kern="0" dirty="0">
                <a:latin typeface="Times New Roman" panose="02020603050405020304" pitchFamily="18" charset="0"/>
                <a:cs typeface="Times New Roman" panose="02020603050405020304" pitchFamily="18" charset="0"/>
              </a:rPr>
            </a:br>
            <a:r>
              <a:rPr lang="en-US" altLang="en-US" sz="2800" dirty="0">
                <a:latin typeface="Times New Roman" panose="02020603050405020304" pitchFamily="18" charset="0"/>
                <a:cs typeface="Times New Roman" panose="02020603050405020304" pitchFamily="18" charset="0"/>
              </a:rPr>
              <a:t>Inventory valuation methods:</a:t>
            </a:r>
            <a:br>
              <a:rPr lang="en-GB" sz="2800" kern="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533400" y="962024"/>
            <a:ext cx="9715500" cy="54641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2500" dirty="0">
                <a:latin typeface="Times New Roman" panose="02020603050405020304" pitchFamily="18" charset="0"/>
                <a:cs typeface="Times New Roman" panose="02020603050405020304" pitchFamily="18" charset="0"/>
              </a:rPr>
              <a:t>Specific identification method - assessment of the value of each individual unit of inventory. This method applies to inventory that is released for special orders and projects, as well as inventory that is not interchangeable. The disadvantage of this method is its high labor intensity, especially in the conditions of a wide nomenclature of stocks</a:t>
            </a:r>
          </a:p>
          <a:p>
            <a:r>
              <a:rPr lang="en-US" altLang="en-US" sz="2500" dirty="0">
                <a:latin typeface="Times New Roman" panose="02020603050405020304" pitchFamily="18" charset="0"/>
                <a:cs typeface="Times New Roman" panose="02020603050405020304" pitchFamily="18" charset="0"/>
              </a:rPr>
              <a:t>Weighted average method</a:t>
            </a:r>
          </a:p>
          <a:p>
            <a:r>
              <a:rPr lang="en-US" altLang="en-US" sz="2500" dirty="0">
                <a:latin typeface="Times New Roman" panose="02020603050405020304" pitchFamily="18" charset="0"/>
                <a:cs typeface="Times New Roman" panose="02020603050405020304" pitchFamily="18" charset="0"/>
              </a:rPr>
              <a:t>First-in First-out FIFO – inventories, that are the first to arrive and are released into production are valued at first-in cost</a:t>
            </a:r>
          </a:p>
          <a:p>
            <a:r>
              <a:rPr lang="en-US" altLang="en-US" sz="2500" dirty="0">
                <a:latin typeface="Times New Roman" panose="02020603050405020304" pitchFamily="18" charset="0"/>
                <a:cs typeface="Times New Roman" panose="02020603050405020304" pitchFamily="18" charset="0"/>
              </a:rPr>
              <a:t>Last-in First-out LIFO - inventories are used in the reverse sequence of their arrival at the enterprise. That is, the inventories that are the first to be released into production are valued at the cost price of the last ones at the time of receipt.</a:t>
            </a:r>
            <a:endParaRPr lang="ru-RU" altLang="en-US" sz="2500" dirty="0">
              <a:latin typeface="Times New Roman" panose="02020603050405020304" pitchFamily="18" charset="0"/>
              <a:cs typeface="Times New Roman" panose="02020603050405020304" pitchFamily="18" charset="0"/>
            </a:endParaRPr>
          </a:p>
          <a:p>
            <a:pPr>
              <a:spcBef>
                <a:spcPct val="50000"/>
              </a:spcBef>
            </a:pPr>
            <a:endParaRPr lang="en-US" altLang="en-US" sz="25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2701506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838200" y="269223"/>
            <a:ext cx="9180443" cy="524911"/>
          </a:xfrm>
          <a:solidFill>
            <a:srgbClr val="009999"/>
          </a:solidFill>
        </p:spPr>
        <p:txBody>
          <a:bodyPr>
            <a:noAutofit/>
          </a:bodyPr>
          <a:lstStyle/>
          <a:p>
            <a:br>
              <a:rPr lang="en-US" sz="2800" kern="0" dirty="0">
                <a:latin typeface="Times New Roman" panose="02020603050405020304" pitchFamily="18" charset="0"/>
                <a:cs typeface="Times New Roman" panose="02020603050405020304" pitchFamily="18" charset="0"/>
              </a:rPr>
            </a:br>
            <a:r>
              <a:rPr lang="en-US" altLang="en-US" sz="2800" dirty="0">
                <a:latin typeface="Times New Roman" panose="02020603050405020304" pitchFamily="18" charset="0"/>
                <a:cs typeface="Times New Roman" panose="02020603050405020304" pitchFamily="18" charset="0"/>
              </a:rPr>
              <a:t>Transportation (shipping, freight ) costs:</a:t>
            </a:r>
            <a:br>
              <a:rPr lang="en-GB" sz="2800" kern="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533400" y="962024"/>
            <a:ext cx="9715500" cy="54641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lang="en-US" sz="2800" dirty="0">
                <a:latin typeface="Times New Roman" panose="02020603050405020304" pitchFamily="18" charset="0"/>
                <a:cs typeface="Times New Roman" panose="02020603050405020304" pitchFamily="18" charset="0"/>
              </a:rPr>
              <a:t>FOB – free on board:</a:t>
            </a:r>
          </a:p>
          <a:p>
            <a:pPr marL="0" indent="0">
              <a:buNone/>
              <a:defRPr/>
            </a:pPr>
            <a:endParaRPr lang="en-US" sz="2800" dirty="0">
              <a:latin typeface="Times New Roman" panose="02020603050405020304" pitchFamily="18" charset="0"/>
              <a:cs typeface="Times New Roman" panose="02020603050405020304" pitchFamily="18" charset="0"/>
            </a:endParaRPr>
          </a:p>
          <a:p>
            <a:pPr>
              <a:defRPr/>
            </a:pPr>
            <a:r>
              <a:rPr lang="en-US" sz="2800" dirty="0">
                <a:latin typeface="Times New Roman" panose="02020603050405020304" pitchFamily="18" charset="0"/>
                <a:cs typeface="Times New Roman" panose="02020603050405020304" pitchFamily="18" charset="0"/>
              </a:rPr>
              <a:t>FOB destination – seller (supplier) delivers production free of any freight charges; destination specified by the buyer; items in transit do not belong to buyer yet, until items reach buyer; items in transit are included in seller’s </a:t>
            </a:r>
            <a:r>
              <a:rPr lang="en-US" sz="2800">
                <a:latin typeface="Times New Roman" panose="02020603050405020304" pitchFamily="18" charset="0"/>
                <a:cs typeface="Times New Roman" panose="02020603050405020304" pitchFamily="18" charset="0"/>
              </a:rPr>
              <a:t>(supplier) balance </a:t>
            </a:r>
            <a:r>
              <a:rPr lang="en-US" sz="2800" dirty="0">
                <a:latin typeface="Times New Roman" panose="02020603050405020304" pitchFamily="18" charset="0"/>
                <a:cs typeface="Times New Roman" panose="02020603050405020304" pitchFamily="18" charset="0"/>
              </a:rPr>
              <a:t>sheet  </a:t>
            </a:r>
          </a:p>
          <a:p>
            <a:pPr marL="0" indent="0">
              <a:buNone/>
              <a:defRPr/>
            </a:pPr>
            <a:endParaRPr lang="en-US" sz="2800" dirty="0">
              <a:latin typeface="Times New Roman" panose="02020603050405020304" pitchFamily="18" charset="0"/>
              <a:cs typeface="Times New Roman" panose="02020603050405020304" pitchFamily="18" charset="0"/>
            </a:endParaRPr>
          </a:p>
          <a:p>
            <a:pPr>
              <a:defRPr/>
            </a:pPr>
            <a:r>
              <a:rPr lang="en-US" sz="2800" dirty="0">
                <a:latin typeface="Times New Roman" panose="02020603050405020304" pitchFamily="18" charset="0"/>
                <a:cs typeface="Times New Roman" panose="02020603050405020304" pitchFamily="18" charset="0"/>
              </a:rPr>
              <a:t>FOB shipping point – buyer must pay transportation charges; items in transit already belong to buyer; items in transit are included in buyer’s balance sheet  </a:t>
            </a:r>
          </a:p>
          <a:p>
            <a:pPr marL="0" indent="0">
              <a:buNone/>
              <a:defRPr/>
            </a:pPr>
            <a:endParaRPr lang="en-US" altLang="en-US" sz="25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1590235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584200" y="418581"/>
            <a:ext cx="9589780" cy="524911"/>
          </a:xfrm>
          <a:solidFill>
            <a:srgbClr val="009999"/>
          </a:solidFill>
        </p:spPr>
        <p:txBody>
          <a:bodyPr>
            <a:noAutofit/>
          </a:bodyPr>
          <a:lstStyle/>
          <a:p>
            <a:br>
              <a:rPr lang="en-US" sz="2800" kern="0" dirty="0">
                <a:latin typeface="Times New Roman" panose="02020603050405020304" pitchFamily="18" charset="0"/>
                <a:cs typeface="Times New Roman" panose="02020603050405020304" pitchFamily="18" charset="0"/>
              </a:rPr>
            </a:br>
            <a:r>
              <a:rPr lang="en-US" sz="2800" kern="0" dirty="0">
                <a:latin typeface="Times New Roman" panose="02020603050405020304" pitchFamily="18" charset="0"/>
                <a:cs typeface="Times New Roman" panose="02020603050405020304" pitchFamily="18" charset="0"/>
              </a:rPr>
              <a:t>Optimal inventories: </a:t>
            </a:r>
            <a:r>
              <a:rPr lang="en-US" sz="2800" dirty="0">
                <a:latin typeface="Times New Roman" panose="02020603050405020304" pitchFamily="18" charset="0"/>
                <a:cs typeface="Times New Roman" panose="02020603050405020304" pitchFamily="18" charset="0"/>
              </a:rPr>
              <a:t>The ABC approach</a:t>
            </a:r>
            <a:r>
              <a:rPr lang="en-US" sz="2800" kern="0" dirty="0">
                <a:latin typeface="Times New Roman" panose="02020603050405020304" pitchFamily="18" charset="0"/>
                <a:cs typeface="Times New Roman" panose="02020603050405020304" pitchFamily="18" charset="0"/>
              </a:rPr>
              <a:t> </a:t>
            </a:r>
            <a:br>
              <a:rPr lang="en-GB" sz="2800" kern="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644796" y="4749800"/>
            <a:ext cx="10515600" cy="166421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latin typeface="Times New Roman" panose="02020603050405020304" pitchFamily="18" charset="0"/>
                <a:cs typeface="Times New Roman" panose="02020603050405020304" pitchFamily="18" charset="0"/>
              </a:rPr>
              <a:t>A Group constitutes only 10 percent of inventory by item count, but it represents over half of the value of inventory. The A Group items are thus monitored closely, and inventory levels are kept relatively low. </a:t>
            </a:r>
          </a:p>
          <a:p>
            <a:r>
              <a:rPr lang="en-US" sz="1800" dirty="0">
                <a:latin typeface="Times New Roman" panose="02020603050405020304" pitchFamily="18" charset="0"/>
                <a:cs typeface="Times New Roman" panose="02020603050405020304" pitchFamily="18" charset="0"/>
              </a:rPr>
              <a:t>At the other end, basic inventory items, such as nuts and bolts, also exist; but, because these are crucial and inexpensive, large quantities are ordered and kept on hand. These would be C Group items. </a:t>
            </a:r>
          </a:p>
          <a:p>
            <a:r>
              <a:rPr lang="en-US" sz="1800" dirty="0">
                <a:latin typeface="Times New Roman" panose="02020603050405020304" pitchFamily="18" charset="0"/>
                <a:cs typeface="Times New Roman" panose="02020603050405020304" pitchFamily="18" charset="0"/>
              </a:rPr>
              <a:t>The B Group is made up of in-between items.</a:t>
            </a:r>
            <a:endParaRPr lang="en-US" sz="1800" strike="sngStrike"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pic>
        <p:nvPicPr>
          <p:cNvPr id="3" name="Picture 2">
            <a:extLst>
              <a:ext uri="{FF2B5EF4-FFF2-40B4-BE49-F238E27FC236}">
                <a16:creationId xmlns:a16="http://schemas.microsoft.com/office/drawing/2014/main" id="{0A7FCB5D-A0C6-4E33-8FDA-BBE71BA10635}"/>
              </a:ext>
            </a:extLst>
          </p:cNvPr>
          <p:cNvPicPr>
            <a:picLocks noChangeAspect="1"/>
          </p:cNvPicPr>
          <p:nvPr/>
        </p:nvPicPr>
        <p:blipFill>
          <a:blip r:embed="rId3"/>
          <a:stretch>
            <a:fillRect/>
          </a:stretch>
        </p:blipFill>
        <p:spPr>
          <a:xfrm>
            <a:off x="2882900" y="1085401"/>
            <a:ext cx="4902200" cy="3219899"/>
          </a:xfrm>
          <a:prstGeom prst="rect">
            <a:avLst/>
          </a:prstGeom>
        </p:spPr>
      </p:pic>
    </p:spTree>
    <p:extLst>
      <p:ext uri="{BB962C8B-B14F-4D97-AF65-F5344CB8AC3E}">
        <p14:creationId xmlns:p14="http://schemas.microsoft.com/office/powerpoint/2010/main" val="1177592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406400" y="269223"/>
            <a:ext cx="9589780" cy="524911"/>
          </a:xfrm>
          <a:solidFill>
            <a:srgbClr val="009999"/>
          </a:solidFill>
        </p:spPr>
        <p:txBody>
          <a:bodyPr>
            <a:noAutofit/>
          </a:bodyPr>
          <a:lstStyle/>
          <a:p>
            <a:br>
              <a:rPr lang="en-US" sz="2800" kern="0" dirty="0">
                <a:latin typeface="Times New Roman" panose="02020603050405020304" pitchFamily="18" charset="0"/>
                <a:cs typeface="Times New Roman" panose="02020603050405020304" pitchFamily="18" charset="0"/>
              </a:rPr>
            </a:br>
            <a:r>
              <a:rPr lang="en-US" sz="2800" kern="0" dirty="0">
                <a:latin typeface="Times New Roman" panose="02020603050405020304" pitchFamily="18" charset="0"/>
                <a:cs typeface="Times New Roman" panose="02020603050405020304" pitchFamily="18" charset="0"/>
              </a:rPr>
              <a:t>Optimal inventories: </a:t>
            </a:r>
            <a:r>
              <a:rPr lang="en-US" sz="2800" dirty="0">
                <a:latin typeface="Times New Roman" panose="02020603050405020304" pitchFamily="18" charset="0"/>
                <a:cs typeface="Times New Roman" panose="02020603050405020304" pitchFamily="18" charset="0"/>
              </a:rPr>
              <a:t>The economic order quantity (EOQ) model</a:t>
            </a:r>
            <a:br>
              <a:rPr lang="en-GB" sz="2800" kern="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838200" y="5330571"/>
            <a:ext cx="10515600" cy="8463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latin typeface="Times New Roman" panose="02020603050405020304" pitchFamily="18" charset="0"/>
                <a:cs typeface="Times New Roman" panose="02020603050405020304" pitchFamily="18" charset="0"/>
              </a:rPr>
              <a:t>Q* - the restocking quantity that minimizes the total inventory costs</a:t>
            </a:r>
            <a:endParaRPr lang="en-US" sz="1400" strike="sngStrike"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pic>
        <p:nvPicPr>
          <p:cNvPr id="5" name="Picture 4">
            <a:extLst>
              <a:ext uri="{FF2B5EF4-FFF2-40B4-BE49-F238E27FC236}">
                <a16:creationId xmlns:a16="http://schemas.microsoft.com/office/drawing/2014/main" id="{A1F0EE8A-E7EB-44F4-A7B7-985CE3272A05}"/>
              </a:ext>
            </a:extLst>
          </p:cNvPr>
          <p:cNvPicPr>
            <a:picLocks noChangeAspect="1"/>
          </p:cNvPicPr>
          <p:nvPr/>
        </p:nvPicPr>
        <p:blipFill>
          <a:blip r:embed="rId3"/>
          <a:stretch>
            <a:fillRect/>
          </a:stretch>
        </p:blipFill>
        <p:spPr>
          <a:xfrm>
            <a:off x="2616200" y="926281"/>
            <a:ext cx="6515100" cy="4048690"/>
          </a:xfrm>
          <a:prstGeom prst="rect">
            <a:avLst/>
          </a:prstGeom>
        </p:spPr>
      </p:pic>
    </p:spTree>
    <p:extLst>
      <p:ext uri="{BB962C8B-B14F-4D97-AF65-F5344CB8AC3E}">
        <p14:creationId xmlns:p14="http://schemas.microsoft.com/office/powerpoint/2010/main" val="3969062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647700" y="284349"/>
            <a:ext cx="9589780" cy="524911"/>
          </a:xfrm>
          <a:solidFill>
            <a:srgbClr val="009999"/>
          </a:solidFill>
        </p:spPr>
        <p:txBody>
          <a:bodyPr>
            <a:noAutofit/>
          </a:bodyPr>
          <a:lstStyle/>
          <a:p>
            <a:br>
              <a:rPr lang="en-US" sz="2800" kern="0" dirty="0">
                <a:latin typeface="Times New Roman" panose="02020603050405020304" pitchFamily="18" charset="0"/>
                <a:cs typeface="Times New Roman" panose="02020603050405020304" pitchFamily="18" charset="0"/>
              </a:rPr>
            </a:br>
            <a:r>
              <a:rPr lang="en-US" sz="2800" kern="0" dirty="0">
                <a:latin typeface="Times New Roman" panose="02020603050405020304" pitchFamily="18" charset="0"/>
                <a:cs typeface="Times New Roman" panose="02020603050405020304" pitchFamily="18" charset="0"/>
              </a:rPr>
              <a:t>Optimal inventories: </a:t>
            </a:r>
            <a:r>
              <a:rPr lang="en-US" sz="2800" dirty="0">
                <a:latin typeface="Times New Roman" panose="02020603050405020304" pitchFamily="18" charset="0"/>
                <a:cs typeface="Times New Roman" panose="02020603050405020304" pitchFamily="18" charset="0"/>
              </a:rPr>
              <a:t>The economic order quantity (EOQ) model</a:t>
            </a:r>
            <a:br>
              <a:rPr lang="en-GB" sz="2800" kern="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406400" y="1011175"/>
            <a:ext cx="10021580" cy="308952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rPr>
              <a:t>T - total annual sales are 46,800 units</a:t>
            </a:r>
          </a:p>
          <a:p>
            <a:r>
              <a:rPr lang="en-US" sz="2000" dirty="0">
                <a:latin typeface="Times New Roman" panose="02020603050405020304" pitchFamily="18" charset="0"/>
                <a:cs typeface="Times New Roman" panose="02020603050405020304" pitchFamily="18" charset="0"/>
              </a:rPr>
              <a:t>carrying costs (CC) of $0.75 per unit per year, </a:t>
            </a:r>
          </a:p>
          <a:p>
            <a:r>
              <a:rPr lang="en-US" sz="2000" dirty="0">
                <a:latin typeface="Times New Roman" panose="02020603050405020304" pitchFamily="18" charset="0"/>
                <a:cs typeface="Times New Roman" panose="02020603050405020304" pitchFamily="18" charset="0"/>
              </a:rPr>
              <a:t>fixed costs ( </a:t>
            </a:r>
            <a:r>
              <a:rPr lang="en-US" sz="2000" i="1" dirty="0">
                <a:latin typeface="Times New Roman" panose="02020603050405020304" pitchFamily="18" charset="0"/>
                <a:cs typeface="Times New Roman" panose="02020603050405020304" pitchFamily="18" charset="0"/>
              </a:rPr>
              <a:t>F </a:t>
            </a:r>
            <a:r>
              <a:rPr lang="en-US" sz="2000" dirty="0">
                <a:latin typeface="Times New Roman" panose="02020603050405020304" pitchFamily="18" charset="0"/>
                <a:cs typeface="Times New Roman" panose="02020603050405020304" pitchFamily="18" charset="0"/>
              </a:rPr>
              <a:t>) of $50 per order, </a:t>
            </a:r>
          </a:p>
          <a:p>
            <a:r>
              <a:rPr lang="en-US" sz="2000" dirty="0">
                <a:latin typeface="Times New Roman" panose="02020603050405020304" pitchFamily="18" charset="0"/>
                <a:cs typeface="Times New Roman" panose="02020603050405020304" pitchFamily="18" charset="0"/>
              </a:rPr>
              <a:t>The restocking quantity Q*, that minimizes the total inventory costs = </a:t>
            </a:r>
            <a:endParaRPr lang="en-US" sz="2000" strike="sngStrike"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pic>
        <p:nvPicPr>
          <p:cNvPr id="3" name="Picture 2">
            <a:extLst>
              <a:ext uri="{FF2B5EF4-FFF2-40B4-BE49-F238E27FC236}">
                <a16:creationId xmlns:a16="http://schemas.microsoft.com/office/drawing/2014/main" id="{F14FBA22-25A5-4531-AE48-39490AE6F176}"/>
              </a:ext>
            </a:extLst>
          </p:cNvPr>
          <p:cNvPicPr>
            <a:picLocks noChangeAspect="1"/>
          </p:cNvPicPr>
          <p:nvPr/>
        </p:nvPicPr>
        <p:blipFill>
          <a:blip r:embed="rId3"/>
          <a:stretch>
            <a:fillRect/>
          </a:stretch>
        </p:blipFill>
        <p:spPr>
          <a:xfrm>
            <a:off x="647700" y="2620290"/>
            <a:ext cx="3683000" cy="2561309"/>
          </a:xfrm>
          <a:prstGeom prst="rect">
            <a:avLst/>
          </a:prstGeom>
        </p:spPr>
      </p:pic>
      <p:pic>
        <p:nvPicPr>
          <p:cNvPr id="7" name="Picture 6">
            <a:extLst>
              <a:ext uri="{FF2B5EF4-FFF2-40B4-BE49-F238E27FC236}">
                <a16:creationId xmlns:a16="http://schemas.microsoft.com/office/drawing/2014/main" id="{45982982-260B-4BC5-8CA7-7975CD848D1B}"/>
              </a:ext>
            </a:extLst>
          </p:cNvPr>
          <p:cNvPicPr>
            <a:picLocks noChangeAspect="1"/>
          </p:cNvPicPr>
          <p:nvPr/>
        </p:nvPicPr>
        <p:blipFill>
          <a:blip r:embed="rId4"/>
          <a:stretch>
            <a:fillRect/>
          </a:stretch>
        </p:blipFill>
        <p:spPr>
          <a:xfrm>
            <a:off x="4673600" y="2620291"/>
            <a:ext cx="6578600" cy="3336009"/>
          </a:xfrm>
          <a:prstGeom prst="rect">
            <a:avLst/>
          </a:prstGeom>
        </p:spPr>
      </p:pic>
    </p:spTree>
    <p:extLst>
      <p:ext uri="{BB962C8B-B14F-4D97-AF65-F5344CB8AC3E}">
        <p14:creationId xmlns:p14="http://schemas.microsoft.com/office/powerpoint/2010/main" val="460785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195486"/>
            <a:ext cx="7909069" cy="553998"/>
          </a:xfrm>
          <a:prstGeom prst="rect">
            <a:avLst/>
          </a:prstGeom>
          <a:solidFill>
            <a:srgbClr val="009999"/>
          </a:solidFill>
        </p:spPr>
        <p:txBody>
          <a:bodyPr wrap="square">
            <a:spAutoFit/>
          </a:bodyPr>
          <a:lstStyle/>
          <a:p>
            <a:pPr lvl="0">
              <a:defRPr/>
            </a:pPr>
            <a:r>
              <a:rPr lang="en-GB" sz="3000" kern="0" dirty="0">
                <a:latin typeface="Times New Roman"/>
              </a:rPr>
              <a:t>Outline of the lecture</a:t>
            </a:r>
            <a:endParaRPr lang="en-GB" sz="3000" kern="0" dirty="0"/>
          </a:p>
        </p:txBody>
      </p:sp>
      <p:sp>
        <p:nvSpPr>
          <p:cNvPr id="8" name="Zástupný symbol pro obsah 2"/>
          <p:cNvSpPr txBox="1">
            <a:spLocks/>
          </p:cNvSpPr>
          <p:nvPr/>
        </p:nvSpPr>
        <p:spPr>
          <a:xfrm>
            <a:off x="376366" y="1016520"/>
            <a:ext cx="7784223" cy="54985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1800" kern="0" dirty="0">
                <a:latin typeface="Times New Roman" panose="02020603050405020304" pitchFamily="18" charset="0"/>
                <a:cs typeface="Times New Roman" panose="02020603050405020304" pitchFamily="18" charset="0"/>
              </a:rPr>
              <a:t>Structure of current assets</a:t>
            </a:r>
          </a:p>
          <a:p>
            <a:pPr>
              <a:lnSpc>
                <a:spcPct val="100000"/>
              </a:lnSpc>
              <a:spcBef>
                <a:spcPts val="0"/>
              </a:spcBef>
            </a:pPr>
            <a:r>
              <a:rPr lang="en-GB" sz="1800" kern="0" dirty="0">
                <a:latin typeface="Times New Roman" panose="02020603050405020304" pitchFamily="18" charset="0"/>
                <a:cs typeface="Times New Roman" panose="02020603050405020304" pitchFamily="18" charset="0"/>
              </a:rPr>
              <a:t>Production cycle, operating cycle, cash conversion (financial) cycle</a:t>
            </a:r>
          </a:p>
          <a:p>
            <a:pPr>
              <a:lnSpc>
                <a:spcPct val="100000"/>
              </a:lnSpc>
              <a:spcBef>
                <a:spcPts val="0"/>
              </a:spcBef>
            </a:pPr>
            <a:r>
              <a:rPr lang="en-GB" sz="1800" kern="0" dirty="0">
                <a:latin typeface="Times New Roman" panose="02020603050405020304" pitchFamily="18" charset="0"/>
                <a:cs typeface="Times New Roman" panose="02020603050405020304" pitchFamily="18" charset="0"/>
              </a:rPr>
              <a:t>Variants of cash conversion (financial) cycle</a:t>
            </a:r>
          </a:p>
          <a:p>
            <a:pPr>
              <a:lnSpc>
                <a:spcPct val="100000"/>
              </a:lnSpc>
              <a:spcBef>
                <a:spcPts val="0"/>
              </a:spcBef>
            </a:pPr>
            <a:r>
              <a:rPr lang="en-GB" sz="1800" kern="0" dirty="0">
                <a:latin typeface="Times New Roman" panose="02020603050405020304" pitchFamily="18" charset="0"/>
                <a:cs typeface="Times New Roman" panose="02020603050405020304" pitchFamily="18" charset="0"/>
              </a:rPr>
              <a:t>Operating activity</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Examples of current assets of Xiaomi</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Examples of inventories of Xiaomi</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Structure of trade receivables of Xiaomi by the term of payment</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Structure of cash and cash equivalents of Xiaomi by the currency</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Advantages of current assets</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Disadvantages of current assets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Original value of inventories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Inventory valuation methods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Transportation (shipping, freight ) costs</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Optimal inventories: </a:t>
            </a:r>
            <a:r>
              <a:rPr lang="en-US" sz="1800" dirty="0">
                <a:latin typeface="Times New Roman" panose="02020603050405020304" pitchFamily="18" charset="0"/>
                <a:cs typeface="Times New Roman" panose="02020603050405020304" pitchFamily="18" charset="0"/>
              </a:rPr>
              <a:t>The ABC approach</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Optimal inventories: </a:t>
            </a:r>
            <a:r>
              <a:rPr lang="en-US" sz="1800" dirty="0">
                <a:latin typeface="Times New Roman" panose="02020603050405020304" pitchFamily="18" charset="0"/>
                <a:cs typeface="Times New Roman" panose="02020603050405020304" pitchFamily="18" charset="0"/>
              </a:rPr>
              <a:t>The economic order quantity (EOQ) model</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Optimal c</a:t>
            </a:r>
            <a:r>
              <a:rPr lang="en-US" altLang="en-US" sz="1800" dirty="0">
                <a:latin typeface="Times New Roman" panose="02020603050405020304" pitchFamily="18" charset="0"/>
                <a:cs typeface="Times New Roman" panose="02020603050405020304" pitchFamily="18" charset="0"/>
              </a:rPr>
              <a:t>ash balance: </a:t>
            </a:r>
            <a:r>
              <a:rPr lang="en-US" sz="1800" dirty="0">
                <a:latin typeface="Times New Roman" panose="02020603050405020304" pitchFamily="18" charset="0"/>
                <a:cs typeface="Times New Roman" panose="02020603050405020304" pitchFamily="18" charset="0"/>
              </a:rPr>
              <a:t>The Baumol–Allais–Tobin (BAT) model</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Optimal c</a:t>
            </a:r>
            <a:r>
              <a:rPr lang="en-US" altLang="en-US" sz="1800" dirty="0">
                <a:latin typeface="Times New Roman" panose="02020603050405020304" pitchFamily="18" charset="0"/>
                <a:cs typeface="Times New Roman" panose="02020603050405020304" pitchFamily="18" charset="0"/>
              </a:rPr>
              <a:t>ash balance: </a:t>
            </a:r>
            <a:r>
              <a:rPr lang="en-US" sz="1800" dirty="0">
                <a:latin typeface="Times New Roman" panose="02020603050405020304" pitchFamily="18" charset="0"/>
                <a:cs typeface="Times New Roman" panose="02020603050405020304" pitchFamily="18" charset="0"/>
              </a:rPr>
              <a:t>The Miller–Orr Model</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Ways to minimize the operating cycle</a:t>
            </a:r>
          </a:p>
          <a:p>
            <a:pPr>
              <a:lnSpc>
                <a:spcPct val="100000"/>
              </a:lnSpc>
              <a:spcBef>
                <a:spcPts val="0"/>
              </a:spcBef>
            </a:pPr>
            <a:r>
              <a:rPr lang="en-US" sz="1800" kern="0" dirty="0">
                <a:latin typeface="Times New Roman" panose="02020603050405020304" pitchFamily="18" charset="0"/>
                <a:cs typeface="Times New Roman" panose="02020603050405020304" pitchFamily="18" charset="0"/>
              </a:rPr>
              <a:t>S</a:t>
            </a:r>
            <a:r>
              <a:rPr lang="en-US" altLang="en-US" sz="1800" dirty="0">
                <a:latin typeface="Times New Roman" panose="02020603050405020304" pitchFamily="18" charset="0"/>
                <a:cs typeface="Times New Roman" panose="02020603050405020304" pitchFamily="18" charset="0"/>
              </a:rPr>
              <a:t>ources for current assets financing</a:t>
            </a:r>
            <a:endParaRPr lang="en-AU" sz="18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738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444500" y="418581"/>
            <a:ext cx="9589780" cy="524911"/>
          </a:xfrm>
          <a:solidFill>
            <a:srgbClr val="009999"/>
          </a:solidFill>
        </p:spPr>
        <p:txBody>
          <a:bodyPr>
            <a:noAutofit/>
          </a:bodyPr>
          <a:lstStyle/>
          <a:p>
            <a:br>
              <a:rPr lang="en-US" sz="2800" kern="0" dirty="0">
                <a:latin typeface="Times New Roman" panose="02020603050405020304" pitchFamily="18" charset="0"/>
                <a:cs typeface="Times New Roman" panose="02020603050405020304" pitchFamily="18" charset="0"/>
              </a:rPr>
            </a:br>
            <a:r>
              <a:rPr lang="en-US" sz="2800" kern="0" dirty="0">
                <a:latin typeface="Times New Roman" panose="02020603050405020304" pitchFamily="18" charset="0"/>
                <a:cs typeface="Times New Roman" panose="02020603050405020304" pitchFamily="18" charset="0"/>
              </a:rPr>
              <a:t>Optimal c</a:t>
            </a:r>
            <a:r>
              <a:rPr lang="en-US" altLang="en-US" sz="2800" dirty="0">
                <a:latin typeface="Times New Roman" panose="02020603050405020304" pitchFamily="18" charset="0"/>
                <a:cs typeface="Times New Roman" panose="02020603050405020304" pitchFamily="18" charset="0"/>
              </a:rPr>
              <a:t>ash balance: </a:t>
            </a:r>
            <a:r>
              <a:rPr lang="en-US" sz="2800" dirty="0">
                <a:latin typeface="Times New Roman" panose="02020603050405020304" pitchFamily="18" charset="0"/>
                <a:cs typeface="Times New Roman" panose="02020603050405020304" pitchFamily="18" charset="0"/>
              </a:rPr>
              <a:t>The Baumol–Allais–Tobin (BAT) model</a:t>
            </a:r>
            <a:br>
              <a:rPr lang="en-GB" sz="2800" kern="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299187" y="1091152"/>
            <a:ext cx="10515600" cy="55366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i="1" dirty="0">
                <a:latin typeface="Times New Roman" panose="02020603050405020304" pitchFamily="18" charset="0"/>
                <a:cs typeface="Times New Roman" panose="02020603050405020304" pitchFamily="18" charset="0"/>
              </a:rPr>
              <a:t>F </a:t>
            </a:r>
            <a:r>
              <a:rPr lang="en-US" sz="2000" dirty="0">
                <a:latin typeface="Times New Roman" panose="02020603050405020304" pitchFamily="18" charset="0"/>
                <a:cs typeface="Times New Roman" panose="02020603050405020304" pitchFamily="18" charset="0"/>
              </a:rPr>
              <a:t>= The fixed cost of making a securities trade to replenish cash.</a:t>
            </a:r>
          </a:p>
          <a:p>
            <a:r>
              <a:rPr lang="en-US" sz="2000" i="1" dirty="0">
                <a:latin typeface="Times New Roman" panose="02020603050405020304" pitchFamily="18" charset="0"/>
                <a:cs typeface="Times New Roman" panose="02020603050405020304" pitchFamily="18" charset="0"/>
              </a:rPr>
              <a:t>T </a:t>
            </a:r>
            <a:r>
              <a:rPr lang="en-US" sz="2000" dirty="0">
                <a:latin typeface="Times New Roman" panose="02020603050405020304" pitchFamily="18" charset="0"/>
                <a:cs typeface="Times New Roman" panose="02020603050405020304" pitchFamily="18" charset="0"/>
              </a:rPr>
              <a:t>= The total amount of new cash needed for transaction purposes over the relevant planning period - say, one year.</a:t>
            </a:r>
          </a:p>
          <a:p>
            <a:r>
              <a:rPr lang="en-US" sz="2000" i="1" dirty="0">
                <a:latin typeface="Times New Roman" panose="02020603050405020304" pitchFamily="18" charset="0"/>
                <a:cs typeface="Times New Roman" panose="02020603050405020304" pitchFamily="18" charset="0"/>
              </a:rPr>
              <a:t>R </a:t>
            </a:r>
            <a:r>
              <a:rPr lang="en-US" sz="2000" dirty="0">
                <a:latin typeface="Times New Roman" panose="02020603050405020304" pitchFamily="18" charset="0"/>
                <a:cs typeface="Times New Roman" panose="02020603050405020304" pitchFamily="18" charset="0"/>
              </a:rPr>
              <a:t>= The opportunity cost of holding cash. This is the interest rate on marketable securities</a:t>
            </a:r>
          </a:p>
          <a:p>
            <a:pPr marL="0" indent="0">
              <a:buNone/>
            </a:pPr>
            <a:r>
              <a:rPr lang="en-US" sz="2000" b="1" dirty="0">
                <a:latin typeface="Times New Roman" panose="02020603050405020304" pitchFamily="18" charset="0"/>
                <a:cs typeface="Times New Roman" panose="02020603050405020304" pitchFamily="18" charset="0"/>
              </a:rPr>
              <a:t>Example</a:t>
            </a:r>
            <a:r>
              <a:rPr lang="en-US" sz="2000" dirty="0">
                <a:latin typeface="Times New Roman" panose="02020603050405020304" pitchFamily="18" charset="0"/>
                <a:cs typeface="Times New Roman" panose="02020603050405020304" pitchFamily="18" charset="0"/>
              </a:rPr>
              <a:t>: The Vulcan Corporation has cash outflows of </a:t>
            </a:r>
            <a:r>
              <a:rPr lang="en-US" sz="2000" b="1" dirty="0">
                <a:latin typeface="Times New Roman" panose="02020603050405020304" pitchFamily="18" charset="0"/>
                <a:cs typeface="Times New Roman" panose="02020603050405020304" pitchFamily="18" charset="0"/>
              </a:rPr>
              <a:t>$100 per day</a:t>
            </a:r>
            <a:r>
              <a:rPr lang="en-US" sz="2000" dirty="0">
                <a:latin typeface="Times New Roman" panose="02020603050405020304" pitchFamily="18" charset="0"/>
                <a:cs typeface="Times New Roman" panose="02020603050405020304" pitchFamily="18" charset="0"/>
              </a:rPr>
              <a:t>, seven days a week. The interest rate is </a:t>
            </a:r>
            <a:r>
              <a:rPr lang="en-US" sz="2000" b="1" dirty="0">
                <a:latin typeface="Times New Roman" panose="02020603050405020304" pitchFamily="18" charset="0"/>
                <a:cs typeface="Times New Roman" panose="02020603050405020304" pitchFamily="18" charset="0"/>
              </a:rPr>
              <a:t>5%</a:t>
            </a:r>
            <a:r>
              <a:rPr lang="en-US" sz="2000" dirty="0">
                <a:latin typeface="Times New Roman" panose="02020603050405020304" pitchFamily="18" charset="0"/>
                <a:cs typeface="Times New Roman" panose="02020603050405020304" pitchFamily="18" charset="0"/>
              </a:rPr>
              <a:t>, and the fixed cost of replenishing cash balances is </a:t>
            </a:r>
            <a:r>
              <a:rPr lang="en-US" sz="2000" b="1" dirty="0">
                <a:latin typeface="Times New Roman" panose="02020603050405020304" pitchFamily="18" charset="0"/>
                <a:cs typeface="Times New Roman" panose="02020603050405020304" pitchFamily="18" charset="0"/>
              </a:rPr>
              <a:t>$12 per transaction</a:t>
            </a:r>
            <a:r>
              <a:rPr lang="en-US" sz="2000" dirty="0">
                <a:latin typeface="Times New Roman" panose="02020603050405020304" pitchFamily="18" charset="0"/>
                <a:cs typeface="Times New Roman" panose="02020603050405020304" pitchFamily="18" charset="0"/>
              </a:rPr>
              <a:t>. What is the optimal initial cash balance? What is the total cost?</a:t>
            </a:r>
          </a:p>
          <a:p>
            <a:pPr>
              <a:buFont typeface="+mj-lt"/>
              <a:buAutoNum type="arabicPeriod"/>
            </a:pPr>
            <a:r>
              <a:rPr lang="en-US" sz="2000" dirty="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rPr>
              <a:t>total cash needed </a:t>
            </a:r>
            <a:r>
              <a:rPr lang="en-US" sz="2000" dirty="0">
                <a:latin typeface="Times New Roman" panose="02020603050405020304" pitchFamily="18" charset="0"/>
                <a:cs typeface="Times New Roman" panose="02020603050405020304" pitchFamily="18" charset="0"/>
              </a:rPr>
              <a:t>for the year is 365 days * $100 = $36,500. </a:t>
            </a:r>
          </a:p>
          <a:p>
            <a:pPr>
              <a:buFont typeface="+mj-lt"/>
              <a:buAutoNum type="arabicPeriod"/>
            </a:pPr>
            <a:r>
              <a:rPr lang="en-US" sz="2000" dirty="0">
                <a:latin typeface="Times New Roman" panose="02020603050405020304" pitchFamily="18" charset="0"/>
                <a:cs typeface="Times New Roman" panose="02020603050405020304" pitchFamily="18" charset="0"/>
              </a:rPr>
              <a:t>From the BAT model, we have that the </a:t>
            </a:r>
            <a:r>
              <a:rPr lang="en-US" sz="2000" b="1" dirty="0">
                <a:latin typeface="Times New Roman" panose="02020603050405020304" pitchFamily="18" charset="0"/>
                <a:cs typeface="Times New Roman" panose="02020603050405020304" pitchFamily="18" charset="0"/>
              </a:rPr>
              <a:t>optimal</a:t>
            </a:r>
            <a:r>
              <a:rPr lang="en-US" sz="2000" dirty="0">
                <a:latin typeface="Times New Roman" panose="02020603050405020304" pitchFamily="18" charset="0"/>
                <a:cs typeface="Times New Roman" panose="02020603050405020304" pitchFamily="18" charset="0"/>
              </a:rPr>
              <a:t> initial </a:t>
            </a:r>
            <a:r>
              <a:rPr lang="en-US" sz="2000" b="1" dirty="0">
                <a:latin typeface="Times New Roman" panose="02020603050405020304" pitchFamily="18" charset="0"/>
                <a:cs typeface="Times New Roman" panose="02020603050405020304" pitchFamily="18" charset="0"/>
              </a:rPr>
              <a:t>balance</a:t>
            </a:r>
            <a:r>
              <a:rPr lang="en-US" sz="2000" dirty="0">
                <a:latin typeface="Times New Roman" panose="02020603050405020304" pitchFamily="18" charset="0"/>
                <a:cs typeface="Times New Roman" panose="02020603050405020304" pitchFamily="18" charset="0"/>
              </a:rPr>
              <a:t> is:</a:t>
            </a:r>
          </a:p>
          <a:p>
            <a:pPr marL="0" indent="0">
              <a:buNone/>
            </a:pPr>
            <a:r>
              <a:rPr lang="en-US" sz="2000" dirty="0">
                <a:latin typeface="Times New Roman" panose="02020603050405020304" pitchFamily="18" charset="0"/>
                <a:cs typeface="Times New Roman" panose="02020603050405020304" pitchFamily="18" charset="0"/>
              </a:rPr>
              <a:t>C* = √(2T * F )</a:t>
            </a:r>
            <a:r>
              <a:rPr lang="ru-RU" sz="20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R)= √(2 * $36,500 * $12)</a:t>
            </a:r>
            <a:r>
              <a:rPr lang="ru-RU" sz="2000" dirty="0">
                <a:latin typeface="Times New Roman" panose="02020603050405020304" pitchFamily="18" charset="0"/>
                <a:cs typeface="Times New Roman" panose="02020603050405020304" pitchFamily="18" charset="0"/>
              </a:rPr>
              <a:t>/0</a:t>
            </a:r>
            <a:r>
              <a:rPr lang="en-US" sz="2000" dirty="0">
                <a:latin typeface="Times New Roman" panose="02020603050405020304" pitchFamily="18" charset="0"/>
                <a:cs typeface="Times New Roman" panose="02020603050405020304" pitchFamily="18" charset="0"/>
              </a:rPr>
              <a:t>.05)=$4,186</a:t>
            </a:r>
          </a:p>
          <a:p>
            <a:pPr marL="0" indent="0">
              <a:buNone/>
            </a:pPr>
            <a:r>
              <a:rPr lang="en-US" sz="2000" dirty="0">
                <a:latin typeface="Times New Roman" panose="02020603050405020304" pitchFamily="18" charset="0"/>
                <a:cs typeface="Times New Roman" panose="02020603050405020304" pitchFamily="18" charset="0"/>
              </a:rPr>
              <a:t>3. The average cash balance is $4,186</a:t>
            </a:r>
            <a:r>
              <a:rPr lang="ru-RU" sz="20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2 = $2,093</a:t>
            </a:r>
          </a:p>
          <a:p>
            <a:pPr marL="0" indent="0">
              <a:buNone/>
            </a:pPr>
            <a:r>
              <a:rPr lang="en-US" sz="2000" dirty="0">
                <a:latin typeface="Times New Roman" panose="02020603050405020304" pitchFamily="18" charset="0"/>
                <a:cs typeface="Times New Roman" panose="02020603050405020304" pitchFamily="18" charset="0"/>
              </a:rPr>
              <a:t>4. The </a:t>
            </a:r>
            <a:r>
              <a:rPr lang="en-US" sz="2000" b="1" dirty="0">
                <a:latin typeface="Times New Roman" panose="02020603050405020304" pitchFamily="18" charset="0"/>
                <a:cs typeface="Times New Roman" panose="02020603050405020304" pitchFamily="18" charset="0"/>
              </a:rPr>
              <a:t>opportunity cost </a:t>
            </a:r>
            <a:r>
              <a:rPr lang="en-US" sz="2000" dirty="0">
                <a:latin typeface="Times New Roman" panose="02020603050405020304" pitchFamily="18" charset="0"/>
                <a:cs typeface="Times New Roman" panose="02020603050405020304" pitchFamily="18" charset="0"/>
              </a:rPr>
              <a:t>= $2,093 * 0.05 = $104.65 </a:t>
            </a:r>
          </a:p>
          <a:p>
            <a:pPr marL="0" indent="0">
              <a:buNone/>
            </a:pPr>
            <a:r>
              <a:rPr lang="en-US" sz="2000" dirty="0">
                <a:latin typeface="Times New Roman" panose="02020603050405020304" pitchFamily="18" charset="0"/>
                <a:cs typeface="Times New Roman" panose="02020603050405020304" pitchFamily="18" charset="0"/>
              </a:rPr>
              <a:t>5. Because Vulcan needs $100 per day, the $4,186 balance will last $4,186</a:t>
            </a:r>
            <a:r>
              <a:rPr lang="ru-RU" sz="20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100</a:t>
            </a:r>
            <a:r>
              <a:rPr lang="uk-U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41.86 days. </a:t>
            </a:r>
            <a:endParaRPr lang="uk-UA" sz="2000" dirty="0">
              <a:latin typeface="Times New Roman" panose="02020603050405020304" pitchFamily="18" charset="0"/>
              <a:cs typeface="Times New Roman" panose="02020603050405020304" pitchFamily="18" charset="0"/>
            </a:endParaRPr>
          </a:p>
          <a:p>
            <a:pPr marL="0" indent="0">
              <a:buNone/>
            </a:pPr>
            <a:r>
              <a:rPr lang="uk-UA" sz="2000" dirty="0">
                <a:latin typeface="Times New Roman" panose="02020603050405020304" pitchFamily="18" charset="0"/>
                <a:cs typeface="Times New Roman" panose="02020603050405020304" pitchFamily="18" charset="0"/>
              </a:rPr>
              <a:t>6. </a:t>
            </a:r>
            <a:r>
              <a:rPr lang="en-US" sz="2000" dirty="0">
                <a:latin typeface="Times New Roman" panose="02020603050405020304" pitchFamily="18" charset="0"/>
                <a:cs typeface="Times New Roman" panose="02020603050405020304" pitchFamily="18" charset="0"/>
              </a:rPr>
              <a:t>The firm needs to resupply the account 365</a:t>
            </a:r>
            <a:r>
              <a:rPr lang="uk-UA" sz="20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41.86 </a:t>
            </a:r>
            <a:r>
              <a:rPr lang="uk-UA" sz="2000" b="1" dirty="0">
                <a:latin typeface="Times New Roman" panose="02020603050405020304" pitchFamily="18" charset="0"/>
                <a:cs typeface="Times New Roman" panose="02020603050405020304" pitchFamily="18" charset="0"/>
              </a:rPr>
              <a:t>=</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8.7 times per year, </a:t>
            </a:r>
          </a:p>
          <a:p>
            <a:pPr marL="0" indent="0">
              <a:buNone/>
            </a:pPr>
            <a:r>
              <a:rPr lang="en-US" sz="2000" dirty="0">
                <a:latin typeface="Times New Roman" panose="02020603050405020304" pitchFamily="18" charset="0"/>
                <a:cs typeface="Times New Roman" panose="02020603050405020304" pitchFamily="18" charset="0"/>
              </a:rPr>
              <a:t>so</a:t>
            </a:r>
            <a:r>
              <a:rPr lang="uk-U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rPr>
              <a:t>trading (order) cost </a:t>
            </a:r>
            <a:r>
              <a:rPr lang="uk-U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8.7</a:t>
            </a:r>
            <a:r>
              <a:rPr lang="uk-U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times</a:t>
            </a:r>
            <a:r>
              <a:rPr lang="en-US" sz="2000" b="1" dirty="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$12 per transaction</a:t>
            </a:r>
            <a:r>
              <a:rPr lang="uk-U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$104.4. </a:t>
            </a:r>
            <a:endParaRPr lang="uk-UA" sz="2000" dirty="0">
              <a:latin typeface="Times New Roman" panose="02020603050405020304" pitchFamily="18" charset="0"/>
              <a:cs typeface="Times New Roman" panose="02020603050405020304" pitchFamily="18" charset="0"/>
            </a:endParaRPr>
          </a:p>
          <a:p>
            <a:pPr marL="0" indent="0">
              <a:buNone/>
            </a:pPr>
            <a:r>
              <a:rPr lang="uk-UA" sz="2000" dirty="0">
                <a:latin typeface="Times New Roman" panose="02020603050405020304" pitchFamily="18" charset="0"/>
                <a:cs typeface="Times New Roman" panose="02020603050405020304" pitchFamily="18" charset="0"/>
              </a:rPr>
              <a:t>7. </a:t>
            </a:r>
            <a:r>
              <a:rPr lang="en-US" sz="2000" dirty="0">
                <a:latin typeface="Times New Roman" panose="02020603050405020304" pitchFamily="18" charset="0"/>
                <a:cs typeface="Times New Roman" panose="02020603050405020304" pitchFamily="18" charset="0"/>
              </a:rPr>
              <a:t>The total cost </a:t>
            </a:r>
            <a:r>
              <a:rPr lang="uk-UA"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opportunity cost $104.65</a:t>
            </a:r>
            <a:r>
              <a:rPr lang="uk-UA" sz="2000" dirty="0">
                <a:latin typeface="Times New Roman" panose="02020603050405020304" pitchFamily="18" charset="0"/>
                <a:cs typeface="Times New Roman" panose="02020603050405020304" pitchFamily="18" charset="0"/>
              </a:rPr>
              <a:t> + </a:t>
            </a:r>
            <a:r>
              <a:rPr lang="en-US" sz="2000" dirty="0">
                <a:latin typeface="Times New Roman" panose="02020603050405020304" pitchFamily="18" charset="0"/>
                <a:cs typeface="Times New Roman" panose="02020603050405020304" pitchFamily="18" charset="0"/>
              </a:rPr>
              <a:t>Trading (order) cost $104.4 = $209.05.</a:t>
            </a:r>
            <a:endParaRPr lang="en-US" altLang="en-US" sz="20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3454392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508000" y="269223"/>
            <a:ext cx="9589780" cy="524911"/>
          </a:xfrm>
          <a:solidFill>
            <a:srgbClr val="009999"/>
          </a:solidFill>
        </p:spPr>
        <p:txBody>
          <a:bodyPr>
            <a:noAutofit/>
          </a:bodyPr>
          <a:lstStyle/>
          <a:p>
            <a:br>
              <a:rPr lang="en-US" sz="2800" kern="0" dirty="0">
                <a:latin typeface="Times New Roman" panose="02020603050405020304" pitchFamily="18" charset="0"/>
                <a:cs typeface="Times New Roman" panose="02020603050405020304" pitchFamily="18" charset="0"/>
              </a:rPr>
            </a:br>
            <a:r>
              <a:rPr lang="en-US" sz="2800" kern="0" dirty="0">
                <a:latin typeface="Times New Roman" panose="02020603050405020304" pitchFamily="18" charset="0"/>
                <a:cs typeface="Times New Roman" panose="02020603050405020304" pitchFamily="18" charset="0"/>
              </a:rPr>
              <a:t>Optimal c</a:t>
            </a:r>
            <a:r>
              <a:rPr lang="en-US" altLang="en-US" sz="2800" dirty="0">
                <a:latin typeface="Times New Roman" panose="02020603050405020304" pitchFamily="18" charset="0"/>
                <a:cs typeface="Times New Roman" panose="02020603050405020304" pitchFamily="18" charset="0"/>
              </a:rPr>
              <a:t>ash balance: </a:t>
            </a:r>
            <a:r>
              <a:rPr lang="en-US" sz="2800" dirty="0">
                <a:latin typeface="Times New Roman" panose="02020603050405020304" pitchFamily="18" charset="0"/>
                <a:cs typeface="Times New Roman" panose="02020603050405020304" pitchFamily="18" charset="0"/>
              </a:rPr>
              <a:t>The Miller–Orr Model</a:t>
            </a:r>
            <a:br>
              <a:rPr lang="en-GB" sz="2800" kern="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
        <p:nvSpPr>
          <p:cNvPr id="7" name="Content Placeholder 6">
            <a:extLst>
              <a:ext uri="{FF2B5EF4-FFF2-40B4-BE49-F238E27FC236}">
                <a16:creationId xmlns:a16="http://schemas.microsoft.com/office/drawing/2014/main" id="{219D4AC9-DD40-412D-9CCF-B86ABAF6679E}"/>
              </a:ext>
            </a:extLst>
          </p:cNvPr>
          <p:cNvSpPr>
            <a:spLocks noGrp="1"/>
          </p:cNvSpPr>
          <p:nvPr>
            <p:ph idx="1"/>
          </p:nvPr>
        </p:nvSpPr>
        <p:spPr>
          <a:xfrm>
            <a:off x="838200" y="4027126"/>
            <a:ext cx="10515600" cy="2561651"/>
          </a:xfrm>
        </p:spPr>
        <p:txBody>
          <a:bodyPr>
            <a:noAutofit/>
          </a:bodyPr>
          <a:lstStyle/>
          <a:p>
            <a:pPr>
              <a:lnSpc>
                <a:spcPct val="100000"/>
              </a:lnSpc>
              <a:spcBef>
                <a:spcPts val="0"/>
              </a:spcBef>
            </a:pPr>
            <a:r>
              <a:rPr lang="en-US" sz="2000" i="1" dirty="0">
                <a:latin typeface="Times New Roman" panose="02020603050405020304" pitchFamily="18" charset="0"/>
                <a:cs typeface="Times New Roman" panose="02020603050405020304" pitchFamily="18" charset="0"/>
              </a:rPr>
              <a:t>U</a:t>
            </a:r>
            <a:r>
              <a:rPr lang="en-US" sz="2000" dirty="0">
                <a:latin typeface="Times New Roman" panose="02020603050405020304" pitchFamily="18" charset="0"/>
                <a:cs typeface="Times New Roman" panose="02020603050405020304" pitchFamily="18" charset="0"/>
              </a:rPr>
              <a:t>* is the upper control limit. </a:t>
            </a:r>
            <a:r>
              <a:rPr lang="en-US" sz="2000" i="1" dirty="0">
                <a:latin typeface="Times New Roman" panose="02020603050405020304" pitchFamily="18" charset="0"/>
                <a:cs typeface="Times New Roman" panose="02020603050405020304" pitchFamily="18" charset="0"/>
              </a:rPr>
              <a:t>L </a:t>
            </a:r>
            <a:r>
              <a:rPr lang="en-US" sz="2000" dirty="0">
                <a:latin typeface="Times New Roman" panose="02020603050405020304" pitchFamily="18" charset="0"/>
                <a:cs typeface="Times New Roman" panose="02020603050405020304" pitchFamily="18" charset="0"/>
              </a:rPr>
              <a:t>is the lower control limit. The target cash balance is </a:t>
            </a:r>
            <a:r>
              <a:rPr lang="en-US" sz="2000" i="1" dirty="0">
                <a:latin typeface="Times New Roman" panose="02020603050405020304" pitchFamily="18" charset="0"/>
                <a:cs typeface="Times New Roman" panose="02020603050405020304" pitchFamily="18" charset="0"/>
              </a:rPr>
              <a:t>C</a:t>
            </a:r>
            <a:r>
              <a:rPr lang="en-US" sz="2000" dirty="0">
                <a:latin typeface="Times New Roman" panose="02020603050405020304" pitchFamily="18" charset="0"/>
                <a:cs typeface="Times New Roman" panose="02020603050405020304" pitchFamily="18" charset="0"/>
              </a:rPr>
              <a:t>*.</a:t>
            </a:r>
          </a:p>
          <a:p>
            <a:pPr>
              <a:lnSpc>
                <a:spcPct val="100000"/>
              </a:lnSpc>
              <a:spcBef>
                <a:spcPts val="0"/>
              </a:spcBef>
            </a:pPr>
            <a:r>
              <a:rPr lang="en-US" sz="2000" dirty="0">
                <a:latin typeface="Times New Roman" panose="02020603050405020304" pitchFamily="18" charset="0"/>
                <a:cs typeface="Times New Roman" panose="02020603050405020304" pitchFamily="18" charset="0"/>
              </a:rPr>
              <a:t>The firm allows its cash balance to wander around between the lower and upper limits.</a:t>
            </a:r>
          </a:p>
          <a:p>
            <a:pPr>
              <a:lnSpc>
                <a:spcPct val="100000"/>
              </a:lnSpc>
              <a:spcBef>
                <a:spcPts val="0"/>
              </a:spcBef>
            </a:pPr>
            <a:r>
              <a:rPr lang="en-US" sz="2000" dirty="0">
                <a:latin typeface="Times New Roman" panose="02020603050405020304" pitchFamily="18" charset="0"/>
                <a:cs typeface="Times New Roman" panose="02020603050405020304" pitchFamily="18" charset="0"/>
              </a:rPr>
              <a:t>When the cash balance reaches the upper limit ( </a:t>
            </a:r>
            <a:r>
              <a:rPr lang="en-US" sz="2000" i="1" dirty="0">
                <a:latin typeface="Times New Roman" panose="02020603050405020304" pitchFamily="18" charset="0"/>
                <a:cs typeface="Times New Roman" panose="02020603050405020304" pitchFamily="18" charset="0"/>
              </a:rPr>
              <a:t>U </a:t>
            </a:r>
            <a:r>
              <a:rPr lang="en-US" sz="2000" dirty="0">
                <a:latin typeface="Times New Roman" panose="02020603050405020304" pitchFamily="18" charset="0"/>
                <a:cs typeface="Times New Roman" panose="02020603050405020304" pitchFamily="18" charset="0"/>
              </a:rPr>
              <a:t>*), as it does at point </a:t>
            </a:r>
            <a:r>
              <a:rPr lang="en-US" sz="2000" i="1" dirty="0">
                <a:latin typeface="Times New Roman" panose="02020603050405020304" pitchFamily="18" charset="0"/>
                <a:cs typeface="Times New Roman" panose="02020603050405020304" pitchFamily="18" charset="0"/>
              </a:rPr>
              <a:t>X </a:t>
            </a:r>
            <a:r>
              <a:rPr lang="en-US" sz="2000" dirty="0">
                <a:latin typeface="Times New Roman" panose="02020603050405020304" pitchFamily="18" charset="0"/>
                <a:cs typeface="Times New Roman" panose="02020603050405020304" pitchFamily="18" charset="0"/>
              </a:rPr>
              <a:t>, the firm moves </a:t>
            </a:r>
          </a:p>
          <a:p>
            <a:pPr marL="0" indent="0">
              <a:lnSpc>
                <a:spcPct val="100000"/>
              </a:lnSpc>
              <a:spcBef>
                <a:spcPts val="0"/>
              </a:spcBef>
              <a:buNone/>
            </a:pPr>
            <a:r>
              <a:rPr lang="en-US" sz="2000" i="1" dirty="0">
                <a:latin typeface="Times New Roman" panose="02020603050405020304" pitchFamily="18" charset="0"/>
                <a:cs typeface="Times New Roman" panose="02020603050405020304" pitchFamily="18" charset="0"/>
              </a:rPr>
              <a:t>U</a:t>
            </a:r>
            <a:r>
              <a:rPr lang="en-US" sz="2000" dirty="0">
                <a:latin typeface="Times New Roman" panose="02020603050405020304" pitchFamily="18" charset="0"/>
                <a:cs typeface="Times New Roman" panose="02020603050405020304" pitchFamily="18" charset="0"/>
              </a:rPr>
              <a:t>* - </a:t>
            </a:r>
            <a:r>
              <a:rPr lang="en-US" sz="2000" i="1" dirty="0">
                <a:latin typeface="Times New Roman" panose="02020603050405020304" pitchFamily="18" charset="0"/>
                <a:cs typeface="Times New Roman" panose="02020603050405020304" pitchFamily="18" charset="0"/>
              </a:rPr>
              <a:t>C</a:t>
            </a:r>
            <a:r>
              <a:rPr lang="en-US" sz="2000" dirty="0">
                <a:latin typeface="Times New Roman" panose="02020603050405020304" pitchFamily="18" charset="0"/>
                <a:cs typeface="Times New Roman" panose="02020603050405020304" pitchFamily="18" charset="0"/>
              </a:rPr>
              <a:t>* dollars out of the account and into marketable securities. This action moves the cash balance down to </a:t>
            </a:r>
            <a:r>
              <a:rPr lang="en-US" sz="2000" i="1" dirty="0">
                <a:latin typeface="Times New Roman" panose="02020603050405020304" pitchFamily="18" charset="0"/>
                <a:cs typeface="Times New Roman" panose="02020603050405020304" pitchFamily="18" charset="0"/>
              </a:rPr>
              <a:t>C </a:t>
            </a:r>
            <a:r>
              <a:rPr lang="en-US" sz="2000" dirty="0">
                <a:latin typeface="Times New Roman" panose="02020603050405020304" pitchFamily="18" charset="0"/>
                <a:cs typeface="Times New Roman" panose="02020603050405020304" pitchFamily="18" charset="0"/>
              </a:rPr>
              <a:t>*. </a:t>
            </a:r>
          </a:p>
          <a:p>
            <a:pPr>
              <a:lnSpc>
                <a:spcPct val="100000"/>
              </a:lnSpc>
              <a:spcBef>
                <a:spcPts val="0"/>
              </a:spcBef>
            </a:pPr>
            <a:r>
              <a:rPr lang="en-US" sz="2000" dirty="0">
                <a:latin typeface="Times New Roman" panose="02020603050405020304" pitchFamily="18" charset="0"/>
                <a:cs typeface="Times New Roman" panose="02020603050405020304" pitchFamily="18" charset="0"/>
              </a:rPr>
              <a:t>In the same way, if the cash balance falls to the lower limit ( </a:t>
            </a:r>
            <a:r>
              <a:rPr lang="en-US" sz="2000" i="1" dirty="0">
                <a:latin typeface="Times New Roman" panose="02020603050405020304" pitchFamily="18" charset="0"/>
                <a:cs typeface="Times New Roman" panose="02020603050405020304" pitchFamily="18" charset="0"/>
              </a:rPr>
              <a:t>L </a:t>
            </a:r>
            <a:r>
              <a:rPr lang="en-US" sz="2000" dirty="0">
                <a:latin typeface="Times New Roman" panose="02020603050405020304" pitchFamily="18" charset="0"/>
                <a:cs typeface="Times New Roman" panose="02020603050405020304" pitchFamily="18" charset="0"/>
              </a:rPr>
              <a:t>), as it does at point </a:t>
            </a:r>
            <a:r>
              <a:rPr lang="en-US" sz="2000" i="1" dirty="0">
                <a:latin typeface="Times New Roman" panose="02020603050405020304" pitchFamily="18" charset="0"/>
                <a:cs typeface="Times New Roman" panose="02020603050405020304" pitchFamily="18" charset="0"/>
              </a:rPr>
              <a:t>Y </a:t>
            </a:r>
            <a:r>
              <a:rPr lang="en-US" sz="2000" dirty="0">
                <a:latin typeface="Times New Roman" panose="02020603050405020304" pitchFamily="18" charset="0"/>
                <a:cs typeface="Times New Roman" panose="02020603050405020304" pitchFamily="18" charset="0"/>
              </a:rPr>
              <a:t>, the firm will sell </a:t>
            </a:r>
            <a:r>
              <a:rPr lang="en-US" sz="2000" i="1" dirty="0">
                <a:latin typeface="Times New Roman" panose="02020603050405020304" pitchFamily="18" charset="0"/>
                <a:cs typeface="Times New Roman" panose="02020603050405020304" pitchFamily="18" charset="0"/>
              </a:rPr>
              <a:t>C</a:t>
            </a:r>
            <a:r>
              <a:rPr lang="en-US" sz="2000" dirty="0">
                <a:latin typeface="Times New Roman" panose="02020603050405020304" pitchFamily="18" charset="0"/>
                <a:cs typeface="Times New Roman" panose="02020603050405020304" pitchFamily="18" charset="0"/>
              </a:rPr>
              <a:t>* - </a:t>
            </a:r>
            <a:r>
              <a:rPr lang="en-US" sz="2000" i="1" dirty="0">
                <a:latin typeface="Times New Roman" panose="02020603050405020304" pitchFamily="18" charset="0"/>
                <a:cs typeface="Times New Roman" panose="02020603050405020304" pitchFamily="18" charset="0"/>
              </a:rPr>
              <a:t>L </a:t>
            </a:r>
            <a:r>
              <a:rPr lang="en-US" sz="2000" dirty="0">
                <a:latin typeface="Times New Roman" panose="02020603050405020304" pitchFamily="18" charset="0"/>
                <a:cs typeface="Times New Roman" panose="02020603050405020304" pitchFamily="18" charset="0"/>
              </a:rPr>
              <a:t>worth of securities and deposit the cash in the account. This action takes the cash balance up to </a:t>
            </a:r>
            <a:r>
              <a:rPr lang="en-US" sz="2000" i="1" dirty="0">
                <a:latin typeface="Times New Roman" panose="02020603050405020304" pitchFamily="18" charset="0"/>
                <a:cs typeface="Times New Roman" panose="02020603050405020304" pitchFamily="18" charset="0"/>
              </a:rPr>
              <a:t>C </a:t>
            </a:r>
            <a:r>
              <a:rPr lang="en-US" sz="2000" dirty="0">
                <a:latin typeface="Times New Roman" panose="02020603050405020304" pitchFamily="18" charset="0"/>
                <a:cs typeface="Times New Roman" panose="02020603050405020304" pitchFamily="18" charset="0"/>
              </a:rPr>
              <a:t>*.</a:t>
            </a:r>
          </a:p>
        </p:txBody>
      </p:sp>
      <p:pic>
        <p:nvPicPr>
          <p:cNvPr id="9" name="Picture 8">
            <a:extLst>
              <a:ext uri="{FF2B5EF4-FFF2-40B4-BE49-F238E27FC236}">
                <a16:creationId xmlns:a16="http://schemas.microsoft.com/office/drawing/2014/main" id="{312E28FD-D103-49C9-A44C-803BA36B4454}"/>
              </a:ext>
            </a:extLst>
          </p:cNvPr>
          <p:cNvPicPr>
            <a:picLocks noChangeAspect="1"/>
          </p:cNvPicPr>
          <p:nvPr/>
        </p:nvPicPr>
        <p:blipFill>
          <a:blip r:embed="rId3"/>
          <a:stretch>
            <a:fillRect/>
          </a:stretch>
        </p:blipFill>
        <p:spPr>
          <a:xfrm>
            <a:off x="2610678" y="794134"/>
            <a:ext cx="5764696" cy="3232992"/>
          </a:xfrm>
          <a:prstGeom prst="rect">
            <a:avLst/>
          </a:prstGeom>
        </p:spPr>
      </p:pic>
    </p:spTree>
    <p:extLst>
      <p:ext uri="{BB962C8B-B14F-4D97-AF65-F5344CB8AC3E}">
        <p14:creationId xmlns:p14="http://schemas.microsoft.com/office/powerpoint/2010/main" val="3578954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471722" y="192869"/>
            <a:ext cx="9589780" cy="524911"/>
          </a:xfrm>
          <a:solidFill>
            <a:srgbClr val="009999"/>
          </a:solidFill>
        </p:spPr>
        <p:txBody>
          <a:bodyPr>
            <a:noAutofit/>
          </a:bodyPr>
          <a:lstStyle/>
          <a:p>
            <a:br>
              <a:rPr lang="en-US" sz="2800" kern="0" dirty="0">
                <a:latin typeface="Times New Roman" panose="02020603050405020304" pitchFamily="18" charset="0"/>
                <a:cs typeface="Times New Roman" panose="02020603050405020304" pitchFamily="18" charset="0"/>
              </a:rPr>
            </a:br>
            <a:r>
              <a:rPr lang="en-US" sz="2800" kern="0" dirty="0">
                <a:latin typeface="Times New Roman" panose="02020603050405020304" pitchFamily="18" charset="0"/>
                <a:cs typeface="Times New Roman" panose="02020603050405020304" pitchFamily="18" charset="0"/>
              </a:rPr>
              <a:t>Optimal c</a:t>
            </a:r>
            <a:r>
              <a:rPr lang="en-US" altLang="en-US" sz="2800" dirty="0">
                <a:latin typeface="Times New Roman" panose="02020603050405020304" pitchFamily="18" charset="0"/>
                <a:cs typeface="Times New Roman" panose="02020603050405020304" pitchFamily="18" charset="0"/>
              </a:rPr>
              <a:t>ash balance: </a:t>
            </a:r>
            <a:r>
              <a:rPr lang="en-US" sz="2800" dirty="0">
                <a:latin typeface="Times New Roman" panose="02020603050405020304" pitchFamily="18" charset="0"/>
                <a:cs typeface="Times New Roman" panose="02020603050405020304" pitchFamily="18" charset="0"/>
              </a:rPr>
              <a:t>The Miller–Orr Model</a:t>
            </a:r>
            <a:br>
              <a:rPr lang="en-GB" sz="2800" kern="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360523" y="803958"/>
            <a:ext cx="9812178" cy="333300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latin typeface="Times New Roman" panose="02020603050405020304" pitchFamily="18" charset="0"/>
                <a:cs typeface="Times New Roman" panose="02020603050405020304" pitchFamily="18" charset="0"/>
              </a:rPr>
              <a:t>Given </a:t>
            </a:r>
            <a:r>
              <a:rPr lang="en-US" sz="1800" i="1" dirty="0">
                <a:latin typeface="Times New Roman" panose="02020603050405020304" pitchFamily="18" charset="0"/>
                <a:cs typeface="Times New Roman" panose="02020603050405020304" pitchFamily="18" charset="0"/>
              </a:rPr>
              <a:t>F </a:t>
            </a:r>
            <a:r>
              <a:rPr lang="ru-RU" sz="1800" i="1" dirty="0">
                <a:latin typeface="Times New Roman" panose="02020603050405020304" pitchFamily="18" charset="0"/>
                <a:cs typeface="Times New Roman" panose="02020603050405020304" pitchFamily="18" charset="0"/>
              </a:rPr>
              <a:t>(</a:t>
            </a:r>
            <a:r>
              <a:rPr lang="en-US" sz="1800" i="1" dirty="0">
                <a:latin typeface="Times New Roman" panose="02020603050405020304" pitchFamily="18" charset="0"/>
                <a:cs typeface="Times New Roman" panose="02020603050405020304" pitchFamily="18" charset="0"/>
              </a:rPr>
              <a:t>t</a:t>
            </a:r>
            <a:r>
              <a:rPr lang="en-US" sz="1800" dirty="0">
                <a:latin typeface="Times New Roman" panose="02020603050405020304" pitchFamily="18" charset="0"/>
                <a:cs typeface="Times New Roman" panose="02020603050405020304" pitchFamily="18" charset="0"/>
              </a:rPr>
              <a:t>he fixed cost of making a securities trade to replenish cash), </a:t>
            </a:r>
            <a:r>
              <a:rPr lang="en-US" sz="1800" i="1" dirty="0">
                <a:latin typeface="Times New Roman" panose="02020603050405020304" pitchFamily="18" charset="0"/>
                <a:cs typeface="Times New Roman" panose="02020603050405020304" pitchFamily="18" charset="0"/>
              </a:rPr>
              <a:t>R </a:t>
            </a:r>
            <a:r>
              <a:rPr lang="ru-RU" sz="1800" i="1" dirty="0">
                <a:latin typeface="Times New Roman" panose="02020603050405020304" pitchFamily="18" charset="0"/>
                <a:cs typeface="Times New Roman" panose="02020603050405020304" pitchFamily="18" charset="0"/>
              </a:rPr>
              <a:t>(</a:t>
            </a:r>
            <a:r>
              <a:rPr lang="en-US" sz="1800" i="1" dirty="0">
                <a:latin typeface="Times New Roman" panose="02020603050405020304" pitchFamily="18" charset="0"/>
                <a:cs typeface="Times New Roman" panose="02020603050405020304" pitchFamily="18" charset="0"/>
              </a:rPr>
              <a:t>t</a:t>
            </a:r>
            <a:r>
              <a:rPr lang="en-US" sz="1800" dirty="0">
                <a:latin typeface="Times New Roman" panose="02020603050405020304" pitchFamily="18" charset="0"/>
                <a:cs typeface="Times New Roman" panose="02020603050405020304" pitchFamily="18" charset="0"/>
              </a:rPr>
              <a:t>he opportunity cost of holding cash. This is the interest rate on marketable securities), </a:t>
            </a:r>
            <a:r>
              <a:rPr lang="en-US" sz="1800" i="1" dirty="0">
                <a:latin typeface="Times New Roman" panose="02020603050405020304" pitchFamily="18" charset="0"/>
                <a:cs typeface="Times New Roman" panose="02020603050405020304" pitchFamily="18" charset="0"/>
              </a:rPr>
              <a:t>L (</a:t>
            </a:r>
            <a:r>
              <a:rPr lang="en-US" sz="1800" dirty="0">
                <a:latin typeface="Times New Roman" panose="02020603050405020304" pitchFamily="18" charset="0"/>
                <a:cs typeface="Times New Roman" panose="02020603050405020304" pitchFamily="18" charset="0"/>
              </a:rPr>
              <a:t>the lower control limit of cash</a:t>
            </a:r>
            <a:r>
              <a:rPr lang="en-US" sz="1800" i="1"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 which is set by the firm, Miller and Orr show that the cash balance target, </a:t>
            </a:r>
            <a:r>
              <a:rPr lang="en-US" sz="1800" i="1" dirty="0">
                <a:latin typeface="Times New Roman" panose="02020603050405020304" pitchFamily="18" charset="0"/>
                <a:cs typeface="Times New Roman" panose="02020603050405020304" pitchFamily="18" charset="0"/>
              </a:rPr>
              <a:t>C</a:t>
            </a:r>
            <a:r>
              <a:rPr lang="en-US" sz="1800" dirty="0">
                <a:latin typeface="Times New Roman" panose="02020603050405020304" pitchFamily="18" charset="0"/>
                <a:cs typeface="Times New Roman" panose="02020603050405020304" pitchFamily="18" charset="0"/>
              </a:rPr>
              <a:t>*, and the upper limit, </a:t>
            </a:r>
            <a:r>
              <a:rPr lang="en-US" sz="1800" i="1" dirty="0">
                <a:latin typeface="Times New Roman" panose="02020603050405020304" pitchFamily="18" charset="0"/>
                <a:cs typeface="Times New Roman" panose="02020603050405020304" pitchFamily="18" charset="0"/>
              </a:rPr>
              <a:t>U</a:t>
            </a:r>
            <a:r>
              <a:rPr lang="en-US" sz="1800" dirty="0">
                <a:latin typeface="Times New Roman" panose="02020603050405020304" pitchFamily="18" charset="0"/>
                <a:cs typeface="Times New Roman" panose="02020603050405020304" pitchFamily="18" charset="0"/>
              </a:rPr>
              <a:t>*, that minimize the total costs of holding cash are:</a:t>
            </a:r>
            <a:endParaRPr lang="ru-RU" sz="1800" dirty="0">
              <a:latin typeface="Times New Roman" panose="02020603050405020304" pitchFamily="18" charset="0"/>
              <a:cs typeface="Times New Roman" panose="02020603050405020304" pitchFamily="18" charset="0"/>
            </a:endParaRPr>
          </a:p>
          <a:p>
            <a:endParaRPr lang="ru-RU" sz="1800" dirty="0">
              <a:latin typeface="Times New Roman" panose="02020603050405020304" pitchFamily="18" charset="0"/>
              <a:cs typeface="Times New Roman" panose="02020603050405020304" pitchFamily="18" charset="0"/>
            </a:endParaRPr>
          </a:p>
          <a:p>
            <a:endParaRPr lang="ru-RU"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Also, the average cash balance = (4 * </a:t>
            </a:r>
            <a:r>
              <a:rPr lang="en-US" sz="1800" i="1" dirty="0">
                <a:latin typeface="Times New Roman" panose="02020603050405020304" pitchFamily="18" charset="0"/>
                <a:cs typeface="Times New Roman" panose="02020603050405020304" pitchFamily="18" charset="0"/>
              </a:rPr>
              <a:t>C</a:t>
            </a:r>
            <a:r>
              <a:rPr lang="en-US" sz="1800" dirty="0">
                <a:latin typeface="Times New Roman" panose="02020603050405020304" pitchFamily="18" charset="0"/>
                <a:cs typeface="Times New Roman" panose="02020603050405020304" pitchFamily="18" charset="0"/>
              </a:rPr>
              <a:t>* - </a:t>
            </a:r>
            <a:r>
              <a:rPr lang="en-US" sz="1800" i="1" dirty="0">
                <a:latin typeface="Times New Roman" panose="02020603050405020304" pitchFamily="18" charset="0"/>
                <a:cs typeface="Times New Roman" panose="02020603050405020304" pitchFamily="18" charset="0"/>
              </a:rPr>
              <a:t>L </a:t>
            </a:r>
            <a:r>
              <a:rPr lang="en-US" sz="1800" dirty="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3</a:t>
            </a:r>
            <a:endParaRPr lang="en-US" sz="1800" i="1"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For example</a:t>
            </a:r>
            <a:r>
              <a:rPr lang="en-US" sz="1800" dirty="0">
                <a:latin typeface="Times New Roman" panose="02020603050405020304" pitchFamily="18" charset="0"/>
                <a:cs typeface="Times New Roman" panose="02020603050405020304" pitchFamily="18" charset="0"/>
              </a:rPr>
              <a:t>, suppose </a:t>
            </a:r>
            <a:r>
              <a:rPr lang="en-US" sz="1800" i="1" dirty="0">
                <a:latin typeface="Times New Roman" panose="02020603050405020304" pitchFamily="18" charset="0"/>
                <a:cs typeface="Times New Roman" panose="02020603050405020304" pitchFamily="18" charset="0"/>
              </a:rPr>
              <a:t>F </a:t>
            </a:r>
            <a:r>
              <a:rPr lang="ru-RU" sz="1800" i="1"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 $10, the interest rate is 1% per month, minimum cash balance of </a:t>
            </a:r>
            <a:r>
              <a:rPr lang="en-US" sz="1800" i="1" dirty="0">
                <a:latin typeface="Times New Roman" panose="02020603050405020304" pitchFamily="18" charset="0"/>
                <a:cs typeface="Times New Roman" panose="02020603050405020304" pitchFamily="18" charset="0"/>
              </a:rPr>
              <a:t>L =</a:t>
            </a:r>
            <a:r>
              <a:rPr lang="en-US" sz="1800" dirty="0">
                <a:latin typeface="Times New Roman" panose="02020603050405020304" pitchFamily="18" charset="0"/>
                <a:cs typeface="Times New Roman" panose="02020603050405020304" pitchFamily="18" charset="0"/>
              </a:rPr>
              <a:t> $100</a:t>
            </a:r>
            <a:r>
              <a:rPr lang="ru-RU"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and the standard</a:t>
            </a:r>
            <a:r>
              <a:rPr lang="ru-RU"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deviation of the monthly net cash flows is $200. </a:t>
            </a:r>
            <a:endParaRPr lang="ru-RU"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The variance of the monthly net cash flows </a:t>
            </a:r>
            <a:r>
              <a:rPr lang="ru-RU" sz="1800" dirty="0">
                <a:latin typeface="Times New Roman" panose="02020603050405020304" pitchFamily="18" charset="0"/>
                <a:cs typeface="Times New Roman" panose="02020603050405020304" pitchFamily="18" charset="0"/>
              </a:rPr>
              <a:t>= </a:t>
            </a: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cash balance target</a:t>
            </a:r>
            <a:r>
              <a:rPr lang="ru-RU" sz="1800" dirty="0">
                <a:latin typeface="Times New Roman" panose="02020603050405020304" pitchFamily="18" charset="0"/>
                <a:cs typeface="Times New Roman" panose="02020603050405020304" pitchFamily="18" charset="0"/>
              </a:rPr>
              <a:t> = </a:t>
            </a:r>
          </a:p>
          <a:p>
            <a:endParaRPr lang="ru-RU" sz="18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pic>
        <p:nvPicPr>
          <p:cNvPr id="3" name="Picture 2">
            <a:extLst>
              <a:ext uri="{FF2B5EF4-FFF2-40B4-BE49-F238E27FC236}">
                <a16:creationId xmlns:a16="http://schemas.microsoft.com/office/drawing/2014/main" id="{7DF75612-033A-4C79-ADC3-650FB38D359D}"/>
              </a:ext>
            </a:extLst>
          </p:cNvPr>
          <p:cNvPicPr>
            <a:picLocks noChangeAspect="1"/>
          </p:cNvPicPr>
          <p:nvPr/>
        </p:nvPicPr>
        <p:blipFill>
          <a:blip r:embed="rId3"/>
          <a:stretch>
            <a:fillRect/>
          </a:stretch>
        </p:blipFill>
        <p:spPr>
          <a:xfrm>
            <a:off x="3416096" y="1837868"/>
            <a:ext cx="3035504" cy="816431"/>
          </a:xfrm>
          <a:prstGeom prst="rect">
            <a:avLst/>
          </a:prstGeom>
        </p:spPr>
      </p:pic>
      <p:pic>
        <p:nvPicPr>
          <p:cNvPr id="5" name="Picture 4">
            <a:extLst>
              <a:ext uri="{FF2B5EF4-FFF2-40B4-BE49-F238E27FC236}">
                <a16:creationId xmlns:a16="http://schemas.microsoft.com/office/drawing/2014/main" id="{B7AA230F-7E1E-4E2C-AA6F-D2695C1C357D}"/>
              </a:ext>
            </a:extLst>
          </p:cNvPr>
          <p:cNvPicPr>
            <a:picLocks noChangeAspect="1"/>
          </p:cNvPicPr>
          <p:nvPr/>
        </p:nvPicPr>
        <p:blipFill>
          <a:blip r:embed="rId4"/>
          <a:stretch>
            <a:fillRect/>
          </a:stretch>
        </p:blipFill>
        <p:spPr>
          <a:xfrm>
            <a:off x="4660785" y="3583591"/>
            <a:ext cx="2870429" cy="455010"/>
          </a:xfrm>
          <a:prstGeom prst="rect">
            <a:avLst/>
          </a:prstGeom>
        </p:spPr>
      </p:pic>
      <p:pic>
        <p:nvPicPr>
          <p:cNvPr id="7" name="Picture 6">
            <a:extLst>
              <a:ext uri="{FF2B5EF4-FFF2-40B4-BE49-F238E27FC236}">
                <a16:creationId xmlns:a16="http://schemas.microsoft.com/office/drawing/2014/main" id="{6A2305FE-F95F-4F9A-9F36-F532842849D6}"/>
              </a:ext>
            </a:extLst>
          </p:cNvPr>
          <p:cNvPicPr>
            <a:picLocks noChangeAspect="1"/>
          </p:cNvPicPr>
          <p:nvPr/>
        </p:nvPicPr>
        <p:blipFill>
          <a:blip r:embed="rId5"/>
          <a:stretch>
            <a:fillRect/>
          </a:stretch>
        </p:blipFill>
        <p:spPr>
          <a:xfrm>
            <a:off x="2889248" y="4038601"/>
            <a:ext cx="6635751" cy="2792331"/>
          </a:xfrm>
          <a:prstGeom prst="rect">
            <a:avLst/>
          </a:prstGeom>
        </p:spPr>
      </p:pic>
    </p:spTree>
    <p:extLst>
      <p:ext uri="{BB962C8B-B14F-4D97-AF65-F5344CB8AC3E}">
        <p14:creationId xmlns:p14="http://schemas.microsoft.com/office/powerpoint/2010/main" val="3314316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723900" y="269223"/>
            <a:ext cx="9180443" cy="524911"/>
          </a:xfrm>
          <a:solidFill>
            <a:srgbClr val="009999"/>
          </a:solidFill>
        </p:spPr>
        <p:txBody>
          <a:bodyPr>
            <a:noAutofit/>
          </a:bodyPr>
          <a:lstStyle/>
          <a:p>
            <a:br>
              <a:rPr lang="en-US" sz="3000" kern="0" dirty="0">
                <a:latin typeface="Times New Roman" panose="02020603050405020304" pitchFamily="18" charset="0"/>
                <a:cs typeface="Times New Roman" panose="02020603050405020304" pitchFamily="18" charset="0"/>
              </a:rPr>
            </a:br>
            <a:r>
              <a:rPr lang="en-US" sz="3000" kern="0" dirty="0">
                <a:latin typeface="Times New Roman" panose="02020603050405020304" pitchFamily="18" charset="0"/>
                <a:cs typeface="Times New Roman" panose="02020603050405020304" pitchFamily="18" charset="0"/>
              </a:rPr>
              <a:t>Ways to minimize the operating cycle</a:t>
            </a:r>
            <a:r>
              <a:rPr lang="en-US" altLang="en-US" sz="3000" dirty="0">
                <a:latin typeface="Times New Roman" panose="02020603050405020304" pitchFamily="18" charset="0"/>
                <a:cs typeface="Times New Roman" panose="02020603050405020304" pitchFamily="18" charset="0"/>
              </a:rPr>
              <a:t>: </a:t>
            </a:r>
            <a:br>
              <a:rPr lang="en-GB" sz="3000" kern="0" dirty="0">
                <a:latin typeface="Times New Roman" panose="02020603050405020304" pitchFamily="18" charset="0"/>
                <a:cs typeface="Times New Roman" panose="02020603050405020304" pitchFamily="18" charset="0"/>
              </a:rPr>
            </a:br>
            <a:endParaRPr lang="en-US" sz="30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299187" y="794134"/>
            <a:ext cx="10128793" cy="583367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determine the required amount of inventory the volume of spending (production) item per day must be multiplied on rate (as days for delivery, documentation, discharge, storage of materials, preparing them for production etc.).</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Monitoring of inventories in warehouses will timely detect surplus that can be sold and will lead to increasing of other operating income of a company.</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There are specialized middlemen that deal with information collection about the remains of materials in different companies and find potential buyers for them. Such materials can be bought at discounted prices, which is beneficial and reduces costs for customers.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consolidation of warehouses for the following particular products; planning of time and volume of material use to avoid excess purchase; clear specification of materials and components in production</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Implementation of new resource-saving technologies, which will minimize spoilage of raw materials, focus on waste-free production or recycling of production waste</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production flexibility, when some tools (equipment, production line) can be quickly replaced by others in market demand; </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effective system of receiving and unloading materials; staff motivation in the implementation of such recommendations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Company has to review its assortment of finished products and goods to determine top positions, because focusing on them and avoiding others can often increase business efficiency</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increasing sales depends on marketing policy of a company, advertising, promotions, discount schemes, after-sale customer service</a:t>
            </a:r>
          </a:p>
          <a:p>
            <a:pPr marL="0" indent="0">
              <a:lnSpc>
                <a:spcPct val="100000"/>
              </a:lnSpc>
              <a:spcBef>
                <a:spcPts val="0"/>
              </a:spcBef>
              <a:buNone/>
            </a:pPr>
            <a:endParaRPr lang="en-US" altLang="en-US" sz="18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2499591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482600" y="230188"/>
            <a:ext cx="9180443" cy="524911"/>
          </a:xfrm>
          <a:solidFill>
            <a:srgbClr val="009999"/>
          </a:solidFill>
        </p:spPr>
        <p:txBody>
          <a:bodyPr>
            <a:noAutofit/>
          </a:bodyPr>
          <a:lstStyle/>
          <a:p>
            <a:br>
              <a:rPr lang="en-US" sz="3000" kern="0" dirty="0">
                <a:latin typeface="Times New Roman" panose="02020603050405020304" pitchFamily="18" charset="0"/>
                <a:cs typeface="Times New Roman" panose="02020603050405020304" pitchFamily="18" charset="0"/>
              </a:rPr>
            </a:br>
            <a:r>
              <a:rPr lang="en-US" sz="3000" kern="0" dirty="0">
                <a:latin typeface="Times New Roman" panose="02020603050405020304" pitchFamily="18" charset="0"/>
                <a:cs typeface="Times New Roman" panose="02020603050405020304" pitchFamily="18" charset="0"/>
              </a:rPr>
              <a:t>Ways to minimize the operating cycle</a:t>
            </a:r>
            <a:r>
              <a:rPr lang="en-US" altLang="en-US" sz="3000" dirty="0">
                <a:latin typeface="Times New Roman" panose="02020603050405020304" pitchFamily="18" charset="0"/>
                <a:cs typeface="Times New Roman" panose="02020603050405020304" pitchFamily="18" charset="0"/>
              </a:rPr>
              <a:t>: </a:t>
            </a:r>
            <a:br>
              <a:rPr lang="en-GB" sz="3000" kern="0" dirty="0">
                <a:latin typeface="Times New Roman" panose="02020603050405020304" pitchFamily="18" charset="0"/>
                <a:cs typeface="Times New Roman" panose="02020603050405020304" pitchFamily="18" charset="0"/>
              </a:rPr>
            </a:br>
            <a:endParaRPr lang="en-US" sz="30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203200" y="794134"/>
            <a:ext cx="10096500" cy="572096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avoid mediation between suppliers and direct consumers of raw materials, which will help reducing transaction errors and costs and would provide better control over prices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guaranteed sales agreements – arrangement under which a manufacturer or a supplier takes back goods that remain unsold after a specified period</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consignment agreements (sale or return, or goods on consignment) – a trading arrangement in which a seller sends goods to a buyer or reseller who pays the seller only when goods are sold. The seller remains the owner (title holder) of the goods until they are paid for in full and, after a certain period, takes back the unsold. It is profitable, because one side does not spend money for shop, realty, and another side of agreement – for buying products, only allocating them on its territory for payment.</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To shortage the operating cycle a company may pass sales function for outsourcing to specialized firms or sell their products wholesale to small commercial agents, dealers, who will deal with retail customers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practice of production and supply on the principles of "just-in-time“, when suppliers ship raw materials at a certain time in the required amount directly to the workplace</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electronic commerce, that can help: attract buyers from around the world, offer the widest range of products, out sales staff, avoid goods’ excess, accelerate the date of payment, create and manage an electronic database of customers and suppliers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system of discounts to customers for early payment; analysis of customer payment history and credit policy adjustments in this regard; </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automation of collection of accounts receivable; differentiation accounts receivable by amount; early billing of customers under long-term cooperation agreement; </a:t>
            </a:r>
          </a:p>
          <a:p>
            <a:pPr>
              <a:lnSpc>
                <a:spcPct val="100000"/>
              </a:lnSpc>
              <a:spcBef>
                <a:spcPts val="0"/>
              </a:spcBef>
            </a:pPr>
            <a:endParaRPr lang="en-US" altLang="en-US" sz="18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3958791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482600" y="230188"/>
            <a:ext cx="9180443" cy="524911"/>
          </a:xfrm>
          <a:solidFill>
            <a:srgbClr val="009999"/>
          </a:solidFill>
        </p:spPr>
        <p:txBody>
          <a:bodyPr>
            <a:noAutofit/>
          </a:bodyPr>
          <a:lstStyle/>
          <a:p>
            <a:br>
              <a:rPr lang="en-US" sz="2800" kern="0" dirty="0">
                <a:latin typeface="Times New Roman" panose="02020603050405020304" pitchFamily="18" charset="0"/>
                <a:cs typeface="Times New Roman" panose="02020603050405020304" pitchFamily="18" charset="0"/>
              </a:rPr>
            </a:br>
            <a:r>
              <a:rPr lang="en-US" sz="2800" kern="0" dirty="0">
                <a:latin typeface="Times New Roman" panose="02020603050405020304" pitchFamily="18" charset="0"/>
                <a:cs typeface="Times New Roman" panose="02020603050405020304" pitchFamily="18" charset="0"/>
              </a:rPr>
              <a:t>Ways to minimize the operating cycle</a:t>
            </a:r>
            <a:r>
              <a:rPr lang="en-US" altLang="en-US" sz="2800" dirty="0">
                <a:latin typeface="Times New Roman" panose="02020603050405020304" pitchFamily="18" charset="0"/>
                <a:cs typeface="Times New Roman" panose="02020603050405020304" pitchFamily="18" charset="0"/>
              </a:rPr>
              <a:t>: </a:t>
            </a:r>
            <a:br>
              <a:rPr lang="en-GB" sz="2800" kern="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203200" y="794134"/>
            <a:ext cx="10096500" cy="540346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changing in conditions of commission payment to staff, when salary does not depend on sales, but on the volume of cash inflows from customers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advanced forms of payment in relations between suppliers and buyers. use of such documents as: payment request-orders, settlement check, letter of credit</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acquiring –technological, information service of transactions carried out using electronic means of payment in the payment system – is also one of the major tools to strengthen the payment discipline of enterprises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operation of purchase-sale may be executed by a promissory note. The advantages for the supplier in this case are the abilities: to discount it at a bank, to pay partners with its help, to take a credit with a promissory note as a pledge, to receive debts back guaranteed in case of buyer’s bankruptcy etc.</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factoring service (forfeiting) – transfer the right of firm’s debt collection to a bank (factoring company) in order to receive credit for current activity financing.</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In the extreme case supplier can apply to the Commercial Court with a claim for enforcement of debts returning from the buyer or start a bankruptcy procedure.</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In case of contract violation and failure to pay for delivered products, the supplier is entitled to a reduction of income tax by writing off the costs of doubtful (hopeless) debts that are calculated and confirmed appropriately under domestic legislation</a:t>
            </a: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3180544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609600" y="269223"/>
            <a:ext cx="9180443" cy="524911"/>
          </a:xfrm>
          <a:solidFill>
            <a:srgbClr val="009999"/>
          </a:solidFill>
        </p:spPr>
        <p:txBody>
          <a:bodyPr>
            <a:noAutofit/>
          </a:bodyPr>
          <a:lstStyle/>
          <a:p>
            <a:br>
              <a:rPr lang="en-US" sz="2800" kern="0" dirty="0">
                <a:latin typeface="Times New Roman" panose="02020603050405020304" pitchFamily="18" charset="0"/>
                <a:cs typeface="Times New Roman" panose="02020603050405020304" pitchFamily="18" charset="0"/>
              </a:rPr>
            </a:br>
            <a:r>
              <a:rPr lang="en-US" sz="2800" kern="0" dirty="0">
                <a:latin typeface="Times New Roman" panose="02020603050405020304" pitchFamily="18" charset="0"/>
                <a:cs typeface="Times New Roman" panose="02020603050405020304" pitchFamily="18" charset="0"/>
              </a:rPr>
              <a:t>S</a:t>
            </a:r>
            <a:r>
              <a:rPr lang="en-US" altLang="en-US" sz="2800" dirty="0">
                <a:latin typeface="Times New Roman" panose="02020603050405020304" pitchFamily="18" charset="0"/>
                <a:cs typeface="Times New Roman" panose="02020603050405020304" pitchFamily="18" charset="0"/>
              </a:rPr>
              <a:t>ources for current assets financing: </a:t>
            </a:r>
            <a:br>
              <a:rPr lang="en-GB" sz="2800" kern="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482600" y="990601"/>
            <a:ext cx="9652000" cy="530583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ct val="50000"/>
              </a:spcBef>
            </a:pPr>
            <a:r>
              <a:rPr lang="en-US" altLang="en-US" sz="2500" dirty="0">
                <a:latin typeface="Times New Roman" panose="02020603050405020304" pitchFamily="18" charset="0"/>
                <a:cs typeface="Times New Roman" panose="02020603050405020304" pitchFamily="18" charset="0"/>
              </a:rPr>
              <a:t>Net working capital = Equity + Long-term debts – Fixed assets </a:t>
            </a:r>
            <a:r>
              <a:rPr lang="en-US" altLang="en-US" sz="2500" b="1" dirty="0">
                <a:latin typeface="Times New Roman" panose="02020603050405020304" pitchFamily="18" charset="0"/>
                <a:cs typeface="Times New Roman" panose="02020603050405020304" pitchFamily="18" charset="0"/>
              </a:rPr>
              <a:t>or</a:t>
            </a:r>
            <a:r>
              <a:rPr lang="en-US" altLang="en-US" sz="2500" dirty="0">
                <a:latin typeface="Times New Roman" panose="02020603050405020304" pitchFamily="18" charset="0"/>
                <a:cs typeface="Times New Roman" panose="02020603050405020304" pitchFamily="18" charset="0"/>
              </a:rPr>
              <a:t> </a:t>
            </a:r>
          </a:p>
          <a:p>
            <a:pPr marL="0" indent="0">
              <a:spcBef>
                <a:spcPct val="50000"/>
              </a:spcBef>
              <a:buNone/>
            </a:pPr>
            <a:r>
              <a:rPr lang="en-US" altLang="en-US" sz="2500" dirty="0">
                <a:latin typeface="Times New Roman" panose="02020603050405020304" pitchFamily="18" charset="0"/>
                <a:cs typeface="Times New Roman" panose="02020603050405020304" pitchFamily="18" charset="0"/>
              </a:rPr>
              <a:t>Net working capital = Current assets – Current liabilities </a:t>
            </a:r>
          </a:p>
          <a:p>
            <a:pPr>
              <a:spcBef>
                <a:spcPct val="50000"/>
              </a:spcBef>
            </a:pPr>
            <a:r>
              <a:rPr lang="en-US" altLang="en-US" sz="2500" dirty="0">
                <a:latin typeface="Times New Roman" panose="02020603050405020304" pitchFamily="18" charset="0"/>
                <a:cs typeface="Times New Roman" panose="02020603050405020304" pitchFamily="18" charset="0"/>
              </a:rPr>
              <a:t>Trade payable </a:t>
            </a:r>
          </a:p>
          <a:p>
            <a:pPr>
              <a:spcBef>
                <a:spcPct val="50000"/>
              </a:spcBef>
            </a:pPr>
            <a:r>
              <a:rPr lang="en-US" altLang="en-US" sz="2500" dirty="0">
                <a:latin typeface="Times New Roman" panose="02020603050405020304" pitchFamily="18" charset="0"/>
                <a:cs typeface="Times New Roman" panose="02020603050405020304" pitchFamily="18" charset="0"/>
              </a:rPr>
              <a:t>Other accounts payable </a:t>
            </a:r>
          </a:p>
          <a:p>
            <a:pPr>
              <a:spcBef>
                <a:spcPct val="50000"/>
              </a:spcBef>
            </a:pPr>
            <a:r>
              <a:rPr lang="en-US" altLang="en-US" sz="2500" dirty="0">
                <a:latin typeface="Times New Roman" panose="02020603050405020304" pitchFamily="18" charset="0"/>
                <a:cs typeface="Times New Roman" panose="02020603050405020304" pitchFamily="18" charset="0"/>
              </a:rPr>
              <a:t>Consignment </a:t>
            </a:r>
          </a:p>
          <a:p>
            <a:pPr>
              <a:spcBef>
                <a:spcPct val="50000"/>
              </a:spcBef>
            </a:pPr>
            <a:r>
              <a:rPr lang="en-US" altLang="en-US" sz="2500" dirty="0">
                <a:latin typeface="Times New Roman" panose="02020603050405020304" pitchFamily="18" charset="0"/>
                <a:cs typeface="Times New Roman" panose="02020603050405020304" pitchFamily="18" charset="0"/>
              </a:rPr>
              <a:t>Factoring </a:t>
            </a:r>
          </a:p>
          <a:p>
            <a:pPr>
              <a:spcBef>
                <a:spcPct val="50000"/>
              </a:spcBef>
            </a:pPr>
            <a:r>
              <a:rPr lang="en-US" altLang="en-US" sz="2500" dirty="0">
                <a:latin typeface="Times New Roman" panose="02020603050405020304" pitchFamily="18" charset="0"/>
                <a:cs typeface="Times New Roman" panose="02020603050405020304" pitchFamily="18" charset="0"/>
              </a:rPr>
              <a:t>Sort-term bank credit </a:t>
            </a:r>
          </a:p>
          <a:p>
            <a:pPr>
              <a:spcBef>
                <a:spcPct val="50000"/>
              </a:spcBef>
            </a:pPr>
            <a:r>
              <a:rPr lang="en-US" altLang="en-US" sz="2500" dirty="0">
                <a:latin typeface="Times New Roman" panose="02020603050405020304" pitchFamily="18" charset="0"/>
                <a:cs typeface="Times New Roman" panose="02020603050405020304" pitchFamily="18" charset="0"/>
              </a:rPr>
              <a:t>Other current liabilities </a:t>
            </a:r>
          </a:p>
          <a:p>
            <a:pPr>
              <a:spcBef>
                <a:spcPct val="50000"/>
              </a:spcBef>
            </a:pPr>
            <a:r>
              <a:rPr lang="en-US" altLang="en-US" sz="2500" dirty="0">
                <a:latin typeface="Times New Roman" panose="02020603050405020304" pitchFamily="18" charset="0"/>
                <a:cs typeface="Times New Roman" panose="02020603050405020304" pitchFamily="18" charset="0"/>
              </a:rPr>
              <a:t>Profit, Equity </a:t>
            </a:r>
          </a:p>
        </p:txBody>
      </p:sp>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752365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260122" y="1769181"/>
            <a:ext cx="7590460" cy="1077218"/>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dirty="0">
                <a:ln>
                  <a:noFill/>
                </a:ln>
                <a:solidFill>
                  <a:srgbClr val="307871"/>
                </a:solidFill>
                <a:effectLst/>
                <a:uLnTx/>
                <a:uFillTx/>
                <a:latin typeface="Times New Roman"/>
                <a:ea typeface="+mj-ea"/>
                <a:cs typeface="+mj-cs"/>
              </a:rPr>
              <a:t>Thank</a:t>
            </a:r>
            <a:r>
              <a:rPr kumimoji="0" lang="en-GB" sz="3200" b="0" i="0" u="none" strike="noStrike" kern="0" cap="none" spc="0" normalizeH="0" dirty="0">
                <a:ln>
                  <a:noFill/>
                </a:ln>
                <a:solidFill>
                  <a:srgbClr val="307871"/>
                </a:solidFill>
                <a:effectLst/>
                <a:uLnTx/>
                <a:uFillTx/>
                <a:latin typeface="Times New Roman"/>
                <a:ea typeface="+mj-ea"/>
                <a:cs typeface="+mj-cs"/>
              </a:rPr>
              <a:t> you for</a:t>
            </a:r>
            <a:r>
              <a:rPr kumimoji="0" lang="uk-UA" sz="3200" b="0" i="0" u="none" strike="noStrike" kern="0" cap="none" spc="0" normalizeH="0" dirty="0">
                <a:ln>
                  <a:noFill/>
                </a:ln>
                <a:solidFill>
                  <a:srgbClr val="307871"/>
                </a:solidFill>
                <a:effectLst/>
                <a:uLnTx/>
                <a:uFillTx/>
                <a:latin typeface="Times New Roman"/>
                <a:ea typeface="+mj-ea"/>
                <a:cs typeface="+mj-cs"/>
              </a:rPr>
              <a:t> </a:t>
            </a:r>
            <a:r>
              <a:rPr kumimoji="0" lang="en-GB" sz="3200" b="0" i="0" u="none" strike="noStrike" kern="0" cap="none" spc="0" normalizeH="0" dirty="0">
                <a:ln>
                  <a:noFill/>
                </a:ln>
                <a:solidFill>
                  <a:srgbClr val="307871"/>
                </a:solidFill>
                <a:effectLst/>
                <a:uLnTx/>
                <a:uFillTx/>
                <a:latin typeface="Times New Roman"/>
                <a:ea typeface="+mj-ea"/>
                <a:cs typeface="+mj-cs"/>
              </a:rPr>
              <a:t>your attention!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GB" sz="3200" kern="0" baseline="0" dirty="0">
              <a:solidFill>
                <a:srgbClr val="307871"/>
              </a:solidFill>
              <a:latin typeface="Times New Roman"/>
              <a:ea typeface="+mj-ea"/>
              <a:cs typeface="+mj-cs"/>
            </a:endParaRPr>
          </a:p>
        </p:txBody>
      </p:sp>
    </p:spTree>
    <p:extLst>
      <p:ext uri="{BB962C8B-B14F-4D97-AF65-F5344CB8AC3E}">
        <p14:creationId xmlns:p14="http://schemas.microsoft.com/office/powerpoint/2010/main" val="459147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353061"/>
            <a:ext cx="7909069" cy="523220"/>
          </a:xfrm>
          <a:prstGeom prst="rect">
            <a:avLst/>
          </a:prstGeom>
          <a:solidFill>
            <a:srgbClr val="009999"/>
          </a:solidFill>
        </p:spPr>
        <p:txBody>
          <a:bodyPr wrap="square">
            <a:spAutoFit/>
          </a:bodyPr>
          <a:lstStyle/>
          <a:p>
            <a:pPr>
              <a:lnSpc>
                <a:spcPct val="100000"/>
              </a:lnSpc>
              <a:spcBef>
                <a:spcPts val="600"/>
              </a:spcBef>
            </a:pPr>
            <a:r>
              <a:rPr lang="en-US" sz="2800" kern="0" dirty="0">
                <a:latin typeface="Times New Roman" panose="02020603050405020304" pitchFamily="18" charset="0"/>
                <a:cs typeface="Times New Roman" panose="02020603050405020304" pitchFamily="18" charset="0"/>
              </a:rPr>
              <a:t>Structure of current assets:</a:t>
            </a:r>
          </a:p>
        </p:txBody>
      </p:sp>
      <p:sp>
        <p:nvSpPr>
          <p:cNvPr id="8" name="Zástupný symbol pro obsah 2"/>
          <p:cNvSpPr txBox="1">
            <a:spLocks/>
          </p:cNvSpPr>
          <p:nvPr/>
        </p:nvSpPr>
        <p:spPr>
          <a:xfrm>
            <a:off x="731966" y="957040"/>
            <a:ext cx="9050388" cy="51251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800" kern="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CB22C380-54CE-49CB-9C17-0F5058949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27617" y="195486"/>
            <a:ext cx="1464833" cy="1127893"/>
          </a:xfrm>
          <a:prstGeom prst="rect">
            <a:avLst/>
          </a:prstGeom>
        </p:spPr>
      </p:pic>
      <p:graphicFrame>
        <p:nvGraphicFramePr>
          <p:cNvPr id="3" name="Table 2">
            <a:extLst>
              <a:ext uri="{FF2B5EF4-FFF2-40B4-BE49-F238E27FC236}">
                <a16:creationId xmlns:a16="http://schemas.microsoft.com/office/drawing/2014/main" id="{42A66E5B-29BE-4DC0-9FD3-BCD44504CDBF}"/>
              </a:ext>
            </a:extLst>
          </p:cNvPr>
          <p:cNvGraphicFramePr>
            <a:graphicFrameLocks noGrp="1"/>
          </p:cNvGraphicFramePr>
          <p:nvPr>
            <p:extLst>
              <p:ext uri="{D42A27DB-BD31-4B8C-83A1-F6EECF244321}">
                <p14:modId xmlns:p14="http://schemas.microsoft.com/office/powerpoint/2010/main" val="2368109905"/>
              </p:ext>
            </p:extLst>
          </p:nvPr>
        </p:nvGraphicFramePr>
        <p:xfrm>
          <a:off x="480817" y="1176563"/>
          <a:ext cx="10362116" cy="5212080"/>
        </p:xfrm>
        <a:graphic>
          <a:graphicData uri="http://schemas.openxmlformats.org/drawingml/2006/table">
            <a:tbl>
              <a:tblPr>
                <a:tableStyleId>{5C22544A-7EE6-4342-B048-85BDC9FD1C3A}</a:tableStyleId>
              </a:tblPr>
              <a:tblGrid>
                <a:gridCol w="10362116">
                  <a:extLst>
                    <a:ext uri="{9D8B030D-6E8A-4147-A177-3AD203B41FA5}">
                      <a16:colId xmlns:a16="http://schemas.microsoft.com/office/drawing/2014/main" val="2037149383"/>
                    </a:ext>
                  </a:extLst>
                </a:gridCol>
              </a:tblGrid>
              <a:tr h="828617">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 </a:t>
                      </a:r>
                      <a:r>
                        <a:rPr lang="en-GB" sz="1800" b="1" dirty="0">
                          <a:effectLst/>
                          <a:latin typeface="Times New Roman" panose="02020603050405020304" pitchFamily="18" charset="0"/>
                          <a:cs typeface="Times New Roman" panose="02020603050405020304" pitchFamily="18" charset="0"/>
                        </a:rPr>
                        <a:t>Non-fixed assets (Current assets) </a:t>
                      </a:r>
                      <a:r>
                        <a:rPr lang="en-GB" sz="1800" dirty="0">
                          <a:effectLst/>
                          <a:latin typeface="Times New Roman" panose="02020603050405020304" pitchFamily="18" charset="0"/>
                          <a:cs typeface="Times New Roman" panose="02020603050405020304" pitchFamily="18" charset="0"/>
                        </a:rPr>
                        <a:t>– expected to be realized in the normal </a:t>
                      </a:r>
                      <a:r>
                        <a:rPr lang="en-GB" sz="1800" u="sng" dirty="0">
                          <a:effectLst/>
                          <a:latin typeface="Times New Roman" panose="02020603050405020304" pitchFamily="18" charset="0"/>
                          <a:cs typeface="Times New Roman" panose="02020603050405020304" pitchFamily="18" charset="0"/>
                        </a:rPr>
                        <a:t>operating cycle</a:t>
                      </a:r>
                      <a:r>
                        <a:rPr lang="en-GB" sz="1800" dirty="0">
                          <a:effectLst/>
                          <a:latin typeface="Times New Roman" panose="02020603050405020304" pitchFamily="18" charset="0"/>
                          <a:cs typeface="Times New Roman" panose="02020603050405020304" pitchFamily="18" charset="0"/>
                        </a:rPr>
                        <a:t> or within 12 months after the reporting period; held primary for the purpose of trading; cash and cash equivalents:</a:t>
                      </a:r>
                      <a:endParaRPr lang="en-US" sz="1800" dirty="0">
                        <a:effectLst/>
                        <a:latin typeface="Times New Roman" panose="02020603050405020304" pitchFamily="18" charset="0"/>
                        <a:cs typeface="Times New Roman" panose="02020603050405020304" pitchFamily="18" charset="0"/>
                      </a:endParaRPr>
                    </a:p>
                    <a:p>
                      <a:pPr algn="ctr" fontAlgn="base">
                        <a:spcAft>
                          <a:spcPts val="0"/>
                        </a:spcAft>
                      </a:pPr>
                      <a:r>
                        <a:rPr lang="en-GB"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cs typeface="Times New Roman" panose="02020603050405020304" pitchFamily="18" charset="0"/>
                      </a:endParaRPr>
                    </a:p>
                    <a:p>
                      <a:pPr algn="ctr" fontAlgn="base">
                        <a:spcAft>
                          <a:spcPts val="0"/>
                        </a:spcAft>
                      </a:pPr>
                      <a:r>
                        <a:rPr lang="en-GB" sz="1800" u="sng" dirty="0">
                          <a:effectLst/>
                          <a:latin typeface="Times New Roman" panose="02020603050405020304" pitchFamily="18" charset="0"/>
                          <a:cs typeface="Times New Roman" panose="02020603050405020304" pitchFamily="18" charset="0"/>
                        </a:rPr>
                        <a:t>Operating cycle</a:t>
                      </a:r>
                      <a:r>
                        <a:rPr lang="en-GB" sz="1800" dirty="0">
                          <a:effectLst/>
                          <a:latin typeface="Times New Roman" panose="02020603050405020304" pitchFamily="18" charset="0"/>
                          <a:cs typeface="Times New Roman" panose="02020603050405020304" pitchFamily="18" charset="0"/>
                        </a:rPr>
                        <a:t> - the time period from the moment of purchasing of raw materials to receiving money from the sale of finished products made from these raw materials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6513307"/>
                  </a:ext>
                </a:extLst>
              </a:tr>
              <a:tr h="18021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Inventories (production inventories (raw materials and components); incomplete production (work in process); finished product; goods, commodities)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8274242"/>
                  </a:ext>
                </a:extLst>
              </a:tr>
              <a:tr h="18021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Current biological assets (young animals - calves, foals, lambs; poultry; fish; rabbits; plant seedlings)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7832209"/>
                  </a:ext>
                </a:extLst>
              </a:tr>
              <a:tr h="20649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Accounts receivable; Trade receivables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6299720"/>
                  </a:ext>
                </a:extLst>
              </a:tr>
              <a:tr h="18021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Prepayments and accrued income</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8458463"/>
                  </a:ext>
                </a:extLst>
              </a:tr>
              <a:tr h="18021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Accounts receivable from the budget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70876830"/>
                  </a:ext>
                </a:extLst>
              </a:tr>
              <a:tr h="18021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Accounts receivable from the tax profit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4321768"/>
                  </a:ext>
                </a:extLst>
              </a:tr>
              <a:tr h="18021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Other current receivables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3080386"/>
                  </a:ext>
                </a:extLst>
              </a:tr>
              <a:tr h="18021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Short-term financial investments (stocks, bonds of other enterprises, states; deposits for a term of less than 1 year)</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23503590"/>
                  </a:ext>
                </a:extLst>
              </a:tr>
              <a:tr h="18021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Cash and marketable securities; Cash and cash equivalents (financial investments for up to 3 months)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9293089"/>
                  </a:ext>
                </a:extLst>
              </a:tr>
              <a:tr h="18021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Prepayments and deferred costs (made prepayment for tickets, periodicals, rent)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4467124"/>
                  </a:ext>
                </a:extLst>
              </a:tr>
              <a:tr h="180211">
                <a:tc>
                  <a:txBody>
                    <a:bodyPr/>
                    <a:lstStyle/>
                    <a:p>
                      <a:pPr fontAlgn="base">
                        <a:spcAft>
                          <a:spcPts val="0"/>
                        </a:spcAft>
                      </a:pPr>
                      <a:r>
                        <a:rPr lang="en-GB" sz="1800" dirty="0">
                          <a:effectLst/>
                          <a:latin typeface="Times New Roman" panose="02020603050405020304" pitchFamily="18" charset="0"/>
                          <a:cs typeface="Times New Roman" panose="02020603050405020304" pitchFamily="18" charset="0"/>
                        </a:rPr>
                        <a:t>Other current assets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8864530"/>
                  </a:ext>
                </a:extLst>
              </a:tr>
              <a:tr h="180211">
                <a:tc>
                  <a:txBody>
                    <a:bodyPr/>
                    <a:lstStyle/>
                    <a:p>
                      <a:pPr fontAlgn="base">
                        <a:spcAft>
                          <a:spcPts val="0"/>
                        </a:spcAft>
                      </a:pPr>
                      <a:r>
                        <a:rPr lang="en-GB" sz="1800" b="1" dirty="0">
                          <a:effectLst/>
                          <a:latin typeface="Times New Roman" panose="02020603050405020304" pitchFamily="18" charset="0"/>
                          <a:cs typeface="Times New Roman" panose="02020603050405020304" pitchFamily="18" charset="0"/>
                        </a:rPr>
                        <a:t>Total current assets </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0350636"/>
                  </a:ext>
                </a:extLst>
              </a:tr>
            </a:tbl>
          </a:graphicData>
        </a:graphic>
      </p:graphicFrame>
    </p:spTree>
    <p:extLst>
      <p:ext uri="{BB962C8B-B14F-4D97-AF65-F5344CB8AC3E}">
        <p14:creationId xmlns:p14="http://schemas.microsoft.com/office/powerpoint/2010/main" val="2826311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lvl="0">
              <a:defRPr/>
            </a:pPr>
            <a:r>
              <a:rPr lang="en-GB" sz="2800" kern="0" dirty="0">
                <a:latin typeface="Times New Roman"/>
              </a:rPr>
              <a:t>Production cycle, operating cycle, cash conversion (financial) cycle</a:t>
            </a:r>
            <a:endParaRPr lang="en-GB" sz="2800" kern="0" dirty="0"/>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pic>
        <p:nvPicPr>
          <p:cNvPr id="2" name="Picture 1">
            <a:extLst>
              <a:ext uri="{FF2B5EF4-FFF2-40B4-BE49-F238E27FC236}">
                <a16:creationId xmlns:a16="http://schemas.microsoft.com/office/drawing/2014/main" id="{40D0AE6C-FAAE-4513-A7D3-BB22A01CAB5F}"/>
              </a:ext>
            </a:extLst>
          </p:cNvPr>
          <p:cNvPicPr>
            <a:picLocks noChangeAspect="1"/>
          </p:cNvPicPr>
          <p:nvPr/>
        </p:nvPicPr>
        <p:blipFill>
          <a:blip r:embed="rId3"/>
          <a:stretch>
            <a:fillRect/>
          </a:stretch>
        </p:blipFill>
        <p:spPr>
          <a:xfrm>
            <a:off x="1364974" y="1909550"/>
            <a:ext cx="8680174" cy="3603354"/>
          </a:xfrm>
          <a:prstGeom prst="rect">
            <a:avLst/>
          </a:prstGeom>
        </p:spPr>
      </p:pic>
    </p:spTree>
    <p:extLst>
      <p:ext uri="{BB962C8B-B14F-4D97-AF65-F5344CB8AC3E}">
        <p14:creationId xmlns:p14="http://schemas.microsoft.com/office/powerpoint/2010/main" val="397405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lvl="0">
              <a:defRPr/>
            </a:pPr>
            <a:r>
              <a:rPr lang="en-GB" sz="2800" kern="0" dirty="0">
                <a:latin typeface="Times New Roman"/>
              </a:rPr>
              <a:t>Production cycle, operating cycle, cash conversion (financial) cycle</a:t>
            </a:r>
            <a:endParaRPr lang="en-GB" sz="2800" kern="0" dirty="0"/>
          </a:p>
        </p:txBody>
      </p:sp>
      <p:sp>
        <p:nvSpPr>
          <p:cNvPr id="8" name="Zástupný symbol pro obsah 2"/>
          <p:cNvSpPr txBox="1">
            <a:spLocks/>
          </p:cNvSpPr>
          <p:nvPr/>
        </p:nvSpPr>
        <p:spPr>
          <a:xfrm>
            <a:off x="430620" y="1126435"/>
            <a:ext cx="10045027" cy="52822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457200" algn="just">
              <a:lnSpc>
                <a:spcPct val="100000"/>
              </a:lnSpc>
              <a:spcBef>
                <a:spcPts val="0"/>
              </a:spcBef>
            </a:pPr>
            <a:r>
              <a:rPr lang="en-US" sz="1800" b="1" kern="0" dirty="0">
                <a:latin typeface="Times New Roman" panose="02020603050405020304" pitchFamily="18" charset="0"/>
                <a:cs typeface="Times New Roman" panose="02020603050405020304" pitchFamily="18" charset="0"/>
              </a:rPr>
              <a:t>Inventory period (production cycle; Days inventory outstanding, DIO) </a:t>
            </a:r>
            <a:r>
              <a:rPr lang="en-US" sz="1800" kern="0" dirty="0">
                <a:latin typeface="Times New Roman" panose="02020603050405020304" pitchFamily="18" charset="0"/>
                <a:cs typeface="Times New Roman" panose="02020603050405020304" pitchFamily="18" charset="0"/>
              </a:rPr>
              <a:t>– period of time from inventories purchase to selling of finished production, made from these inventories</a:t>
            </a:r>
          </a:p>
          <a:p>
            <a:pPr marL="0" indent="457200" algn="just">
              <a:lnSpc>
                <a:spcPct val="100000"/>
              </a:lnSpc>
              <a:spcBef>
                <a:spcPts val="0"/>
              </a:spcBef>
              <a:buNone/>
            </a:pPr>
            <a:r>
              <a:rPr lang="en-US" sz="1800" b="1" kern="0" dirty="0">
                <a:latin typeface="Times New Roman" panose="02020603050405020304" pitchFamily="18" charset="0"/>
                <a:cs typeface="Times New Roman" panose="02020603050405020304" pitchFamily="18" charset="0"/>
              </a:rPr>
              <a:t>DIO, days </a:t>
            </a:r>
            <a:r>
              <a:rPr lang="en-US" sz="1800" kern="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360 /(Cost of production sold / Average inventories)</a:t>
            </a:r>
          </a:p>
          <a:p>
            <a:pPr marL="0" indent="457200" algn="just">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indent="457200" algn="just">
              <a:lnSpc>
                <a:spcPct val="100000"/>
              </a:lnSpc>
              <a:spcBef>
                <a:spcPts val="0"/>
              </a:spcBef>
            </a:pP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Accounts receivable period (Days Sales Outstanding, DSO) - </a:t>
            </a:r>
            <a:r>
              <a:rPr lang="en-US" sz="1800" dirty="0">
                <a:latin typeface="Times New Roman" panose="02020603050405020304" pitchFamily="18" charset="0"/>
                <a:cs typeface="Times New Roman" panose="02020603050405020304" pitchFamily="18" charset="0"/>
              </a:rPr>
              <a:t>time between sale of finished production, collection of the receivable and receiving money from buyers.</a:t>
            </a:r>
          </a:p>
          <a:p>
            <a:pPr marL="0" indent="457200" algn="just">
              <a:lnSpc>
                <a:spcPct val="100000"/>
              </a:lnSpc>
              <a:spcBef>
                <a:spcPts val="0"/>
              </a:spcBef>
              <a:buNone/>
            </a:pPr>
            <a:r>
              <a:rPr lang="en-US" sz="1800" b="1" dirty="0">
                <a:latin typeface="Times New Roman" panose="02020603050405020304" pitchFamily="18" charset="0"/>
                <a:cs typeface="Times New Roman" panose="02020603050405020304" pitchFamily="18" charset="0"/>
              </a:rPr>
              <a:t>DSO, days </a:t>
            </a:r>
            <a:r>
              <a:rPr lang="en-US" sz="1800" dirty="0">
                <a:latin typeface="Times New Roman" panose="02020603050405020304" pitchFamily="18" charset="0"/>
                <a:cs typeface="Times New Roman" panose="02020603050405020304" pitchFamily="18" charset="0"/>
              </a:rPr>
              <a:t>= 360 /(net revenue / average accounts receivable)</a:t>
            </a:r>
          </a:p>
          <a:p>
            <a:pPr marL="0" indent="457200" algn="just">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indent="457200" algn="just">
              <a:lnSpc>
                <a:spcPct val="100000"/>
              </a:lnSpc>
              <a:spcBef>
                <a:spcPts val="0"/>
              </a:spcBef>
            </a:pPr>
            <a:r>
              <a:rPr lang="en-GB" sz="1800" b="1" dirty="0">
                <a:latin typeface="Times New Roman" panose="02020603050405020304" pitchFamily="18" charset="0"/>
                <a:cs typeface="Times New Roman" panose="02020603050405020304" pitchFamily="18" charset="0"/>
              </a:rPr>
              <a:t>Operating cycle - </a:t>
            </a:r>
            <a:r>
              <a:rPr lang="en-GB" sz="1800" dirty="0">
                <a:latin typeface="Times New Roman" panose="02020603050405020304" pitchFamily="18" charset="0"/>
                <a:cs typeface="Times New Roman" panose="02020603050405020304" pitchFamily="18" charset="0"/>
              </a:rPr>
              <a:t>the time period from the moment of purchasing of raw materials to receiving money from the sale of finished products, made from these raw materials</a:t>
            </a:r>
            <a:endParaRPr lang="en-US" sz="1800" dirty="0">
              <a:latin typeface="Times New Roman" panose="02020603050405020304" pitchFamily="18" charset="0"/>
              <a:cs typeface="Times New Roman" panose="02020603050405020304" pitchFamily="18" charset="0"/>
            </a:endParaRPr>
          </a:p>
          <a:p>
            <a:pPr marL="0" indent="457200" algn="just">
              <a:lnSpc>
                <a:spcPct val="100000"/>
              </a:lnSpc>
              <a:spcBef>
                <a:spcPts val="0"/>
              </a:spcBef>
              <a:buNone/>
            </a:pPr>
            <a:r>
              <a:rPr lang="en-GB" sz="1800" b="1" dirty="0">
                <a:latin typeface="Times New Roman" panose="02020603050405020304" pitchFamily="18" charset="0"/>
                <a:cs typeface="Times New Roman" panose="02020603050405020304" pitchFamily="18" charset="0"/>
              </a:rPr>
              <a:t>Operating cycle, days = </a:t>
            </a:r>
            <a:r>
              <a:rPr lang="en-US" sz="1800" b="1" kern="0" dirty="0">
                <a:latin typeface="Times New Roman" panose="02020603050405020304" pitchFamily="18" charset="0"/>
                <a:cs typeface="Times New Roman" panose="02020603050405020304" pitchFamily="18" charset="0"/>
              </a:rPr>
              <a:t>DIO + </a:t>
            </a:r>
            <a:r>
              <a:rPr lang="en-US" sz="1800" b="1" dirty="0">
                <a:latin typeface="Times New Roman" panose="02020603050405020304" pitchFamily="18" charset="0"/>
                <a:cs typeface="Times New Roman" panose="02020603050405020304" pitchFamily="18" charset="0"/>
              </a:rPr>
              <a:t>DSO</a:t>
            </a:r>
          </a:p>
          <a:p>
            <a:pPr marL="0" indent="457200" algn="just">
              <a:lnSpc>
                <a:spcPct val="100000"/>
              </a:lnSpc>
              <a:spcBef>
                <a:spcPts val="0"/>
              </a:spcBef>
              <a:buNone/>
            </a:pPr>
            <a:endParaRPr lang="en-US" sz="1800" b="1" dirty="0">
              <a:latin typeface="Times New Roman" panose="02020603050405020304" pitchFamily="18" charset="0"/>
              <a:cs typeface="Times New Roman" panose="02020603050405020304" pitchFamily="18" charset="0"/>
            </a:endParaRPr>
          </a:p>
          <a:p>
            <a:pPr indent="457200" algn="just">
              <a:lnSpc>
                <a:spcPct val="100000"/>
              </a:lnSpc>
              <a:spcBef>
                <a:spcPts val="0"/>
              </a:spcBef>
            </a:pPr>
            <a:r>
              <a:rPr lang="en-US" sz="1800" b="1" dirty="0">
                <a:latin typeface="Times New Roman" panose="02020603050405020304" pitchFamily="18" charset="0"/>
                <a:cs typeface="Times New Roman" panose="02020603050405020304" pitchFamily="18" charset="0"/>
              </a:rPr>
              <a:t>Accounts payable period (Days Payable Outstanding, DPO)</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time between receipt of inventory and payment for it.</a:t>
            </a:r>
          </a:p>
          <a:p>
            <a:pPr marL="0" indent="457200" algn="just">
              <a:lnSpc>
                <a:spcPct val="100000"/>
              </a:lnSpc>
              <a:spcBef>
                <a:spcPts val="0"/>
              </a:spcBef>
              <a:buNone/>
            </a:pPr>
            <a:r>
              <a:rPr lang="en-US" sz="1800" b="1" dirty="0">
                <a:latin typeface="Times New Roman" panose="02020603050405020304" pitchFamily="18" charset="0"/>
                <a:cs typeface="Times New Roman" panose="02020603050405020304" pitchFamily="18" charset="0"/>
              </a:rPr>
              <a:t>DPO, days </a:t>
            </a:r>
            <a:r>
              <a:rPr lang="en-US" sz="1800" dirty="0">
                <a:latin typeface="Times New Roman" panose="02020603050405020304" pitchFamily="18" charset="0"/>
                <a:cs typeface="Times New Roman" panose="02020603050405020304" pitchFamily="18" charset="0"/>
              </a:rPr>
              <a:t>= 360 / (Cost of production sold / average accounts payable)</a:t>
            </a:r>
          </a:p>
          <a:p>
            <a:pPr marL="0" indent="457200" algn="just">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indent="457200" algn="just">
              <a:lnSpc>
                <a:spcPct val="100000"/>
              </a:lnSpc>
              <a:spcBef>
                <a:spcPts val="0"/>
              </a:spcBef>
            </a:pPr>
            <a:r>
              <a:rPr lang="en-US" sz="1800" b="1" dirty="0">
                <a:latin typeface="Times New Roman" panose="02020603050405020304" pitchFamily="18" charset="0"/>
                <a:cs typeface="Times New Roman" panose="02020603050405020304" pitchFamily="18" charset="0"/>
              </a:rPr>
              <a:t>Cash conversion cycle (CCC, financial cycle) - </a:t>
            </a:r>
            <a:r>
              <a:rPr lang="en-US" sz="1800" dirty="0">
                <a:latin typeface="Times New Roman" panose="02020603050405020304" pitchFamily="18" charset="0"/>
                <a:cs typeface="Times New Roman" panose="02020603050405020304" pitchFamily="18" charset="0"/>
              </a:rPr>
              <a:t>time between cash disbursement (payment for inventories) and cash collection for finished production.</a:t>
            </a:r>
          </a:p>
          <a:p>
            <a:pPr marL="0" indent="457200" algn="just">
              <a:lnSpc>
                <a:spcPct val="100000"/>
              </a:lnSpc>
              <a:spcBef>
                <a:spcPts val="0"/>
              </a:spcBef>
              <a:buNone/>
            </a:pPr>
            <a:r>
              <a:rPr lang="en-US" sz="1800" b="1" dirty="0">
                <a:latin typeface="Times New Roman" panose="02020603050405020304" pitchFamily="18" charset="0"/>
                <a:cs typeface="Times New Roman" panose="02020603050405020304" pitchFamily="18" charset="0"/>
              </a:rPr>
              <a:t>CCC = </a:t>
            </a:r>
            <a:r>
              <a:rPr lang="en-US" sz="1800" b="1" kern="0" dirty="0">
                <a:latin typeface="Times New Roman" panose="02020603050405020304" pitchFamily="18" charset="0"/>
                <a:cs typeface="Times New Roman" panose="02020603050405020304" pitchFamily="18" charset="0"/>
              </a:rPr>
              <a:t>DIO + </a:t>
            </a:r>
            <a:r>
              <a:rPr lang="en-US" sz="1800" b="1" dirty="0">
                <a:latin typeface="Times New Roman" panose="02020603050405020304" pitchFamily="18" charset="0"/>
                <a:cs typeface="Times New Roman" panose="02020603050405020304" pitchFamily="18" charset="0"/>
              </a:rPr>
              <a:t>DSO – DPO = </a:t>
            </a:r>
            <a:r>
              <a:rPr lang="en-GB" sz="1800" b="1" dirty="0">
                <a:latin typeface="Times New Roman" panose="02020603050405020304" pitchFamily="18" charset="0"/>
                <a:cs typeface="Times New Roman" panose="02020603050405020304" pitchFamily="18" charset="0"/>
              </a:rPr>
              <a:t>Operating cycle - DPO</a:t>
            </a:r>
            <a:endParaRPr lang="en-US" sz="18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672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lvl="0">
              <a:defRPr/>
            </a:pPr>
            <a:r>
              <a:rPr lang="en-GB" sz="2800" kern="0" dirty="0">
                <a:latin typeface="Times New Roman"/>
              </a:rPr>
              <a:t>Variants of cash conversion (financial) cycle:</a:t>
            </a:r>
            <a:endParaRPr lang="en-GB" sz="2800" kern="0" dirty="0"/>
          </a:p>
        </p:txBody>
      </p:sp>
      <p:sp>
        <p:nvSpPr>
          <p:cNvPr id="8" name="Zástupný symbol pro obsah 2"/>
          <p:cNvSpPr txBox="1">
            <a:spLocks/>
          </p:cNvSpPr>
          <p:nvPr/>
        </p:nvSpPr>
        <p:spPr>
          <a:xfrm>
            <a:off x="838389" y="1323379"/>
            <a:ext cx="9050388" cy="49557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500" dirty="0">
                <a:latin typeface="Times New Roman" panose="02020603050405020304" pitchFamily="18" charset="0"/>
                <a:cs typeface="Times New Roman" panose="02020603050405020304" pitchFamily="18" charset="0"/>
              </a:rPr>
              <a:t>CCC (cash conversion cycle) = </a:t>
            </a:r>
            <a:r>
              <a:rPr lang="en-US" sz="2500" kern="0" dirty="0">
                <a:latin typeface="Times New Roman" panose="02020603050405020304" pitchFamily="18" charset="0"/>
                <a:cs typeface="Times New Roman" panose="02020603050405020304" pitchFamily="18" charset="0"/>
              </a:rPr>
              <a:t>DIO + </a:t>
            </a:r>
            <a:r>
              <a:rPr lang="en-US" sz="2500" dirty="0">
                <a:latin typeface="Times New Roman" panose="02020603050405020304" pitchFamily="18" charset="0"/>
                <a:cs typeface="Times New Roman" panose="02020603050405020304" pitchFamily="18" charset="0"/>
              </a:rPr>
              <a:t>DSO – DPO </a:t>
            </a:r>
          </a:p>
          <a:p>
            <a:pPr marL="0" indent="0">
              <a:buNone/>
            </a:pPr>
            <a:r>
              <a:rPr lang="en-US" sz="2500" dirty="0">
                <a:latin typeface="Times New Roman" panose="02020603050405020304" pitchFamily="18" charset="0"/>
                <a:cs typeface="Times New Roman" panose="02020603050405020304" pitchFamily="18" charset="0"/>
              </a:rPr>
              <a:t>CCC = </a:t>
            </a:r>
            <a:r>
              <a:rPr lang="en-US" sz="2500" kern="0" dirty="0">
                <a:latin typeface="Times New Roman" panose="02020603050405020304" pitchFamily="18" charset="0"/>
                <a:cs typeface="Times New Roman" panose="02020603050405020304" pitchFamily="18" charset="0"/>
              </a:rPr>
              <a:t>20 days+ </a:t>
            </a:r>
            <a:r>
              <a:rPr lang="en-US" sz="2500" dirty="0">
                <a:latin typeface="Times New Roman" panose="02020603050405020304" pitchFamily="18" charset="0"/>
                <a:cs typeface="Times New Roman" panose="02020603050405020304" pitchFamily="18" charset="0"/>
              </a:rPr>
              <a:t>10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5</a:t>
            </a:r>
            <a:r>
              <a:rPr lang="en-US" sz="2500" kern="0" dirty="0">
                <a:latin typeface="Times New Roman" panose="02020603050405020304" pitchFamily="18" charset="0"/>
                <a:cs typeface="Times New Roman" panose="02020603050405020304" pitchFamily="18" charset="0"/>
              </a:rPr>
              <a:t> days</a:t>
            </a:r>
            <a:r>
              <a:rPr lang="en-US" sz="2500" dirty="0">
                <a:latin typeface="Times New Roman" panose="02020603050405020304" pitchFamily="18" charset="0"/>
                <a:cs typeface="Times New Roman" panose="02020603050405020304" pitchFamily="18" charset="0"/>
              </a:rPr>
              <a:t> = 25 </a:t>
            </a:r>
            <a:r>
              <a:rPr lang="en-US" sz="2500" kern="0" dirty="0">
                <a:latin typeface="Times New Roman" panose="02020603050405020304" pitchFamily="18" charset="0"/>
                <a:cs typeface="Times New Roman" panose="02020603050405020304" pitchFamily="18" charset="0"/>
              </a:rPr>
              <a:t>days</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a:latin typeface="Times New Roman" panose="02020603050405020304" pitchFamily="18" charset="0"/>
                <a:cs typeface="Times New Roman" panose="02020603050405020304" pitchFamily="18" charset="0"/>
              </a:rPr>
              <a:t>CCC = </a:t>
            </a:r>
            <a:r>
              <a:rPr lang="en-US" sz="2500" kern="0" dirty="0">
                <a:latin typeface="Times New Roman" panose="02020603050405020304" pitchFamily="18" charset="0"/>
                <a:cs typeface="Times New Roman" panose="02020603050405020304" pitchFamily="18" charset="0"/>
              </a:rPr>
              <a:t>10 days + </a:t>
            </a:r>
            <a:r>
              <a:rPr lang="en-US" sz="2500" dirty="0">
                <a:latin typeface="Times New Roman" panose="02020603050405020304" pitchFamily="18" charset="0"/>
                <a:cs typeface="Times New Roman" panose="02020603050405020304" pitchFamily="18" charset="0"/>
              </a:rPr>
              <a:t>20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5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25 </a:t>
            </a:r>
            <a:r>
              <a:rPr lang="en-US" sz="2500" kern="0" dirty="0">
                <a:latin typeface="Times New Roman" panose="02020603050405020304" pitchFamily="18" charset="0"/>
                <a:cs typeface="Times New Roman" panose="02020603050405020304" pitchFamily="18" charset="0"/>
              </a:rPr>
              <a:t>days</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a:latin typeface="Times New Roman" panose="02020603050405020304" pitchFamily="18" charset="0"/>
                <a:cs typeface="Times New Roman" panose="02020603050405020304" pitchFamily="18" charset="0"/>
              </a:rPr>
              <a:t>CCC = </a:t>
            </a:r>
            <a:r>
              <a:rPr lang="en-US" sz="2500" kern="0" dirty="0">
                <a:latin typeface="Times New Roman" panose="02020603050405020304" pitchFamily="18" charset="0"/>
                <a:cs typeface="Times New Roman" panose="02020603050405020304" pitchFamily="18" charset="0"/>
              </a:rPr>
              <a:t>20 days + </a:t>
            </a:r>
            <a:r>
              <a:rPr lang="en-US" sz="2500" dirty="0">
                <a:latin typeface="Times New Roman" panose="02020603050405020304" pitchFamily="18" charset="0"/>
                <a:cs typeface="Times New Roman" panose="02020603050405020304" pitchFamily="18" charset="0"/>
              </a:rPr>
              <a:t>10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10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20</a:t>
            </a:r>
            <a:r>
              <a:rPr lang="en-US" sz="2500" kern="0" dirty="0">
                <a:latin typeface="Times New Roman" panose="02020603050405020304" pitchFamily="18" charset="0"/>
                <a:cs typeface="Times New Roman" panose="02020603050405020304" pitchFamily="18" charset="0"/>
              </a:rPr>
              <a:t> days</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a:latin typeface="Times New Roman" panose="02020603050405020304" pitchFamily="18" charset="0"/>
                <a:cs typeface="Times New Roman" panose="02020603050405020304" pitchFamily="18" charset="0"/>
              </a:rPr>
              <a:t>CCC = </a:t>
            </a:r>
            <a:r>
              <a:rPr lang="en-US" sz="2500" kern="0" dirty="0">
                <a:latin typeface="Times New Roman" panose="02020603050405020304" pitchFamily="18" charset="0"/>
                <a:cs typeface="Times New Roman" panose="02020603050405020304" pitchFamily="18" charset="0"/>
              </a:rPr>
              <a:t>20 days + </a:t>
            </a:r>
            <a:r>
              <a:rPr lang="en-US" sz="2500" dirty="0">
                <a:latin typeface="Times New Roman" panose="02020603050405020304" pitchFamily="18" charset="0"/>
                <a:cs typeface="Times New Roman" panose="02020603050405020304" pitchFamily="18" charset="0"/>
              </a:rPr>
              <a:t>10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15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15 </a:t>
            </a:r>
            <a:r>
              <a:rPr lang="en-US" sz="2500" kern="0" dirty="0">
                <a:latin typeface="Times New Roman" panose="02020603050405020304" pitchFamily="18" charset="0"/>
                <a:cs typeface="Times New Roman" panose="02020603050405020304" pitchFamily="18" charset="0"/>
              </a:rPr>
              <a:t>days</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a:latin typeface="Times New Roman" panose="02020603050405020304" pitchFamily="18" charset="0"/>
                <a:cs typeface="Times New Roman" panose="02020603050405020304" pitchFamily="18" charset="0"/>
              </a:rPr>
              <a:t>CCC = </a:t>
            </a:r>
            <a:r>
              <a:rPr lang="en-US" sz="2500" kern="0" dirty="0">
                <a:latin typeface="Times New Roman" panose="02020603050405020304" pitchFamily="18" charset="0"/>
                <a:cs typeface="Times New Roman" panose="02020603050405020304" pitchFamily="18" charset="0"/>
              </a:rPr>
              <a:t>20 days + </a:t>
            </a:r>
            <a:r>
              <a:rPr lang="en-US" sz="2500" dirty="0">
                <a:latin typeface="Times New Roman" panose="02020603050405020304" pitchFamily="18" charset="0"/>
                <a:cs typeface="Times New Roman" panose="02020603050405020304" pitchFamily="18" charset="0"/>
              </a:rPr>
              <a:t>10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30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0 </a:t>
            </a:r>
            <a:r>
              <a:rPr lang="en-US" sz="2500" kern="0" dirty="0">
                <a:latin typeface="Times New Roman" panose="02020603050405020304" pitchFamily="18" charset="0"/>
                <a:cs typeface="Times New Roman" panose="02020603050405020304" pitchFamily="18" charset="0"/>
              </a:rPr>
              <a:t>days</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a:latin typeface="Times New Roman" panose="02020603050405020304" pitchFamily="18" charset="0"/>
                <a:cs typeface="Times New Roman" panose="02020603050405020304" pitchFamily="18" charset="0"/>
              </a:rPr>
              <a:t>CCC = </a:t>
            </a:r>
            <a:r>
              <a:rPr lang="en-US" sz="2500" kern="0" dirty="0">
                <a:latin typeface="Times New Roman" panose="02020603050405020304" pitchFamily="18" charset="0"/>
                <a:cs typeface="Times New Roman" panose="02020603050405020304" pitchFamily="18" charset="0"/>
              </a:rPr>
              <a:t>20 days + </a:t>
            </a:r>
            <a:r>
              <a:rPr lang="en-US" sz="2500" dirty="0">
                <a:latin typeface="Times New Roman" panose="02020603050405020304" pitchFamily="18" charset="0"/>
                <a:cs typeface="Times New Roman" panose="02020603050405020304" pitchFamily="18" charset="0"/>
              </a:rPr>
              <a:t>10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45 </a:t>
            </a:r>
            <a:r>
              <a:rPr lang="en-US" sz="2500" kern="0" dirty="0">
                <a:latin typeface="Times New Roman" panose="02020603050405020304" pitchFamily="18" charset="0"/>
                <a:cs typeface="Times New Roman" panose="02020603050405020304" pitchFamily="18" charset="0"/>
              </a:rPr>
              <a:t>days </a:t>
            </a:r>
            <a:r>
              <a:rPr lang="en-US" sz="2500" dirty="0">
                <a:latin typeface="Times New Roman" panose="02020603050405020304" pitchFamily="18" charset="0"/>
                <a:cs typeface="Times New Roman" panose="02020603050405020304" pitchFamily="18" charset="0"/>
              </a:rPr>
              <a:t>= -15 </a:t>
            </a:r>
            <a:r>
              <a:rPr lang="en-US" sz="2500" kern="0" dirty="0">
                <a:latin typeface="Times New Roman" panose="02020603050405020304" pitchFamily="18" charset="0"/>
                <a:cs typeface="Times New Roman" panose="02020603050405020304" pitchFamily="18" charset="0"/>
              </a:rPr>
              <a:t>days</a:t>
            </a:r>
            <a:endParaRPr lang="en-US" sz="2500" dirty="0">
              <a:latin typeface="Times New Roman" panose="02020603050405020304" pitchFamily="18" charset="0"/>
              <a:cs typeface="Times New Roman" panose="02020603050405020304" pitchFamily="18" charset="0"/>
            </a:endParaRPr>
          </a:p>
          <a:p>
            <a:pPr marL="0" indent="0">
              <a:buNone/>
            </a:pPr>
            <a:r>
              <a:rPr lang="en-US" sz="2500" dirty="0">
                <a:latin typeface="Times New Roman" panose="02020603050405020304" pitchFamily="18" charset="0"/>
                <a:cs typeface="Times New Roman" panose="02020603050405020304" pitchFamily="18" charset="0"/>
              </a:rPr>
              <a:t>CCC of Xiaomi = 62.7 days + 15.4 days – 97.9 days = -19.8 days </a:t>
            </a:r>
          </a:p>
          <a:p>
            <a:pPr marL="0" indent="0">
              <a:buNone/>
            </a:pPr>
            <a:endParaRPr lang="en-US" sz="2500" dirty="0">
              <a:latin typeface="Times New Roman" panose="02020603050405020304" pitchFamily="18" charset="0"/>
              <a:cs typeface="Times New Roman" panose="02020603050405020304" pitchFamily="18" charset="0"/>
            </a:endParaRPr>
          </a:p>
          <a:p>
            <a:pPr marL="0" indent="0">
              <a:buNone/>
            </a:pPr>
            <a:endParaRPr lang="en-AU" sz="25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3777697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7909069" cy="523220"/>
          </a:xfrm>
          <a:prstGeom prst="rect">
            <a:avLst/>
          </a:prstGeom>
          <a:solidFill>
            <a:srgbClr val="009999"/>
          </a:solidFill>
        </p:spPr>
        <p:txBody>
          <a:bodyPr wrap="square">
            <a:spAutoFit/>
          </a:bodyPr>
          <a:lstStyle/>
          <a:p>
            <a:pPr lvl="0">
              <a:defRPr/>
            </a:pPr>
            <a:r>
              <a:rPr lang="en-GB" sz="2800" kern="0" dirty="0">
                <a:latin typeface="Times New Roman"/>
              </a:rPr>
              <a:t>Operating activity</a:t>
            </a:r>
            <a:endParaRPr lang="en-GB" sz="2800" kern="0" dirty="0"/>
          </a:p>
        </p:txBody>
      </p:sp>
      <p:sp>
        <p:nvSpPr>
          <p:cNvPr id="8" name="Zástupný symbol pro obsah 2"/>
          <p:cNvSpPr txBox="1">
            <a:spLocks/>
          </p:cNvSpPr>
          <p:nvPr/>
        </p:nvSpPr>
        <p:spPr>
          <a:xfrm>
            <a:off x="731966" y="1126435"/>
            <a:ext cx="9050388" cy="538038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US" sz="2000" dirty="0">
                <a:latin typeface="Times New Roman" panose="02020603050405020304" pitchFamily="18" charset="0"/>
                <a:cs typeface="Times New Roman" panose="02020603050405020304" pitchFamily="18" charset="0"/>
              </a:rPr>
              <a:t>International Accounting Standard 7 — Statement of Cash Flows:</a:t>
            </a:r>
          </a:p>
          <a:p>
            <a:pPr marL="0" indent="0" eaLnBrk="0" fontAlgn="base" hangingPunct="0">
              <a:spcBef>
                <a:spcPts val="600"/>
              </a:spcBef>
              <a:spcAft>
                <a:spcPts val="600"/>
              </a:spcAft>
              <a:buNone/>
            </a:pPr>
            <a:r>
              <a:rPr lang="en-US" altLang="en-US" sz="2000" b="1" dirty="0">
                <a:latin typeface="Times New Roman" panose="02020603050405020304" pitchFamily="18" charset="0"/>
                <a:cs typeface="Times New Roman" panose="02020603050405020304" pitchFamily="18" charset="0"/>
              </a:rPr>
              <a:t>operating activities</a:t>
            </a:r>
            <a:r>
              <a:rPr lang="en-US" altLang="en-US" sz="2000" dirty="0">
                <a:latin typeface="Times New Roman" panose="02020603050405020304" pitchFamily="18" charset="0"/>
                <a:cs typeface="Times New Roman" panose="02020603050405020304" pitchFamily="18" charset="0"/>
              </a:rPr>
              <a:t> are the main revenue-producing activities of the entity that are not investing or financing activities, so operating cash flows include </a:t>
            </a:r>
            <a:r>
              <a:rPr lang="en-US" altLang="en-US" sz="2000" b="1" dirty="0">
                <a:latin typeface="Times New Roman" panose="02020603050405020304" pitchFamily="18" charset="0"/>
                <a:cs typeface="Times New Roman" panose="02020603050405020304" pitchFamily="18" charset="0"/>
              </a:rPr>
              <a:t>cash received from customers for finished production and cash paid to suppliers for inventories, employees, taxes</a:t>
            </a:r>
            <a:r>
              <a:rPr lang="en-US" alt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Cash flow from operating activities allows to determine to what extent profit from ordinary activities to truly earned money and how money influenced the production of changes in working capital and its components.</a:t>
            </a:r>
          </a:p>
          <a:p>
            <a:pPr marL="0" indent="0">
              <a:lnSpc>
                <a:spcPct val="100000"/>
              </a:lnSpc>
              <a:spcBef>
                <a:spcPts val="600"/>
              </a:spcBef>
              <a:buNone/>
            </a:pPr>
            <a:endParaRPr lang="en-US" altLang="en-US" sz="200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20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59BEB4C4-3838-43EC-9EC6-41135FA52D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1023265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7909069" cy="523220"/>
          </a:xfrm>
          <a:prstGeom prst="rect">
            <a:avLst/>
          </a:prstGeom>
          <a:solidFill>
            <a:srgbClr val="009999"/>
          </a:solidFill>
        </p:spPr>
        <p:txBody>
          <a:bodyPr wrap="square">
            <a:spAutoFit/>
          </a:bodyPr>
          <a:lstStyle/>
          <a:p>
            <a:pPr>
              <a:lnSpc>
                <a:spcPct val="100000"/>
              </a:lnSpc>
              <a:spcBef>
                <a:spcPts val="600"/>
              </a:spcBef>
            </a:pPr>
            <a:r>
              <a:rPr lang="en-US" sz="2800" kern="0" dirty="0">
                <a:latin typeface="Times New Roman" panose="02020603050405020304" pitchFamily="18" charset="0"/>
                <a:cs typeface="Times New Roman" panose="02020603050405020304" pitchFamily="18" charset="0"/>
              </a:rPr>
              <a:t>Examples of current assets of Xiaomi:</a:t>
            </a:r>
          </a:p>
        </p:txBody>
      </p:sp>
      <p:pic>
        <p:nvPicPr>
          <p:cNvPr id="6" name="Obrázek 1">
            <a:extLst>
              <a:ext uri="{FF2B5EF4-FFF2-40B4-BE49-F238E27FC236}">
                <a16:creationId xmlns:a16="http://schemas.microsoft.com/office/drawing/2014/main" id="{F0256091-FBC8-4AEC-B396-72F7060B8B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pic>
        <p:nvPicPr>
          <p:cNvPr id="7" name="Picture 6">
            <a:extLst>
              <a:ext uri="{FF2B5EF4-FFF2-40B4-BE49-F238E27FC236}">
                <a16:creationId xmlns:a16="http://schemas.microsoft.com/office/drawing/2014/main" id="{6D61C0EA-E809-4CF1-8E15-181433974DF8}"/>
              </a:ext>
            </a:extLst>
          </p:cNvPr>
          <p:cNvPicPr>
            <a:picLocks noChangeAspect="1"/>
          </p:cNvPicPr>
          <p:nvPr/>
        </p:nvPicPr>
        <p:blipFill>
          <a:blip r:embed="rId3"/>
          <a:stretch>
            <a:fillRect/>
          </a:stretch>
        </p:blipFill>
        <p:spPr>
          <a:xfrm>
            <a:off x="556591" y="2107095"/>
            <a:ext cx="9740348" cy="4301567"/>
          </a:xfrm>
          <a:prstGeom prst="rect">
            <a:avLst/>
          </a:prstGeom>
        </p:spPr>
      </p:pic>
      <p:pic>
        <p:nvPicPr>
          <p:cNvPr id="8" name="Picture 7">
            <a:extLst>
              <a:ext uri="{FF2B5EF4-FFF2-40B4-BE49-F238E27FC236}">
                <a16:creationId xmlns:a16="http://schemas.microsoft.com/office/drawing/2014/main" id="{75107683-047D-4A6A-910C-4B43693097FD}"/>
              </a:ext>
            </a:extLst>
          </p:cNvPr>
          <p:cNvPicPr>
            <a:picLocks noChangeAspect="1"/>
          </p:cNvPicPr>
          <p:nvPr/>
        </p:nvPicPr>
        <p:blipFill>
          <a:blip r:embed="rId4"/>
          <a:stretch>
            <a:fillRect/>
          </a:stretch>
        </p:blipFill>
        <p:spPr>
          <a:xfrm>
            <a:off x="556591" y="1099931"/>
            <a:ext cx="9740348" cy="1007164"/>
          </a:xfrm>
          <a:prstGeom prst="rect">
            <a:avLst/>
          </a:prstGeom>
        </p:spPr>
      </p:pic>
    </p:spTree>
    <p:extLst>
      <p:ext uri="{BB962C8B-B14F-4D97-AF65-F5344CB8AC3E}">
        <p14:creationId xmlns:p14="http://schemas.microsoft.com/office/powerpoint/2010/main" val="3621369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7909069" cy="523220"/>
          </a:xfrm>
          <a:prstGeom prst="rect">
            <a:avLst/>
          </a:prstGeom>
          <a:solidFill>
            <a:srgbClr val="009999"/>
          </a:solidFill>
        </p:spPr>
        <p:txBody>
          <a:bodyPr wrap="square">
            <a:spAutoFit/>
          </a:bodyPr>
          <a:lstStyle/>
          <a:p>
            <a:pPr>
              <a:lnSpc>
                <a:spcPct val="100000"/>
              </a:lnSpc>
              <a:spcBef>
                <a:spcPts val="600"/>
              </a:spcBef>
            </a:pPr>
            <a:r>
              <a:rPr lang="en-US" sz="2800" kern="0" dirty="0">
                <a:latin typeface="Times New Roman" panose="02020603050405020304" pitchFamily="18" charset="0"/>
                <a:cs typeface="Times New Roman" panose="02020603050405020304" pitchFamily="18" charset="0"/>
              </a:rPr>
              <a:t>Examples of inventories of Xiaomi:</a:t>
            </a:r>
          </a:p>
        </p:txBody>
      </p:sp>
      <p:pic>
        <p:nvPicPr>
          <p:cNvPr id="6" name="Obrázek 1">
            <a:extLst>
              <a:ext uri="{FF2B5EF4-FFF2-40B4-BE49-F238E27FC236}">
                <a16:creationId xmlns:a16="http://schemas.microsoft.com/office/drawing/2014/main" id="{F0256091-FBC8-4AEC-B396-72F7060B8B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pic>
        <p:nvPicPr>
          <p:cNvPr id="9" name="Content Placeholder 3">
            <a:extLst>
              <a:ext uri="{FF2B5EF4-FFF2-40B4-BE49-F238E27FC236}">
                <a16:creationId xmlns:a16="http://schemas.microsoft.com/office/drawing/2014/main" id="{05C678D5-3740-4707-8924-B0F3A0600103}"/>
              </a:ext>
            </a:extLst>
          </p:cNvPr>
          <p:cNvPicPr>
            <a:picLocks noChangeAspect="1"/>
          </p:cNvPicPr>
          <p:nvPr/>
        </p:nvPicPr>
        <p:blipFill>
          <a:blip r:embed="rId3"/>
          <a:stretch>
            <a:fillRect/>
          </a:stretch>
        </p:blipFill>
        <p:spPr>
          <a:xfrm>
            <a:off x="1325217" y="1358081"/>
            <a:ext cx="8574157" cy="5050582"/>
          </a:xfrm>
          <a:prstGeom prst="rect">
            <a:avLst/>
          </a:prstGeom>
        </p:spPr>
      </p:pic>
    </p:spTree>
    <p:extLst>
      <p:ext uri="{BB962C8B-B14F-4D97-AF65-F5344CB8AC3E}">
        <p14:creationId xmlns:p14="http://schemas.microsoft.com/office/powerpoint/2010/main" val="104652380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TotalTime>
  <Words>2961</Words>
  <Application>Microsoft Office PowerPoint</Application>
  <PresentationFormat>Widescreen</PresentationFormat>
  <Paragraphs>189</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Motiv Office</vt:lpstr>
      <vt:lpstr>Current assets: meaning, structure, evaluating, sources of financing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Original value of inventories</vt:lpstr>
      <vt:lpstr> Inventory valuation methods: </vt:lpstr>
      <vt:lpstr> Transportation (shipping, freight ) costs: </vt:lpstr>
      <vt:lpstr> Optimal inventories: The ABC approach  </vt:lpstr>
      <vt:lpstr> Optimal inventories: The economic order quantity (EOQ) model </vt:lpstr>
      <vt:lpstr> Optimal inventories: The economic order quantity (EOQ) model </vt:lpstr>
      <vt:lpstr> Optimal cash balance: The Baumol–Allais–Tobin (BAT) model </vt:lpstr>
      <vt:lpstr> Optimal cash balance: The Miller–Orr Model </vt:lpstr>
      <vt:lpstr> Optimal cash balance: The Miller–Orr Model </vt:lpstr>
      <vt:lpstr> Ways to minimize the operating cycle:  </vt:lpstr>
      <vt:lpstr> Ways to minimize the operating cycle:  </vt:lpstr>
      <vt:lpstr> Ways to minimize the operating cycle:  </vt:lpstr>
      <vt:lpstr> Sources for current assets financing: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kon0222</cp:lastModifiedBy>
  <cp:revision>368</cp:revision>
  <dcterms:created xsi:type="dcterms:W3CDTF">2016-11-25T20:36:16Z</dcterms:created>
  <dcterms:modified xsi:type="dcterms:W3CDTF">2022-11-27T07:20:39Z</dcterms:modified>
</cp:coreProperties>
</file>