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301" r:id="rId4"/>
    <p:sldId id="316" r:id="rId5"/>
    <p:sldId id="317" r:id="rId6"/>
    <p:sldId id="329" r:id="rId7"/>
    <p:sldId id="330" r:id="rId8"/>
    <p:sldId id="335" r:id="rId9"/>
    <p:sldId id="331" r:id="rId10"/>
    <p:sldId id="318" r:id="rId11"/>
    <p:sldId id="332" r:id="rId12"/>
    <p:sldId id="333" r:id="rId13"/>
    <p:sldId id="336" r:id="rId14"/>
    <p:sldId id="337" r:id="rId15"/>
    <p:sldId id="338" r:id="rId16"/>
    <p:sldId id="334" r:id="rId17"/>
    <p:sldId id="303"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varScale="1">
        <p:scale>
          <a:sx n="69" d="100"/>
          <a:sy n="69" d="100"/>
        </p:scale>
        <p:origin x="7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27.11.2022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27.11.2022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27.11.2022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27.11.2022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u.cms.opf.slu.cz/en/members/heryan-tomas/publications"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efinancemanagement.com/working-capital-financing/conservative-approach-to-working-capital-financing"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efinancemanagement.com/working-capital-financing/maturity-matching-or-hedging-approach"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fontScale="90000"/>
          </a:bodyPr>
          <a:lstStyle/>
          <a:p>
            <a:pPr algn="l"/>
            <a:r>
              <a:rPr lang="en-US" sz="5333" b="1" dirty="0">
                <a:solidFill>
                  <a:schemeClr val="bg1"/>
                </a:solidFill>
                <a:latin typeface="Times New Roman" panose="02020603050405020304" pitchFamily="18" charset="0"/>
                <a:cs typeface="Times New Roman" panose="02020603050405020304" pitchFamily="18" charset="0"/>
              </a:rPr>
              <a:t>Working capital management: investment and financing policies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Lecture for Corporate Finance</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US"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Mgr</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Tetiana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Konieva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GB" altLang="cs-CZ" sz="1600" dirty="0">
                <a:solidFill>
                  <a:srgbClr val="307871"/>
                </a:solidFill>
                <a:latin typeface="Times New Roman" panose="02020603050405020304" pitchFamily="18" charset="0"/>
                <a:cs typeface="Times New Roman" panose="02020603050405020304" pitchFamily="18" charset="0"/>
              </a:rPr>
              <a:t>Corporate Finance </a:t>
            </a:r>
          </a:p>
          <a:p>
            <a:pPr algn="r"/>
            <a:r>
              <a:rPr lang="en-GB" altLang="cs-CZ" sz="1600" dirty="0" err="1">
                <a:solidFill>
                  <a:srgbClr val="307871"/>
                </a:solidFill>
                <a:latin typeface="Times New Roman" panose="02020603050405020304" pitchFamily="18" charset="0"/>
                <a:cs typeface="Times New Roman" panose="02020603050405020304" pitchFamily="18" charset="0"/>
              </a:rPr>
              <a:t>FIU</a:t>
            </a:r>
            <a:r>
              <a:rPr lang="en-GB" altLang="cs-CZ" sz="1600" dirty="0">
                <a:solidFill>
                  <a:srgbClr val="307871"/>
                </a:solidFill>
                <a:latin typeface="Times New Roman" panose="02020603050405020304" pitchFamily="18" charset="0"/>
                <a:cs typeface="Times New Roman" panose="02020603050405020304" pitchFamily="18" charset="0"/>
              </a:rPr>
              <a:t>/</a:t>
            </a:r>
            <a:r>
              <a:rPr lang="en-GB" altLang="cs-CZ" sz="1600" dirty="0" err="1">
                <a:solidFill>
                  <a:srgbClr val="307871"/>
                </a:solidFill>
                <a:latin typeface="Times New Roman" panose="02020603050405020304" pitchFamily="18" charset="0"/>
                <a:cs typeface="Times New Roman" panose="02020603050405020304" pitchFamily="18" charset="0"/>
              </a:rPr>
              <a:t>BAFIK</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Sources of long-term financing</a:t>
            </a:r>
            <a:r>
              <a:rPr lang="en-GB" sz="2800" kern="0" dirty="0">
                <a:latin typeface="Times New Roman"/>
              </a:rPr>
              <a:t>:</a:t>
            </a:r>
            <a:endParaRPr lang="en-GB" sz="2800" kern="0" dirty="0"/>
          </a:p>
        </p:txBody>
      </p:sp>
      <p:sp>
        <p:nvSpPr>
          <p:cNvPr id="8" name="Zástupný symbol pro obsah 2"/>
          <p:cNvSpPr txBox="1">
            <a:spLocks/>
          </p:cNvSpPr>
          <p:nvPr/>
        </p:nvSpPr>
        <p:spPr>
          <a:xfrm>
            <a:off x="838389" y="1323379"/>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50000"/>
              </a:spcBef>
            </a:pPr>
            <a:r>
              <a:rPr lang="en-US" altLang="en-US" sz="2500" dirty="0">
                <a:latin typeface="Times New Roman" panose="02020603050405020304" pitchFamily="18" charset="0"/>
                <a:cs typeface="Times New Roman" panose="02020603050405020304" pitchFamily="18" charset="0"/>
              </a:rPr>
              <a:t>Depreciation funds</a:t>
            </a:r>
          </a:p>
          <a:p>
            <a:pPr>
              <a:spcBef>
                <a:spcPct val="50000"/>
              </a:spcBef>
            </a:pPr>
            <a:r>
              <a:rPr lang="en-US" altLang="en-US" sz="2500" dirty="0">
                <a:latin typeface="Times New Roman" panose="02020603050405020304" pitchFamily="18" charset="0"/>
                <a:cs typeface="Times New Roman" panose="02020603050405020304" pitchFamily="18" charset="0"/>
              </a:rPr>
              <a:t>(Financial) Leasing</a:t>
            </a:r>
          </a:p>
          <a:p>
            <a:pPr>
              <a:spcBef>
                <a:spcPct val="50000"/>
              </a:spcBef>
            </a:pPr>
            <a:r>
              <a:rPr lang="en-US" altLang="en-US" sz="2500" dirty="0">
                <a:latin typeface="Times New Roman" panose="02020603050405020304" pitchFamily="18" charset="0"/>
                <a:cs typeface="Times New Roman" panose="02020603050405020304" pitchFamily="18" charset="0"/>
              </a:rPr>
              <a:t>Long-term bank credit</a:t>
            </a:r>
          </a:p>
          <a:p>
            <a:pPr>
              <a:spcBef>
                <a:spcPct val="50000"/>
              </a:spcBef>
            </a:pPr>
            <a:r>
              <a:rPr lang="en-US" altLang="en-US" sz="2500" dirty="0">
                <a:latin typeface="Times New Roman" panose="02020603050405020304" pitchFamily="18" charset="0"/>
                <a:cs typeface="Times New Roman" panose="02020603050405020304" pitchFamily="18" charset="0"/>
              </a:rPr>
              <a:t>Issued bonds</a:t>
            </a:r>
          </a:p>
          <a:p>
            <a:pPr>
              <a:spcBef>
                <a:spcPct val="50000"/>
              </a:spcBef>
            </a:pPr>
            <a:r>
              <a:rPr lang="en-US" altLang="en-US" sz="2500" dirty="0">
                <a:latin typeface="Times New Roman" panose="02020603050405020304" pitchFamily="18" charset="0"/>
                <a:cs typeface="Times New Roman" panose="02020603050405020304" pitchFamily="18" charset="0"/>
              </a:rPr>
              <a:t>Equity (issued shares)</a:t>
            </a:r>
          </a:p>
          <a:p>
            <a:pPr marL="0" indent="0">
              <a:buNone/>
            </a:pPr>
            <a:endParaRPr lang="en-US" sz="2500" dirty="0">
              <a:latin typeface="Times New Roman" panose="02020603050405020304" pitchFamily="18" charset="0"/>
              <a:cs typeface="Times New Roman" panose="02020603050405020304" pitchFamily="18" charset="0"/>
            </a:endParaRPr>
          </a:p>
          <a:p>
            <a:pPr marL="0" indent="0">
              <a:buNone/>
            </a:pPr>
            <a:endParaRPr lang="en-AU" sz="25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777697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Sources for short-term financing</a:t>
            </a:r>
            <a:r>
              <a:rPr lang="en-GB" sz="2800" kern="0" dirty="0">
                <a:latin typeface="Times New Roman"/>
              </a:rPr>
              <a:t>:</a:t>
            </a:r>
            <a:endParaRPr lang="en-GB" sz="2800" kern="0" dirty="0"/>
          </a:p>
        </p:txBody>
      </p:sp>
      <p:sp>
        <p:nvSpPr>
          <p:cNvPr id="8" name="Zástupný symbol pro obsah 2"/>
          <p:cNvSpPr txBox="1">
            <a:spLocks/>
          </p:cNvSpPr>
          <p:nvPr/>
        </p:nvSpPr>
        <p:spPr>
          <a:xfrm>
            <a:off x="838389" y="1323379"/>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50000"/>
              </a:spcBef>
            </a:pPr>
            <a:r>
              <a:rPr lang="en-US" altLang="en-US" sz="2500" dirty="0">
                <a:latin typeface="Times New Roman" panose="02020603050405020304" pitchFamily="18" charset="0"/>
                <a:cs typeface="Times New Roman" panose="02020603050405020304" pitchFamily="18" charset="0"/>
              </a:rPr>
              <a:t>Net working capital = Equity + Long-term debts – Fixed assets </a:t>
            </a:r>
            <a:r>
              <a:rPr lang="en-US" altLang="en-US" sz="2500" b="1" dirty="0">
                <a:latin typeface="Times New Roman" panose="02020603050405020304" pitchFamily="18" charset="0"/>
                <a:cs typeface="Times New Roman" panose="02020603050405020304" pitchFamily="18" charset="0"/>
              </a:rPr>
              <a:t>or</a:t>
            </a:r>
            <a:r>
              <a:rPr lang="en-US" altLang="en-US" sz="2500" dirty="0">
                <a:latin typeface="Times New Roman" panose="02020603050405020304" pitchFamily="18" charset="0"/>
                <a:cs typeface="Times New Roman" panose="02020603050405020304" pitchFamily="18" charset="0"/>
              </a:rPr>
              <a:t> </a:t>
            </a:r>
          </a:p>
          <a:p>
            <a:pPr marL="0" indent="0">
              <a:spcBef>
                <a:spcPct val="50000"/>
              </a:spcBef>
              <a:buNone/>
            </a:pPr>
            <a:r>
              <a:rPr lang="en-US" altLang="en-US" sz="2500" dirty="0">
                <a:latin typeface="Times New Roman" panose="02020603050405020304" pitchFamily="18" charset="0"/>
                <a:cs typeface="Times New Roman" panose="02020603050405020304" pitchFamily="18" charset="0"/>
              </a:rPr>
              <a:t>Net working capital = Current assets – Current liabilities </a:t>
            </a:r>
          </a:p>
          <a:p>
            <a:pPr>
              <a:spcBef>
                <a:spcPct val="50000"/>
              </a:spcBef>
            </a:pPr>
            <a:r>
              <a:rPr lang="en-US" altLang="en-US" sz="2500" dirty="0">
                <a:latin typeface="Times New Roman" panose="02020603050405020304" pitchFamily="18" charset="0"/>
                <a:cs typeface="Times New Roman" panose="02020603050405020304" pitchFamily="18" charset="0"/>
              </a:rPr>
              <a:t>Trade payable </a:t>
            </a:r>
          </a:p>
          <a:p>
            <a:pPr>
              <a:spcBef>
                <a:spcPct val="50000"/>
              </a:spcBef>
            </a:pPr>
            <a:r>
              <a:rPr lang="en-US" altLang="en-US" sz="2500" dirty="0">
                <a:latin typeface="Times New Roman" panose="02020603050405020304" pitchFamily="18" charset="0"/>
                <a:cs typeface="Times New Roman" panose="02020603050405020304" pitchFamily="18" charset="0"/>
              </a:rPr>
              <a:t>Other accounts payable </a:t>
            </a:r>
          </a:p>
          <a:p>
            <a:pPr>
              <a:spcBef>
                <a:spcPct val="50000"/>
              </a:spcBef>
            </a:pPr>
            <a:r>
              <a:rPr lang="en-US" altLang="en-US" sz="2500" dirty="0">
                <a:latin typeface="Times New Roman" panose="02020603050405020304" pitchFamily="18" charset="0"/>
                <a:cs typeface="Times New Roman" panose="02020603050405020304" pitchFamily="18" charset="0"/>
              </a:rPr>
              <a:t>Consignment </a:t>
            </a:r>
          </a:p>
          <a:p>
            <a:pPr>
              <a:spcBef>
                <a:spcPct val="50000"/>
              </a:spcBef>
            </a:pPr>
            <a:r>
              <a:rPr lang="en-US" altLang="en-US" sz="2500" dirty="0">
                <a:latin typeface="Times New Roman" panose="02020603050405020304" pitchFamily="18" charset="0"/>
                <a:cs typeface="Times New Roman" panose="02020603050405020304" pitchFamily="18" charset="0"/>
              </a:rPr>
              <a:t>Factoring </a:t>
            </a:r>
          </a:p>
          <a:p>
            <a:pPr>
              <a:spcBef>
                <a:spcPct val="50000"/>
              </a:spcBef>
            </a:pPr>
            <a:r>
              <a:rPr lang="en-US" altLang="en-US" sz="2500" dirty="0">
                <a:latin typeface="Times New Roman" panose="02020603050405020304" pitchFamily="18" charset="0"/>
                <a:cs typeface="Times New Roman" panose="02020603050405020304" pitchFamily="18" charset="0"/>
              </a:rPr>
              <a:t>Sort-term bank credit </a:t>
            </a:r>
          </a:p>
          <a:p>
            <a:pPr>
              <a:spcBef>
                <a:spcPct val="50000"/>
              </a:spcBef>
            </a:pPr>
            <a:r>
              <a:rPr lang="en-US" altLang="en-US" sz="2500" dirty="0">
                <a:latin typeface="Times New Roman" panose="02020603050405020304" pitchFamily="18" charset="0"/>
                <a:cs typeface="Times New Roman" panose="02020603050405020304" pitchFamily="18" charset="0"/>
              </a:rPr>
              <a:t>Other current liabilities </a:t>
            </a:r>
          </a:p>
          <a:p>
            <a:pPr marL="0" indent="0">
              <a:buNone/>
            </a:pPr>
            <a:endParaRPr lang="en-US" sz="2500" dirty="0">
              <a:latin typeface="Times New Roman" panose="02020603050405020304" pitchFamily="18" charset="0"/>
              <a:cs typeface="Times New Roman" panose="02020603050405020304" pitchFamily="18" charset="0"/>
            </a:endParaRPr>
          </a:p>
          <a:p>
            <a:pPr marL="0" indent="0">
              <a:buNone/>
            </a:pPr>
            <a:endParaRPr lang="en-AU" sz="25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1365271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218799"/>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Working capital financing policies</a:t>
            </a:r>
            <a:r>
              <a:rPr lang="en-GB" sz="2800" kern="0" dirty="0">
                <a:latin typeface="Times New Roman"/>
              </a:rPr>
              <a:t>:</a:t>
            </a:r>
            <a:endParaRPr lang="en-GB" sz="2800" kern="0" dirty="0"/>
          </a:p>
        </p:txBody>
      </p:sp>
      <p:sp>
        <p:nvSpPr>
          <p:cNvPr id="8" name="Zástupný symbol pro obsah 2"/>
          <p:cNvSpPr txBox="1">
            <a:spLocks/>
          </p:cNvSpPr>
          <p:nvPr/>
        </p:nvSpPr>
        <p:spPr>
          <a:xfrm>
            <a:off x="262830" y="817804"/>
            <a:ext cx="9050388" cy="650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50000"/>
              </a:spcBef>
              <a:buNone/>
            </a:pPr>
            <a:r>
              <a:rPr lang="en-US" sz="1800" kern="0" dirty="0">
                <a:latin typeface="Times New Roman" panose="02020603050405020304" pitchFamily="18" charset="0"/>
                <a:cs typeface="Times New Roman" panose="02020603050405020304" pitchFamily="18" charset="0"/>
              </a:rPr>
              <a:t>Working capital financing policy - </a:t>
            </a:r>
            <a:r>
              <a:rPr lang="en-US" sz="1800" dirty="0">
                <a:latin typeface="Times New Roman" panose="02020603050405020304" pitchFamily="18" charset="0"/>
                <a:cs typeface="Times New Roman" panose="02020603050405020304" pitchFamily="18" charset="0"/>
              </a:rPr>
              <a:t>is about what type of capital and how many of it we attracted in order to finance company’s assets.</a:t>
            </a:r>
          </a:p>
          <a:p>
            <a:pPr marL="0" indent="0">
              <a:buNone/>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3026" y="0"/>
            <a:ext cx="1464833" cy="1127893"/>
          </a:xfrm>
          <a:prstGeom prst="rect">
            <a:avLst/>
          </a:prstGeom>
        </p:spPr>
      </p:pic>
      <p:pic>
        <p:nvPicPr>
          <p:cNvPr id="2" name="Picture 1">
            <a:extLst>
              <a:ext uri="{FF2B5EF4-FFF2-40B4-BE49-F238E27FC236}">
                <a16:creationId xmlns:a16="http://schemas.microsoft.com/office/drawing/2014/main" id="{B4DA7195-82C0-4044-8F7F-33657DC74B79}"/>
              </a:ext>
            </a:extLst>
          </p:cNvPr>
          <p:cNvPicPr>
            <a:picLocks noChangeAspect="1"/>
          </p:cNvPicPr>
          <p:nvPr/>
        </p:nvPicPr>
        <p:blipFill>
          <a:blip r:embed="rId3"/>
          <a:stretch>
            <a:fillRect/>
          </a:stretch>
        </p:blipFill>
        <p:spPr>
          <a:xfrm>
            <a:off x="251519" y="1468417"/>
            <a:ext cx="7767432" cy="5389583"/>
          </a:xfrm>
          <a:prstGeom prst="rect">
            <a:avLst/>
          </a:prstGeom>
        </p:spPr>
      </p:pic>
      <p:sp>
        <p:nvSpPr>
          <p:cNvPr id="7" name="Zástupný symbol pro obsah 2">
            <a:extLst>
              <a:ext uri="{FF2B5EF4-FFF2-40B4-BE49-F238E27FC236}">
                <a16:creationId xmlns:a16="http://schemas.microsoft.com/office/drawing/2014/main" id="{47A7F8DC-7213-4135-9DF7-190B77FD096F}"/>
              </a:ext>
            </a:extLst>
          </p:cNvPr>
          <p:cNvSpPr txBox="1">
            <a:spLocks/>
          </p:cNvSpPr>
          <p:nvPr/>
        </p:nvSpPr>
        <p:spPr>
          <a:xfrm>
            <a:off x="8018951" y="1323378"/>
            <a:ext cx="3982993" cy="53822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1500" b="1" dirty="0">
                <a:latin typeface="Times New Roman" panose="02020603050405020304" pitchFamily="18" charset="0"/>
                <a:cs typeface="Times New Roman" panose="02020603050405020304" pitchFamily="18" charset="0"/>
              </a:rPr>
              <a:t>Conservative Strategy</a:t>
            </a:r>
            <a:r>
              <a:rPr lang="en-US" sz="1500" dirty="0">
                <a:latin typeface="Times New Roman" panose="02020603050405020304" pitchFamily="18" charset="0"/>
                <a:cs typeface="Times New Roman" panose="02020603050405020304" pitchFamily="18" charset="0"/>
              </a:rPr>
              <a:t>:</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Long Term Funds will Finance &gt;&gt; </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Fixed Assets + Permanent Working capital + Part of Temporary Working capital</a:t>
            </a:r>
          </a:p>
          <a:p>
            <a:pPr marL="0" indent="0">
              <a:lnSpc>
                <a:spcPct val="100000"/>
              </a:lnSpc>
              <a:spcBef>
                <a:spcPts val="0"/>
              </a:spcBef>
              <a:buNone/>
            </a:pPr>
            <a:endParaRPr lang="en-US" sz="1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Short Term Funds will Finance &gt;&gt; </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Remaining Part of Temporary Working capital</a:t>
            </a:r>
          </a:p>
          <a:p>
            <a:pPr marL="0" indent="0">
              <a:lnSpc>
                <a:spcPct val="100000"/>
              </a:lnSpc>
              <a:spcBef>
                <a:spcPts val="0"/>
              </a:spcBef>
              <a:buNone/>
            </a:pPr>
            <a:endParaRPr lang="en-US" sz="1500" dirty="0">
              <a:latin typeface="Times New Roman" panose="02020603050405020304" pitchFamily="18" charset="0"/>
              <a:cs typeface="Times New Roman" panose="02020603050405020304" pitchFamily="18" charset="0"/>
            </a:endParaRPr>
          </a:p>
          <a:p>
            <a:pPr>
              <a:lnSpc>
                <a:spcPct val="100000"/>
              </a:lnSpc>
              <a:spcBef>
                <a:spcPts val="0"/>
              </a:spcBef>
            </a:pPr>
            <a:r>
              <a:rPr lang="en-US" sz="1500" b="1" dirty="0">
                <a:latin typeface="Times New Roman" panose="02020603050405020304" pitchFamily="18" charset="0"/>
                <a:cs typeface="Times New Roman" panose="02020603050405020304" pitchFamily="18" charset="0"/>
              </a:rPr>
              <a:t>Hedging (Maturity Matching) Strategy:</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Long Term Funds will Finance &gt;&gt; </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Fixed Assets + Permanent Working capital </a:t>
            </a:r>
          </a:p>
          <a:p>
            <a:pPr marL="0" indent="0">
              <a:lnSpc>
                <a:spcPct val="100000"/>
              </a:lnSpc>
              <a:spcBef>
                <a:spcPts val="0"/>
              </a:spcBef>
              <a:buNone/>
            </a:pPr>
            <a:endParaRPr lang="en-US" sz="1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Short Term Funds will Finance &gt;&gt; </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Temporary Working capital</a:t>
            </a:r>
          </a:p>
          <a:p>
            <a:pPr marL="0" indent="0">
              <a:lnSpc>
                <a:spcPct val="100000"/>
              </a:lnSpc>
              <a:spcBef>
                <a:spcPts val="0"/>
              </a:spcBef>
              <a:buNone/>
            </a:pPr>
            <a:endParaRPr lang="en-US" sz="1500" dirty="0">
              <a:latin typeface="Times New Roman" panose="02020603050405020304" pitchFamily="18" charset="0"/>
              <a:cs typeface="Times New Roman" panose="02020603050405020304" pitchFamily="18" charset="0"/>
            </a:endParaRPr>
          </a:p>
          <a:p>
            <a:pPr>
              <a:lnSpc>
                <a:spcPct val="100000"/>
              </a:lnSpc>
              <a:spcBef>
                <a:spcPts val="0"/>
              </a:spcBef>
            </a:pPr>
            <a:r>
              <a:rPr lang="en-US" sz="1500" b="1" dirty="0">
                <a:latin typeface="Times New Roman" panose="02020603050405020304" pitchFamily="18" charset="0"/>
                <a:cs typeface="Times New Roman" panose="02020603050405020304" pitchFamily="18" charset="0"/>
              </a:rPr>
              <a:t>Aggressive Strategy:</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Long Term Funds will Finance &gt;&gt; </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Fixed Assets + Part of Permanent Working capital</a:t>
            </a:r>
          </a:p>
          <a:p>
            <a:pPr marL="0" indent="0">
              <a:lnSpc>
                <a:spcPct val="100000"/>
              </a:lnSpc>
              <a:spcBef>
                <a:spcPts val="0"/>
              </a:spcBef>
              <a:buNone/>
            </a:pPr>
            <a:endParaRPr lang="en-US" sz="15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Short Term Funds will Finance &gt;&gt; </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Remaining Part of Permanent Working capital</a:t>
            </a:r>
          </a:p>
          <a:p>
            <a:pPr marL="0" indent="0">
              <a:lnSpc>
                <a:spcPct val="100000"/>
              </a:lnSpc>
              <a:spcBef>
                <a:spcPts val="0"/>
              </a:spcBef>
              <a:buNone/>
            </a:pPr>
            <a:r>
              <a:rPr lang="en-US" sz="1500" dirty="0">
                <a:latin typeface="Times New Roman" panose="02020603050405020304" pitchFamily="18" charset="0"/>
                <a:cs typeface="Times New Roman" panose="02020603050405020304" pitchFamily="18" charset="0"/>
              </a:rPr>
              <a:t> + Temporary Working capital</a:t>
            </a:r>
          </a:p>
          <a:p>
            <a:pPr marL="0" indent="0">
              <a:lnSpc>
                <a:spcPct val="100000"/>
              </a:lnSpc>
              <a:spcBef>
                <a:spcPts val="0"/>
              </a:spcBef>
              <a:buNone/>
            </a:pPr>
            <a:endParaRPr lang="en-US" sz="15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5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5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500" dirty="0">
              <a:latin typeface="Times New Roman" panose="02020603050405020304" pitchFamily="18" charset="0"/>
              <a:cs typeface="Times New Roman" panose="02020603050405020304" pitchFamily="18" charset="0"/>
            </a:endParaRPr>
          </a:p>
        </p:txBody>
      </p:sp>
      <p:cxnSp>
        <p:nvCxnSpPr>
          <p:cNvPr id="10" name="Straight Arrow Connector 9">
            <a:extLst>
              <a:ext uri="{FF2B5EF4-FFF2-40B4-BE49-F238E27FC236}">
                <a16:creationId xmlns:a16="http://schemas.microsoft.com/office/drawing/2014/main" id="{E078316A-CB2F-4874-81D1-C684BF214D38}"/>
              </a:ext>
            </a:extLst>
          </p:cNvPr>
          <p:cNvCxnSpPr>
            <a:cxnSpLocks/>
          </p:cNvCxnSpPr>
          <p:nvPr/>
        </p:nvCxnSpPr>
        <p:spPr>
          <a:xfrm>
            <a:off x="262830" y="3869635"/>
            <a:ext cx="0" cy="1223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CE65BFD-7760-45EE-B878-EF91FD5046EC}"/>
              </a:ext>
            </a:extLst>
          </p:cNvPr>
          <p:cNvCxnSpPr>
            <a:cxnSpLocks/>
          </p:cNvCxnSpPr>
          <p:nvPr/>
        </p:nvCxnSpPr>
        <p:spPr>
          <a:xfrm flipV="1">
            <a:off x="251519" y="2939168"/>
            <a:ext cx="11311" cy="1075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Zástupný symbol pro obsah 2">
            <a:extLst>
              <a:ext uri="{FF2B5EF4-FFF2-40B4-BE49-F238E27FC236}">
                <a16:creationId xmlns:a16="http://schemas.microsoft.com/office/drawing/2014/main" id="{D1F67987-2538-47BF-A62F-D4CCC9A65F07}"/>
              </a:ext>
            </a:extLst>
          </p:cNvPr>
          <p:cNvSpPr txBox="1">
            <a:spLocks/>
          </p:cNvSpPr>
          <p:nvPr/>
        </p:nvSpPr>
        <p:spPr>
          <a:xfrm>
            <a:off x="-1519588" y="3257828"/>
            <a:ext cx="2036422" cy="650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50000"/>
              </a:spcBef>
              <a:buNone/>
            </a:pPr>
            <a:r>
              <a:rPr lang="en-US" sz="1800" kern="0" dirty="0">
                <a:latin typeface="Times New Roman" panose="02020603050405020304" pitchFamily="18" charset="0"/>
                <a:cs typeface="Times New Roman" panose="02020603050405020304" pitchFamily="18" charset="0"/>
              </a:rPr>
              <a:t>Working capital = Current assets</a:t>
            </a:r>
            <a:endParaRPr lang="en-AU" sz="18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86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218799"/>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Conservative financing policies</a:t>
            </a:r>
            <a:r>
              <a:rPr lang="en-GB" sz="2800" kern="0" dirty="0">
                <a:latin typeface="Times New Roman"/>
              </a:rPr>
              <a:t>:</a:t>
            </a:r>
            <a:endParaRPr lang="en-GB" sz="2800" kern="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3026" y="0"/>
            <a:ext cx="1464833" cy="1127893"/>
          </a:xfrm>
          <a:prstGeom prst="rect">
            <a:avLst/>
          </a:prstGeom>
        </p:spPr>
      </p:pic>
      <p:sp>
        <p:nvSpPr>
          <p:cNvPr id="7" name="Zástupný symbol pro obsah 2">
            <a:extLst>
              <a:ext uri="{FF2B5EF4-FFF2-40B4-BE49-F238E27FC236}">
                <a16:creationId xmlns:a16="http://schemas.microsoft.com/office/drawing/2014/main" id="{47A7F8DC-7213-4135-9DF7-190B77FD096F}"/>
              </a:ext>
            </a:extLst>
          </p:cNvPr>
          <p:cNvSpPr txBox="1">
            <a:spLocks/>
          </p:cNvSpPr>
          <p:nvPr/>
        </p:nvSpPr>
        <p:spPr>
          <a:xfrm>
            <a:off x="348060" y="5079784"/>
            <a:ext cx="11035558" cy="15594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Long Term Funds will Finance &gt;&gt; Fixed Assets FA + Permanent Working capital PWC + Part of Temporary Working capital TWC</a:t>
            </a: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Short Term Funds will Finance &gt;&gt; Remaining Part of Temporary Working capital</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Net working capital = Current assets – current liabilities = 400+200 – 90 = 510 </a:t>
            </a:r>
            <a:r>
              <a:rPr lang="en-US" sz="1800" b="1" dirty="0">
                <a:latin typeface="Times New Roman" panose="02020603050405020304" pitchFamily="18" charset="0"/>
                <a:cs typeface="Times New Roman" panose="02020603050405020304" pitchFamily="18" charset="0"/>
              </a:rPr>
              <a:t>or</a:t>
            </a:r>
            <a:r>
              <a:rPr lang="en-US" sz="18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Net working capital = Equity + Long term debts - Fixed Assets = 700+310 – 500 = 510 </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p:txBody>
      </p:sp>
      <p:graphicFrame>
        <p:nvGraphicFramePr>
          <p:cNvPr id="11" name="Table 10">
            <a:extLst>
              <a:ext uri="{FF2B5EF4-FFF2-40B4-BE49-F238E27FC236}">
                <a16:creationId xmlns:a16="http://schemas.microsoft.com/office/drawing/2014/main" id="{6021FB96-885F-4731-BB87-CC77FABE7FCA}"/>
              </a:ext>
            </a:extLst>
          </p:cNvPr>
          <p:cNvGraphicFramePr>
            <a:graphicFrameLocks noGrp="1"/>
          </p:cNvGraphicFramePr>
          <p:nvPr>
            <p:extLst>
              <p:ext uri="{D42A27DB-BD31-4B8C-83A1-F6EECF244321}">
                <p14:modId xmlns:p14="http://schemas.microsoft.com/office/powerpoint/2010/main" val="3252674348"/>
              </p:ext>
            </p:extLst>
          </p:nvPr>
        </p:nvGraphicFramePr>
        <p:xfrm>
          <a:off x="596343" y="921351"/>
          <a:ext cx="6149012" cy="4114800"/>
        </p:xfrm>
        <a:graphic>
          <a:graphicData uri="http://schemas.openxmlformats.org/drawingml/2006/table">
            <a:tbl>
              <a:tblPr>
                <a:tableStyleId>{5C22544A-7EE6-4342-B048-85BDC9FD1C3A}</a:tableStyleId>
              </a:tblPr>
              <a:tblGrid>
                <a:gridCol w="3074506">
                  <a:extLst>
                    <a:ext uri="{9D8B030D-6E8A-4147-A177-3AD203B41FA5}">
                      <a16:colId xmlns:a16="http://schemas.microsoft.com/office/drawing/2014/main" val="3761374440"/>
                    </a:ext>
                  </a:extLst>
                </a:gridCol>
                <a:gridCol w="3074506">
                  <a:extLst>
                    <a:ext uri="{9D8B030D-6E8A-4147-A177-3AD203B41FA5}">
                      <a16:colId xmlns:a16="http://schemas.microsoft.com/office/drawing/2014/main" val="3958247285"/>
                    </a:ext>
                  </a:extLst>
                </a:gridCol>
              </a:tblGrid>
              <a:tr h="754512">
                <a:tc rowSpan="2">
                  <a:txBody>
                    <a:bodyPr/>
                    <a:lstStyle/>
                    <a:p>
                      <a:pPr algn="ctr">
                        <a:spcAft>
                          <a:spcPts val="0"/>
                        </a:spcAft>
                      </a:pPr>
                      <a:r>
                        <a:rPr lang="en-US" sz="1800" dirty="0">
                          <a:latin typeface="Times New Roman" panose="02020603050405020304" pitchFamily="18" charset="0"/>
                          <a:cs typeface="Times New Roman" panose="02020603050405020304" pitchFamily="18" charset="0"/>
                        </a:rPr>
                        <a:t>Temporary Working capital </a:t>
                      </a:r>
                      <a:r>
                        <a:rPr lang="en-US" sz="1800" dirty="0">
                          <a:effectLst/>
                          <a:latin typeface="Times New Roman" panose="02020603050405020304" pitchFamily="18" charset="0"/>
                          <a:cs typeface="Times New Roman" panose="02020603050405020304" pitchFamily="18" charset="0"/>
                        </a:rPr>
                        <a:t>TWC = 200</a:t>
                      </a:r>
                    </a:p>
                    <a:p>
                      <a:pPr algn="ctr">
                        <a:spcAft>
                          <a:spcPts val="0"/>
                        </a:spcAft>
                      </a:pPr>
                      <a:r>
                        <a:rPr lang="uk-UA"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800" dirty="0">
                          <a:latin typeface="Times New Roman" panose="02020603050405020304" pitchFamily="18" charset="0"/>
                          <a:cs typeface="Times New Roman" panose="02020603050405020304" pitchFamily="18" charset="0"/>
                        </a:rPr>
                        <a:t>Short Term Funds (current liabilities: short-term bank credit, account payable) = 90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0500126"/>
                  </a:ext>
                </a:extLst>
              </a:tr>
              <a:tr h="754512">
                <a:tc vMerge="1">
                  <a:txBody>
                    <a:bodyPr/>
                    <a:lstStyle/>
                    <a:p>
                      <a:endParaRPr lang="en-US"/>
                    </a:p>
                  </a:txBody>
                  <a:tcPr/>
                </a:tc>
                <a:tc rowSpan="3">
                  <a:txBody>
                    <a:bodyPr/>
                    <a:lstStyle/>
                    <a:p>
                      <a:pPr algn="ctr">
                        <a:spcAft>
                          <a:spcPts val="0"/>
                        </a:spcAft>
                      </a:pPr>
                      <a:r>
                        <a:rPr lang="en-US" sz="1800" dirty="0">
                          <a:latin typeface="Times New Roman" panose="02020603050405020304" pitchFamily="18" charset="0"/>
                          <a:cs typeface="Times New Roman" panose="02020603050405020304" pitchFamily="18" charset="0"/>
                        </a:rPr>
                        <a:t>Long Term Funds = 1010 =  </a:t>
                      </a:r>
                      <a:r>
                        <a:rPr lang="en-US" sz="1800" dirty="0">
                          <a:effectLst/>
                          <a:latin typeface="Times New Roman" panose="02020603050405020304" pitchFamily="18" charset="0"/>
                          <a:cs typeface="Times New Roman" panose="02020603050405020304" pitchFamily="18" charset="0"/>
                        </a:rPr>
                        <a:t>Equity 700 + </a:t>
                      </a:r>
                    </a:p>
                    <a:p>
                      <a:pPr algn="ctr">
                        <a:spcAft>
                          <a:spcPts val="0"/>
                        </a:spcAft>
                      </a:pPr>
                      <a:r>
                        <a:rPr lang="en-US" sz="1800" dirty="0">
                          <a:effectLst/>
                          <a:latin typeface="Times New Roman" panose="02020603050405020304" pitchFamily="18" charset="0"/>
                          <a:cs typeface="Times New Roman" panose="02020603050405020304" pitchFamily="18" charset="0"/>
                        </a:rPr>
                        <a:t>Long term debts 310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1517976"/>
                  </a:ext>
                </a:extLst>
              </a:tr>
              <a:tr h="1257520">
                <a:tc>
                  <a:txBody>
                    <a:bodyPr/>
                    <a:lstStyle/>
                    <a:p>
                      <a:pPr algn="ctr">
                        <a:spcAft>
                          <a:spcPts val="0"/>
                        </a:spcAft>
                      </a:pPr>
                      <a:r>
                        <a:rPr lang="en-US" sz="1800" dirty="0">
                          <a:latin typeface="Times New Roman" panose="02020603050405020304" pitchFamily="18" charset="0"/>
                          <a:cs typeface="Times New Roman" panose="02020603050405020304" pitchFamily="18" charset="0"/>
                        </a:rPr>
                        <a:t>Permanent Working capital </a:t>
                      </a:r>
                      <a:r>
                        <a:rPr lang="en-US" sz="1800" dirty="0">
                          <a:effectLst/>
                          <a:latin typeface="Times New Roman" panose="02020603050405020304" pitchFamily="18" charset="0"/>
                          <a:cs typeface="Times New Roman" panose="02020603050405020304" pitchFamily="18" charset="0"/>
                        </a:rPr>
                        <a:t>PWC = 400</a:t>
                      </a: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2464370387"/>
                  </a:ext>
                </a:extLst>
              </a:tr>
              <a:tr h="1006016">
                <a:tc>
                  <a:txBody>
                    <a:bodyPr/>
                    <a:lstStyle/>
                    <a:p>
                      <a:pPr algn="ctr">
                        <a:spcAft>
                          <a:spcPts val="0"/>
                        </a:spcAft>
                      </a:pPr>
                      <a:r>
                        <a:rPr lang="en-US" sz="1800" dirty="0">
                          <a:latin typeface="Times New Roman" panose="02020603050405020304" pitchFamily="18" charset="0"/>
                          <a:cs typeface="Times New Roman" panose="02020603050405020304" pitchFamily="18" charset="0"/>
                        </a:rPr>
                        <a:t>Fixed Assets </a:t>
                      </a:r>
                      <a:r>
                        <a:rPr lang="en-US" sz="1800" dirty="0">
                          <a:effectLst/>
                          <a:latin typeface="Times New Roman" panose="02020603050405020304" pitchFamily="18" charset="0"/>
                          <a:cs typeface="Times New Roman" panose="02020603050405020304" pitchFamily="18" charset="0"/>
                        </a:rPr>
                        <a:t>FA = 500</a:t>
                      </a: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2312390431"/>
                  </a:ext>
                </a:extLst>
              </a:tr>
            </a:tbl>
          </a:graphicData>
        </a:graphic>
      </p:graphicFrame>
    </p:spTree>
    <p:extLst>
      <p:ext uri="{BB962C8B-B14F-4D97-AF65-F5344CB8AC3E}">
        <p14:creationId xmlns:p14="http://schemas.microsoft.com/office/powerpoint/2010/main" val="3834970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218799"/>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Moderate financing policies</a:t>
            </a:r>
            <a:r>
              <a:rPr lang="en-GB" sz="2800" kern="0" dirty="0">
                <a:latin typeface="Times New Roman"/>
              </a:rPr>
              <a:t>:</a:t>
            </a:r>
            <a:endParaRPr lang="en-GB" sz="2800" kern="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3026" y="0"/>
            <a:ext cx="1464833" cy="1127893"/>
          </a:xfrm>
          <a:prstGeom prst="rect">
            <a:avLst/>
          </a:prstGeom>
        </p:spPr>
      </p:pic>
      <p:sp>
        <p:nvSpPr>
          <p:cNvPr id="7" name="Zástupný symbol pro obsah 2">
            <a:extLst>
              <a:ext uri="{FF2B5EF4-FFF2-40B4-BE49-F238E27FC236}">
                <a16:creationId xmlns:a16="http://schemas.microsoft.com/office/drawing/2014/main" id="{47A7F8DC-7213-4135-9DF7-190B77FD096F}"/>
              </a:ext>
            </a:extLst>
          </p:cNvPr>
          <p:cNvSpPr txBox="1">
            <a:spLocks/>
          </p:cNvSpPr>
          <p:nvPr/>
        </p:nvSpPr>
        <p:spPr>
          <a:xfrm>
            <a:off x="226443" y="4890655"/>
            <a:ext cx="11739114" cy="17485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Long Term Funds will Finance &gt;&gt;  Fixed Assets + Permanent Working capital </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Short Term Funds will Finance &gt;&gt; Temporary Working capital</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Net working capital = Current assets – current liabilities = 400+200 – 200 = 400 </a:t>
            </a:r>
            <a:r>
              <a:rPr lang="en-US" sz="1800" b="1" dirty="0">
                <a:latin typeface="Times New Roman" panose="02020603050405020304" pitchFamily="18" charset="0"/>
                <a:cs typeface="Times New Roman" panose="02020603050405020304" pitchFamily="18" charset="0"/>
              </a:rPr>
              <a:t>or</a:t>
            </a:r>
            <a:r>
              <a:rPr lang="en-US" sz="18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Net working capital = Equity + Long term debts - Fixed Assets = 700+ 200 – 500 = 400 </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31B74D5-923F-466B-A291-2847BAD10962}"/>
              </a:ext>
            </a:extLst>
          </p:cNvPr>
          <p:cNvGraphicFramePr>
            <a:graphicFrameLocks noGrp="1"/>
          </p:cNvGraphicFramePr>
          <p:nvPr>
            <p:extLst>
              <p:ext uri="{D42A27DB-BD31-4B8C-83A1-F6EECF244321}">
                <p14:modId xmlns:p14="http://schemas.microsoft.com/office/powerpoint/2010/main" val="4203518631"/>
              </p:ext>
            </p:extLst>
          </p:nvPr>
        </p:nvGraphicFramePr>
        <p:xfrm>
          <a:off x="566425" y="920465"/>
          <a:ext cx="6222300" cy="3970190"/>
        </p:xfrm>
        <a:graphic>
          <a:graphicData uri="http://schemas.openxmlformats.org/drawingml/2006/table">
            <a:tbl>
              <a:tblPr>
                <a:tableStyleId>{5C22544A-7EE6-4342-B048-85BDC9FD1C3A}</a:tableStyleId>
              </a:tblPr>
              <a:tblGrid>
                <a:gridCol w="3111150">
                  <a:extLst>
                    <a:ext uri="{9D8B030D-6E8A-4147-A177-3AD203B41FA5}">
                      <a16:colId xmlns:a16="http://schemas.microsoft.com/office/drawing/2014/main" val="4116893456"/>
                    </a:ext>
                  </a:extLst>
                </a:gridCol>
                <a:gridCol w="3111150">
                  <a:extLst>
                    <a:ext uri="{9D8B030D-6E8A-4147-A177-3AD203B41FA5}">
                      <a16:colId xmlns:a16="http://schemas.microsoft.com/office/drawing/2014/main" val="3492785983"/>
                    </a:ext>
                  </a:extLst>
                </a:gridCol>
              </a:tblGrid>
              <a:tr h="15805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1800" dirty="0">
                          <a:effectLst/>
                          <a:latin typeface="Times New Roman" panose="02020603050405020304" pitchFamily="18" charset="0"/>
                          <a:cs typeface="Times New Roman" panose="02020603050405020304" pitchFamily="18" charset="0"/>
                        </a:rPr>
                        <a:t> </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Temporary Working capital TWC = 200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Short Term Funds (current liabilities: short-term bank credit, account payable) = 200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43888178"/>
                  </a:ext>
                </a:extLst>
              </a:tr>
              <a:tr h="11854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Permanent Working capital PWC = 400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rtl="0" eaLnBrk="1" latinLnBrk="0" hangingPunct="1"/>
                      <a:r>
                        <a:rPr lang="en-US" sz="1800" kern="1200" dirty="0">
                          <a:solidFill>
                            <a:schemeClr val="dk1"/>
                          </a:solidFill>
                          <a:effectLst/>
                          <a:latin typeface="Times New Roman" panose="02020603050405020304" pitchFamily="18" charset="0"/>
                          <a:ea typeface="+mn-ea"/>
                          <a:cs typeface="Times New Roman" panose="02020603050405020304" pitchFamily="18" charset="0"/>
                        </a:rPr>
                        <a:t>Long Term Funds = 900 =  Equity 700 + </a:t>
                      </a:r>
                      <a:endParaRPr lang="en-US" dirty="0">
                        <a:effectLst/>
                        <a:latin typeface="Times New Roman" panose="02020603050405020304" pitchFamily="18" charset="0"/>
                        <a:cs typeface="Times New Roman" panose="02020603050405020304" pitchFamily="18" charset="0"/>
                      </a:endParaRPr>
                    </a:p>
                    <a:p>
                      <a:pPr algn="ctr" rtl="0" eaLnBrk="1" latinLnBrk="0" hangingPunct="1"/>
                      <a:r>
                        <a:rPr lang="en-US" sz="1800" kern="1200" dirty="0">
                          <a:solidFill>
                            <a:schemeClr val="dk1"/>
                          </a:solidFill>
                          <a:effectLst/>
                          <a:latin typeface="Times New Roman" panose="02020603050405020304" pitchFamily="18" charset="0"/>
                          <a:ea typeface="+mn-ea"/>
                          <a:cs typeface="Times New Roman" panose="02020603050405020304" pitchFamily="18" charset="0"/>
                        </a:rPr>
                        <a:t>Long term debts 200</a:t>
                      </a:r>
                      <a:endParaRPr lang="en-US"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634200"/>
                  </a:ext>
                </a:extLst>
              </a:tr>
              <a:tr h="1204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Fixed Assets FA = 500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4187902875"/>
                  </a:ext>
                </a:extLst>
              </a:tr>
            </a:tbl>
          </a:graphicData>
        </a:graphic>
      </p:graphicFrame>
    </p:spTree>
    <p:extLst>
      <p:ext uri="{BB962C8B-B14F-4D97-AF65-F5344CB8AC3E}">
        <p14:creationId xmlns:p14="http://schemas.microsoft.com/office/powerpoint/2010/main" val="1543597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218799"/>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Aggressive financing policies</a:t>
            </a:r>
            <a:r>
              <a:rPr lang="en-GB" sz="2800" kern="0" dirty="0">
                <a:latin typeface="Times New Roman"/>
              </a:rPr>
              <a:t>:</a:t>
            </a:r>
            <a:endParaRPr lang="en-GB" sz="2800" kern="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3026" y="0"/>
            <a:ext cx="1464833" cy="1127893"/>
          </a:xfrm>
          <a:prstGeom prst="rect">
            <a:avLst/>
          </a:prstGeom>
        </p:spPr>
      </p:pic>
      <p:sp>
        <p:nvSpPr>
          <p:cNvPr id="7" name="Zástupný symbol pro obsah 2">
            <a:extLst>
              <a:ext uri="{FF2B5EF4-FFF2-40B4-BE49-F238E27FC236}">
                <a16:creationId xmlns:a16="http://schemas.microsoft.com/office/drawing/2014/main" id="{47A7F8DC-7213-4135-9DF7-190B77FD096F}"/>
              </a:ext>
            </a:extLst>
          </p:cNvPr>
          <p:cNvSpPr txBox="1">
            <a:spLocks/>
          </p:cNvSpPr>
          <p:nvPr/>
        </p:nvSpPr>
        <p:spPr>
          <a:xfrm>
            <a:off x="262831" y="4738254"/>
            <a:ext cx="11739114" cy="19673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Long Term Funds will Finance &gt;&gt; Fixed Assets + Part (small or even 0) of Permanent Working capital</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Short Term Funds will Finance &gt;&gt; Remaining Part of Permanent Working capital  + Temporary Working capital</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Net working capital = Current assets – current liabilities = 400+200 – 500 = 100 </a:t>
            </a:r>
            <a:r>
              <a:rPr lang="en-US" sz="1800" b="1" dirty="0">
                <a:latin typeface="Times New Roman" panose="02020603050405020304" pitchFamily="18" charset="0"/>
                <a:cs typeface="Times New Roman" panose="02020603050405020304" pitchFamily="18" charset="0"/>
              </a:rPr>
              <a:t>or</a:t>
            </a:r>
            <a:r>
              <a:rPr lang="en-US" sz="1800" dirty="0">
                <a:latin typeface="Times New Roman" panose="02020603050405020304" pitchFamily="18" charset="0"/>
                <a:cs typeface="Times New Roman" panose="02020603050405020304" pitchFamily="18" charset="0"/>
              </a:rPr>
              <a:t> </a:t>
            </a: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Net working capital = Equity + Long term debts - Fixed Assets = 400 +200 – 500 = 100 </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1800" dirty="0">
              <a:latin typeface="Times New Roman" panose="02020603050405020304" pitchFamily="18" charset="0"/>
              <a:cs typeface="Times New Roman" panose="02020603050405020304" pitchFamily="18" charset="0"/>
            </a:endParaRPr>
          </a:p>
        </p:txBody>
      </p:sp>
      <p:graphicFrame>
        <p:nvGraphicFramePr>
          <p:cNvPr id="12" name="Table 11">
            <a:extLst>
              <a:ext uri="{FF2B5EF4-FFF2-40B4-BE49-F238E27FC236}">
                <a16:creationId xmlns:a16="http://schemas.microsoft.com/office/drawing/2014/main" id="{1FB20A76-A816-4C01-BCF5-36D3C45872E0}"/>
              </a:ext>
            </a:extLst>
          </p:cNvPr>
          <p:cNvGraphicFramePr>
            <a:graphicFrameLocks noGrp="1"/>
          </p:cNvGraphicFramePr>
          <p:nvPr>
            <p:extLst>
              <p:ext uri="{D42A27DB-BD31-4B8C-83A1-F6EECF244321}">
                <p14:modId xmlns:p14="http://schemas.microsoft.com/office/powerpoint/2010/main" val="3162495434"/>
              </p:ext>
            </p:extLst>
          </p:nvPr>
        </p:nvGraphicFramePr>
        <p:xfrm>
          <a:off x="673222" y="822618"/>
          <a:ext cx="6281760" cy="3835036"/>
        </p:xfrm>
        <a:graphic>
          <a:graphicData uri="http://schemas.openxmlformats.org/drawingml/2006/table">
            <a:tbl>
              <a:tblPr>
                <a:tableStyleId>{5C22544A-7EE6-4342-B048-85BDC9FD1C3A}</a:tableStyleId>
              </a:tblPr>
              <a:tblGrid>
                <a:gridCol w="3140880">
                  <a:extLst>
                    <a:ext uri="{9D8B030D-6E8A-4147-A177-3AD203B41FA5}">
                      <a16:colId xmlns:a16="http://schemas.microsoft.com/office/drawing/2014/main" val="1578943711"/>
                    </a:ext>
                  </a:extLst>
                </a:gridCol>
                <a:gridCol w="3140880">
                  <a:extLst>
                    <a:ext uri="{9D8B030D-6E8A-4147-A177-3AD203B41FA5}">
                      <a16:colId xmlns:a16="http://schemas.microsoft.com/office/drawing/2014/main" val="4043083060"/>
                    </a:ext>
                  </a:extLst>
                </a:gridCol>
              </a:tblGrid>
              <a:tr h="12783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Temporary Working capital TWC = 200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Short Term Funds (current liabilities: short-term bank credit, account payable) = 500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cs typeface="Times New Roman" panose="02020603050405020304" pitchFamily="18" charset="0"/>
                      </a:endParaRPr>
                    </a:p>
                    <a:p>
                      <a:pPr algn="ctr">
                        <a:spcAft>
                          <a:spcPts val="0"/>
                        </a:spcAft>
                      </a:pPr>
                      <a:r>
                        <a:rPr lang="uk-UA"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cs typeface="Times New Roman" panose="02020603050405020304" pitchFamily="18" charset="0"/>
                      </a:endParaRPr>
                    </a:p>
                    <a:p>
                      <a:pPr algn="ctr">
                        <a:spcAft>
                          <a:spcPts val="0"/>
                        </a:spcAft>
                      </a:pPr>
                      <a:r>
                        <a:rPr lang="uk-UA"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028038"/>
                  </a:ext>
                </a:extLst>
              </a:tr>
              <a:tr h="127834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Permanent Working capital PWC = 400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4243168042"/>
                  </a:ext>
                </a:extLst>
              </a:tr>
              <a:tr h="54036">
                <a:tc vMerge="1">
                  <a:txBody>
                    <a:bodyPr/>
                    <a:lstStyle/>
                    <a:p>
                      <a:endParaRPr lang="en-US"/>
                    </a:p>
                  </a:txBody>
                  <a:tcPr/>
                </a:tc>
                <a:tc rowSpan="2">
                  <a:txBody>
                    <a:bodyPr/>
                    <a:lstStyle/>
                    <a:p>
                      <a:pPr algn="ctr" rtl="0" eaLnBrk="1" latinLnBrk="0" hangingPunct="1"/>
                      <a:r>
                        <a:rPr lang="en-US" sz="1800" kern="1200" dirty="0">
                          <a:solidFill>
                            <a:schemeClr val="dk1"/>
                          </a:solidFill>
                          <a:effectLst/>
                          <a:latin typeface="Times New Roman" panose="02020603050405020304" pitchFamily="18" charset="0"/>
                          <a:ea typeface="+mn-ea"/>
                          <a:cs typeface="Times New Roman" panose="02020603050405020304" pitchFamily="18" charset="0"/>
                        </a:rPr>
                        <a:t>Long Term Funds = 600 =  Equity 400 + </a:t>
                      </a:r>
                      <a:endParaRPr lang="en-US" dirty="0">
                        <a:effectLst/>
                        <a:latin typeface="Times New Roman" panose="02020603050405020304" pitchFamily="18" charset="0"/>
                        <a:cs typeface="Times New Roman" panose="02020603050405020304" pitchFamily="18" charset="0"/>
                      </a:endParaRPr>
                    </a:p>
                    <a:p>
                      <a:pPr algn="ctr" rtl="0" eaLnBrk="1" latinLnBrk="0" hangingPunct="1"/>
                      <a:r>
                        <a:rPr lang="en-US" sz="1800" kern="1200" dirty="0">
                          <a:solidFill>
                            <a:schemeClr val="dk1"/>
                          </a:solidFill>
                          <a:effectLst/>
                          <a:latin typeface="Times New Roman" panose="02020603050405020304" pitchFamily="18" charset="0"/>
                          <a:ea typeface="+mn-ea"/>
                          <a:cs typeface="Times New Roman" panose="02020603050405020304" pitchFamily="18" charset="0"/>
                        </a:rPr>
                        <a:t>Long term debts 200</a:t>
                      </a:r>
                      <a:endParaRPr lang="en-US" dirty="0">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5668288"/>
                  </a:ext>
                </a:extLst>
              </a:tr>
              <a:tr h="12243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Fixed Assets FA = 500</a:t>
                      </a:r>
                      <a:endParaRPr lang="en-US" dirty="0">
                        <a:effectLst/>
                        <a:latin typeface="Times New Roman" panose="02020603050405020304" pitchFamily="18" charset="0"/>
                        <a:cs typeface="Times New Roman" panose="02020603050405020304" pitchFamily="18" charset="0"/>
                      </a:endParaRPr>
                    </a:p>
                    <a:p>
                      <a:pPr algn="ctr">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3048482030"/>
                  </a:ext>
                </a:extLst>
              </a:tr>
            </a:tbl>
          </a:graphicData>
        </a:graphic>
      </p:graphicFrame>
    </p:spTree>
    <p:extLst>
      <p:ext uri="{BB962C8B-B14F-4D97-AF65-F5344CB8AC3E}">
        <p14:creationId xmlns:p14="http://schemas.microsoft.com/office/powerpoint/2010/main" val="186141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218799"/>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Working capital financing policies</a:t>
            </a:r>
            <a:r>
              <a:rPr lang="en-GB" sz="2800" kern="0" dirty="0">
                <a:latin typeface="Times New Roman"/>
              </a:rPr>
              <a:t>:</a:t>
            </a:r>
            <a:endParaRPr lang="en-GB" sz="2800" kern="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31329" y="-259983"/>
            <a:ext cx="1464833" cy="1127893"/>
          </a:xfrm>
          <a:prstGeom prst="rect">
            <a:avLst/>
          </a:prstGeom>
        </p:spPr>
      </p:pic>
      <p:graphicFrame>
        <p:nvGraphicFramePr>
          <p:cNvPr id="9" name="Table 8">
            <a:extLst>
              <a:ext uri="{FF2B5EF4-FFF2-40B4-BE49-F238E27FC236}">
                <a16:creationId xmlns:a16="http://schemas.microsoft.com/office/drawing/2014/main" id="{03D0B8D5-BF80-45BB-A26C-82116AB76A7D}"/>
              </a:ext>
            </a:extLst>
          </p:cNvPr>
          <p:cNvGraphicFramePr>
            <a:graphicFrameLocks noGrp="1"/>
          </p:cNvGraphicFramePr>
          <p:nvPr>
            <p:extLst>
              <p:ext uri="{D42A27DB-BD31-4B8C-83A1-F6EECF244321}">
                <p14:modId xmlns:p14="http://schemas.microsoft.com/office/powerpoint/2010/main" val="2216656080"/>
              </p:ext>
            </p:extLst>
          </p:nvPr>
        </p:nvGraphicFramePr>
        <p:xfrm>
          <a:off x="251519" y="765332"/>
          <a:ext cx="10818263" cy="6094614"/>
        </p:xfrm>
        <a:graphic>
          <a:graphicData uri="http://schemas.openxmlformats.org/drawingml/2006/table">
            <a:tbl>
              <a:tblPr firstRow="1" bandRow="1">
                <a:tableStyleId>{5C22544A-7EE6-4342-B048-85BDC9FD1C3A}</a:tableStyleId>
              </a:tblPr>
              <a:tblGrid>
                <a:gridCol w="1736307">
                  <a:extLst>
                    <a:ext uri="{9D8B030D-6E8A-4147-A177-3AD203B41FA5}">
                      <a16:colId xmlns:a16="http://schemas.microsoft.com/office/drawing/2014/main" val="3616930063"/>
                    </a:ext>
                  </a:extLst>
                </a:gridCol>
                <a:gridCol w="3093327">
                  <a:extLst>
                    <a:ext uri="{9D8B030D-6E8A-4147-A177-3AD203B41FA5}">
                      <a16:colId xmlns:a16="http://schemas.microsoft.com/office/drawing/2014/main" val="814851075"/>
                    </a:ext>
                  </a:extLst>
                </a:gridCol>
                <a:gridCol w="2762935">
                  <a:extLst>
                    <a:ext uri="{9D8B030D-6E8A-4147-A177-3AD203B41FA5}">
                      <a16:colId xmlns:a16="http://schemas.microsoft.com/office/drawing/2014/main" val="2961015787"/>
                    </a:ext>
                  </a:extLst>
                </a:gridCol>
                <a:gridCol w="3225694">
                  <a:extLst>
                    <a:ext uri="{9D8B030D-6E8A-4147-A177-3AD203B41FA5}">
                      <a16:colId xmlns:a16="http://schemas.microsoft.com/office/drawing/2014/main" val="4266581119"/>
                    </a:ext>
                  </a:extLst>
                </a:gridCol>
              </a:tblGrid>
              <a:tr h="3463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i="0" kern="1200" dirty="0">
                          <a:solidFill>
                            <a:schemeClr val="tx1"/>
                          </a:solidFill>
                          <a:effectLst/>
                          <a:latin typeface="Times New Roman" panose="02020603050405020304" pitchFamily="18" charset="0"/>
                          <a:ea typeface="+mn-ea"/>
                          <a:cs typeface="Times New Roman" panose="02020603050405020304" pitchFamily="18" charset="0"/>
                        </a:rPr>
                        <a:t>Factors</a:t>
                      </a:r>
                      <a:endParaRPr lang="en-US" sz="1500" b="1"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1" i="0" u="sng" strike="noStrike" kern="1200" dirty="0">
                          <a:solidFill>
                            <a:schemeClr val="tx1"/>
                          </a:solidFill>
                          <a:effectLst/>
                          <a:latin typeface="Times New Roman" panose="02020603050405020304" pitchFamily="18" charset="0"/>
                          <a:ea typeface="+mn-ea"/>
                          <a:cs typeface="Times New Roman" panose="02020603050405020304" pitchFamily="18" charset="0"/>
                          <a:hlinkClick r:id="rId3">
                            <a:extLst>
                              <a:ext uri="{A12FA001-AC4F-418D-AE19-62706E023703}">
                                <ahyp:hlinkClr xmlns:ahyp="http://schemas.microsoft.com/office/drawing/2018/hyperlinkcolor" val="tx"/>
                              </a:ext>
                            </a:extLst>
                          </a:hlinkClick>
                        </a:rPr>
                        <a:t>Conservative</a:t>
                      </a:r>
                      <a:endParaRPr lang="en-US" sz="1500" b="1" u="sng"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1" u="sng" dirty="0">
                          <a:solidFill>
                            <a:schemeClr val="tx1"/>
                          </a:solidFill>
                          <a:latin typeface="Times New Roman" panose="02020603050405020304" pitchFamily="18" charset="0"/>
                          <a:cs typeface="Times New Roman" panose="02020603050405020304" pitchFamily="18" charset="0"/>
                        </a:rPr>
                        <a:t>Aggressive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1" i="0" u="sng" strike="noStrike" kern="1200" dirty="0">
                          <a:solidFill>
                            <a:schemeClr val="tx1"/>
                          </a:solidFill>
                          <a:effectLst/>
                          <a:latin typeface="Times New Roman" panose="02020603050405020304" pitchFamily="18" charset="0"/>
                          <a:ea typeface="+mn-ea"/>
                          <a:cs typeface="Times New Roman" panose="02020603050405020304" pitchFamily="18" charset="0"/>
                          <a:hlinkClick r:id="rId4">
                            <a:extLst>
                              <a:ext uri="{A12FA001-AC4F-418D-AE19-62706E023703}">
                                <ahyp:hlinkClr xmlns:ahyp="http://schemas.microsoft.com/office/drawing/2018/hyperlinkcolor" val="tx"/>
                              </a:ext>
                            </a:extLst>
                          </a:hlinkClick>
                        </a:rPr>
                        <a:t>Hedging</a:t>
                      </a:r>
                      <a:endParaRPr lang="en-US" sz="1500" b="1" u="sng"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5199724"/>
                  </a:ext>
                </a:extLst>
              </a:tr>
              <a:tr h="1496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i="0" kern="1200" dirty="0">
                          <a:solidFill>
                            <a:schemeClr val="tx1"/>
                          </a:solidFill>
                          <a:effectLst/>
                          <a:latin typeface="Times New Roman" panose="02020603050405020304" pitchFamily="18" charset="0"/>
                          <a:ea typeface="+mn-ea"/>
                          <a:cs typeface="Times New Roman" panose="02020603050405020304" pitchFamily="18" charset="0"/>
                        </a:rPr>
                        <a:t>Liquidity</a:t>
                      </a:r>
                      <a:r>
                        <a:rPr lang="en-US" sz="1500" b="0" i="0" kern="1200" dirty="0">
                          <a:solidFill>
                            <a:schemeClr val="tx1"/>
                          </a:solidFill>
                          <a:effectLst/>
                          <a:latin typeface="Times New Roman" panose="02020603050405020304" pitchFamily="18" charset="0"/>
                          <a:ea typeface="+mn-ea"/>
                          <a:cs typeface="Times New Roman" panose="02020603050405020304" pitchFamily="18" charset="0"/>
                        </a:rPr>
                        <a:t> = Current assets \ Current liabilities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b="0" i="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Liquidity is </a:t>
                      </a:r>
                      <a:r>
                        <a:rPr lang="en-US" sz="1500" b="1" i="0" kern="1200" dirty="0">
                          <a:solidFill>
                            <a:schemeClr val="dk1"/>
                          </a:solidFill>
                          <a:effectLst/>
                          <a:latin typeface="Times New Roman" panose="02020603050405020304" pitchFamily="18" charset="0"/>
                          <a:ea typeface="+mn-ea"/>
                          <a:cs typeface="Times New Roman" panose="02020603050405020304" pitchFamily="18" charset="0"/>
                        </a:rPr>
                        <a:t>high</a:t>
                      </a:r>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 because of the heavy usage of long-term funds. It can take advantage of sudden opportunities.</a:t>
                      </a:r>
                    </a:p>
                    <a:p>
                      <a:endParaRPr lang="en-US" sz="1500" b="0" i="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Current ratio = (400+200)\90 = 6.7</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Liquidity is </a:t>
                      </a:r>
                      <a:r>
                        <a:rPr lang="en-US" sz="1500" b="1" i="0" kern="1200" dirty="0">
                          <a:solidFill>
                            <a:schemeClr val="dk1"/>
                          </a:solidFill>
                          <a:effectLst/>
                          <a:latin typeface="Times New Roman" panose="02020603050405020304" pitchFamily="18" charset="0"/>
                          <a:ea typeface="+mn-ea"/>
                          <a:cs typeface="Times New Roman" panose="02020603050405020304" pitchFamily="18" charset="0"/>
                        </a:rPr>
                        <a:t>low</a:t>
                      </a:r>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 due to greater dependability on short-term funds, even for a part of long-term assets. It does not keep idle funds and therefore saves interest costs on them. Current ratio = 1.2</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Liquidity is </a:t>
                      </a:r>
                      <a:r>
                        <a:rPr lang="en-US" sz="1500" b="1" i="0" kern="1200" dirty="0">
                          <a:solidFill>
                            <a:schemeClr val="dk1"/>
                          </a:solidFill>
                          <a:effectLst/>
                          <a:latin typeface="Times New Roman" panose="02020603050405020304" pitchFamily="18" charset="0"/>
                          <a:ea typeface="+mn-ea"/>
                          <a:cs typeface="Times New Roman" panose="02020603050405020304" pitchFamily="18" charset="0"/>
                        </a:rPr>
                        <a:t>balanced,</a:t>
                      </a:r>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 i.e., neither high nor low. It attempts to strike a balance between liquidity and the cost of idle funds.</a:t>
                      </a:r>
                    </a:p>
                    <a:p>
                      <a:endParaRPr lang="en-US" sz="1500" b="0" i="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Current ratio = 3</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1199634"/>
                  </a:ext>
                </a:extLst>
              </a:tr>
              <a:tr h="672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i="0" kern="1200" dirty="0">
                          <a:solidFill>
                            <a:schemeClr val="tx1"/>
                          </a:solidFill>
                          <a:effectLst/>
                          <a:latin typeface="Times New Roman" panose="02020603050405020304" pitchFamily="18" charset="0"/>
                          <a:ea typeface="+mn-ea"/>
                          <a:cs typeface="Times New Roman" panose="02020603050405020304" pitchFamily="18" charset="0"/>
                        </a:rPr>
                        <a:t>Profitability</a:t>
                      </a:r>
                    </a:p>
                    <a:p>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Under normal circumstances, profitability is less in this strategy because of too much idle and costly funds. Higher rates and a bigger magnitude of interest costs reduce the profitability.</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Higher profitability is obtained since the interest cost is minimized in this approach.</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Because of cut to cut management, a balance is achieved between interest cost and loss of profitability. Moderate profitability is maintained here. It is greater than conservative and lesser than aggressive</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482159"/>
                  </a:ext>
                </a:extLst>
              </a:tr>
              <a:tr h="672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i="0" kern="1200" dirty="0">
                          <a:solidFill>
                            <a:schemeClr val="tx1"/>
                          </a:solidFill>
                          <a:effectLst/>
                          <a:latin typeface="Times New Roman" panose="02020603050405020304" pitchFamily="18" charset="0"/>
                          <a:ea typeface="+mn-ea"/>
                          <a:cs typeface="Times New Roman" panose="02020603050405020304" pitchFamily="18" charset="0"/>
                        </a:rPr>
                        <a:t>Risk</a:t>
                      </a:r>
                    </a:p>
                    <a:p>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There is a very low risk of bankruptcy as this approach maintains a higher level of liquidity in the business.</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There is a high risk of bankruptcy due to maintaining an extremely tight liquidity position.</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The risk is balanced here. The firm will bow down to bankruptcy only in an extremely bad situation</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9796360"/>
                  </a:ext>
                </a:extLst>
              </a:tr>
              <a:tr h="672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i="0" kern="1200" dirty="0">
                          <a:solidFill>
                            <a:schemeClr val="tx1"/>
                          </a:solidFill>
                          <a:effectLst/>
                          <a:latin typeface="Times New Roman" panose="02020603050405020304" pitchFamily="18" charset="0"/>
                          <a:ea typeface="+mn-ea"/>
                          <a:cs typeface="Times New Roman" panose="02020603050405020304" pitchFamily="18" charset="0"/>
                        </a:rPr>
                        <a:t>Asset Utilization</a:t>
                      </a:r>
                    </a:p>
                    <a:p>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Too high level of current assets makes its utilization ratio low.</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Similarly, too low a level of current assets makes the utilization ratio high.</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Moderate</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5420779"/>
                  </a:ext>
                </a:extLst>
              </a:tr>
              <a:tr h="672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i="0" kern="1200" dirty="0">
                          <a:solidFill>
                            <a:schemeClr val="tx1"/>
                          </a:solidFill>
                          <a:effectLst/>
                          <a:latin typeface="Times New Roman" panose="02020603050405020304" pitchFamily="18" charset="0"/>
                          <a:ea typeface="+mn-ea"/>
                          <a:cs typeface="Times New Roman" panose="02020603050405020304" pitchFamily="18" charset="0"/>
                        </a:rPr>
                        <a:t>Net Working Capital </a:t>
                      </a:r>
                      <a:r>
                        <a:rPr lang="en-US" sz="1500" b="0" i="0" kern="1200" dirty="0">
                          <a:solidFill>
                            <a:schemeClr val="tx1"/>
                          </a:solidFill>
                          <a:effectLst/>
                          <a:latin typeface="Times New Roman" panose="02020603050405020304" pitchFamily="18" charset="0"/>
                          <a:ea typeface="+mn-ea"/>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kern="1200" dirty="0">
                          <a:solidFill>
                            <a:schemeClr val="tx1"/>
                          </a:solidFill>
                          <a:effectLst/>
                          <a:latin typeface="Times New Roman" panose="02020603050405020304" pitchFamily="18" charset="0"/>
                          <a:ea typeface="+mn-ea"/>
                          <a:cs typeface="Times New Roman" panose="02020603050405020304" pitchFamily="18" charset="0"/>
                        </a:rPr>
                        <a:t>Current assets – Current liabilities</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There is a requirement for more working capital to execute the conservatism. Higher working capital avoids all risks. NWC = 510</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Very low working capital is maintained. Low working capital increases risk but saves the interest cost. NWC = 100</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Moderate working capital is maintained to stay somewhere between conservative and aggressive strategies</a:t>
                      </a:r>
                    </a:p>
                    <a:p>
                      <a:r>
                        <a:rPr lang="en-US" sz="1500" b="0" i="0" kern="1200" dirty="0">
                          <a:solidFill>
                            <a:schemeClr val="dk1"/>
                          </a:solidFill>
                          <a:effectLst/>
                          <a:latin typeface="Times New Roman" panose="02020603050405020304" pitchFamily="18" charset="0"/>
                          <a:ea typeface="+mn-ea"/>
                          <a:cs typeface="Times New Roman" panose="02020603050405020304" pitchFamily="18" charset="0"/>
                        </a:rPr>
                        <a:t>NWC = 400</a:t>
                      </a:r>
                      <a:endParaRPr lang="en-US" sz="15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0563322"/>
                  </a:ext>
                </a:extLst>
              </a:tr>
            </a:tbl>
          </a:graphicData>
        </a:graphic>
      </p:graphicFrame>
    </p:spTree>
    <p:extLst>
      <p:ext uri="{BB962C8B-B14F-4D97-AF65-F5344CB8AC3E}">
        <p14:creationId xmlns:p14="http://schemas.microsoft.com/office/powerpoint/2010/main" val="393736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523220"/>
          </a:xfrm>
          <a:prstGeom prst="rect">
            <a:avLst/>
          </a:prstGeom>
          <a:solidFill>
            <a:srgbClr val="009999"/>
          </a:solidFill>
        </p:spPr>
        <p:txBody>
          <a:bodyPr wrap="square">
            <a:spAutoFit/>
          </a:bodyPr>
          <a:lstStyle/>
          <a:p>
            <a:pPr>
              <a:lnSpc>
                <a:spcPct val="100000"/>
              </a:lnSpc>
              <a:spcBef>
                <a:spcPts val="0"/>
              </a:spcBef>
            </a:pPr>
            <a:r>
              <a:rPr lang="en-US" sz="2800" kern="0" dirty="0">
                <a:latin typeface="Times New Roman" panose="02020603050405020304" pitchFamily="18" charset="0"/>
                <a:cs typeface="Times New Roman" panose="02020603050405020304" pitchFamily="18" charset="0"/>
              </a:rPr>
              <a:t>Working capital financing policy of Xiaomi</a:t>
            </a:r>
          </a:p>
        </p:txBody>
      </p:sp>
      <p:sp>
        <p:nvSpPr>
          <p:cNvPr id="8" name="Zástupný symbol pro obsah 2"/>
          <p:cNvSpPr txBox="1">
            <a:spLocks/>
          </p:cNvSpPr>
          <p:nvPr/>
        </p:nvSpPr>
        <p:spPr>
          <a:xfrm>
            <a:off x="731966" y="1126435"/>
            <a:ext cx="9050388" cy="538038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endParaRPr lang="en-US" altLang="en-US" sz="200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20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59BEB4C4-3838-43EC-9EC6-41135FA52D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1023265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195486"/>
            <a:ext cx="7909069" cy="553998"/>
          </a:xfrm>
          <a:prstGeom prst="rect">
            <a:avLst/>
          </a:prstGeom>
          <a:solidFill>
            <a:srgbClr val="009999"/>
          </a:solidFill>
        </p:spPr>
        <p:txBody>
          <a:bodyPr wrap="square">
            <a:spAutoFit/>
          </a:bodyPr>
          <a:lstStyle/>
          <a:p>
            <a:pPr lvl="0">
              <a:defRPr/>
            </a:pPr>
            <a:r>
              <a:rPr lang="en-GB" sz="3000" kern="0" dirty="0">
                <a:latin typeface="Times New Roman"/>
              </a:rPr>
              <a:t>Outline of the lecture</a:t>
            </a:r>
            <a:endParaRPr lang="en-GB" sz="3000" kern="0" dirty="0"/>
          </a:p>
        </p:txBody>
      </p:sp>
      <p:sp>
        <p:nvSpPr>
          <p:cNvPr id="8" name="Zástupný symbol pro obsah 2"/>
          <p:cNvSpPr txBox="1">
            <a:spLocks/>
          </p:cNvSpPr>
          <p:nvPr/>
        </p:nvSpPr>
        <p:spPr>
          <a:xfrm>
            <a:off x="376366" y="1016520"/>
            <a:ext cx="7784223" cy="49999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000" kern="0" dirty="0">
                <a:latin typeface="Times New Roman" panose="02020603050405020304" pitchFamily="18" charset="0"/>
                <a:cs typeface="Times New Roman" panose="02020603050405020304" pitchFamily="18" charset="0"/>
              </a:rPr>
              <a:t>Working capital</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Net working capital</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Working capital investment policies</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Working capital investment policy of Xiaomi</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Sources of long-term financing</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Sources for short-term financing</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Working capital financing policies</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Working capital financing policy of Xiaomi</a:t>
            </a:r>
          </a:p>
          <a:p>
            <a:pPr>
              <a:lnSpc>
                <a:spcPct val="100000"/>
              </a:lnSpc>
              <a:spcBef>
                <a:spcPts val="0"/>
              </a:spcBef>
            </a:pPr>
            <a:endParaRPr lang="en-US" sz="2000" kern="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000" kern="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000" kern="0" dirty="0">
              <a:latin typeface="Times New Roman" panose="02020603050405020304" pitchFamily="18" charset="0"/>
              <a:cs typeface="Times New Roman" panose="02020603050405020304" pitchFamily="18" charset="0"/>
            </a:endParaRPr>
          </a:p>
          <a:p>
            <a:pPr>
              <a:lnSpc>
                <a:spcPct val="100000"/>
              </a:lnSpc>
              <a:spcBef>
                <a:spcPts val="0"/>
              </a:spcBef>
            </a:pPr>
            <a:endParaRPr lang="en-US"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3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53061"/>
            <a:ext cx="7909069"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Working capital &amp; Net working capital:</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617" y="195486"/>
            <a:ext cx="1464833" cy="1127893"/>
          </a:xfrm>
          <a:prstGeom prst="rect">
            <a:avLst/>
          </a:prstGeom>
        </p:spPr>
      </p:pic>
      <p:sp>
        <p:nvSpPr>
          <p:cNvPr id="7" name="Zástupný symbol pro obsah 2">
            <a:extLst>
              <a:ext uri="{FF2B5EF4-FFF2-40B4-BE49-F238E27FC236}">
                <a16:creationId xmlns:a16="http://schemas.microsoft.com/office/drawing/2014/main" id="{D3A76061-33C4-43FA-8175-A5EA577A6717}"/>
              </a:ext>
            </a:extLst>
          </p:cNvPr>
          <p:cNvSpPr txBox="1">
            <a:spLocks/>
          </p:cNvSpPr>
          <p:nvPr/>
        </p:nvSpPr>
        <p:spPr>
          <a:xfrm>
            <a:off x="430620" y="1033856"/>
            <a:ext cx="10045027" cy="53748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000" dirty="0">
                <a:latin typeface="Times New Roman" panose="02020603050405020304" pitchFamily="18" charset="0"/>
                <a:cs typeface="Times New Roman" panose="02020603050405020304" pitchFamily="18" charset="0"/>
              </a:rPr>
              <a:t>Working capital = Current assets, that </a:t>
            </a:r>
            <a:r>
              <a:rPr lang="en-GB" sz="2000" dirty="0">
                <a:latin typeface="Times New Roman" panose="02020603050405020304" pitchFamily="18" charset="0"/>
                <a:cs typeface="Times New Roman" panose="02020603050405020304" pitchFamily="18" charset="0"/>
              </a:rPr>
              <a:t>expected to be realized in the normal operating cycle or within 12 months after the reporting period; held primary for the purpose of trading; cash and cash equivalents</a:t>
            </a:r>
          </a:p>
          <a:p>
            <a:pPr>
              <a:lnSpc>
                <a:spcPct val="100000"/>
              </a:lnSpc>
              <a:spcBef>
                <a:spcPts val="0"/>
              </a:spcBef>
            </a:pPr>
            <a:endParaRPr lang="en-GB" sz="200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dirty="0">
                <a:latin typeface="Times New Roman" panose="02020603050405020304" pitchFamily="18" charset="0"/>
                <a:cs typeface="Times New Roman" panose="02020603050405020304" pitchFamily="18" charset="0"/>
              </a:rPr>
              <a:t>Permanent Working capital – amount of current assets at the lowest point of the operating cycle (inventories, accounts receivable, cash, short-term financial investments) </a:t>
            </a:r>
          </a:p>
          <a:p>
            <a:pPr>
              <a:lnSpc>
                <a:spcPct val="100000"/>
              </a:lnSpc>
              <a:spcBef>
                <a:spcPts val="0"/>
              </a:spcBef>
            </a:pPr>
            <a:endParaRPr lang="en-US" sz="200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dirty="0">
                <a:latin typeface="Times New Roman" panose="02020603050405020304" pitchFamily="18" charset="0"/>
                <a:cs typeface="Times New Roman" panose="02020603050405020304" pitchFamily="18" charset="0"/>
              </a:rPr>
              <a:t>Temporary Working capital – those current assets (inventories, accounts receivable, cash, short-term financial investments), that fluctuating during the operating cycle because seasonality, peculiarities of the production process …..</a:t>
            </a:r>
          </a:p>
          <a:p>
            <a:pPr>
              <a:lnSpc>
                <a:spcPct val="100000"/>
              </a:lnSpc>
              <a:spcBef>
                <a:spcPts val="0"/>
              </a:spcBef>
            </a:pPr>
            <a:endParaRPr lang="en-US" sz="200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Net working capital = Current assets – Current liabilities </a:t>
            </a:r>
          </a:p>
          <a:p>
            <a:pPr>
              <a:lnSpc>
                <a:spcPct val="100000"/>
              </a:lnSpc>
              <a:spcBef>
                <a:spcPts val="0"/>
              </a:spcBef>
            </a:pPr>
            <a:endParaRPr lang="en-US" sz="2000" kern="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000" kern="0" dirty="0">
                <a:latin typeface="Times New Roman" panose="02020603050405020304" pitchFamily="18" charset="0"/>
                <a:cs typeface="Times New Roman" panose="02020603050405020304" pitchFamily="18" charset="0"/>
              </a:rPr>
              <a:t>Or</a:t>
            </a:r>
          </a:p>
          <a:p>
            <a:pPr algn="ctr">
              <a:lnSpc>
                <a:spcPct val="100000"/>
              </a:lnSpc>
              <a:spcBef>
                <a:spcPts val="0"/>
              </a:spcBef>
            </a:pPr>
            <a:endParaRPr lang="en-US" sz="20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Net working capital = Equity + Long-term financing – Fixed assets </a:t>
            </a:r>
            <a:endParaRPr lang="en-US" sz="2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2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20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311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lnSpc>
                <a:spcPct val="100000"/>
              </a:lnSpc>
              <a:spcBef>
                <a:spcPts val="0"/>
              </a:spcBef>
            </a:pPr>
            <a:r>
              <a:rPr lang="en-US" sz="2800" kern="0" dirty="0">
                <a:latin typeface="Times New Roman" panose="02020603050405020304" pitchFamily="18" charset="0"/>
                <a:cs typeface="Times New Roman" panose="02020603050405020304" pitchFamily="18" charset="0"/>
              </a:rPr>
              <a:t>Working capital investment policies:</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pic>
        <p:nvPicPr>
          <p:cNvPr id="7" name="Picture 6">
            <a:extLst>
              <a:ext uri="{FF2B5EF4-FFF2-40B4-BE49-F238E27FC236}">
                <a16:creationId xmlns:a16="http://schemas.microsoft.com/office/drawing/2014/main" id="{7A80C039-E486-46E4-83AD-22F4CD9BB87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05948" y="2105891"/>
            <a:ext cx="8348869" cy="4556623"/>
          </a:xfrm>
          <a:prstGeom prst="rect">
            <a:avLst/>
          </a:prstGeom>
          <a:noFill/>
          <a:ln>
            <a:noFill/>
          </a:ln>
        </p:spPr>
      </p:pic>
      <p:sp>
        <p:nvSpPr>
          <p:cNvPr id="3" name="Rectangle 2">
            <a:extLst>
              <a:ext uri="{FF2B5EF4-FFF2-40B4-BE49-F238E27FC236}">
                <a16:creationId xmlns:a16="http://schemas.microsoft.com/office/drawing/2014/main" id="{DC968FE9-5DE6-4667-80E2-C7D8856795F6}"/>
              </a:ext>
            </a:extLst>
          </p:cNvPr>
          <p:cNvSpPr/>
          <p:nvPr/>
        </p:nvSpPr>
        <p:spPr>
          <a:xfrm>
            <a:off x="568036" y="1110873"/>
            <a:ext cx="9795164" cy="646331"/>
          </a:xfrm>
          <a:prstGeom prst="rect">
            <a:avLst/>
          </a:prstGeom>
        </p:spPr>
        <p:txBody>
          <a:bodyPr wrap="square">
            <a:spAutoFit/>
          </a:bodyPr>
          <a:lstStyle/>
          <a:p>
            <a:r>
              <a:rPr lang="en-US" dirty="0">
                <a:latin typeface="Times New Roman" panose="02020603050405020304" pitchFamily="18" charset="0"/>
                <a:ea typeface="Calibri" panose="020F0502020204030204" pitchFamily="34" charset="0"/>
              </a:rPr>
              <a:t>The investment policy is about how many resources invests the company into the current assets (inventories, accounts receivable, cash, financial investments) in order to provide the targeted sales. </a:t>
            </a:r>
            <a:endParaRPr lang="en-US" dirty="0"/>
          </a:p>
        </p:txBody>
      </p:sp>
    </p:spTree>
    <p:extLst>
      <p:ext uri="{BB962C8B-B14F-4D97-AF65-F5344CB8AC3E}">
        <p14:creationId xmlns:p14="http://schemas.microsoft.com/office/powerpoint/2010/main" val="397405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lvl="0">
              <a:defRPr/>
            </a:pPr>
            <a:r>
              <a:rPr lang="en-US" sz="2800" kern="0" dirty="0">
                <a:latin typeface="Times New Roman" panose="02020603050405020304" pitchFamily="18" charset="0"/>
                <a:cs typeface="Times New Roman" panose="02020603050405020304" pitchFamily="18" charset="0"/>
              </a:rPr>
              <a:t>Relaxed working capital investment policies:</a:t>
            </a:r>
            <a:endParaRPr lang="en-GB" sz="2800" kern="0" dirty="0"/>
          </a:p>
        </p:txBody>
      </p:sp>
      <p:sp>
        <p:nvSpPr>
          <p:cNvPr id="8" name="Zástupný symbol pro obsah 2"/>
          <p:cNvSpPr txBox="1">
            <a:spLocks/>
          </p:cNvSpPr>
          <p:nvPr/>
        </p:nvSpPr>
        <p:spPr>
          <a:xfrm>
            <a:off x="430620" y="1126435"/>
            <a:ext cx="10045027" cy="5282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latin typeface="Times New Roman" panose="02020603050405020304" pitchFamily="18" charset="0"/>
                <a:cs typeface="Times New Roman" panose="02020603050405020304" pitchFamily="18" charset="0"/>
              </a:rPr>
              <a:t>Relaxed Policy: the estimation of current assets for achieving the targeted revenue is prepared after carefully considering uncertain events such as seasonal fluctuations, a sudden change in the level of activities or sales, etc. After the reasonable estimates, a cushion to avoid unforeseen circumstances is left to prevent the maximum possible risk. The diagram represents the point Rx which uses the highest level of current assets for achieving the same level of sales. </a:t>
            </a:r>
          </a:p>
          <a:p>
            <a:r>
              <a:rPr lang="en-US" sz="2200" dirty="0">
                <a:latin typeface="Times New Roman" panose="02020603050405020304" pitchFamily="18" charset="0"/>
                <a:cs typeface="Times New Roman" panose="02020603050405020304" pitchFamily="18" charset="0"/>
              </a:rPr>
              <a:t>Companies with relaxed working capital policies assume the advantage of almost no risk or low risk. This policy guarantees the entrepreneur of the smooth functioning of the operating cycle. We know that earnings are more important than higher earnings. On the other hand, there is a disadvantage of lower return on investment because higher investment in the current assets attracts higher interest costs, reducing profitability.</a:t>
            </a:r>
          </a:p>
          <a:p>
            <a:r>
              <a:rPr lang="en-US" sz="2200" dirty="0">
                <a:latin typeface="Times New Roman" panose="02020603050405020304" pitchFamily="18" charset="0"/>
                <a:cs typeface="Times New Roman" panose="02020603050405020304" pitchFamily="18" charset="0"/>
              </a:rPr>
              <a:t>Profit  = Incomes – Costs  (including interest costs)</a:t>
            </a:r>
          </a:p>
          <a:p>
            <a:r>
              <a:rPr lang="en-US" sz="2200" dirty="0">
                <a:latin typeface="Times New Roman" panose="02020603050405020304" pitchFamily="18" charset="0"/>
                <a:cs typeface="Times New Roman" panose="02020603050405020304" pitchFamily="18" charset="0"/>
              </a:rPr>
              <a:t>Return on investments  (assets or current assets or equity or …) = Profit  \ investments </a:t>
            </a:r>
          </a:p>
          <a:p>
            <a:pPr marL="0" indent="0">
              <a:lnSpc>
                <a:spcPct val="100000"/>
              </a:lnSpc>
              <a:spcBef>
                <a:spcPts val="0"/>
              </a:spcBef>
              <a:buNone/>
            </a:pPr>
            <a:endParaRPr lang="en-US" sz="2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cxnSp>
        <p:nvCxnSpPr>
          <p:cNvPr id="7" name="Straight Arrow Connector 6">
            <a:extLst>
              <a:ext uri="{FF2B5EF4-FFF2-40B4-BE49-F238E27FC236}">
                <a16:creationId xmlns:a16="http://schemas.microsoft.com/office/drawing/2014/main" id="{C11B8F28-EFBD-473E-90FD-2B1A6C6EB0CA}"/>
              </a:ext>
            </a:extLst>
          </p:cNvPr>
          <p:cNvCxnSpPr>
            <a:cxnSpLocks/>
          </p:cNvCxnSpPr>
          <p:nvPr/>
        </p:nvCxnSpPr>
        <p:spPr>
          <a:xfrm>
            <a:off x="1440873" y="5056909"/>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D2EBC9C-A8AE-4D90-92A8-CC359144CBBB}"/>
              </a:ext>
            </a:extLst>
          </p:cNvPr>
          <p:cNvCxnSpPr>
            <a:cxnSpLocks/>
          </p:cNvCxnSpPr>
          <p:nvPr/>
        </p:nvCxnSpPr>
        <p:spPr>
          <a:xfrm flipV="1">
            <a:off x="3643746" y="5056909"/>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33421C09-B141-499E-A646-41D038BBA064}"/>
              </a:ext>
            </a:extLst>
          </p:cNvPr>
          <p:cNvCxnSpPr>
            <a:cxnSpLocks/>
          </p:cNvCxnSpPr>
          <p:nvPr/>
        </p:nvCxnSpPr>
        <p:spPr>
          <a:xfrm>
            <a:off x="8866910" y="5500255"/>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31D2CFE-39DA-496F-93CB-2DC451255A4F}"/>
              </a:ext>
            </a:extLst>
          </p:cNvPr>
          <p:cNvCxnSpPr>
            <a:cxnSpLocks/>
          </p:cNvCxnSpPr>
          <p:nvPr/>
        </p:nvCxnSpPr>
        <p:spPr>
          <a:xfrm>
            <a:off x="3352800" y="5500255"/>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D0FD726-9A74-4A0F-BA7A-EC5F2357ED3E}"/>
              </a:ext>
            </a:extLst>
          </p:cNvPr>
          <p:cNvCxnSpPr>
            <a:cxnSpLocks/>
          </p:cNvCxnSpPr>
          <p:nvPr/>
        </p:nvCxnSpPr>
        <p:spPr>
          <a:xfrm flipV="1">
            <a:off x="2161309" y="5694220"/>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lvl="0">
              <a:defRPr/>
            </a:pPr>
            <a:r>
              <a:rPr lang="en-US" sz="2800" kern="0" dirty="0">
                <a:latin typeface="Times New Roman" panose="02020603050405020304" pitchFamily="18" charset="0"/>
                <a:cs typeface="Times New Roman" panose="02020603050405020304" pitchFamily="18" charset="0"/>
              </a:rPr>
              <a:t>Restricted working capital investment policies:</a:t>
            </a:r>
            <a:endParaRPr lang="en-GB" sz="2800" kern="0" dirty="0"/>
          </a:p>
        </p:txBody>
      </p:sp>
      <p:sp>
        <p:nvSpPr>
          <p:cNvPr id="8" name="Zástupný symbol pro obsah 2"/>
          <p:cNvSpPr txBox="1">
            <a:spLocks/>
          </p:cNvSpPr>
          <p:nvPr/>
        </p:nvSpPr>
        <p:spPr>
          <a:xfrm>
            <a:off x="430620" y="1126435"/>
            <a:ext cx="10045027" cy="5282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latin typeface="Times New Roman" panose="02020603050405020304" pitchFamily="18" charset="0"/>
                <a:cs typeface="Times New Roman" panose="02020603050405020304" pitchFamily="18" charset="0"/>
              </a:rPr>
              <a:t>Restricted Policy – the estimation of current assets for achieving targeted revenue is done very aggressively without considering any contingencies and provisions for any unforeseen event. After deciding, these policies are forcefully implemented in the organization without tolerating any deviations. In the diagram, point R represents the restricted policy that attains the same revenues level with the lowest current assets.</a:t>
            </a:r>
          </a:p>
          <a:p>
            <a:r>
              <a:rPr lang="en-US" sz="2200" dirty="0">
                <a:latin typeface="Times New Roman" panose="02020603050405020304" pitchFamily="18" charset="0"/>
                <a:cs typeface="Times New Roman" panose="02020603050405020304" pitchFamily="18" charset="0"/>
              </a:rPr>
              <a:t>Adopting this policy would benefit the lower working capital requirement due to the lower level of current assets. This saves the interest cost to the company, which produces higher profitability, i.e., higher return on investment (ROI). On the other hand, there is a disadvantage in the form of high risk due to a very aggressive policy.</a:t>
            </a:r>
          </a:p>
          <a:p>
            <a:r>
              <a:rPr lang="en-US" sz="2200" dirty="0">
                <a:latin typeface="Times New Roman" panose="02020603050405020304" pitchFamily="18" charset="0"/>
                <a:cs typeface="Times New Roman" panose="02020603050405020304" pitchFamily="18" charset="0"/>
              </a:rPr>
              <a:t>Profit  = Incomes – Costs  (including interest costs)</a:t>
            </a:r>
          </a:p>
          <a:p>
            <a:r>
              <a:rPr lang="en-US" sz="2200" dirty="0">
                <a:latin typeface="Times New Roman" panose="02020603050405020304" pitchFamily="18" charset="0"/>
                <a:cs typeface="Times New Roman" panose="02020603050405020304" pitchFamily="18" charset="0"/>
              </a:rPr>
              <a:t>Return on investments  (assets or current assets or equity or …) = Profit   \ investments </a:t>
            </a:r>
          </a:p>
          <a:p>
            <a:pPr marL="0" indent="0">
              <a:lnSpc>
                <a:spcPct val="100000"/>
              </a:lnSpc>
              <a:spcBef>
                <a:spcPts val="0"/>
              </a:spcBef>
              <a:buNone/>
            </a:pPr>
            <a:endParaRPr lang="en-US" sz="2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cxnSp>
        <p:nvCxnSpPr>
          <p:cNvPr id="7" name="Straight Arrow Connector 6">
            <a:extLst>
              <a:ext uri="{FF2B5EF4-FFF2-40B4-BE49-F238E27FC236}">
                <a16:creationId xmlns:a16="http://schemas.microsoft.com/office/drawing/2014/main" id="{F77DBFAE-4378-498D-85D2-FEC8AAA9661F}"/>
              </a:ext>
            </a:extLst>
          </p:cNvPr>
          <p:cNvCxnSpPr>
            <a:cxnSpLocks/>
          </p:cNvCxnSpPr>
          <p:nvPr/>
        </p:nvCxnSpPr>
        <p:spPr>
          <a:xfrm>
            <a:off x="3657600" y="4142509"/>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CB566A1-47E9-4280-A6B7-1D849A8D2EF1}"/>
              </a:ext>
            </a:extLst>
          </p:cNvPr>
          <p:cNvCxnSpPr>
            <a:cxnSpLocks/>
          </p:cNvCxnSpPr>
          <p:nvPr/>
        </p:nvCxnSpPr>
        <p:spPr>
          <a:xfrm flipV="1">
            <a:off x="1482437" y="4142509"/>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607E905-56A7-40D2-8691-009C00BAE851}"/>
              </a:ext>
            </a:extLst>
          </p:cNvPr>
          <p:cNvCxnSpPr>
            <a:cxnSpLocks/>
          </p:cNvCxnSpPr>
          <p:nvPr/>
        </p:nvCxnSpPr>
        <p:spPr>
          <a:xfrm flipV="1">
            <a:off x="3352800" y="4461164"/>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A9D52322-11B2-4637-9A63-60B97A3212A4}"/>
              </a:ext>
            </a:extLst>
          </p:cNvPr>
          <p:cNvCxnSpPr>
            <a:cxnSpLocks/>
          </p:cNvCxnSpPr>
          <p:nvPr/>
        </p:nvCxnSpPr>
        <p:spPr>
          <a:xfrm flipV="1">
            <a:off x="8866910" y="4551219"/>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EF450DE-6154-4387-873A-6AD328BA3C63}"/>
              </a:ext>
            </a:extLst>
          </p:cNvPr>
          <p:cNvCxnSpPr>
            <a:cxnSpLocks/>
          </p:cNvCxnSpPr>
          <p:nvPr/>
        </p:nvCxnSpPr>
        <p:spPr>
          <a:xfrm>
            <a:off x="2189018" y="4869874"/>
            <a:ext cx="0" cy="318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397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lvl="0">
              <a:defRPr/>
            </a:pPr>
            <a:r>
              <a:rPr lang="en-US" sz="2800" kern="0" dirty="0">
                <a:latin typeface="Times New Roman" panose="02020603050405020304" pitchFamily="18" charset="0"/>
                <a:cs typeface="Times New Roman" panose="02020603050405020304" pitchFamily="18" charset="0"/>
              </a:rPr>
              <a:t>Moderate working capital investment policies:</a:t>
            </a:r>
            <a:endParaRPr lang="en-GB" sz="2800" kern="0" dirty="0"/>
          </a:p>
        </p:txBody>
      </p:sp>
      <p:sp>
        <p:nvSpPr>
          <p:cNvPr id="8" name="Zástupný symbol pro obsah 2"/>
          <p:cNvSpPr txBox="1">
            <a:spLocks/>
          </p:cNvSpPr>
          <p:nvPr/>
        </p:nvSpPr>
        <p:spPr>
          <a:xfrm>
            <a:off x="430620" y="1126435"/>
            <a:ext cx="10045027" cy="5282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latin typeface="Times New Roman" panose="02020603050405020304" pitchFamily="18" charset="0"/>
                <a:cs typeface="Times New Roman" panose="02020603050405020304" pitchFamily="18" charset="0"/>
              </a:rPr>
              <a:t>Moderate Policy</a:t>
            </a:r>
          </a:p>
          <a:p>
            <a:r>
              <a:rPr lang="en-US" sz="2200" dirty="0">
                <a:latin typeface="Times New Roman" panose="02020603050405020304" pitchFamily="18" charset="0"/>
                <a:cs typeface="Times New Roman" panose="02020603050405020304" pitchFamily="18" charset="0"/>
              </a:rPr>
              <a:t>The moderate policy balances the two policies, i.e., restricted and relaxed. It assumes the characteristics of both policies. To strike a balance, moderate policy assumes the risk to be lower than restricted and higher than conservative. In the profitability front also, it lies between the two.</a:t>
            </a:r>
          </a:p>
          <a:p>
            <a:pPr marL="0" indent="0">
              <a:lnSpc>
                <a:spcPct val="100000"/>
              </a:lnSpc>
              <a:spcBef>
                <a:spcPts val="0"/>
              </a:spcBef>
              <a:buNone/>
            </a:pPr>
            <a:endParaRPr lang="en-US" sz="2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29512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lnSpc>
                <a:spcPct val="100000"/>
              </a:lnSpc>
              <a:spcBef>
                <a:spcPts val="0"/>
              </a:spcBef>
            </a:pPr>
            <a:r>
              <a:rPr lang="en-US" sz="2800" kern="0" dirty="0">
                <a:latin typeface="Times New Roman" panose="02020603050405020304" pitchFamily="18" charset="0"/>
                <a:cs typeface="Times New Roman" panose="02020603050405020304" pitchFamily="18" charset="0"/>
              </a:rPr>
              <a:t>Working capital investment policies:</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pic>
        <p:nvPicPr>
          <p:cNvPr id="7" name="Picture 6">
            <a:extLst>
              <a:ext uri="{FF2B5EF4-FFF2-40B4-BE49-F238E27FC236}">
                <a16:creationId xmlns:a16="http://schemas.microsoft.com/office/drawing/2014/main" id="{7A80C039-E486-46E4-83AD-22F4CD9BB87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45775" y="1226408"/>
            <a:ext cx="7273636" cy="5182255"/>
          </a:xfrm>
          <a:prstGeom prst="rect">
            <a:avLst/>
          </a:prstGeom>
          <a:noFill/>
          <a:ln>
            <a:noFill/>
          </a:ln>
        </p:spPr>
      </p:pic>
      <p:graphicFrame>
        <p:nvGraphicFramePr>
          <p:cNvPr id="2" name="Table 1">
            <a:extLst>
              <a:ext uri="{FF2B5EF4-FFF2-40B4-BE49-F238E27FC236}">
                <a16:creationId xmlns:a16="http://schemas.microsoft.com/office/drawing/2014/main" id="{C5AD9B02-88A1-4B5B-83BA-1B44FBE525CE}"/>
              </a:ext>
            </a:extLst>
          </p:cNvPr>
          <p:cNvGraphicFramePr>
            <a:graphicFrameLocks noGrp="1"/>
          </p:cNvGraphicFramePr>
          <p:nvPr>
            <p:extLst>
              <p:ext uri="{D42A27DB-BD31-4B8C-83A1-F6EECF244321}">
                <p14:modId xmlns:p14="http://schemas.microsoft.com/office/powerpoint/2010/main" val="644145103"/>
              </p:ext>
            </p:extLst>
          </p:nvPr>
        </p:nvGraphicFramePr>
        <p:xfrm>
          <a:off x="5989983" y="1577230"/>
          <a:ext cx="5791470" cy="3398520"/>
        </p:xfrm>
        <a:graphic>
          <a:graphicData uri="http://schemas.openxmlformats.org/drawingml/2006/table">
            <a:tbl>
              <a:tblPr firstRow="1" bandRow="1">
                <a:tableStyleId>{5C22544A-7EE6-4342-B048-85BDC9FD1C3A}</a:tableStyleId>
              </a:tblPr>
              <a:tblGrid>
                <a:gridCol w="1603513">
                  <a:extLst>
                    <a:ext uri="{9D8B030D-6E8A-4147-A177-3AD203B41FA5}">
                      <a16:colId xmlns:a16="http://schemas.microsoft.com/office/drawing/2014/main" val="1643966533"/>
                    </a:ext>
                  </a:extLst>
                </a:gridCol>
                <a:gridCol w="1292221">
                  <a:extLst>
                    <a:ext uri="{9D8B030D-6E8A-4147-A177-3AD203B41FA5}">
                      <a16:colId xmlns:a16="http://schemas.microsoft.com/office/drawing/2014/main" val="2755302685"/>
                    </a:ext>
                  </a:extLst>
                </a:gridCol>
                <a:gridCol w="1391368">
                  <a:extLst>
                    <a:ext uri="{9D8B030D-6E8A-4147-A177-3AD203B41FA5}">
                      <a16:colId xmlns:a16="http://schemas.microsoft.com/office/drawing/2014/main" val="1498456085"/>
                    </a:ext>
                  </a:extLst>
                </a:gridCol>
                <a:gridCol w="1504368">
                  <a:extLst>
                    <a:ext uri="{9D8B030D-6E8A-4147-A177-3AD203B41FA5}">
                      <a16:colId xmlns:a16="http://schemas.microsoft.com/office/drawing/2014/main" val="1376902838"/>
                    </a:ext>
                  </a:extLst>
                </a:gridCol>
              </a:tblGrid>
              <a:tr h="370840">
                <a:tc>
                  <a:txBody>
                    <a:bodyPr/>
                    <a:lstStyle/>
                    <a:p>
                      <a:r>
                        <a:rPr lang="en-US" dirty="0">
                          <a:solidFill>
                            <a:schemeClr val="tx1"/>
                          </a:solidFill>
                          <a:latin typeface="Times New Roman" panose="02020603050405020304" pitchFamily="18" charset="0"/>
                          <a:cs typeface="Times New Roman" panose="02020603050405020304" pitchFamily="18" charset="0"/>
                        </a:rPr>
                        <a:t>Policy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Relaxed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Moderate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Restricted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7227555"/>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Sales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1000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5521270"/>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Current assets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21089122"/>
                  </a:ext>
                </a:extLst>
              </a:tr>
              <a:tr h="370840">
                <a:tc>
                  <a:txBody>
                    <a:bodyPr/>
                    <a:lstStyle/>
                    <a:p>
                      <a:r>
                        <a:rPr lang="en-US" dirty="0">
                          <a:solidFill>
                            <a:schemeClr val="tx1"/>
                          </a:solidFill>
                          <a:latin typeface="Times New Roman" panose="02020603050405020304" pitchFamily="18" charset="0"/>
                          <a:cs typeface="Times New Roman" panose="02020603050405020304" pitchFamily="18" charset="0"/>
                        </a:rPr>
                        <a:t>Ratio of current assets outstanding = sales \ current assets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1000\500 = 2 times per year current assets transfer into the revenue (sales)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2.5 times per year current assets transfer into the revenue (sales)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chemeClr val="tx1"/>
                          </a:solidFill>
                          <a:latin typeface="Times New Roman" panose="02020603050405020304" pitchFamily="18" charset="0"/>
                          <a:cs typeface="Times New Roman" panose="02020603050405020304" pitchFamily="18" charset="0"/>
                        </a:rPr>
                        <a:t>3.33 times per year current assets transfer into the revenue (sales)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0197033"/>
                  </a:ext>
                </a:extLst>
              </a:tr>
            </a:tbl>
          </a:graphicData>
        </a:graphic>
      </p:graphicFrame>
    </p:spTree>
    <p:extLst>
      <p:ext uri="{BB962C8B-B14F-4D97-AF65-F5344CB8AC3E}">
        <p14:creationId xmlns:p14="http://schemas.microsoft.com/office/powerpoint/2010/main" val="1693423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Working capital investment policy of Xiaomi:</a:t>
            </a:r>
            <a:endParaRPr lang="en-GB" sz="2800" kern="0" dirty="0"/>
          </a:p>
        </p:txBody>
      </p:sp>
      <p:sp>
        <p:nvSpPr>
          <p:cNvPr id="8" name="Zástupný symbol pro obsah 2"/>
          <p:cNvSpPr txBox="1">
            <a:spLocks/>
          </p:cNvSpPr>
          <p:nvPr/>
        </p:nvSpPr>
        <p:spPr>
          <a:xfrm>
            <a:off x="430620" y="1126435"/>
            <a:ext cx="10045027" cy="5282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endParaRPr lang="en-US" sz="2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59185038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TotalTime>
  <Words>1626</Words>
  <Application>Microsoft Office PowerPoint</Application>
  <PresentationFormat>Widescreen</PresentationFormat>
  <Paragraphs>189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Motiv Office</vt:lpstr>
      <vt:lpstr>Working capital management: investment and financing policies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kon0222</cp:lastModifiedBy>
  <cp:revision>445</cp:revision>
  <dcterms:created xsi:type="dcterms:W3CDTF">2016-11-25T20:36:16Z</dcterms:created>
  <dcterms:modified xsi:type="dcterms:W3CDTF">2022-11-27T14:35:03Z</dcterms:modified>
</cp:coreProperties>
</file>