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361" r:id="rId4"/>
    <p:sldId id="333" r:id="rId5"/>
    <p:sldId id="318" r:id="rId6"/>
    <p:sldId id="332" r:id="rId7"/>
    <p:sldId id="334" r:id="rId8"/>
    <p:sldId id="335" r:id="rId9"/>
    <p:sldId id="337" r:id="rId10"/>
    <p:sldId id="336" r:id="rId11"/>
    <p:sldId id="338" r:id="rId12"/>
    <p:sldId id="339" r:id="rId13"/>
    <p:sldId id="340" r:id="rId14"/>
    <p:sldId id="356" r:id="rId15"/>
    <p:sldId id="357" r:id="rId16"/>
    <p:sldId id="358" r:id="rId17"/>
    <p:sldId id="359" r:id="rId18"/>
    <p:sldId id="360" r:id="rId19"/>
    <p:sldId id="354" r:id="rId20"/>
    <p:sldId id="362" r:id="rId21"/>
    <p:sldId id="355" r:id="rId22"/>
    <p:sldId id="301" r:id="rId23"/>
    <p:sldId id="346" r:id="rId24"/>
    <p:sldId id="348" r:id="rId25"/>
    <p:sldId id="349" r:id="rId26"/>
    <p:sldId id="341" r:id="rId27"/>
    <p:sldId id="342" r:id="rId28"/>
    <p:sldId id="363" r:id="rId29"/>
    <p:sldId id="343" r:id="rId30"/>
    <p:sldId id="364" r:id="rId31"/>
    <p:sldId id="365" r:id="rId32"/>
    <p:sldId id="262" r:id="rId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04.12.2022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04.12.2022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04.12.2022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04.12.2022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04.12.2022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u.cms.opf.slu.cz/en/members/heryan-tomas/publications"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efinancemanagement.com/sources-of-finance/lessor-and-lessee"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efinancemanagement.com/financial-accounting/balance-sheet-definition-and-meanin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efinancemanagement.com/financial-accounting/depreciatio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rchive.doingbusiness.org/en/ranking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US" sz="5333" b="1" dirty="0">
                <a:solidFill>
                  <a:schemeClr val="bg1"/>
                </a:solidFill>
                <a:latin typeface="Times New Roman" panose="02020603050405020304" pitchFamily="18" charset="0"/>
                <a:cs typeface="Times New Roman" panose="02020603050405020304" pitchFamily="18" charset="0"/>
              </a:rPr>
              <a:t>Borrowed financial resources (debts, liabilities)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Lecture for Corporate Finance</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US"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Mgr</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Tetiana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Konieva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Ph.D</a:t>
            </a:r>
            <a:endParaRPr lang="en-GB" altLang="cs-CZ" sz="1600" b="1" dirty="0">
              <a:solidFill>
                <a:schemeClr val="tx1"/>
              </a:solidFill>
              <a:latin typeface="Times New Roman" panose="02020603050405020304" pitchFamily="18" charset="0"/>
              <a:cs typeface="Times New Roman" panose="02020603050405020304" pitchFamily="18" charset="0"/>
            </a:endParaRPr>
          </a:p>
          <a:p>
            <a:r>
              <a:rPr lang="en-US" sz="1600" dirty="0">
                <a:solidFill>
                  <a:schemeClr val="tx1"/>
                </a:solidFill>
                <a:latin typeface="Times New Roman" panose="02020603050405020304" pitchFamily="18" charset="0"/>
                <a:cs typeface="Times New Roman" panose="02020603050405020304" pitchFamily="18" charset="0"/>
              </a:rPr>
              <a:t> </a:t>
            </a:r>
            <a:r>
              <a:rPr lang="en-US" sz="1600" b="1" dirty="0">
                <a:solidFill>
                  <a:schemeClr val="tx1"/>
                </a:solidFill>
                <a:latin typeface="Times New Roman" panose="02020603050405020304" pitchFamily="18" charset="0"/>
                <a:cs typeface="Times New Roman" panose="02020603050405020304" pitchFamily="18" charset="0"/>
              </a:rPr>
              <a:t>Ing. </a:t>
            </a:r>
            <a:r>
              <a:rPr lang="en-US" sz="1600" b="1" dirty="0" err="1">
                <a:solidFill>
                  <a:schemeClr val="tx1"/>
                </a:solidFill>
                <a:latin typeface="Times New Roman" panose="02020603050405020304" pitchFamily="18" charset="0"/>
                <a:cs typeface="Times New Roman" panose="02020603050405020304" pitchFamily="18" charset="0"/>
              </a:rPr>
              <a:t>TomášHeryán</a:t>
            </a:r>
            <a:r>
              <a:rPr lang="en-US" sz="1600" b="1" dirty="0">
                <a:solidFill>
                  <a:schemeClr val="tx1"/>
                </a:solidFill>
                <a:latin typeface="Times New Roman" panose="02020603050405020304" pitchFamily="18" charset="0"/>
                <a:cs typeface="Times New Roman" panose="02020603050405020304" pitchFamily="18" charset="0"/>
              </a:rPr>
              <a:t>, 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GB" altLang="cs-CZ" sz="1600" dirty="0">
                <a:solidFill>
                  <a:schemeClr val="tx1"/>
                </a:solidFill>
                <a:latin typeface="Times New Roman" panose="02020603050405020304" pitchFamily="18" charset="0"/>
                <a:cs typeface="Times New Roman" panose="02020603050405020304" pitchFamily="18" charset="0"/>
              </a:rPr>
              <a:t>Corporate Finance </a:t>
            </a:r>
          </a:p>
          <a:p>
            <a:pPr algn="r"/>
            <a:r>
              <a:rPr lang="en-GB" altLang="cs-CZ" sz="1600" dirty="0" err="1">
                <a:solidFill>
                  <a:schemeClr val="tx1"/>
                </a:solidFill>
                <a:latin typeface="Times New Roman" panose="02020603050405020304" pitchFamily="18" charset="0"/>
                <a:cs typeface="Times New Roman" panose="02020603050405020304" pitchFamily="18" charset="0"/>
              </a:rPr>
              <a:t>FIU</a:t>
            </a:r>
            <a:r>
              <a:rPr lang="en-GB" altLang="cs-CZ" sz="1600" dirty="0">
                <a:solidFill>
                  <a:schemeClr val="tx1"/>
                </a:solidFill>
                <a:latin typeface="Times New Roman" panose="02020603050405020304" pitchFamily="18" charset="0"/>
                <a:cs typeface="Times New Roman" panose="02020603050405020304" pitchFamily="18" charset="0"/>
              </a:rPr>
              <a:t>/</a:t>
            </a:r>
            <a:r>
              <a:rPr lang="en-GB" altLang="cs-CZ" sz="1600" dirty="0" err="1">
                <a:solidFill>
                  <a:schemeClr val="tx1"/>
                </a:solidFill>
                <a:latin typeface="Times New Roman" panose="02020603050405020304" pitchFamily="18" charset="0"/>
                <a:cs typeface="Times New Roman" panose="02020603050405020304" pitchFamily="18" charset="0"/>
              </a:rPr>
              <a:t>BAFIK</a:t>
            </a:r>
            <a:endParaRPr lang="en-GB" altLang="cs-CZ"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Overdraft</a:t>
            </a:r>
            <a:r>
              <a:rPr lang="ru-RU" sz="2800" kern="0" dirty="0">
                <a:latin typeface="Times New Roman" panose="02020603050405020304" pitchFamily="18" charset="0"/>
                <a:cs typeface="Times New Roman" panose="02020603050405020304" pitchFamily="18" charset="0"/>
              </a:rPr>
              <a:t> (</a:t>
            </a:r>
            <a:r>
              <a:rPr lang="en-US" sz="2800" kern="0" dirty="0">
                <a:latin typeface="Times New Roman" panose="02020603050405020304" pitchFamily="18" charset="0"/>
                <a:cs typeface="Times New Roman" panose="02020603050405020304" pitchFamily="18" charset="0"/>
              </a:rPr>
              <a:t>short-term bank credit</a:t>
            </a:r>
            <a:r>
              <a:rPr lang="ru-RU" sz="2800" kern="0" dirty="0">
                <a:latin typeface="Times New Roman" panose="02020603050405020304" pitchFamily="18" charset="0"/>
                <a:cs typeface="Times New Roman" panose="02020603050405020304" pitchFamily="18" charset="0"/>
              </a:rPr>
              <a:t>)</a:t>
            </a:r>
            <a:r>
              <a:rPr lang="en-GB" sz="2800" kern="0" dirty="0">
                <a:latin typeface="Times New Roman"/>
              </a:rPr>
              <a:t>:</a:t>
            </a:r>
            <a:endParaRPr lang="en-GB" sz="2800" kern="0" dirty="0"/>
          </a:p>
        </p:txBody>
      </p:sp>
      <p:sp>
        <p:nvSpPr>
          <p:cNvPr id="8" name="Zástupný symbol pro obsah 2"/>
          <p:cNvSpPr txBox="1">
            <a:spLocks/>
          </p:cNvSpPr>
          <p:nvPr/>
        </p:nvSpPr>
        <p:spPr>
          <a:xfrm>
            <a:off x="371061" y="1152938"/>
            <a:ext cx="9992139" cy="54688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sz="2200" dirty="0">
                <a:latin typeface="Times New Roman" panose="02020603050405020304" pitchFamily="18" charset="0"/>
                <a:cs typeface="Times New Roman" panose="02020603050405020304" pitchFamily="18" charset="0"/>
              </a:rPr>
              <a:t>An overdraft or an OD is a line of credit provided by banks to individual and business houses. This facility allows the account holder to </a:t>
            </a:r>
            <a:r>
              <a:rPr lang="en-US" sz="2200" b="1" dirty="0">
                <a:latin typeface="Times New Roman" panose="02020603050405020304" pitchFamily="18" charset="0"/>
                <a:cs typeface="Times New Roman" panose="02020603050405020304" pitchFamily="18" charset="0"/>
              </a:rPr>
              <a:t>use more funds than what is effectively available in their current account with the bank</a:t>
            </a:r>
            <a:r>
              <a:rPr lang="en-US" sz="2200" dirty="0">
                <a:latin typeface="Times New Roman" panose="02020603050405020304" pitchFamily="18" charset="0"/>
                <a:cs typeface="Times New Roman" panose="02020603050405020304" pitchFamily="18" charset="0"/>
              </a:rPr>
              <a:t>. </a:t>
            </a:r>
          </a:p>
          <a:p>
            <a:pPr lvl="0" fontAlgn="base"/>
            <a:r>
              <a:rPr lang="en-US" sz="2200" dirty="0">
                <a:latin typeface="Times New Roman" panose="02020603050405020304" pitchFamily="18" charset="0"/>
                <a:cs typeface="Times New Roman" panose="02020603050405020304" pitchFamily="18" charset="0"/>
              </a:rPr>
              <a:t>user can draw cash as and when he requires up to the amount he requires.</a:t>
            </a:r>
          </a:p>
          <a:p>
            <a:pPr lvl="0" fontAlgn="base"/>
            <a:r>
              <a:rPr lang="en-US" sz="2200" dirty="0">
                <a:latin typeface="Times New Roman" panose="02020603050405020304" pitchFamily="18" charset="0"/>
                <a:cs typeface="Times New Roman" panose="02020603050405020304" pitchFamily="18" charset="0"/>
              </a:rPr>
              <a:t>Interest on overdraft facility is charged only on the amount drawn by the user. </a:t>
            </a:r>
          </a:p>
          <a:p>
            <a:pPr lvl="0" fontAlgn="base"/>
            <a:r>
              <a:rPr lang="en-US" sz="2200" dirty="0">
                <a:latin typeface="Times New Roman" panose="02020603050405020304" pitchFamily="18" charset="0"/>
                <a:cs typeface="Times New Roman" panose="02020603050405020304" pitchFamily="18" charset="0"/>
              </a:rPr>
              <a:t>It is necessary to have an operational account in the bank to use an overdraft facility.</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is temporary facility extended by a bank to corporates and other clients to withdraw funds from their account in excess of the balance. This facility is provided by the bank for a fee and interest is charged on the excess amount that is withdrawn for the length of the time</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There is usually a limit on the amount that can be overdrawn from the account. The overdraft limit is usually set by the bank basis the amount of working capital and creditworthiness of the facility taker</a:t>
            </a:r>
          </a:p>
          <a:p>
            <a:pPr marL="0" indent="0">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40750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Overdraft</a:t>
            </a:r>
            <a:r>
              <a:rPr lang="en-GB" sz="2800" kern="0" dirty="0">
                <a:latin typeface="Times New Roman"/>
              </a:rPr>
              <a:t>: example</a:t>
            </a:r>
            <a:endParaRPr lang="en-GB" sz="2800" kern="0" dirty="0"/>
          </a:p>
        </p:txBody>
      </p:sp>
      <p:sp>
        <p:nvSpPr>
          <p:cNvPr id="8" name="Zástupný symbol pro obsah 2"/>
          <p:cNvSpPr txBox="1">
            <a:spLocks/>
          </p:cNvSpPr>
          <p:nvPr/>
        </p:nvSpPr>
        <p:spPr>
          <a:xfrm>
            <a:off x="357810" y="800157"/>
            <a:ext cx="9978886" cy="570665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000" dirty="0">
                <a:latin typeface="Times New Roman" panose="02020603050405020304" pitchFamily="18" charset="0"/>
                <a:cs typeface="Times New Roman" panose="02020603050405020304" pitchFamily="18" charset="0"/>
              </a:rPr>
              <a:t>Suppose Company has a current account with Bank. It deposits 10000.00 in its current account on 1st January 2018. Company has done some analysis and forecasts that it will need extra cash over and above10000.00 in some time during the year. So it applies to Bank for an overdraft facility up to </a:t>
            </a:r>
            <a:r>
              <a:rPr lang="en-US" sz="2000" b="1" dirty="0">
                <a:latin typeface="Times New Roman" panose="02020603050405020304" pitchFamily="18" charset="0"/>
                <a:cs typeface="Times New Roman" panose="02020603050405020304" pitchFamily="18" charset="0"/>
              </a:rPr>
              <a:t>15000.00</a:t>
            </a:r>
            <a:r>
              <a:rPr lang="en-US" sz="2000" dirty="0">
                <a:latin typeface="Times New Roman" panose="02020603050405020304" pitchFamily="18" charset="0"/>
                <a:cs typeface="Times New Roman" panose="02020603050405020304" pitchFamily="18" charset="0"/>
              </a:rPr>
              <a:t>, which is granted by the bank at 5% rate of interest per annum.  </a:t>
            </a:r>
          </a:p>
          <a:p>
            <a:pPr fontAlgn="base"/>
            <a:r>
              <a:rPr lang="en-US" sz="2000" dirty="0">
                <a:latin typeface="Times New Roman" panose="02020603050405020304" pitchFamily="18" charset="0"/>
                <a:cs typeface="Times New Roman" panose="02020603050405020304" pitchFamily="18" charset="0"/>
              </a:rPr>
              <a:t>On 15th January 2018, Company is due to pay 13000.00 to its creditor. As it doesn’t have extra cash available, it utilizes the bank overdraft facility and makes the payment. </a:t>
            </a:r>
          </a:p>
          <a:p>
            <a:pPr fontAlgn="base"/>
            <a:r>
              <a:rPr lang="en-US" sz="2000" dirty="0">
                <a:latin typeface="Times New Roman" panose="02020603050405020304" pitchFamily="18" charset="0"/>
                <a:cs typeface="Times New Roman" panose="02020603050405020304" pitchFamily="18" charset="0"/>
              </a:rPr>
              <a:t>Company used only 13000.00 – 10000.00 = 3000 from overdraft facility. </a:t>
            </a:r>
            <a:r>
              <a:rPr lang="ru-RU" sz="2000" dirty="0" err="1">
                <a:latin typeface="Times New Roman" panose="02020603050405020304" pitchFamily="18" charset="0"/>
                <a:cs typeface="Times New Roman" panose="02020603050405020304" pitchFamily="18" charset="0"/>
              </a:rPr>
              <a:t>The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interest</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rate </a:t>
            </a:r>
            <a:r>
              <a:rPr lang="ru-RU" sz="2000" dirty="0" err="1">
                <a:latin typeface="Times New Roman" panose="02020603050405020304" pitchFamily="18" charset="0"/>
                <a:cs typeface="Times New Roman" panose="02020603050405020304" pitchFamily="18" charset="0"/>
              </a:rPr>
              <a:t>will</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be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charged</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a:t>
            </a:r>
            <a:r>
              <a:rPr lang="ru-RU" sz="2000" dirty="0">
                <a:latin typeface="Times New Roman" panose="02020603050405020304" pitchFamily="18" charset="0"/>
                <a:cs typeface="Times New Roman" panose="02020603050405020304" pitchFamily="18" charset="0"/>
              </a:rPr>
              <a:t> 3000.00 </a:t>
            </a:r>
            <a:r>
              <a:rPr lang="ru-RU" sz="2000" dirty="0" err="1">
                <a:latin typeface="Times New Roman" panose="02020603050405020304" pitchFamily="18" charset="0"/>
                <a:cs typeface="Times New Roman" panose="02020603050405020304" pitchFamily="18" charset="0"/>
              </a:rPr>
              <a:t>only</a:t>
            </a:r>
            <a:r>
              <a:rPr lang="en-US" sz="2000" dirty="0">
                <a:latin typeface="Times New Roman" panose="02020603050405020304" pitchFamily="18" charset="0"/>
                <a:cs typeface="Times New Roman" panose="02020603050405020304" pitchFamily="18" charset="0"/>
              </a:rPr>
              <a:t> despite the fact, that arranged overdraft facility was up to </a:t>
            </a:r>
            <a:r>
              <a:rPr lang="en-US" sz="2000" b="1" dirty="0">
                <a:latin typeface="Times New Roman" panose="02020603050405020304" pitchFamily="18" charset="0"/>
                <a:cs typeface="Times New Roman" panose="02020603050405020304" pitchFamily="18" charset="0"/>
              </a:rPr>
              <a:t>15000.00</a:t>
            </a:r>
            <a:r>
              <a:rPr lang="en-US" sz="2000" dirty="0">
                <a:latin typeface="Times New Roman" panose="02020603050405020304" pitchFamily="18" charset="0"/>
                <a:cs typeface="Times New Roman" panose="02020603050405020304" pitchFamily="18" charset="0"/>
              </a:rPr>
              <a:t> </a:t>
            </a:r>
          </a:p>
          <a:p>
            <a:pPr fontAlgn="base"/>
            <a:r>
              <a:rPr lang="en-US" sz="2000" dirty="0">
                <a:latin typeface="Times New Roman" panose="02020603050405020304" pitchFamily="18" charset="0"/>
                <a:cs typeface="Times New Roman" panose="02020603050405020304" pitchFamily="18" charset="0"/>
              </a:rPr>
              <a:t>Going further on 1st February 2018, Company receives a payment of 4000.00 from its debtor (buyer) in the company’s current account. The overdraft cycle is completed here. Company now has an ability to return borrowed 3000 to the bank. So the company returned the 3000.00 that it had withdrawn from the bank over and above the balance available in its current account.</a:t>
            </a:r>
          </a:p>
          <a:p>
            <a:pPr lvl="0" fontAlgn="base"/>
            <a:r>
              <a:rPr lang="en-US" sz="2000" dirty="0">
                <a:latin typeface="Times New Roman" panose="02020603050405020304" pitchFamily="18" charset="0"/>
                <a:cs typeface="Times New Roman" panose="02020603050405020304" pitchFamily="18" charset="0"/>
              </a:rPr>
              <a:t>Interest rate calculation will be on 3000.00 for 17 days (starting from 15th January 2018 to 1st February 2018 both days inclusive) = 3000.00 (amount overdrawn) * 0.05 (rate of interest) * 17/365 (number of days overdrawn = 6.98 </a:t>
            </a:r>
          </a:p>
          <a:p>
            <a:pPr marL="0" indent="0">
              <a:buNone/>
            </a:pPr>
            <a:endParaRPr lang="en-AU" sz="20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022672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Overdraft</a:t>
            </a:r>
            <a:r>
              <a:rPr lang="en-GB" sz="2800" kern="0" dirty="0">
                <a:latin typeface="Times New Roman" panose="02020603050405020304" pitchFamily="18" charset="0"/>
                <a:cs typeface="Times New Roman" panose="02020603050405020304" pitchFamily="18" charset="0"/>
              </a:rPr>
              <a:t>:</a:t>
            </a:r>
            <a:r>
              <a:rPr lang="en-US" sz="2800" kern="0" dirty="0">
                <a:latin typeface="Times New Roman" panose="02020603050405020304" pitchFamily="18" charset="0"/>
                <a:cs typeface="Times New Roman" panose="02020603050405020304" pitchFamily="18" charset="0"/>
              </a:rPr>
              <a:t> a</a:t>
            </a:r>
            <a:r>
              <a:rPr lang="en-US" sz="2800" dirty="0">
                <a:latin typeface="Times New Roman" panose="02020603050405020304" pitchFamily="18" charset="0"/>
                <a:cs typeface="Times New Roman" panose="02020603050405020304" pitchFamily="18" charset="0"/>
              </a:rPr>
              <a:t>dvantages</a:t>
            </a:r>
            <a:r>
              <a:rPr lang="en-US" sz="2800" b="1" u="sng" cap="all" dirty="0">
                <a:latin typeface="Times New Roman" panose="02020603050405020304" pitchFamily="18" charset="0"/>
                <a:cs typeface="Times New Roman" panose="02020603050405020304" pitchFamily="18" charset="0"/>
              </a:rPr>
              <a:t> </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543340" y="951145"/>
            <a:ext cx="9932306"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200" dirty="0">
                <a:latin typeface="Times New Roman" panose="02020603050405020304" pitchFamily="18" charset="0"/>
                <a:cs typeface="Times New Roman" panose="02020603050405020304" pitchFamily="18" charset="0"/>
              </a:rPr>
              <a:t>an overdraft facility allows managing cash flow gaps that might arise due to timing mismatch.</a:t>
            </a:r>
          </a:p>
          <a:p>
            <a:r>
              <a:rPr lang="en-US" sz="2200" dirty="0">
                <a:latin typeface="Times New Roman" panose="02020603050405020304" pitchFamily="18" charset="0"/>
                <a:cs typeface="Times New Roman" panose="02020603050405020304" pitchFamily="18" charset="0"/>
              </a:rPr>
              <a:t>overdraft facility allows for a better payment history.</a:t>
            </a:r>
          </a:p>
          <a:p>
            <a:r>
              <a:rPr lang="en-US" sz="2200" dirty="0">
                <a:latin typeface="Times New Roman" panose="02020603050405020304" pitchFamily="18" charset="0"/>
                <a:cs typeface="Times New Roman" panose="02020603050405020304" pitchFamily="18" charset="0"/>
              </a:rPr>
              <a:t>It also ensures timely payments and avoidance of late payments penalties as payments can be made even if there is lack of sufficient balance in the account</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It requires less paperwork that would usually be required I bank credit as overdraft facility is easy to avail</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Overdraft facility has the advantage of flexibility as one may take it at any time, for any amount (up to the limit allotted), and for even as less as one or two days</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interest is calculated only on the amount of funds used</a:t>
            </a:r>
            <a:endParaRPr lang="ru-RU"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Overdraft facility can be used for any purpose and not necessarily for business.</a:t>
            </a: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960926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Overdraft</a:t>
            </a:r>
            <a:r>
              <a:rPr lang="en-GB" sz="2800" kern="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disadvantages  </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697434" y="1144715"/>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r>
              <a:rPr lang="en-US" sz="2500" dirty="0">
                <a:latin typeface="Times New Roman" panose="02020603050405020304" pitchFamily="18" charset="0"/>
                <a:cs typeface="Times New Roman" panose="02020603050405020304" pitchFamily="18" charset="0"/>
              </a:rPr>
              <a:t>Higher interest rates</a:t>
            </a:r>
            <a:r>
              <a:rPr lang="ru-RU" sz="2500" dirty="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higher than the other sources of borrowing</a:t>
            </a:r>
            <a:endParaRPr lang="ru-RU" sz="2500" dirty="0">
              <a:latin typeface="Times New Roman" panose="02020603050405020304" pitchFamily="18" charset="0"/>
              <a:cs typeface="Times New Roman" panose="02020603050405020304" pitchFamily="18" charset="0"/>
            </a:endParaRPr>
          </a:p>
          <a:p>
            <a:pPr fontAlgn="base"/>
            <a:r>
              <a:rPr lang="en-US" sz="2500" dirty="0">
                <a:latin typeface="Times New Roman" panose="02020603050405020304" pitchFamily="18" charset="0"/>
                <a:cs typeface="Times New Roman" panose="02020603050405020304" pitchFamily="18" charset="0"/>
              </a:rPr>
              <a:t>Risk of reduction in limit</a:t>
            </a:r>
          </a:p>
          <a:p>
            <a:pPr fontAlgn="base"/>
            <a:r>
              <a:rPr lang="en-US" sz="2500" dirty="0">
                <a:latin typeface="Times New Roman" panose="02020603050405020304" pitchFamily="18" charset="0"/>
                <a:cs typeface="Times New Roman" panose="02020603050405020304" pitchFamily="18" charset="0"/>
              </a:rPr>
              <a:t>Company may not be too much on their feet to collect payments from debtors (buyers), as immediate payment outflows can be managed by overdraft facility</a:t>
            </a:r>
            <a:endParaRPr lang="ru-RU" sz="2500" dirty="0">
              <a:latin typeface="Times New Roman" panose="02020603050405020304" pitchFamily="18" charset="0"/>
              <a:cs typeface="Times New Roman" panose="02020603050405020304" pitchFamily="18" charset="0"/>
            </a:endParaRPr>
          </a:p>
          <a:p>
            <a:pPr fontAlgn="base"/>
            <a:r>
              <a:rPr lang="en-US" sz="2500" dirty="0">
                <a:latin typeface="Times New Roman" panose="02020603050405020304" pitchFamily="18" charset="0"/>
                <a:cs typeface="Times New Roman" panose="02020603050405020304" pitchFamily="18" charset="0"/>
              </a:rPr>
              <a:t>Overdraft facility is allowed for a very short duration at times </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071766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Factoring </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591416" y="800158"/>
            <a:ext cx="9626010" cy="56801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dirty="0">
                <a:latin typeface="Times New Roman" panose="02020603050405020304" pitchFamily="18" charset="0"/>
                <a:cs typeface="Times New Roman" panose="02020603050405020304" pitchFamily="18" charset="0"/>
              </a:rPr>
              <a:t>Factoring, also known as invoice factoring, is a financial transaction in which a company sells its accounting receivables. It is sold to a finance company, also known as the factor, at a discounted price for cash. Factoring is also known as, accounts receivable factoring or account receivable financing</a:t>
            </a:r>
          </a:p>
          <a:p>
            <a:r>
              <a:rPr lang="en-US" sz="2200" dirty="0">
                <a:latin typeface="Times New Roman" panose="02020603050405020304" pitchFamily="18" charset="0"/>
                <a:cs typeface="Times New Roman" panose="02020603050405020304" pitchFamily="18" charset="0"/>
              </a:rPr>
              <a:t>Accounts receivable appears in the balance sheet of the company, when it delivered the production to buyer without the prepayment.</a:t>
            </a:r>
          </a:p>
          <a:p>
            <a:r>
              <a:rPr lang="en-US" sz="2200" dirty="0">
                <a:latin typeface="Times New Roman" panose="02020603050405020304" pitchFamily="18" charset="0"/>
                <a:cs typeface="Times New Roman" panose="02020603050405020304" pitchFamily="18" charset="0"/>
              </a:rPr>
              <a:t>Accounts receivable is a way to attract buyers, to provide their flexible credit policy, to increase the sales, especially in terms of competition in the market  </a:t>
            </a:r>
          </a:p>
          <a:p>
            <a:r>
              <a:rPr lang="en-US" sz="2200" dirty="0">
                <a:latin typeface="Times New Roman" panose="02020603050405020304" pitchFamily="18" charset="0"/>
                <a:cs typeface="Times New Roman" panose="02020603050405020304" pitchFamily="18" charset="0"/>
              </a:rPr>
              <a:t>Unfortunately, accounts receivable are rather negative item: company delivered the production, but has no money yet for it, so can not pay its own bills; accounts receivable are subjected to inflation; accounts receivable can transform into doubtful debts, then into hopeless (bad) debts, so there is a possibility do not receive money from the buyers at all      </a:t>
            </a:r>
          </a:p>
          <a:p>
            <a:r>
              <a:rPr lang="en-US" sz="2200" dirty="0">
                <a:latin typeface="Times New Roman" panose="02020603050405020304" pitchFamily="18" charset="0"/>
                <a:cs typeface="Times New Roman" panose="02020603050405020304" pitchFamily="18" charset="0"/>
              </a:rPr>
              <a:t>Factoring is a way to reduce and\or overcome the problems with account receivable </a:t>
            </a:r>
          </a:p>
          <a:p>
            <a:r>
              <a:rPr lang="en-US" sz="2200" dirty="0">
                <a:latin typeface="Times New Roman" panose="02020603050405020304" pitchFamily="18" charset="0"/>
                <a:cs typeface="Times New Roman" panose="02020603050405020304" pitchFamily="18" charset="0"/>
              </a:rPr>
              <a:t>Factoring is a credit for the company-supplier </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259026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Procedure of factoring</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490330" y="927652"/>
            <a:ext cx="9727096" cy="57348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Company (supplier) sighed the factoring agreement with the bank or factoring company. Such a way Company (supplier) sells to the bank the right to withdraw its future accounts receivable from its buyer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Company (supplier) delivered the production to the buyer without the prepayment. As a result Company (supplier) has accounts receivable into the balance sheet</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In order to provide smooth financing of its activity Company (supplier) should cover cash deficit as a result of accounts receivable</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Company (supplier) applies to the bank for factoring credit</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According to the agreement Bank can give 0-90% from accounts receivable to Company (supplier) at once. This money will be the </a:t>
            </a:r>
            <a:r>
              <a:rPr lang="en-US" sz="2000" b="1" dirty="0">
                <a:latin typeface="Times New Roman" panose="02020603050405020304" pitchFamily="18" charset="0"/>
                <a:cs typeface="Times New Roman" panose="02020603050405020304" pitchFamily="18" charset="0"/>
              </a:rPr>
              <a:t>credit</a:t>
            </a:r>
            <a:r>
              <a:rPr lang="en-US" sz="2000" dirty="0">
                <a:latin typeface="Times New Roman" panose="02020603050405020304" pitchFamily="18" charset="0"/>
                <a:cs typeface="Times New Roman" panose="02020603050405020304" pitchFamily="18" charset="0"/>
              </a:rPr>
              <a:t> to Company (supplier)</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During agreed period (up to 1 year) bank applies to the buyer and with the help of different methods provides the returning money. In case of factoring money will be paid by the buyer to the bank, not to the supplier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Bank returns to Company (supplier) the rest of accounts receivable (100-10%, see 5) minus commission and interest rate from credit (see 5)  </a:t>
            </a:r>
          </a:p>
          <a:p>
            <a:endParaRPr lang="en-US" sz="20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338221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Types of factoring</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490330" y="927652"/>
            <a:ext cx="9727096" cy="57348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2500" dirty="0">
                <a:latin typeface="Times New Roman" panose="02020603050405020304" pitchFamily="18" charset="0"/>
                <a:cs typeface="Times New Roman" panose="02020603050405020304" pitchFamily="18" charset="0"/>
              </a:rPr>
              <a:t>Open and closed (buyer up to the last moment does not know about factoring)</a:t>
            </a:r>
          </a:p>
          <a:p>
            <a:pPr algn="just"/>
            <a:r>
              <a:rPr lang="en-US" sz="2500" dirty="0">
                <a:latin typeface="Times New Roman" panose="02020603050405020304" pitchFamily="18" charset="0"/>
                <a:cs typeface="Times New Roman" panose="02020603050405020304" pitchFamily="18" charset="0"/>
              </a:rPr>
              <a:t>Without prepayment (bank does not give any money to the company-supplier until the bank does not withdraw accounts receivable from the buyer, see 5) and with prepayment (0-90% from accounts receivable )</a:t>
            </a:r>
          </a:p>
          <a:p>
            <a:r>
              <a:rPr lang="en-US" sz="2500" dirty="0">
                <a:latin typeface="Times New Roman" panose="02020603050405020304" pitchFamily="18" charset="0"/>
                <a:cs typeface="Times New Roman" panose="02020603050405020304" pitchFamily="18" charset="0"/>
              </a:rPr>
              <a:t>When bank promised to withdraw money from the buyer    </a:t>
            </a:r>
          </a:p>
          <a:p>
            <a:r>
              <a:rPr lang="en-US" sz="2500" dirty="0">
                <a:latin typeface="Times New Roman" panose="02020603050405020304" pitchFamily="18" charset="0"/>
                <a:cs typeface="Times New Roman" panose="02020603050405020304" pitchFamily="18" charset="0"/>
              </a:rPr>
              <a:t>With regression right – when bank has the right to stop factoring agreement, because of some obstacles, that make it impossible to withdraw money from the buyer </a:t>
            </a:r>
          </a:p>
          <a:p>
            <a:pPr marL="0" indent="0">
              <a:buNone/>
            </a:pPr>
            <a:r>
              <a:rPr lang="en-US" sz="2500" dirty="0">
                <a:latin typeface="Times New Roman" panose="02020603050405020304" pitchFamily="18" charset="0"/>
                <a:cs typeface="Times New Roman" panose="02020603050405020304" pitchFamily="18" charset="0"/>
              </a:rPr>
              <a:t>  </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883529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Commercial credit (accounts receivable\account payable) </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490330" y="800158"/>
            <a:ext cx="9727096" cy="58623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When company-buyer received the ordered production from supplier without prepayment (with payment delay), buyer automatically attracts accounts payable (commercial credit)</a:t>
            </a:r>
            <a:endParaRPr lang="ru-R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It is pay-free, any interest rate, any collateral. Buyer can use delivered production freely, but during agreed with supplier period (usually short-term). At the end of this period buyer should pay the amount of delivered production</a:t>
            </a:r>
          </a:p>
          <a:p>
            <a:r>
              <a:rPr lang="en-US" sz="2000" dirty="0">
                <a:latin typeface="Times New Roman" panose="02020603050405020304" pitchFamily="18" charset="0"/>
                <a:cs typeface="Times New Roman" panose="02020603050405020304" pitchFamily="18" charset="0"/>
              </a:rPr>
              <a:t>To provide early payment supplier can propose the discount to the buyer, that will be applied during first days after the delivery</a:t>
            </a:r>
          </a:p>
          <a:p>
            <a:r>
              <a:rPr lang="en-US" sz="2000" dirty="0">
                <a:latin typeface="Times New Roman" panose="02020603050405020304" pitchFamily="18" charset="0"/>
                <a:cs typeface="Times New Roman" panose="02020603050405020304" pitchFamily="18" charset="0"/>
              </a:rPr>
              <a:t>“4</a:t>
            </a:r>
            <a:r>
              <a:rPr lang="ru-RU" sz="2000"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7 </a:t>
            </a:r>
            <a:r>
              <a:rPr lang="en-US" sz="2000" dirty="0" err="1">
                <a:latin typeface="Times New Roman" panose="02020603050405020304" pitchFamily="18" charset="0"/>
                <a:cs typeface="Times New Roman" panose="02020603050405020304" pitchFamily="18" charset="0"/>
              </a:rPr>
              <a:t>netto</a:t>
            </a:r>
            <a:r>
              <a:rPr lang="en-US" sz="2000" dirty="0">
                <a:latin typeface="Times New Roman" panose="02020603050405020304" pitchFamily="18" charset="0"/>
                <a:cs typeface="Times New Roman" panose="02020603050405020304" pitchFamily="18" charset="0"/>
              </a:rPr>
              <a:t> 30” means, that supplier gives 4% of discount to the buyer from the amount of delivered production. This discount is applied during first 7 days after the moment of production. On the 8-th day buyer will not be already able to get the discount. “</a:t>
            </a:r>
            <a:r>
              <a:rPr lang="en-US" sz="2000" dirty="0" err="1">
                <a:latin typeface="Times New Roman" panose="02020603050405020304" pitchFamily="18" charset="0"/>
                <a:cs typeface="Times New Roman" panose="02020603050405020304" pitchFamily="18" charset="0"/>
              </a:rPr>
              <a:t>netto</a:t>
            </a:r>
            <a:r>
              <a:rPr lang="en-US" sz="2000" dirty="0">
                <a:latin typeface="Times New Roman" panose="02020603050405020304" pitchFamily="18" charset="0"/>
                <a:cs typeface="Times New Roman" panose="02020603050405020304" pitchFamily="18" charset="0"/>
              </a:rPr>
              <a:t> 30” means, that total payment delay, agreed between buyer and supplier is 30 days; in a month after the delivery buyer should pay any way, but already without any discount.          </a:t>
            </a:r>
          </a:p>
          <a:p>
            <a:r>
              <a:rPr lang="en-US" sz="2000" dirty="0">
                <a:latin typeface="Times New Roman" panose="02020603050405020304" pitchFamily="18" charset="0"/>
                <a:cs typeface="Times New Roman" panose="02020603050405020304" pitchFamily="18" charset="0"/>
              </a:rPr>
              <a:t>Discount is always a method to economies financial resources, cash outflow, costs. Saved money, such a way, can be transferred to another purposes of the company.      </a:t>
            </a:r>
          </a:p>
          <a:p>
            <a:r>
              <a:rPr lang="en-US" sz="2000" dirty="0">
                <a:latin typeface="Times New Roman" panose="02020603050405020304" pitchFamily="18" charset="0"/>
                <a:cs typeface="Times New Roman" panose="02020603050405020304" pitchFamily="18" charset="0"/>
              </a:rPr>
              <a:t>In order to make the decision to use the discount and pay earlier or refuse it, company can compere the cost of commercial credit with interest rate of usual bank credit, that can be attracted for providing the payment   </a:t>
            </a:r>
            <a:r>
              <a:rPr lang="ru-R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520079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Cost of Commercial credit </a:t>
            </a:r>
            <a:endParaRPr lang="en-GB"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490330" y="1046922"/>
            <a:ext cx="9727096" cy="56155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500" dirty="0">
                <a:latin typeface="Times New Roman" panose="02020603050405020304" pitchFamily="18" charset="0"/>
                <a:cs typeface="Times New Roman" panose="02020603050405020304" pitchFamily="18" charset="0"/>
              </a:rPr>
              <a:t>Cost of commercial credit = [discount\(1 – 0.01*discount)] + </a:t>
            </a:r>
          </a:p>
          <a:p>
            <a:pPr marL="0" indent="0">
              <a:buNone/>
            </a:pPr>
            <a:r>
              <a:rPr lang="en-US" sz="2500" dirty="0">
                <a:latin typeface="Times New Roman" panose="02020603050405020304" pitchFamily="18" charset="0"/>
                <a:cs typeface="Times New Roman" panose="02020603050405020304" pitchFamily="18" charset="0"/>
              </a:rPr>
              <a:t>[360\(payment delay, days – period of discount, days)]</a:t>
            </a:r>
          </a:p>
          <a:p>
            <a:r>
              <a:rPr lang="en-US" sz="2500" dirty="0">
                <a:latin typeface="Times New Roman" panose="02020603050405020304" pitchFamily="18" charset="0"/>
                <a:cs typeface="Times New Roman" panose="02020603050405020304" pitchFamily="18" charset="0"/>
              </a:rPr>
              <a:t>If Cost of commercial credit &lt; interest rate of bank credit, there is no point to borrow money in the bank to provide early payment; discount is to low </a:t>
            </a:r>
          </a:p>
          <a:p>
            <a:r>
              <a:rPr lang="en-US" sz="2500" dirty="0">
                <a:latin typeface="Times New Roman" panose="02020603050405020304" pitchFamily="18" charset="0"/>
                <a:cs typeface="Times New Roman" panose="02020603050405020304" pitchFamily="18" charset="0"/>
              </a:rPr>
              <a:t>If Cost of commercial credit &gt; interest rate of bank credit, company-buyer should borrow money in the bank to provide early payment and getting the discount. Saved money from the discount will cover interest rate and bring positive result   </a:t>
            </a:r>
          </a:p>
          <a:p>
            <a:pPr marL="0" indent="0">
              <a:buNone/>
            </a:pPr>
            <a:r>
              <a:rPr lang="en-US" sz="2500" dirty="0">
                <a:latin typeface="Times New Roman" panose="02020603050405020304" pitchFamily="18" charset="0"/>
                <a:cs typeface="Times New Roman" panose="02020603050405020304" pitchFamily="18" charset="0"/>
              </a:rPr>
              <a:t> </a:t>
            </a: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674092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20035"/>
            <a:ext cx="7909069" cy="523220"/>
          </a:xfrm>
          <a:prstGeom prst="rect">
            <a:avLst/>
          </a:prstGeom>
          <a:solidFill>
            <a:srgbClr val="009999"/>
          </a:solidFill>
        </p:spPr>
        <p:txBody>
          <a:bodyPr wrap="square">
            <a:spAutoFit/>
          </a:bodyPr>
          <a:lstStyle/>
          <a:p>
            <a:pPr>
              <a:lnSpc>
                <a:spcPct val="100000"/>
              </a:lnSpc>
              <a:spcBef>
                <a:spcPts val="600"/>
              </a:spcBef>
            </a:pPr>
            <a:r>
              <a:rPr lang="en-US" altLang="en-US" sz="2800" dirty="0">
                <a:latin typeface="Times New Roman" panose="02020603050405020304" pitchFamily="18" charset="0"/>
                <a:cs typeface="Times New Roman" panose="02020603050405020304" pitchFamily="18" charset="0"/>
              </a:rPr>
              <a:t>Note receivable (interest-bearing note)</a:t>
            </a:r>
            <a:r>
              <a:rPr lang="en-US" sz="2800" kern="0" dirty="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617" y="195486"/>
            <a:ext cx="1464833" cy="1127893"/>
          </a:xfrm>
          <a:prstGeom prst="rect">
            <a:avLst/>
          </a:prstGeom>
        </p:spPr>
      </p:pic>
      <p:pic>
        <p:nvPicPr>
          <p:cNvPr id="9" name="Объект 4">
            <a:extLst>
              <a:ext uri="{FF2B5EF4-FFF2-40B4-BE49-F238E27FC236}">
                <a16:creationId xmlns:a16="http://schemas.microsoft.com/office/drawing/2014/main" id="{11DA3051-4D05-451A-A387-93657C72400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403751" y="3734734"/>
            <a:ext cx="7505700" cy="2461196"/>
          </a:xfrm>
          <a:prstGeom prst="rect">
            <a:avLst/>
          </a:prstGeom>
        </p:spPr>
      </p:pic>
      <p:pic>
        <p:nvPicPr>
          <p:cNvPr id="10" name="Рисунок 4">
            <a:extLst>
              <a:ext uri="{FF2B5EF4-FFF2-40B4-BE49-F238E27FC236}">
                <a16:creationId xmlns:a16="http://schemas.microsoft.com/office/drawing/2014/main" id="{E9EBC056-B717-4CCC-ADC5-D106CE85CC3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59023" y="1113183"/>
            <a:ext cx="7505699" cy="2267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9899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21857"/>
            <a:ext cx="7909069" cy="553998"/>
          </a:xfrm>
          <a:prstGeom prst="rect">
            <a:avLst/>
          </a:prstGeom>
          <a:solidFill>
            <a:srgbClr val="009999"/>
          </a:solidFill>
        </p:spPr>
        <p:txBody>
          <a:bodyPr wrap="square">
            <a:spAutoFit/>
          </a:bodyPr>
          <a:lstStyle/>
          <a:p>
            <a:pPr lvl="0">
              <a:defRPr/>
            </a:pPr>
            <a:r>
              <a:rPr lang="en-GB" sz="3000" kern="0" dirty="0">
                <a:latin typeface="Times New Roman"/>
              </a:rPr>
              <a:t>Outline of the lecture</a:t>
            </a:r>
            <a:endParaRPr lang="en-GB" sz="3000" kern="0" dirty="0"/>
          </a:p>
        </p:txBody>
      </p:sp>
      <p:sp>
        <p:nvSpPr>
          <p:cNvPr id="8" name="Zástupný symbol pro obsah 2"/>
          <p:cNvSpPr txBox="1">
            <a:spLocks/>
          </p:cNvSpPr>
          <p:nvPr/>
        </p:nvSpPr>
        <p:spPr>
          <a:xfrm>
            <a:off x="385603" y="1012721"/>
            <a:ext cx="9050388" cy="5623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pPr>
            <a:r>
              <a:rPr lang="en-GB" sz="2000" kern="0" dirty="0">
                <a:latin typeface="Times New Roman" panose="02020603050405020304" pitchFamily="18" charset="0"/>
                <a:cs typeface="Times New Roman" panose="02020603050405020304" pitchFamily="18" charset="0"/>
              </a:rPr>
              <a:t>Types of the activities</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Sources of long-term financing</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Sources for short-term financing</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Bank credit</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Discount rate</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Example of credit payments</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Overdraft</a:t>
            </a:r>
            <a:r>
              <a:rPr lang="ru-RU" sz="2000" kern="0" dirty="0">
                <a:latin typeface="Times New Roman" panose="02020603050405020304" pitchFamily="18" charset="0"/>
                <a:cs typeface="Times New Roman" panose="02020603050405020304" pitchFamily="18" charset="0"/>
              </a:rPr>
              <a:t> (</a:t>
            </a:r>
            <a:r>
              <a:rPr lang="en-US" sz="2000" kern="0" dirty="0">
                <a:latin typeface="Times New Roman" panose="02020603050405020304" pitchFamily="18" charset="0"/>
                <a:cs typeface="Times New Roman" panose="02020603050405020304" pitchFamily="18" charset="0"/>
              </a:rPr>
              <a:t>short-term bank credit</a:t>
            </a:r>
            <a:r>
              <a:rPr lang="ru-RU" sz="2000" kern="0" dirty="0">
                <a:latin typeface="Times New Roman" panose="02020603050405020304" pitchFamily="18" charset="0"/>
                <a:cs typeface="Times New Roman" panose="02020603050405020304" pitchFamily="18" charset="0"/>
              </a:rPr>
              <a:t>)</a:t>
            </a:r>
            <a:endParaRPr lang="en-US"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Factoring</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Types of factoring</a:t>
            </a:r>
            <a:endParaRPr lang="en-GB"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Commercial credit (accounts receivable\account payable) </a:t>
            </a:r>
            <a:endParaRPr lang="en-GB"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Cost of Commercial credit </a:t>
            </a:r>
            <a:endParaRPr lang="en-GB"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altLang="en-US" sz="2000" dirty="0">
                <a:latin typeface="Times New Roman" panose="02020603050405020304" pitchFamily="18" charset="0"/>
                <a:cs typeface="Times New Roman" panose="02020603050405020304" pitchFamily="18" charset="0"/>
              </a:rPr>
              <a:t>Note receivable (interest-bearing note)</a:t>
            </a:r>
            <a:r>
              <a:rPr lang="en-US" sz="2000" kern="0" dirty="0">
                <a:latin typeface="Times New Roman" panose="02020603050405020304" pitchFamily="18" charset="0"/>
                <a:cs typeface="Times New Roman" panose="02020603050405020304" pitchFamily="18" charset="0"/>
              </a:rPr>
              <a:t>:</a:t>
            </a:r>
          </a:p>
          <a:p>
            <a:pPr>
              <a:lnSpc>
                <a:spcPct val="100000"/>
              </a:lnSpc>
              <a:spcBef>
                <a:spcPts val="0"/>
              </a:spcBef>
            </a:pPr>
            <a:r>
              <a:rPr lang="en-US" altLang="en-US" sz="2000" dirty="0">
                <a:latin typeface="Times New Roman" panose="02020603050405020304" pitchFamily="18" charset="0"/>
                <a:cs typeface="Times New Roman" panose="02020603050405020304" pitchFamily="18" charset="0"/>
              </a:rPr>
              <a:t>Discounting a Note Receivable</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Consignment as a type of commercial credit</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Leasing as long-term rent, long-term debt</a:t>
            </a:r>
            <a:endParaRPr lang="en-GB" sz="20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Operating and financial lease</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Structure of leasing payment</a:t>
            </a:r>
          </a:p>
          <a:p>
            <a:pPr>
              <a:lnSpc>
                <a:spcPct val="100000"/>
              </a:lnSpc>
              <a:spcBef>
                <a:spcPts val="0"/>
              </a:spcBef>
            </a:pPr>
            <a:r>
              <a:rPr lang="en-US" sz="2000" kern="0" dirty="0">
                <a:latin typeface="Times New Roman" panose="02020603050405020304" pitchFamily="18" charset="0"/>
                <a:cs typeface="Times New Roman" panose="02020603050405020304" pitchFamily="18" charset="0"/>
              </a:rPr>
              <a:t>Non-interest bearing liabilities</a:t>
            </a:r>
            <a:endParaRPr lang="en-AU" sz="2000" strike="sngStrike" kern="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AU" sz="2000" strike="sngStrike"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38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20035"/>
            <a:ext cx="7909069" cy="523220"/>
          </a:xfrm>
          <a:prstGeom prst="rect">
            <a:avLst/>
          </a:prstGeom>
          <a:solidFill>
            <a:srgbClr val="009999"/>
          </a:solidFill>
        </p:spPr>
        <p:txBody>
          <a:bodyPr wrap="square">
            <a:spAutoFit/>
          </a:bodyPr>
          <a:lstStyle/>
          <a:p>
            <a:pPr>
              <a:lnSpc>
                <a:spcPct val="100000"/>
              </a:lnSpc>
              <a:spcBef>
                <a:spcPts val="600"/>
              </a:spcBef>
            </a:pPr>
            <a:r>
              <a:rPr lang="en-US" altLang="en-US" sz="2800" dirty="0">
                <a:latin typeface="Times New Roman" panose="02020603050405020304" pitchFamily="18" charset="0"/>
                <a:cs typeface="Times New Roman" panose="02020603050405020304" pitchFamily="18" charset="0"/>
              </a:rPr>
              <a:t>Note receivable &amp; accounts receivable:</a:t>
            </a:r>
            <a:endParaRPr lang="en-US" sz="2800" kern="0" dirty="0">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617" y="195486"/>
            <a:ext cx="1464833" cy="1127893"/>
          </a:xfrm>
          <a:prstGeom prst="rect">
            <a:avLst/>
          </a:prstGeom>
        </p:spPr>
      </p:pic>
      <p:sp>
        <p:nvSpPr>
          <p:cNvPr id="11" name="Rectangle 10">
            <a:extLst>
              <a:ext uri="{FF2B5EF4-FFF2-40B4-BE49-F238E27FC236}">
                <a16:creationId xmlns:a16="http://schemas.microsoft.com/office/drawing/2014/main" id="{0879B32D-ED70-40E1-A733-9B0EE81F2438}"/>
              </a:ext>
            </a:extLst>
          </p:cNvPr>
          <p:cNvSpPr/>
          <p:nvPr/>
        </p:nvSpPr>
        <p:spPr>
          <a:xfrm>
            <a:off x="543106" y="1095411"/>
            <a:ext cx="9239247" cy="4832092"/>
          </a:xfrm>
          <a:prstGeom prst="rect">
            <a:avLst/>
          </a:prstGeom>
        </p:spPr>
        <p:txBody>
          <a:bodyPr wrap="square">
            <a:spAutoFit/>
          </a:bodyPr>
          <a:lstStyle/>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Accounts receivable is a situation, when company-supplier delivered the production and waits for money from buyer. This debt is not proved by anything, there is no collateral at all</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Note receivable is a security. This is written promise (registered document) of the buyer to pay to supplier (or another business entity) exactly amount of money, at exactly time and place</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Note receivable gives the supplier the possibility to pay with its help for raw materials, energy……</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Note receivable can be the collateral, if supplier wants to attract bank credit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Note receivable can be discounted in bank (cashing before it is due). Supplier can receive cash quicker before the maturity day of the note</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In case of bankruptcy of the buyer, supplier will receive his money back any way and he will be out if queue of other creditors of the buyer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Issuing of note can take the time      </a:t>
            </a:r>
          </a:p>
        </p:txBody>
      </p:sp>
    </p:spTree>
    <p:extLst>
      <p:ext uri="{BB962C8B-B14F-4D97-AF65-F5344CB8AC3E}">
        <p14:creationId xmlns:p14="http://schemas.microsoft.com/office/powerpoint/2010/main" val="3130159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53061"/>
            <a:ext cx="7909069" cy="523220"/>
          </a:xfrm>
          <a:prstGeom prst="rect">
            <a:avLst/>
          </a:prstGeom>
          <a:solidFill>
            <a:srgbClr val="009999"/>
          </a:solidFill>
        </p:spPr>
        <p:txBody>
          <a:bodyPr wrap="square">
            <a:spAutoFit/>
          </a:bodyPr>
          <a:lstStyle/>
          <a:p>
            <a:pPr>
              <a:lnSpc>
                <a:spcPct val="100000"/>
              </a:lnSpc>
              <a:spcBef>
                <a:spcPts val="600"/>
              </a:spcBef>
            </a:pPr>
            <a:r>
              <a:rPr lang="en-US" altLang="en-US" sz="2800" dirty="0">
                <a:latin typeface="Times New Roman" panose="02020603050405020304" pitchFamily="18" charset="0"/>
                <a:cs typeface="Times New Roman" panose="02020603050405020304" pitchFamily="18" charset="0"/>
              </a:rPr>
              <a:t>Discounting a Note Receivable</a:t>
            </a:r>
            <a:r>
              <a:rPr lang="en-US" sz="2800" kern="0" dirty="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9809" y="174657"/>
            <a:ext cx="1464833" cy="1127893"/>
          </a:xfrm>
          <a:prstGeom prst="rect">
            <a:avLst/>
          </a:prstGeom>
        </p:spPr>
      </p:pic>
      <p:sp>
        <p:nvSpPr>
          <p:cNvPr id="3" name="Rectangle 2">
            <a:extLst>
              <a:ext uri="{FF2B5EF4-FFF2-40B4-BE49-F238E27FC236}">
                <a16:creationId xmlns:a16="http://schemas.microsoft.com/office/drawing/2014/main" id="{AEB9E6EC-AFB4-46AE-A067-4DE9D10AE91D}"/>
              </a:ext>
            </a:extLst>
          </p:cNvPr>
          <p:cNvSpPr/>
          <p:nvPr/>
        </p:nvSpPr>
        <p:spPr>
          <a:xfrm>
            <a:off x="543106" y="1095411"/>
            <a:ext cx="9239247" cy="5016758"/>
          </a:xfrm>
          <a:prstGeom prst="rect">
            <a:avLst/>
          </a:prstGeom>
        </p:spPr>
        <p:txBody>
          <a:bodyPr wrap="square">
            <a:spAutoFit/>
          </a:bodyPr>
          <a:lstStyle/>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Written promise of the client to pay in the future; maker of the Note; company, which gives Note </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Payee – expects for payment (company, that receive Note) </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Principal – amount of debt according to the Note</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Interest-bearing note provides some additional annual interest rate over the Principal; </a:t>
            </a:r>
          </a:p>
          <a:p>
            <a:r>
              <a:rPr lang="en-US" altLang="en-US" sz="2000" dirty="0">
                <a:latin typeface="Times New Roman" panose="02020603050405020304" pitchFamily="18" charset="0"/>
                <a:cs typeface="Times New Roman" panose="02020603050405020304" pitchFamily="18" charset="0"/>
              </a:rPr>
              <a:t>Principal + Interest rate = Maturity Value</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Maturity date – final date of the Note, Date of payment</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Life of Note – period of time from Date of Note to Maturity Date</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Dishonored Note – maker fails to pay, when due</a:t>
            </a:r>
            <a:endParaRPr lang="ru-RU" alt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Discounting of the Note – cashing the note in bank before it is due, before Maturity date; as a result of discounting Payee usually receives less than maturity value</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Discount rate – price of the Bank for cashing a note</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Proceeds = Maturity value – Discount rate; </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Company, discounting a note receives Proceeds, which is less than Maturity value </a:t>
            </a:r>
          </a:p>
          <a:p>
            <a:pPr marL="285750" indent="-285750">
              <a:buFont typeface="Arial" panose="020B0604020202020204" pitchFamily="34" charset="0"/>
              <a:buChar char="•"/>
            </a:pPr>
            <a:r>
              <a:rPr lang="en-US" altLang="en-US" sz="2000" dirty="0">
                <a:latin typeface="Times New Roman" panose="02020603050405020304" pitchFamily="18" charset="0"/>
                <a:cs typeface="Times New Roman" panose="02020603050405020304" pitchFamily="18" charset="0"/>
              </a:rPr>
              <a:t>Contingent liability: firm, which discounted a Note, has Contingent liability to the bank for the Note until it is finally paid by the maker    </a:t>
            </a:r>
          </a:p>
        </p:txBody>
      </p:sp>
    </p:spTree>
    <p:extLst>
      <p:ext uri="{BB962C8B-B14F-4D97-AF65-F5344CB8AC3E}">
        <p14:creationId xmlns:p14="http://schemas.microsoft.com/office/powerpoint/2010/main" val="3750082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53061"/>
            <a:ext cx="7909069" cy="523220"/>
          </a:xfrm>
          <a:prstGeom prst="rect">
            <a:avLst/>
          </a:prstGeom>
          <a:solidFill>
            <a:srgbClr val="009999"/>
          </a:solidFill>
        </p:spPr>
        <p:txBody>
          <a:bodyPr wrap="square">
            <a:spAutoFit/>
          </a:bodyPr>
          <a:lstStyle/>
          <a:p>
            <a:pPr>
              <a:lnSpc>
                <a:spcPct val="100000"/>
              </a:lnSpc>
              <a:spcBef>
                <a:spcPts val="600"/>
              </a:spcBef>
            </a:pPr>
            <a:r>
              <a:rPr lang="en-US" sz="2800" kern="0" dirty="0">
                <a:latin typeface="Times New Roman" panose="02020603050405020304" pitchFamily="18" charset="0"/>
                <a:cs typeface="Times New Roman" panose="02020603050405020304" pitchFamily="18" charset="0"/>
              </a:rPr>
              <a:t>Consignment as a type of commercial credit: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0345" y="231026"/>
            <a:ext cx="1464833" cy="1127893"/>
          </a:xfrm>
          <a:prstGeom prst="rect">
            <a:avLst/>
          </a:prstGeom>
        </p:spPr>
      </p:pic>
      <p:sp>
        <p:nvSpPr>
          <p:cNvPr id="2" name="Rectangle 1">
            <a:extLst>
              <a:ext uri="{FF2B5EF4-FFF2-40B4-BE49-F238E27FC236}">
                <a16:creationId xmlns:a16="http://schemas.microsoft.com/office/drawing/2014/main" id="{12D9104A-00F8-44CC-A438-8B4D422B3172}"/>
              </a:ext>
            </a:extLst>
          </p:cNvPr>
          <p:cNvSpPr/>
          <p:nvPr/>
        </p:nvSpPr>
        <p:spPr>
          <a:xfrm>
            <a:off x="398010" y="1033856"/>
            <a:ext cx="9771225" cy="5509200"/>
          </a:xfrm>
          <a:prstGeom prst="rect">
            <a:avLst/>
          </a:prstGeom>
        </p:spPr>
        <p:txBody>
          <a:bodyPr wrap="square">
            <a:spAutoFit/>
          </a:bodyPr>
          <a:lstStyle/>
          <a:p>
            <a:pPr marL="2857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Consignment is a business arrangement between a </a:t>
            </a:r>
            <a:r>
              <a:rPr lang="en-US" sz="2200" b="1" dirty="0">
                <a:latin typeface="Times New Roman" panose="02020603050405020304" pitchFamily="18" charset="0"/>
                <a:cs typeface="Times New Roman" panose="02020603050405020304" pitchFamily="18" charset="0"/>
              </a:rPr>
              <a:t>consignor</a:t>
            </a:r>
            <a:r>
              <a:rPr lang="en-US" sz="2200" dirty="0">
                <a:latin typeface="Times New Roman" panose="02020603050405020304" pitchFamily="18" charset="0"/>
                <a:cs typeface="Times New Roman" panose="02020603050405020304" pitchFamily="18" charset="0"/>
              </a:rPr>
              <a:t> (owner) and a third party (</a:t>
            </a:r>
            <a:r>
              <a:rPr lang="en-US" sz="2200" b="1" dirty="0">
                <a:latin typeface="Times New Roman" panose="02020603050405020304" pitchFamily="18" charset="0"/>
                <a:cs typeface="Times New Roman" panose="02020603050405020304" pitchFamily="18" charset="0"/>
              </a:rPr>
              <a:t>consignee</a:t>
            </a:r>
            <a:r>
              <a:rPr lang="en-US" sz="2200" dirty="0">
                <a:latin typeface="Times New Roman" panose="02020603050405020304" pitchFamily="18" charset="0"/>
                <a:cs typeface="Times New Roman" panose="02020603050405020304" pitchFamily="18" charset="0"/>
              </a:rPr>
              <a:t>)</a:t>
            </a: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a:t>
            </a:r>
            <a:r>
              <a:rPr lang="en-US" sz="2200" b="1" dirty="0">
                <a:latin typeface="Times New Roman" panose="02020603050405020304" pitchFamily="18" charset="0"/>
                <a:cs typeface="Times New Roman" panose="02020603050405020304" pitchFamily="18" charset="0"/>
              </a:rPr>
              <a:t>consignee</a:t>
            </a:r>
            <a:r>
              <a:rPr lang="en-US" sz="2200" dirty="0">
                <a:latin typeface="Times New Roman" panose="02020603050405020304" pitchFamily="18" charset="0"/>
                <a:cs typeface="Times New Roman" panose="02020603050405020304" pitchFamily="18" charset="0"/>
              </a:rPr>
              <a:t> agrees to sell the goods handed over to him by the </a:t>
            </a:r>
            <a:r>
              <a:rPr lang="en-US" sz="2200" b="1" dirty="0">
                <a:latin typeface="Times New Roman" panose="02020603050405020304" pitchFamily="18" charset="0"/>
                <a:cs typeface="Times New Roman" panose="02020603050405020304" pitchFamily="18" charset="0"/>
              </a:rPr>
              <a:t>consignor</a:t>
            </a:r>
            <a:r>
              <a:rPr lang="en-US" sz="2200" dirty="0">
                <a:latin typeface="Times New Roman" panose="02020603050405020304" pitchFamily="18" charset="0"/>
                <a:cs typeface="Times New Roman" panose="02020603050405020304" pitchFamily="18" charset="0"/>
              </a:rPr>
              <a:t> for a fee. For the </a:t>
            </a:r>
            <a:r>
              <a:rPr lang="en-US" sz="2200" b="1" dirty="0">
                <a:latin typeface="Times New Roman" panose="02020603050405020304" pitchFamily="18" charset="0"/>
                <a:cs typeface="Times New Roman" panose="02020603050405020304" pitchFamily="18" charset="0"/>
              </a:rPr>
              <a:t>consignor</a:t>
            </a:r>
            <a:r>
              <a:rPr lang="en-US" sz="2200" dirty="0">
                <a:latin typeface="Times New Roman" panose="02020603050405020304" pitchFamily="18" charset="0"/>
                <a:cs typeface="Times New Roman" panose="02020603050405020304" pitchFamily="18" charset="0"/>
              </a:rPr>
              <a:t>, it is outward consignment and for the </a:t>
            </a:r>
            <a:r>
              <a:rPr lang="en-US" sz="2200" b="1" dirty="0">
                <a:latin typeface="Times New Roman" panose="02020603050405020304" pitchFamily="18" charset="0"/>
                <a:cs typeface="Times New Roman" panose="02020603050405020304" pitchFamily="18" charset="0"/>
              </a:rPr>
              <a:t>consignee</a:t>
            </a:r>
            <a:r>
              <a:rPr lang="en-US" sz="2200" dirty="0">
                <a:latin typeface="Times New Roman" panose="02020603050405020304" pitchFamily="18" charset="0"/>
                <a:cs typeface="Times New Roman" panose="02020603050405020304" pitchFamily="18" charset="0"/>
              </a:rPr>
              <a:t>, it is inward consignment. Also, there is another similar term called consignment shop. The consignment shop is a retail store which displays goods for the buyers for sale</a:t>
            </a: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en-US" sz="2200" b="1" dirty="0">
                <a:latin typeface="Times New Roman" panose="02020603050405020304" pitchFamily="18" charset="0"/>
                <a:cs typeface="Times New Roman" panose="02020603050405020304" pitchFamily="18" charset="0"/>
              </a:rPr>
              <a:t>Example</a:t>
            </a:r>
            <a:r>
              <a:rPr lang="en-US" altLang="en-US" sz="2200" dirty="0">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Giving the right to sell some inventory, owned by company A to company B</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Are shelved but never owned by the company B</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Are not included in balance sheet of company B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Company B cares about inventories, provides promotional actions to sell them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Are shipped by company A to company B but not paid for until they are sold</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After selling company B paid money to company A and received in turn some commission </a:t>
            </a:r>
          </a:p>
          <a:p>
            <a:pPr marL="285750" indent="-285750">
              <a:buFont typeface="Arial" panose="020B0604020202020204" pitchFamily="34" charset="0"/>
              <a:buChar char="•"/>
            </a:pPr>
            <a:r>
              <a:rPr lang="en-US" altLang="en-US" sz="2200" dirty="0">
                <a:latin typeface="Times New Roman" panose="02020603050405020304" pitchFamily="18" charset="0"/>
                <a:cs typeface="Times New Roman" panose="02020603050405020304" pitchFamily="18" charset="0"/>
              </a:rPr>
              <a:t>If goods are not sold, they returned to owner – company A </a:t>
            </a:r>
            <a:endParaRPr lang="ru-RU" altLang="en-US"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311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71924"/>
            <a:ext cx="7909069" cy="553998"/>
          </a:xfrm>
          <a:prstGeom prst="rect">
            <a:avLst/>
          </a:prstGeom>
          <a:solidFill>
            <a:srgbClr val="009999"/>
          </a:solidFill>
        </p:spPr>
        <p:txBody>
          <a:bodyPr wrap="square">
            <a:spAutoFit/>
          </a:bodyPr>
          <a:lstStyle/>
          <a:p>
            <a:pPr>
              <a:spcBef>
                <a:spcPts val="600"/>
              </a:spcBef>
            </a:pPr>
            <a:r>
              <a:rPr lang="en-US" sz="2800" dirty="0">
                <a:latin typeface="Times New Roman" panose="02020603050405020304" pitchFamily="18" charset="0"/>
                <a:cs typeface="Times New Roman" panose="02020603050405020304" pitchFamily="18" charset="0"/>
              </a:rPr>
              <a:t>Features of consignment</a:t>
            </a:r>
            <a:r>
              <a:rPr lang="en-US" sz="3000" kern="0" dirty="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67399" y="84976"/>
            <a:ext cx="1464833" cy="1127893"/>
          </a:xfrm>
          <a:prstGeom prst="rect">
            <a:avLst/>
          </a:prstGeom>
        </p:spPr>
      </p:pic>
      <p:sp>
        <p:nvSpPr>
          <p:cNvPr id="2" name="Rectangle 1">
            <a:extLst>
              <a:ext uri="{FF2B5EF4-FFF2-40B4-BE49-F238E27FC236}">
                <a16:creationId xmlns:a16="http://schemas.microsoft.com/office/drawing/2014/main" id="{12D9104A-00F8-44CC-A438-8B4D422B3172}"/>
              </a:ext>
            </a:extLst>
          </p:cNvPr>
          <p:cNvSpPr/>
          <p:nvPr/>
        </p:nvSpPr>
        <p:spPr>
          <a:xfrm>
            <a:off x="421537" y="1102360"/>
            <a:ext cx="9945861" cy="5170646"/>
          </a:xfrm>
          <a:prstGeom prst="rect">
            <a:avLst/>
          </a:prstGeom>
        </p:spPr>
        <p:txBody>
          <a:bodyPr wrap="square">
            <a:spAutoFit/>
          </a:bodyPr>
          <a:lstStyle/>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possession of the goods transfers from one party to another.</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consignor is responsible for all the risks, expenses and damages associated with the consigned goods.</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relation of the persons in the consignment is that of consignor (principal) and the consignee (agent) </a:t>
            </a:r>
            <a:r>
              <a:rPr lang="en-US" sz="2200" b="1" dirty="0">
                <a:latin typeface="Times New Roman" panose="02020603050405020304" pitchFamily="18" charset="0"/>
                <a:cs typeface="Times New Roman" panose="02020603050405020304" pitchFamily="18" charset="0"/>
              </a:rPr>
              <a:t>and not </a:t>
            </a:r>
            <a:r>
              <a:rPr lang="en-US" sz="2200" dirty="0">
                <a:latin typeface="Times New Roman" panose="02020603050405020304" pitchFamily="18" charset="0"/>
                <a:cs typeface="Times New Roman" panose="02020603050405020304" pitchFamily="18" charset="0"/>
              </a:rPr>
              <a:t>of the buyer and seller.</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Only the possession of the goods is with the consignee and not the ownership.</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Profit or loss on the sale of the goods belongs to the consignor.</a:t>
            </a:r>
          </a:p>
          <a:p>
            <a:pPr fontAlgn="base"/>
            <a:endParaRPr lang="en-US" sz="2200" b="1" dirty="0">
              <a:latin typeface="Times New Roman" panose="02020603050405020304" pitchFamily="18" charset="0"/>
              <a:cs typeface="Times New Roman" panose="02020603050405020304" pitchFamily="18" charset="0"/>
            </a:endParaRPr>
          </a:p>
          <a:p>
            <a:pPr fontAlgn="base"/>
            <a:r>
              <a:rPr lang="ru-RU" sz="2200" b="1" dirty="0" err="1">
                <a:latin typeface="Times New Roman" panose="02020603050405020304" pitchFamily="18" charset="0"/>
                <a:cs typeface="Times New Roman" panose="02020603050405020304" pitchFamily="18" charset="0"/>
              </a:rPr>
              <a:t>Objectives</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of</a:t>
            </a:r>
            <a:r>
              <a:rPr lang="ru-RU" sz="2200" b="1" dirty="0">
                <a:latin typeface="Times New Roman" panose="02020603050405020304" pitchFamily="18" charset="0"/>
                <a:cs typeface="Times New Roman" panose="02020603050405020304" pitchFamily="18" charset="0"/>
              </a:rPr>
              <a:t> </a:t>
            </a:r>
            <a:r>
              <a:rPr lang="ru-RU" sz="2200" b="1" dirty="0" err="1">
                <a:latin typeface="Times New Roman" panose="02020603050405020304" pitchFamily="18" charset="0"/>
                <a:cs typeface="Times New Roman" panose="02020603050405020304" pitchFamily="18" charset="0"/>
              </a:rPr>
              <a:t>consignment</a:t>
            </a:r>
            <a:r>
              <a:rPr lang="en-US" sz="2200" b="1" dirty="0">
                <a:latin typeface="Times New Roman" panose="02020603050405020304" pitchFamily="18" charset="0"/>
                <a:cs typeface="Times New Roman" panose="02020603050405020304" pitchFamily="18" charset="0"/>
              </a:rPr>
              <a:t>:</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make large consignments and increase sales volume by attracting customers.</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launch a new product and create and capture the market for the same.</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Earning higher revenue from a different geographical area for the same product.</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grow and expand the business.</a:t>
            </a:r>
          </a:p>
          <a:p>
            <a:pPr marL="285750" lvl="0" indent="-285750" fontAlgn="base">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Sustainment in the domestic and international market.</a:t>
            </a:r>
          </a:p>
          <a:p>
            <a:pPr marL="285750"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To increase sales by utilizing the talent and expertise of the consignee</a:t>
            </a:r>
            <a:endParaRPr lang="en-US" alt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579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53061"/>
            <a:ext cx="7909069" cy="523220"/>
          </a:xfrm>
          <a:prstGeom prst="rect">
            <a:avLst/>
          </a:prstGeom>
          <a:solidFill>
            <a:srgbClr val="009999"/>
          </a:solidFill>
        </p:spPr>
        <p:txBody>
          <a:bodyPr wrap="square">
            <a:spAutoFit/>
          </a:bodyPr>
          <a:lstStyle/>
          <a:p>
            <a:pPr>
              <a:spcBef>
                <a:spcPts val="600"/>
              </a:spcBef>
            </a:pPr>
            <a:r>
              <a:rPr lang="en-US" sz="2800" cap="all" dirty="0">
                <a:latin typeface="Times New Roman" panose="02020603050405020304" pitchFamily="18" charset="0"/>
                <a:ea typeface="Times New Roman" panose="02020603050405020304" pitchFamily="18" charset="0"/>
              </a:rPr>
              <a:t>ADVANTAGES OF CONSIGNMENT</a:t>
            </a:r>
            <a:r>
              <a:rPr lang="en-US" sz="2800" kern="0" dirty="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7617" y="195486"/>
            <a:ext cx="1464833" cy="1127893"/>
          </a:xfrm>
          <a:prstGeom prst="rect">
            <a:avLst/>
          </a:prstGeom>
        </p:spPr>
      </p:pic>
      <p:sp>
        <p:nvSpPr>
          <p:cNvPr id="3" name="Rectangle 2">
            <a:extLst>
              <a:ext uri="{FF2B5EF4-FFF2-40B4-BE49-F238E27FC236}">
                <a16:creationId xmlns:a16="http://schemas.microsoft.com/office/drawing/2014/main" id="{B65CC2DE-1AB5-409D-8DFD-E00B46B6A92A}"/>
              </a:ext>
            </a:extLst>
          </p:cNvPr>
          <p:cNvSpPr>
            <a:spLocks noChangeArrowheads="1"/>
          </p:cNvSpPr>
          <p:nvPr/>
        </p:nvSpPr>
        <p:spPr bwMode="auto">
          <a:xfrm>
            <a:off x="2512400" y="20132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F0015A6D-7595-48A8-8DA8-F51ABABBD8E7}"/>
              </a:ext>
            </a:extLst>
          </p:cNvPr>
          <p:cNvSpPr>
            <a:spLocks noChangeArrowheads="1"/>
          </p:cNvSpPr>
          <p:nvPr/>
        </p:nvSpPr>
        <p:spPr bwMode="auto">
          <a:xfrm>
            <a:off x="2512400" y="95704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a:extLst>
              <a:ext uri="{FF2B5EF4-FFF2-40B4-BE49-F238E27FC236}">
                <a16:creationId xmlns:a16="http://schemas.microsoft.com/office/drawing/2014/main" id="{D210282F-E492-40EC-8B48-7970FC5FE50E}"/>
              </a:ext>
            </a:extLst>
          </p:cNvPr>
          <p:cNvSpPr/>
          <p:nvPr/>
        </p:nvSpPr>
        <p:spPr>
          <a:xfrm>
            <a:off x="367021" y="1033856"/>
            <a:ext cx="10360596" cy="5078313"/>
          </a:xfrm>
          <a:prstGeom prst="rect">
            <a:avLst/>
          </a:prstGeom>
        </p:spPr>
        <p:txBody>
          <a:bodyPr wrap="square">
            <a:spAutoFit/>
          </a:bodyPr>
          <a:lstStyle/>
          <a:p>
            <a:pPr fontAlgn="base">
              <a:spcAft>
                <a:spcPts val="0"/>
              </a:spcAft>
            </a:pPr>
            <a:r>
              <a:rPr lang="en-US" cap="all" dirty="0">
                <a:latin typeface="Times New Roman" panose="02020603050405020304" pitchFamily="18" charset="0"/>
                <a:ea typeface="Times New Roman" panose="02020603050405020304" pitchFamily="18" charset="0"/>
                <a:cs typeface="Times New Roman" panose="02020603050405020304" pitchFamily="18" charset="0"/>
              </a:rPr>
              <a:t>ADVANTAGES FOR CONSIGNOR</a:t>
            </a:r>
            <a:endParaRPr lang="en-US"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Increased sales and margin if the consignor is assigning the responsibility of the goods to a skilled and experienced consignee.</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Since the ownership is with the consignor, he may at any time reclaim those goods in the case of any default from the consignee’s end.</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Inventory holding costs are lessened as the goods are sent to the consignee and are in his possession.</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sellers want to increase their sales and do not have time to promote their product or look after the customers, they prefer hiring an agent to look after the same.</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consignee is well versed with the buyers, market, product, etc. he may sell the product very fast. Hence this would lead to product expansion, better market share, increased sales, etc.</a:t>
            </a:r>
          </a:p>
          <a:p>
            <a:pPr fontAlgn="base">
              <a:spcAft>
                <a:spcPts val="0"/>
              </a:spcAft>
            </a:pPr>
            <a:endParaRPr lang="en-US" cap="all"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ru-RU" cap="all" dirty="0">
                <a:latin typeface="Times New Roman" panose="02020603050405020304" pitchFamily="18" charset="0"/>
                <a:ea typeface="Times New Roman" panose="02020603050405020304" pitchFamily="18" charset="0"/>
                <a:cs typeface="Times New Roman" panose="02020603050405020304" pitchFamily="18" charset="0"/>
              </a:rPr>
              <a:t>ADVANTAGES FOR CONSIGNEE</a:t>
            </a:r>
            <a:endParaRPr lang="en-US"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The consignee has to pay for only those goods that are sold.</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The consignee sometimes doesn’t have to pay for some expenses if it agreed as per the agreement.</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consignee is well versed with the product, he may sell the goods faster thereby increasing his share of revenue.</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In the case of huge demand, he may earn higher revenue. As he need not incur any expense of the shipping also not to worry about the lead time.</a:t>
            </a:r>
          </a:p>
        </p:txBody>
      </p:sp>
    </p:spTree>
    <p:extLst>
      <p:ext uri="{BB962C8B-B14F-4D97-AF65-F5344CB8AC3E}">
        <p14:creationId xmlns:p14="http://schemas.microsoft.com/office/powerpoint/2010/main" val="748362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63048"/>
            <a:ext cx="7909069" cy="523220"/>
          </a:xfrm>
          <a:prstGeom prst="rect">
            <a:avLst/>
          </a:prstGeom>
          <a:solidFill>
            <a:srgbClr val="009999"/>
          </a:solidFill>
        </p:spPr>
        <p:txBody>
          <a:bodyPr wrap="square">
            <a:spAutoFit/>
          </a:bodyPr>
          <a:lstStyle/>
          <a:p>
            <a:pPr>
              <a:spcBef>
                <a:spcPts val="600"/>
              </a:spcBef>
            </a:pPr>
            <a:r>
              <a:rPr lang="en-US" sz="2800" cap="all" dirty="0">
                <a:latin typeface="Times New Roman" panose="02020603050405020304" pitchFamily="18" charset="0"/>
                <a:ea typeface="Times New Roman" panose="02020603050405020304" pitchFamily="18" charset="0"/>
              </a:rPr>
              <a:t>DISADVANTAGES OF CONSIGNMENT</a:t>
            </a:r>
            <a:r>
              <a:rPr lang="en-US" sz="2800" kern="0" dirty="0">
                <a:latin typeface="Times New Roman" panose="02020603050405020304" pitchFamily="18" charset="0"/>
                <a:cs typeface="Times New Roman" panose="02020603050405020304" pitchFamily="18" charset="0"/>
              </a:rPr>
              <a:t>:</a:t>
            </a:r>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endParaRPr lang="en-US" sz="1800" kern="0" dirty="0">
              <a:latin typeface="Times New Roman" panose="02020603050405020304" pitchFamily="18" charset="0"/>
              <a:cs typeface="Times New Roman" panose="02020603050405020304" pitchFamily="18" charset="0"/>
            </a:endParaRPr>
          </a:p>
          <a:p>
            <a:pPr>
              <a:lnSpc>
                <a:spcPct val="100000"/>
              </a:lnSpc>
              <a:spcBef>
                <a:spcPts val="600"/>
              </a:spcBef>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CB22C380-54CE-49CB-9C17-0F5058949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7832" y="0"/>
            <a:ext cx="1464833" cy="1127893"/>
          </a:xfrm>
          <a:prstGeom prst="rect">
            <a:avLst/>
          </a:prstGeom>
        </p:spPr>
      </p:pic>
      <p:sp>
        <p:nvSpPr>
          <p:cNvPr id="3" name="Rectangle 2">
            <a:extLst>
              <a:ext uri="{FF2B5EF4-FFF2-40B4-BE49-F238E27FC236}">
                <a16:creationId xmlns:a16="http://schemas.microsoft.com/office/drawing/2014/main" id="{B65CC2DE-1AB5-409D-8DFD-E00B46B6A92A}"/>
              </a:ext>
            </a:extLst>
          </p:cNvPr>
          <p:cNvSpPr>
            <a:spLocks noChangeArrowheads="1"/>
          </p:cNvSpPr>
          <p:nvPr/>
        </p:nvSpPr>
        <p:spPr bwMode="auto">
          <a:xfrm>
            <a:off x="2512400" y="20132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2">
            <a:extLst>
              <a:ext uri="{FF2B5EF4-FFF2-40B4-BE49-F238E27FC236}">
                <a16:creationId xmlns:a16="http://schemas.microsoft.com/office/drawing/2014/main" id="{F0015A6D-7595-48A8-8DA8-F51ABABBD8E7}"/>
              </a:ext>
            </a:extLst>
          </p:cNvPr>
          <p:cNvSpPr>
            <a:spLocks noChangeArrowheads="1"/>
          </p:cNvSpPr>
          <p:nvPr/>
        </p:nvSpPr>
        <p:spPr bwMode="auto">
          <a:xfrm>
            <a:off x="2512400" y="95704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a:extLst>
              <a:ext uri="{FF2B5EF4-FFF2-40B4-BE49-F238E27FC236}">
                <a16:creationId xmlns:a16="http://schemas.microsoft.com/office/drawing/2014/main" id="{D210282F-E492-40EC-8B48-7970FC5FE50E}"/>
              </a:ext>
            </a:extLst>
          </p:cNvPr>
          <p:cNvSpPr/>
          <p:nvPr/>
        </p:nvSpPr>
        <p:spPr>
          <a:xfrm>
            <a:off x="259334" y="786268"/>
            <a:ext cx="10616483" cy="5909310"/>
          </a:xfrm>
          <a:prstGeom prst="rect">
            <a:avLst/>
          </a:prstGeom>
        </p:spPr>
        <p:txBody>
          <a:bodyPr wrap="square">
            <a:spAutoFit/>
          </a:bodyPr>
          <a:lstStyle/>
          <a:p>
            <a:pPr fontAlgn="base">
              <a:spcAft>
                <a:spcPts val="0"/>
              </a:spcAft>
            </a:pPr>
            <a:r>
              <a:rPr lang="en-US" cap="all" dirty="0">
                <a:latin typeface="Times New Roman" panose="02020603050405020304" pitchFamily="18" charset="0"/>
                <a:ea typeface="Times New Roman" panose="02020603050405020304" pitchFamily="18" charset="0"/>
                <a:cs typeface="Times New Roman" panose="02020603050405020304" pitchFamily="18" charset="0"/>
              </a:rPr>
              <a:t>DISADVANTAGES FOR CONSIGNOR</a:t>
            </a:r>
            <a:endParaRPr lang="en-US"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Since the consignee is not the owner and doesn’t face any monetary risk, he may not take this agreement seriously. </a:t>
            </a:r>
            <a:r>
              <a:rPr lang="ru-RU" dirty="0" err="1">
                <a:latin typeface="Times New Roman" panose="02020603050405020304" pitchFamily="18" charset="0"/>
                <a:ea typeface="Calibri" panose="020F0502020204030204" pitchFamily="34" charset="0"/>
                <a:cs typeface="Times New Roman" panose="02020603050405020304" pitchFamily="18" charset="0"/>
              </a:rPr>
              <a:t>Hence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he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may</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not</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promote</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err="1">
                <a:latin typeface="Times New Roman" panose="02020603050405020304" pitchFamily="18" charset="0"/>
                <a:ea typeface="Calibri" panose="020F0502020204030204" pitchFamily="34" charset="0"/>
                <a:cs typeface="Times New Roman" panose="02020603050405020304" pitchFamily="18" charset="0"/>
              </a:rPr>
              <a:t>sales</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Sometimes the consignor pays huge shipping charges by shipping a large amount of inventory instead of paying for smaller inventories to the consignee. However, the goods may or may not sell. So, if the goods don’t sell, he suffers a huge loss as he remains to be the owner and they still have to count it as a part of his cost assessment.</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The consignor has to keep waiting for the payment creating uncertainty in regards to when and how much will be receipt of the sales proceeds from the consignee. So, until there is a sale of all or some of the goods, the consignor has to wait for the payment leading to an imbalance in cash flows.</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consignor sells the product directly into the market, he may earn comparatively higher revenue by removing the excess profit of the consignee.</a:t>
            </a:r>
          </a:p>
          <a:p>
            <a:pPr fontAlgn="base">
              <a:spcAft>
                <a:spcPts val="0"/>
              </a:spcAft>
            </a:pPr>
            <a:endParaRPr lang="en-US" cap="all"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spcAft>
                <a:spcPts val="0"/>
              </a:spcAft>
            </a:pPr>
            <a:r>
              <a:rPr lang="ru-RU" cap="all" dirty="0">
                <a:latin typeface="Times New Roman" panose="02020603050405020304" pitchFamily="18" charset="0"/>
                <a:ea typeface="Times New Roman" panose="02020603050405020304" pitchFamily="18" charset="0"/>
                <a:cs typeface="Times New Roman" panose="02020603050405020304" pitchFamily="18" charset="0"/>
              </a:rPr>
              <a:t>DISADVANTAGES FOR CONSIGNEE</a:t>
            </a:r>
            <a:endParaRPr lang="en-US" b="1"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consignee carries a bad reputation in a particular market, he may not be able to sell the goods so easily.</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The biggest con for the consignee is that he incurs a holding cost for that inventory either in his </a:t>
            </a:r>
            <a:r>
              <a:rPr lang="en-US" dirty="0" err="1">
                <a:latin typeface="Times New Roman" panose="02020603050405020304" pitchFamily="18" charset="0"/>
                <a:ea typeface="Calibri" panose="020F0502020204030204" pitchFamily="34" charset="0"/>
                <a:cs typeface="Times New Roman" panose="02020603050405020304" pitchFamily="18" charset="0"/>
              </a:rPr>
              <a:t>godown</a:t>
            </a:r>
            <a:r>
              <a:rPr lang="en-US" dirty="0">
                <a:latin typeface="Times New Roman" panose="02020603050405020304" pitchFamily="18" charset="0"/>
                <a:ea typeface="Calibri" panose="020F0502020204030204" pitchFamily="34" charset="0"/>
                <a:cs typeface="Times New Roman" panose="02020603050405020304" pitchFamily="18" charset="0"/>
              </a:rPr>
              <a:t> or in his store. That inventory may or may not sell. So, in the case of unsold goods, he suffers a loss.</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the consignee repeatedly fails to sell the goods in time, he may either be discarded as an agent or would receive a lesser commission.</a:t>
            </a:r>
          </a:p>
          <a:p>
            <a:pPr marL="342900" lvl="0" indent="-342900" fontAlgn="base">
              <a:spcAft>
                <a:spcPts val="0"/>
              </a:spcAft>
              <a:buSzPts val="1000"/>
              <a:buFont typeface="Wingdings" panose="05000000000000000000" pitchFamily="2" charset="2"/>
              <a:buChar char=""/>
              <a:tabLst>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If in the case of no sale of the goods and there is a possibility of it getting deteriorated, the consignee may have to buy them.</a:t>
            </a:r>
          </a:p>
        </p:txBody>
      </p:sp>
    </p:spTree>
    <p:extLst>
      <p:ext uri="{BB962C8B-B14F-4D97-AF65-F5344CB8AC3E}">
        <p14:creationId xmlns:p14="http://schemas.microsoft.com/office/powerpoint/2010/main" val="2749752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Leasing as long-term rent, long-term debt</a:t>
            </a:r>
            <a:endParaRPr lang="en-GB" sz="2800" kern="0" dirty="0"/>
          </a:p>
        </p:txBody>
      </p:sp>
      <p:sp>
        <p:nvSpPr>
          <p:cNvPr id="8" name="Zástupný symbol pro obsah 2"/>
          <p:cNvSpPr txBox="1">
            <a:spLocks/>
          </p:cNvSpPr>
          <p:nvPr/>
        </p:nvSpPr>
        <p:spPr>
          <a:xfrm>
            <a:off x="251518" y="800158"/>
            <a:ext cx="10224128" cy="56560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lnSpc>
                <a:spcPct val="100000"/>
              </a:lnSpc>
              <a:spcBef>
                <a:spcPts val="0"/>
              </a:spcBef>
            </a:pPr>
            <a:r>
              <a:rPr lang="en-US" sz="2000" dirty="0">
                <a:latin typeface="Times New Roman" panose="02020603050405020304" pitchFamily="18" charset="0"/>
                <a:cs typeface="Times New Roman" panose="02020603050405020304" pitchFamily="18" charset="0"/>
              </a:rPr>
              <a:t>A famous quote by Donald B. Grant says, “</a:t>
            </a:r>
            <a:r>
              <a:rPr lang="en-US" sz="2000" i="1" dirty="0">
                <a:latin typeface="Times New Roman" panose="02020603050405020304" pitchFamily="18" charset="0"/>
                <a:cs typeface="Times New Roman" panose="02020603050405020304" pitchFamily="18" charset="0"/>
              </a:rPr>
              <a:t>Why own a cow when the milk is so cheap? All you really need is milk and not the cow.</a:t>
            </a:r>
            <a:r>
              <a:rPr lang="en-US" sz="2000" dirty="0">
                <a:latin typeface="Times New Roman" panose="02020603050405020304" pitchFamily="18" charset="0"/>
                <a:cs typeface="Times New Roman" panose="02020603050405020304" pitchFamily="18" charset="0"/>
              </a:rPr>
              <a:t>” The concept of Lease is influenced by this quote. We can compare ‘milk’ with the ‘rights to use an asset’ and ‘cow’ with the ‘asset’ itself. Ultimately, a person who wants to manufacture a product using machinery can get to use that machinery under a leasing arrangement without owning it.</a:t>
            </a:r>
          </a:p>
          <a:p>
            <a:pPr fontAlgn="base">
              <a:lnSpc>
                <a:spcPct val="100000"/>
              </a:lnSpc>
              <a:spcBef>
                <a:spcPts val="0"/>
              </a:spcBef>
            </a:pPr>
            <a:r>
              <a:rPr lang="en-US" sz="2000" dirty="0">
                <a:latin typeface="Times New Roman" panose="02020603050405020304" pitchFamily="18" charset="0"/>
                <a:cs typeface="Times New Roman" panose="02020603050405020304" pitchFamily="18" charset="0"/>
              </a:rPr>
              <a:t>A lease can be defined as an arrangement between the lessor (owner of the asset) and the lessee (user of the asset) whereby the lessor purchases an asset for the lessee and allows him to use it in exchange for periodical payments called lease rentals or minimum lease payments </a:t>
            </a:r>
          </a:p>
          <a:p>
            <a:pPr fontAlgn="base">
              <a:lnSpc>
                <a:spcPct val="100000"/>
              </a:lnSpc>
              <a:spcBef>
                <a:spcPts val="0"/>
              </a:spcBef>
            </a:pPr>
            <a:r>
              <a:rPr lang="en-US" sz="2000" dirty="0">
                <a:latin typeface="Times New Roman" panose="02020603050405020304" pitchFamily="18" charset="0"/>
                <a:cs typeface="Times New Roman" panose="02020603050405020304" pitchFamily="18" charset="0"/>
              </a:rPr>
              <a:t> Leasing is appropriate for an individual or business which cannot raise money through other means of finance like debt or term loan because of the lack of funds. The business or lessee cannot even arrange the down payment money to raise debt. The lease works best for him. On the other hand, the lessor, who wants to invest his money efficiently, becomes the financier for the lessee and earns the interest.</a:t>
            </a:r>
          </a:p>
          <a:p>
            <a:pPr fontAlgn="base">
              <a:lnSpc>
                <a:spcPct val="100000"/>
              </a:lnSpc>
              <a:spcBef>
                <a:spcPts val="0"/>
              </a:spcBef>
            </a:pPr>
            <a:r>
              <a:rPr lang="en-US" sz="2000" dirty="0">
                <a:latin typeface="Times New Roman" panose="02020603050405020304" pitchFamily="18" charset="0"/>
                <a:cs typeface="Times New Roman" panose="02020603050405020304" pitchFamily="18" charset="0"/>
              </a:rPr>
              <a:t>There are four different things possible post-termination of the leasing: </a:t>
            </a:r>
          </a:p>
          <a:p>
            <a:pPr lvl="0" fontAlgn="base">
              <a:lnSpc>
                <a:spcPct val="100000"/>
              </a:lnSpc>
              <a:spcBef>
                <a:spcPts val="0"/>
              </a:spcBef>
            </a:pPr>
            <a:r>
              <a:rPr lang="en-US" sz="2000" dirty="0">
                <a:latin typeface="Times New Roman" panose="02020603050405020304" pitchFamily="18" charset="0"/>
                <a:cs typeface="Times New Roman" panose="02020603050405020304" pitchFamily="18" charset="0"/>
              </a:rPr>
              <a:t>The lease is renewed by the lessee perpetually or for a definite period of time.</a:t>
            </a:r>
          </a:p>
          <a:p>
            <a:pPr lvl="0" fontAlgn="base">
              <a:lnSpc>
                <a:spcPct val="100000"/>
              </a:lnSpc>
              <a:spcBef>
                <a:spcPts val="0"/>
              </a:spcBef>
            </a:pPr>
            <a:r>
              <a:rPr lang="en-US" sz="2000" dirty="0">
                <a:latin typeface="Times New Roman" panose="02020603050405020304" pitchFamily="18" charset="0"/>
                <a:cs typeface="Times New Roman" panose="02020603050405020304" pitchFamily="18" charset="0"/>
              </a:rPr>
              <a:t>The asset goes back to the lessor.</a:t>
            </a:r>
          </a:p>
          <a:p>
            <a:pPr lvl="0" fontAlgn="base">
              <a:lnSpc>
                <a:spcPct val="100000"/>
              </a:lnSpc>
              <a:spcBef>
                <a:spcPts val="0"/>
              </a:spcBef>
            </a:pPr>
            <a:r>
              <a:rPr lang="en-US" sz="2000" dirty="0">
                <a:latin typeface="Times New Roman" panose="02020603050405020304" pitchFamily="18" charset="0"/>
                <a:cs typeface="Times New Roman" panose="02020603050405020304" pitchFamily="18" charset="0"/>
              </a:rPr>
              <a:t>The asset comes back to the lessor and he sells it off to a third party.</a:t>
            </a:r>
          </a:p>
          <a:p>
            <a:pPr lvl="0" fontAlgn="base">
              <a:lnSpc>
                <a:spcPct val="100000"/>
              </a:lnSpc>
              <a:spcBef>
                <a:spcPts val="0"/>
              </a:spcBef>
            </a:pPr>
            <a:r>
              <a:rPr lang="en-US" sz="2000" dirty="0">
                <a:latin typeface="Times New Roman" panose="02020603050405020304" pitchFamily="18" charset="0"/>
                <a:cs typeface="Times New Roman" panose="02020603050405020304" pitchFamily="18" charset="0"/>
              </a:rPr>
              <a:t>Lessor sells to the lessee.</a:t>
            </a:r>
          </a:p>
          <a:p>
            <a:pPr fontAlgn="base">
              <a:lnSpc>
                <a:spcPct val="100000"/>
              </a:lnSpc>
              <a:spcBef>
                <a:spcPts val="0"/>
              </a:spcBef>
            </a:pPr>
            <a:endParaRPr lang="en-US" sz="20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40587376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Leasing: advantages and disadvantages</a:t>
            </a:r>
            <a:endParaRPr lang="en-GB" sz="2800" kern="0" dirty="0"/>
          </a:p>
        </p:txBody>
      </p:sp>
      <p:sp>
        <p:nvSpPr>
          <p:cNvPr id="8" name="Zástupný symbol pro obsah 2"/>
          <p:cNvSpPr txBox="1">
            <a:spLocks/>
          </p:cNvSpPr>
          <p:nvPr/>
        </p:nvSpPr>
        <p:spPr>
          <a:xfrm>
            <a:off x="2584061" y="1902290"/>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180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
        <p:nvSpPr>
          <p:cNvPr id="3" name="Rectangle 4">
            <a:extLst>
              <a:ext uri="{FF2B5EF4-FFF2-40B4-BE49-F238E27FC236}">
                <a16:creationId xmlns:a16="http://schemas.microsoft.com/office/drawing/2014/main" id="{5FFE7DAA-0990-4D40-ABA6-935501CC6F6B}"/>
              </a:ext>
            </a:extLst>
          </p:cNvPr>
          <p:cNvSpPr>
            <a:spLocks noChangeArrowheads="1"/>
          </p:cNvSpPr>
          <p:nvPr/>
        </p:nvSpPr>
        <p:spPr bwMode="auto">
          <a:xfrm>
            <a:off x="1939636" y="110213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a:extLst>
              <a:ext uri="{FF2B5EF4-FFF2-40B4-BE49-F238E27FC236}">
                <a16:creationId xmlns:a16="http://schemas.microsoft.com/office/drawing/2014/main" id="{2417F31D-A599-4A17-8979-B01D7C4DA8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7551" y="993438"/>
            <a:ext cx="9556267" cy="562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4140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Operating and financial lease:</a:t>
            </a:r>
            <a:endParaRPr lang="en-GB" sz="2800" kern="0" dirty="0"/>
          </a:p>
        </p:txBody>
      </p:sp>
      <p:sp>
        <p:nvSpPr>
          <p:cNvPr id="8" name="Zástupný symbol pro obsah 2"/>
          <p:cNvSpPr txBox="1">
            <a:spLocks/>
          </p:cNvSpPr>
          <p:nvPr/>
        </p:nvSpPr>
        <p:spPr>
          <a:xfrm>
            <a:off x="644425" y="800158"/>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180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graphicFrame>
        <p:nvGraphicFramePr>
          <p:cNvPr id="2" name="Table 1">
            <a:extLst>
              <a:ext uri="{FF2B5EF4-FFF2-40B4-BE49-F238E27FC236}">
                <a16:creationId xmlns:a16="http://schemas.microsoft.com/office/drawing/2014/main" id="{77558215-E24A-47DB-B989-35EDD334BB5B}"/>
              </a:ext>
            </a:extLst>
          </p:cNvPr>
          <p:cNvGraphicFramePr>
            <a:graphicFrameLocks noGrp="1"/>
          </p:cNvGraphicFramePr>
          <p:nvPr>
            <p:extLst>
              <p:ext uri="{D42A27DB-BD31-4B8C-83A1-F6EECF244321}">
                <p14:modId xmlns:p14="http://schemas.microsoft.com/office/powerpoint/2010/main" val="2594932405"/>
              </p:ext>
            </p:extLst>
          </p:nvPr>
        </p:nvGraphicFramePr>
        <p:xfrm>
          <a:off x="375682" y="922023"/>
          <a:ext cx="10513990" cy="5713309"/>
        </p:xfrm>
        <a:graphic>
          <a:graphicData uri="http://schemas.openxmlformats.org/drawingml/2006/table">
            <a:tbl>
              <a:tblPr firstRow="1" firstCol="1" bandRow="1"/>
              <a:tblGrid>
                <a:gridCol w="2695622">
                  <a:extLst>
                    <a:ext uri="{9D8B030D-6E8A-4147-A177-3AD203B41FA5}">
                      <a16:colId xmlns:a16="http://schemas.microsoft.com/office/drawing/2014/main" val="1183937305"/>
                    </a:ext>
                  </a:extLst>
                </a:gridCol>
                <a:gridCol w="4230041">
                  <a:extLst>
                    <a:ext uri="{9D8B030D-6E8A-4147-A177-3AD203B41FA5}">
                      <a16:colId xmlns:a16="http://schemas.microsoft.com/office/drawing/2014/main" val="4198315884"/>
                    </a:ext>
                  </a:extLst>
                </a:gridCol>
                <a:gridCol w="3588327">
                  <a:extLst>
                    <a:ext uri="{9D8B030D-6E8A-4147-A177-3AD203B41FA5}">
                      <a16:colId xmlns:a16="http://schemas.microsoft.com/office/drawing/2014/main" val="2202365156"/>
                    </a:ext>
                  </a:extLst>
                </a:gridCol>
              </a:tblGrid>
              <a:tr h="208085">
                <a:tc>
                  <a:txBody>
                    <a:bodyPr/>
                    <a:lstStyle/>
                    <a:p>
                      <a:pPr>
                        <a:lnSpc>
                          <a:spcPct val="107000"/>
                        </a:lnSpc>
                        <a:spcAft>
                          <a:spcPts val="0"/>
                        </a:spcAft>
                      </a:pP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Aspects</a:t>
                      </a:r>
                      <a:r>
                        <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Difference</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8F9"/>
                    </a:solidFill>
                  </a:tcPr>
                </a:tc>
                <a:tc>
                  <a:txBody>
                    <a:bodyPr/>
                    <a:lstStyle/>
                    <a:p>
                      <a:pPr>
                        <a:lnSpc>
                          <a:spcPct val="107000"/>
                        </a:lnSpc>
                        <a:spcAft>
                          <a:spcPts val="0"/>
                        </a:spcAft>
                      </a:pPr>
                      <a:r>
                        <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Operating Lease</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8F9"/>
                    </a:solidFill>
                  </a:tcPr>
                </a:tc>
                <a:tc>
                  <a:txBody>
                    <a:bodyPr/>
                    <a:lstStyle/>
                    <a:p>
                      <a:pPr>
                        <a:lnSpc>
                          <a:spcPct val="107000"/>
                        </a:lnSpc>
                        <a:spcAft>
                          <a:spcPts val="0"/>
                        </a:spcAft>
                      </a:pPr>
                      <a:r>
                        <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Financial Lease</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8F9"/>
                    </a:solidFill>
                  </a:tcPr>
                </a:tc>
                <a:extLst>
                  <a:ext uri="{0D108BD9-81ED-4DB2-BD59-A6C34878D82A}">
                    <a16:rowId xmlns:a16="http://schemas.microsoft.com/office/drawing/2014/main" val="2900739311"/>
                  </a:ext>
                </a:extLst>
              </a:tr>
              <a:tr h="1006309">
                <a:tc>
                  <a:txBody>
                    <a:bodyPr/>
                    <a:lstStyle/>
                    <a:p>
                      <a:pPr fontAlgn="base">
                        <a:lnSpc>
                          <a:spcPct val="107000"/>
                        </a:lnSpc>
                        <a:spcAft>
                          <a:spcPts val="0"/>
                        </a:spcAft>
                      </a:pPr>
                      <a:r>
                        <a:rPr lang="ru-RU" sz="1600" cap="all"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DEFINITION</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lease in which all risks and rewards related to asset ownership remain with the </a:t>
                      </a: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lessor</a:t>
                      </a: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for the leased asset is called operating lease. </a:t>
                      </a:r>
                      <a:r>
                        <a:rPr lang="en-US" sz="1600" dirty="0">
                          <a:solidFill>
                            <a:schemeClr val="tx1"/>
                          </a:solidFill>
                          <a:latin typeface="Times New Roman" panose="02020603050405020304" pitchFamily="18" charset="0"/>
                          <a:cs typeface="Times New Roman" panose="02020603050405020304" pitchFamily="18" charset="0"/>
                        </a:rPr>
                        <a:t>The company does not have to buy it, but only lease it for several years and repeat it. </a:t>
                      </a:r>
                      <a:endPar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this lease, the asset is returned by the lessee after using it for lease term agreed upon. </a:t>
                      </a:r>
                    </a:p>
                    <a:p>
                      <a:pPr>
                        <a:lnSpc>
                          <a:spcPct val="107000"/>
                        </a:lnSpc>
                        <a:spcAft>
                          <a:spcPts val="0"/>
                        </a:spcAft>
                      </a:pPr>
                      <a:r>
                        <a:rPr lang="en-US" sz="1600" dirty="0">
                          <a:solidFill>
                            <a:schemeClr val="tx1"/>
                          </a:solidFill>
                          <a:latin typeface="Times New Roman" panose="02020603050405020304" pitchFamily="18" charset="0"/>
                          <a:cs typeface="Times New Roman" panose="02020603050405020304" pitchFamily="18" charset="0"/>
                        </a:rPr>
                        <a:t>An operative leasing is short-term leasing used often for buying equipment, or devices, which could become quite quick very old </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financial lease (Also known as a capital lease), the risks and rewards related to ownership of asset leased are transferred to the lessee. </a:t>
                      </a:r>
                    </a:p>
                    <a:p>
                      <a:pPr>
                        <a:lnSpc>
                          <a:spcPct val="107000"/>
                        </a:lnSpc>
                        <a:spcAft>
                          <a:spcPts val="0"/>
                        </a:spcAft>
                      </a:pPr>
                      <a:r>
                        <a:rPr lang="en-US" altLang="cs-CZ" sz="1600" dirty="0">
                          <a:solidFill>
                            <a:schemeClr val="tx1"/>
                          </a:solidFill>
                          <a:latin typeface="Times New Roman" panose="02020603050405020304" pitchFamily="18" charset="0"/>
                          <a:cs typeface="Times New Roman" panose="02020603050405020304" pitchFamily="18" charset="0"/>
                        </a:rPr>
                        <a:t>After the contract expires the lessee buys the subject for a lower price</a:t>
                      </a:r>
                    </a:p>
                    <a:p>
                      <a:pPr>
                        <a:lnSpc>
                          <a:spcPct val="107000"/>
                        </a:lnSpc>
                        <a:spcAft>
                          <a:spcPts val="0"/>
                        </a:spcAft>
                      </a:pPr>
                      <a:r>
                        <a:rPr lang="en-US" altLang="cs-CZ" sz="1600" dirty="0">
                          <a:solidFill>
                            <a:schemeClr val="tx1"/>
                          </a:solidFill>
                          <a:latin typeface="Times New Roman" panose="02020603050405020304" pitchFamily="18" charset="0"/>
                          <a:cs typeface="Times New Roman" panose="02020603050405020304" pitchFamily="18" charset="0"/>
                        </a:rPr>
                        <a:t>By leasing it is possible to finance up to 100 % of subject value from external (foreign) financial source</a:t>
                      </a:r>
                    </a:p>
                    <a:p>
                      <a:pPr>
                        <a:lnSpc>
                          <a:spcPct val="107000"/>
                        </a:lnSpc>
                        <a:spcAft>
                          <a:spcPts val="0"/>
                        </a:spcAft>
                      </a:pPr>
                      <a:r>
                        <a:rPr lang="en-US" altLang="cs-CZ" sz="1600" dirty="0">
                          <a:solidFill>
                            <a:schemeClr val="tx1"/>
                          </a:solidFill>
                          <a:latin typeface="Times New Roman" panose="02020603050405020304" pitchFamily="18" charset="0"/>
                          <a:cs typeface="Times New Roman" panose="02020603050405020304" pitchFamily="18" charset="0"/>
                        </a:rPr>
                        <a:t>Payments are usually paid after placing equipment in operation and they are fixed </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9764543"/>
                  </a:ext>
                </a:extLst>
              </a:tr>
              <a:tr h="533081">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OWNERSHIP</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ownership of the asset remains with the lessor for the entire lease period.</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Ownership transfer option at the end of the lease period is there with the lessee.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title</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might</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might</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not</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be</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transferred</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eventually</a:t>
                      </a:r>
                      <a:r>
                        <a:rPr lang="ru-RU"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592143"/>
                  </a:ext>
                </a:extLst>
              </a:tr>
              <a:tr h="627725">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ACCOUNTING EFFECT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Operating lease is treated generally like renting. That means, the lease payments are treated as operating expenses and the asset does not show on the </a:t>
                      </a: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balance sheet</a:t>
                      </a: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financial lease is treated like loan generally. Here, the asset ownership is considered by the lessee and so asset appears on the balance sheet.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4170659"/>
                  </a:ext>
                </a:extLst>
              </a:tr>
              <a:tr h="138191">
                <a:tc gridSpan="3">
                  <a:txBody>
                    <a:bodyPr/>
                    <a:lstStyle/>
                    <a:p>
                      <a:endParaRPr lang="en-US" sz="1600" dirty="0">
                        <a:solidFill>
                          <a:schemeClr val="tx1"/>
                        </a:solidFill>
                        <a:effectLst/>
                        <a:latin typeface="Times New Roman" panose="02020603050405020304" pitchFamily="18" charset="0"/>
                        <a:cs typeface="Times New Roman" panose="02020603050405020304" pitchFamily="18" charset="0"/>
                      </a:endParaRPr>
                    </a:p>
                  </a:txBody>
                  <a:tcPr marL="57392" marR="57392" marT="26783" marB="2678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2949390"/>
                  </a:ext>
                </a:extLst>
              </a:tr>
            </a:tbl>
          </a:graphicData>
        </a:graphic>
      </p:graphicFrame>
    </p:spTree>
    <p:extLst>
      <p:ext uri="{BB962C8B-B14F-4D97-AF65-F5344CB8AC3E}">
        <p14:creationId xmlns:p14="http://schemas.microsoft.com/office/powerpoint/2010/main" val="4248297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Operating and financial lease:</a:t>
            </a:r>
            <a:endParaRPr lang="en-GB" sz="2800" kern="0" dirty="0"/>
          </a:p>
        </p:txBody>
      </p:sp>
      <p:sp>
        <p:nvSpPr>
          <p:cNvPr id="8" name="Zástupný symbol pro obsah 2"/>
          <p:cNvSpPr txBox="1">
            <a:spLocks/>
          </p:cNvSpPr>
          <p:nvPr/>
        </p:nvSpPr>
        <p:spPr>
          <a:xfrm>
            <a:off x="644425" y="800158"/>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endParaRPr lang="en-US" sz="1800" dirty="0"/>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graphicFrame>
        <p:nvGraphicFramePr>
          <p:cNvPr id="2" name="Table 1">
            <a:extLst>
              <a:ext uri="{FF2B5EF4-FFF2-40B4-BE49-F238E27FC236}">
                <a16:creationId xmlns:a16="http://schemas.microsoft.com/office/drawing/2014/main" id="{77558215-E24A-47DB-B989-35EDD334BB5B}"/>
              </a:ext>
            </a:extLst>
          </p:cNvPr>
          <p:cNvGraphicFramePr>
            <a:graphicFrameLocks noGrp="1"/>
          </p:cNvGraphicFramePr>
          <p:nvPr>
            <p:extLst>
              <p:ext uri="{D42A27DB-BD31-4B8C-83A1-F6EECF244321}">
                <p14:modId xmlns:p14="http://schemas.microsoft.com/office/powerpoint/2010/main" val="4245039822"/>
              </p:ext>
            </p:extLst>
          </p:nvPr>
        </p:nvGraphicFramePr>
        <p:xfrm>
          <a:off x="251519" y="954336"/>
          <a:ext cx="10224126" cy="5687711"/>
        </p:xfrm>
        <a:graphic>
          <a:graphicData uri="http://schemas.openxmlformats.org/drawingml/2006/table">
            <a:tbl>
              <a:tblPr firstRow="1" firstCol="1" bandRow="1"/>
              <a:tblGrid>
                <a:gridCol w="3408042">
                  <a:extLst>
                    <a:ext uri="{9D8B030D-6E8A-4147-A177-3AD203B41FA5}">
                      <a16:colId xmlns:a16="http://schemas.microsoft.com/office/drawing/2014/main" val="1183937305"/>
                    </a:ext>
                  </a:extLst>
                </a:gridCol>
                <a:gridCol w="3408042">
                  <a:extLst>
                    <a:ext uri="{9D8B030D-6E8A-4147-A177-3AD203B41FA5}">
                      <a16:colId xmlns:a16="http://schemas.microsoft.com/office/drawing/2014/main" val="4198315884"/>
                    </a:ext>
                  </a:extLst>
                </a:gridCol>
                <a:gridCol w="3408042">
                  <a:extLst>
                    <a:ext uri="{9D8B030D-6E8A-4147-A177-3AD203B41FA5}">
                      <a16:colId xmlns:a16="http://schemas.microsoft.com/office/drawing/2014/main" val="2202365156"/>
                    </a:ext>
                  </a:extLst>
                </a:gridCol>
              </a:tblGrid>
              <a:tr h="371156">
                <a:tc>
                  <a:txBody>
                    <a:bodyPr/>
                    <a:lstStyle/>
                    <a:p>
                      <a:pPr>
                        <a:lnSpc>
                          <a:spcPct val="107000"/>
                        </a:lnSpc>
                        <a:spcAft>
                          <a:spcPts val="0"/>
                        </a:spcAft>
                      </a:pP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Aspects</a:t>
                      </a:r>
                      <a:r>
                        <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lang="ru-RU"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Difference</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8F9"/>
                    </a:solidFill>
                  </a:tcPr>
                </a:tc>
                <a:tc>
                  <a:txBody>
                    <a:bodyPr/>
                    <a:lstStyle/>
                    <a:p>
                      <a:pPr>
                        <a:lnSpc>
                          <a:spcPct val="107000"/>
                        </a:lnSpc>
                        <a:spcAft>
                          <a:spcPts val="0"/>
                        </a:spcAft>
                      </a:pPr>
                      <a:r>
                        <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Operating Lease</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8F9"/>
                    </a:solidFill>
                  </a:tcPr>
                </a:tc>
                <a:tc>
                  <a:txBody>
                    <a:bodyPr/>
                    <a:lstStyle/>
                    <a:p>
                      <a:pPr>
                        <a:lnSpc>
                          <a:spcPct val="107000"/>
                        </a:lnSpc>
                        <a:spcAft>
                          <a:spcPts val="0"/>
                        </a:spcAft>
                      </a:pPr>
                      <a:r>
                        <a:rPr lang="ru-RU" sz="16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Financial Lease</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3566" marR="53566" marT="53566" marB="53566"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8F9"/>
                    </a:solidFill>
                  </a:tcPr>
                </a:tc>
                <a:extLst>
                  <a:ext uri="{0D108BD9-81ED-4DB2-BD59-A6C34878D82A}">
                    <a16:rowId xmlns:a16="http://schemas.microsoft.com/office/drawing/2014/main" val="2900739311"/>
                  </a:ext>
                </a:extLst>
              </a:tr>
              <a:tr h="309490">
                <a:tc gridSpan="3">
                  <a:txBody>
                    <a:bodyPr/>
                    <a:lstStyle/>
                    <a:p>
                      <a:endParaRPr lang="en-US" sz="1600" dirty="0">
                        <a:solidFill>
                          <a:schemeClr val="tx1"/>
                        </a:solidFill>
                        <a:effectLst/>
                        <a:latin typeface="Times New Roman" panose="02020603050405020304" pitchFamily="18"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2949390"/>
                  </a:ext>
                </a:extLst>
              </a:tr>
              <a:tr h="838417">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PURCHASE OPTION</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operating lease, the lessee does not have an option to buy the asset during the lease period.</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 financial lease allows the lessee to have a purchase option at less than the fair market value of the asset.</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9891187"/>
                  </a:ext>
                </a:extLst>
              </a:tr>
              <a:tr h="838417">
                <a:tc>
                  <a:txBody>
                    <a:bodyPr/>
                    <a:lstStyle/>
                    <a:p>
                      <a:pPr fontAlgn="base">
                        <a:lnSpc>
                          <a:spcPct val="107000"/>
                        </a:lnSpc>
                        <a:spcAft>
                          <a:spcPts val="0"/>
                        </a:spcAft>
                      </a:pPr>
                      <a:r>
                        <a:rPr lang="ru-RU" sz="1600" cap="all"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LEASE TERM</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Lease term extends to less than 75% of the projected useful life of the leased asset.</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Lease term is generally more than or equal to the estimated economic life of the asset leased.</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3384423"/>
                  </a:ext>
                </a:extLst>
              </a:tr>
              <a:tr h="573733">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EXPENSES BORNE</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Lessee pays only the monthly lease payment in operating lease.</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a financial lease, lessee bears insurance, maintenance, and taxes.</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8150499"/>
                  </a:ext>
                </a:extLst>
              </a:tr>
              <a:tr h="838417">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TAX BENEFIT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Since operating lease is as good as renting, the lease payment is considered an expense. </a:t>
                      </a:r>
                      <a:r>
                        <a:rPr lang="ru-RU"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 </a:t>
                      </a:r>
                      <a:r>
                        <a:rPr lang="ru-RU"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depreciation</a:t>
                      </a:r>
                      <a:r>
                        <a:rPr lang="ru-RU"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can be claimed.</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lessee can claim interest and depreciation both as a financial lease is treated as a loan.</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8255731"/>
                  </a:ext>
                </a:extLst>
              </a:tr>
              <a:tr h="1103102">
                <a:tc>
                  <a:txBody>
                    <a:bodyPr/>
                    <a:lstStyle/>
                    <a:p>
                      <a:pPr fontAlgn="base">
                        <a:lnSpc>
                          <a:spcPct val="107000"/>
                        </a:lnSpc>
                        <a:spcAft>
                          <a:spcPts val="0"/>
                        </a:spcAft>
                      </a:pPr>
                      <a:r>
                        <a:rPr lang="ru-RU" sz="1600" cap="all">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RUNNING COST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operating lease, no running or administration costs are to be borne. For example, registration, repairs etc. since it gives only right to use the asset.</a:t>
                      </a:r>
                      <a:endParaRPr lang="en-US"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a financial lease, running cost and administration expenses are higher.</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819934"/>
                  </a:ext>
                </a:extLst>
              </a:tr>
              <a:tr h="573733">
                <a:tc>
                  <a:txBody>
                    <a:bodyPr/>
                    <a:lstStyle/>
                    <a:p>
                      <a:pPr fontAlgn="base">
                        <a:lnSpc>
                          <a:spcPct val="107000"/>
                        </a:lnSpc>
                        <a:spcAft>
                          <a:spcPts val="0"/>
                        </a:spcAft>
                      </a:pPr>
                      <a:r>
                        <a:rPr lang="ru-RU" sz="1600" cap="all"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EXAMPLE</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Normally, A Projector, Computers, Laptops, Coffee Dispensers </a:t>
                      </a:r>
                      <a:r>
                        <a:rPr lang="en-US"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etc</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en-US" sz="1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Normally, Plant and Machinery, Land, Office Building </a:t>
                      </a:r>
                      <a:r>
                        <a:rPr lang="en-US" sz="16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etc</a:t>
                      </a:r>
                      <a:endParaRPr lang="en-US"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7392" marR="57392" marT="26783" marB="26783"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7542105"/>
                  </a:ext>
                </a:extLst>
              </a:tr>
            </a:tbl>
          </a:graphicData>
        </a:graphic>
      </p:graphicFrame>
    </p:spTree>
    <p:extLst>
      <p:ext uri="{BB962C8B-B14F-4D97-AF65-F5344CB8AC3E}">
        <p14:creationId xmlns:p14="http://schemas.microsoft.com/office/powerpoint/2010/main" val="2433863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556319" y="187727"/>
            <a:ext cx="7909069" cy="523220"/>
          </a:xfrm>
          <a:prstGeom prst="rect">
            <a:avLst/>
          </a:prstGeom>
          <a:solidFill>
            <a:srgbClr val="009999"/>
          </a:solidFill>
        </p:spPr>
        <p:txBody>
          <a:bodyPr wrap="square">
            <a:spAutoFit/>
          </a:bodyPr>
          <a:lstStyle/>
          <a:p>
            <a:pPr lvl="0">
              <a:defRPr/>
            </a:pPr>
            <a:r>
              <a:rPr lang="en-GB" sz="2800" kern="0" dirty="0">
                <a:latin typeface="Times New Roman"/>
              </a:rPr>
              <a:t>Reasons for borrowing money:</a:t>
            </a:r>
            <a:endParaRPr lang="en-GB" sz="2800" kern="0" dirty="0"/>
          </a:p>
        </p:txBody>
      </p:sp>
      <p:sp>
        <p:nvSpPr>
          <p:cNvPr id="8" name="Zástupný symbol pro obsah 2"/>
          <p:cNvSpPr txBox="1">
            <a:spLocks/>
          </p:cNvSpPr>
          <p:nvPr/>
        </p:nvSpPr>
        <p:spPr>
          <a:xfrm>
            <a:off x="556319" y="718706"/>
            <a:ext cx="9226035" cy="59438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Gap between cash outflow and cash inflow as a result, for example, of payment delay of the clients, favourable credit policy, provided by supplier, difference between short Days Payable outstanding and long Days sales outstanding    </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Long operating cycle</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Seasonality </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Unfavourable stage of business cycle</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Need of development, applying of new technologies, modernization, reconstruction</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Inefficient financial management, absence of financial planning at the firm </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Amount of current assets, that exceed the defined norms </a:t>
            </a:r>
          </a:p>
          <a:p>
            <a:pPr algn="just">
              <a:lnSpc>
                <a:spcPct val="100000"/>
              </a:lnSpc>
              <a:spcBef>
                <a:spcPts val="0"/>
              </a:spcBef>
            </a:pPr>
            <a:r>
              <a:rPr lang="en-AU" sz="2000" kern="0" dirty="0">
                <a:latin typeface="Times New Roman" panose="02020603050405020304" pitchFamily="18" charset="0"/>
                <a:cs typeface="Times New Roman" panose="02020603050405020304" pitchFamily="18" charset="0"/>
              </a:rPr>
              <a:t>Attracting the debt can increase return on equity (ROE), that is important for owners. This is due financial leverage effect:</a:t>
            </a:r>
          </a:p>
          <a:p>
            <a:pPr marL="0" indent="0" algn="just">
              <a:lnSpc>
                <a:spcPct val="100000"/>
              </a:lnSpc>
              <a:spcBef>
                <a:spcPts val="0"/>
              </a:spcBef>
              <a:buNone/>
            </a:pPr>
            <a:r>
              <a:rPr lang="en-AU" sz="2000" kern="0" dirty="0">
                <a:latin typeface="Times New Roman" panose="02020603050405020304" pitchFamily="18" charset="0"/>
                <a:cs typeface="Times New Roman" panose="02020603050405020304" pitchFamily="18" charset="0"/>
              </a:rPr>
              <a:t>I variant: net profit 20, total capital 100, including equity 100 and debt 0. ROE = 20\100 = 20%</a:t>
            </a:r>
          </a:p>
          <a:p>
            <a:pPr marL="0" indent="0" algn="just">
              <a:lnSpc>
                <a:spcPct val="100000"/>
              </a:lnSpc>
              <a:spcBef>
                <a:spcPts val="0"/>
              </a:spcBef>
              <a:buNone/>
            </a:pPr>
            <a:r>
              <a:rPr lang="en-AU" sz="2000" kern="0" dirty="0">
                <a:latin typeface="Times New Roman" panose="02020603050405020304" pitchFamily="18" charset="0"/>
                <a:cs typeface="Times New Roman" panose="02020603050405020304" pitchFamily="18" charset="0"/>
              </a:rPr>
              <a:t>II variant: net profit 20, total capital 100, including equity 50 and debt 50. ROE = 20\50 = 40%</a:t>
            </a:r>
          </a:p>
          <a:p>
            <a:pPr marL="0" indent="0" algn="just">
              <a:lnSpc>
                <a:spcPct val="100000"/>
              </a:lnSpc>
              <a:spcBef>
                <a:spcPts val="0"/>
              </a:spcBef>
              <a:buNone/>
            </a:pPr>
            <a:r>
              <a:rPr lang="en-AU" sz="2000" kern="0" dirty="0">
                <a:latin typeface="Times New Roman" panose="02020603050405020304" pitchFamily="18" charset="0"/>
                <a:cs typeface="Times New Roman" panose="02020603050405020304" pitchFamily="18" charset="0"/>
              </a:rPr>
              <a:t>Attracting debt increases ROE up to the moment, when profitability of assets is more than interest rate of such debt:</a:t>
            </a:r>
          </a:p>
          <a:p>
            <a:pPr marL="0" indent="0" algn="just">
              <a:lnSpc>
                <a:spcPct val="100000"/>
              </a:lnSpc>
              <a:spcBef>
                <a:spcPts val="0"/>
              </a:spcBef>
              <a:buNone/>
            </a:pPr>
            <a:r>
              <a:rPr lang="en-AU" sz="2000" kern="0" dirty="0">
                <a:latin typeface="Times New Roman" panose="02020603050405020304" pitchFamily="18" charset="0"/>
                <a:cs typeface="Times New Roman" panose="02020603050405020304" pitchFamily="18" charset="0"/>
              </a:rPr>
              <a:t>EFL effect of financial leverage = (1 – tax profit)*(profitability of assets ROA – interest rate)*(Debt\Equity)</a:t>
            </a:r>
          </a:p>
          <a:p>
            <a:pPr marL="0" indent="0" algn="just">
              <a:lnSpc>
                <a:spcPct val="100000"/>
              </a:lnSpc>
              <a:spcBef>
                <a:spcPts val="0"/>
              </a:spcBef>
              <a:buNone/>
            </a:pPr>
            <a:endParaRPr lang="en-AU" sz="2000" kern="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n-AU" sz="2000" kern="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pic>
        <p:nvPicPr>
          <p:cNvPr id="6" name="Obrázek 7">
            <a:extLst>
              <a:ext uri="{FF2B5EF4-FFF2-40B4-BE49-F238E27FC236}">
                <a16:creationId xmlns:a16="http://schemas.microsoft.com/office/drawing/2014/main" id="{9BA0189F-72DA-412D-930D-53FA4A565A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78887" y="195486"/>
            <a:ext cx="1856264" cy="1434555"/>
          </a:xfrm>
          <a:prstGeom prst="rect">
            <a:avLst/>
          </a:prstGeom>
        </p:spPr>
      </p:pic>
    </p:spTree>
    <p:extLst>
      <p:ext uri="{BB962C8B-B14F-4D97-AF65-F5344CB8AC3E}">
        <p14:creationId xmlns:p14="http://schemas.microsoft.com/office/powerpoint/2010/main" val="40652309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Structure of leasing payment: </a:t>
            </a:r>
            <a:endParaRPr lang="en-GB" sz="2800" kern="0" dirty="0"/>
          </a:p>
        </p:txBody>
      </p:sp>
      <p:sp>
        <p:nvSpPr>
          <p:cNvPr id="8" name="Zástupný symbol pro obsah 2"/>
          <p:cNvSpPr txBox="1">
            <a:spLocks/>
          </p:cNvSpPr>
          <p:nvPr/>
        </p:nvSpPr>
        <p:spPr>
          <a:xfrm>
            <a:off x="251518" y="800158"/>
            <a:ext cx="10224128" cy="56560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Depreciation of fixed assets</a:t>
            </a: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Insurance </a:t>
            </a: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Margin of owner of the leasing equipment (lessor) </a:t>
            </a: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Additional cost for studying the personal, installing  </a:t>
            </a: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Interest rate of the lessor, who attracts bank credit to purchase equipment in order to give it to rent </a:t>
            </a:r>
          </a:p>
          <a:p>
            <a:pPr fontAlgn="base">
              <a:lnSpc>
                <a:spcPct val="100000"/>
              </a:lnSpc>
              <a:spcBef>
                <a:spcPts val="0"/>
              </a:spcBef>
            </a:pPr>
            <a:endParaRPr lang="en-US" sz="2500" dirty="0">
              <a:latin typeface="Times New Roman" panose="02020603050405020304" pitchFamily="18" charset="0"/>
              <a:cs typeface="Times New Roman" panose="02020603050405020304" pitchFamily="18" charset="0"/>
            </a:endParaRPr>
          </a:p>
          <a:p>
            <a:pPr fontAlgn="base">
              <a:lnSpc>
                <a:spcPct val="100000"/>
              </a:lnSpc>
              <a:spcBef>
                <a:spcPts val="0"/>
              </a:spcBef>
            </a:pPr>
            <a:endParaRPr lang="en-US" sz="25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2155394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Non-interest bearing liabilities : </a:t>
            </a:r>
            <a:endParaRPr lang="en-GB" sz="2800" kern="0" dirty="0"/>
          </a:p>
        </p:txBody>
      </p:sp>
      <p:sp>
        <p:nvSpPr>
          <p:cNvPr id="8" name="Zástupný symbol pro obsah 2"/>
          <p:cNvSpPr txBox="1">
            <a:spLocks/>
          </p:cNvSpPr>
          <p:nvPr/>
        </p:nvSpPr>
        <p:spPr>
          <a:xfrm>
            <a:off x="251518" y="1191490"/>
            <a:ext cx="10224128" cy="526472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spcAft>
                <a:spcPts val="0"/>
              </a:spcAft>
            </a:pPr>
            <a:r>
              <a:rPr lang="en-GB" sz="2500" dirty="0">
                <a:latin typeface="Times New Roman" panose="02020603050405020304" pitchFamily="18" charset="0"/>
                <a:cs typeface="Times New Roman" panose="02020603050405020304" pitchFamily="18" charset="0"/>
              </a:rPr>
              <a:t>Accounts payable by the budget</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GB" sz="2500" dirty="0">
                <a:latin typeface="Times New Roman" panose="02020603050405020304" pitchFamily="18" charset="0"/>
                <a:cs typeface="Times New Roman" panose="02020603050405020304" pitchFamily="18" charset="0"/>
              </a:rPr>
              <a:t>Accounts payable by the profit tax (Current income tax liabilities)</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Accounts payable by insurance </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GB" sz="2500" dirty="0">
                <a:latin typeface="Times New Roman" panose="02020603050405020304" pitchFamily="18" charset="0"/>
                <a:cs typeface="Times New Roman" panose="02020603050405020304" pitchFamily="18" charset="0"/>
              </a:rPr>
              <a:t>Accounts payable by wages</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GB" sz="2500" dirty="0">
                <a:latin typeface="Times New Roman" panose="02020603050405020304" pitchFamily="18" charset="0"/>
                <a:cs typeface="Times New Roman" panose="02020603050405020304" pitchFamily="18" charset="0"/>
              </a:rPr>
              <a:t>Current provisions (provisions for future losses and payments)</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GB" sz="2500" dirty="0">
                <a:latin typeface="Times New Roman" panose="02020603050405020304" pitchFamily="18" charset="0"/>
                <a:cs typeface="Times New Roman" panose="02020603050405020304" pitchFamily="18" charset="0"/>
              </a:rPr>
              <a:t>Accruals and deferred income (received payment in advance for tickets, periodicals, rent)</a:t>
            </a:r>
            <a:endParaRPr lang="en-US" sz="2500" dirty="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00000"/>
              </a:lnSpc>
              <a:spcBef>
                <a:spcPts val="0"/>
              </a:spcBef>
            </a:pPr>
            <a:r>
              <a:rPr lang="en-US" sz="2500" dirty="0">
                <a:latin typeface="Times New Roman" panose="02020603050405020304" pitchFamily="18" charset="0"/>
                <a:cs typeface="Times New Roman" panose="02020603050405020304" pitchFamily="18" charset="0"/>
              </a:rPr>
              <a:t>Other </a:t>
            </a:r>
          </a:p>
          <a:p>
            <a:pPr fontAlgn="base">
              <a:lnSpc>
                <a:spcPct val="100000"/>
              </a:lnSpc>
              <a:spcBef>
                <a:spcPts val="0"/>
              </a:spcBef>
            </a:pPr>
            <a:endParaRPr lang="en-US" sz="2500" dirty="0">
              <a:latin typeface="Times New Roman" panose="02020603050405020304" pitchFamily="18" charset="0"/>
              <a:cs typeface="Times New Roman" panose="02020603050405020304" pitchFamily="18" charset="0"/>
            </a:endParaRPr>
          </a:p>
          <a:p>
            <a:pPr fontAlgn="base">
              <a:lnSpc>
                <a:spcPct val="100000"/>
              </a:lnSpc>
              <a:spcBef>
                <a:spcPts val="0"/>
              </a:spcBef>
            </a:pPr>
            <a:endParaRPr lang="en-US" sz="250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719755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260122" y="1769181"/>
            <a:ext cx="7590460" cy="107721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dirty="0">
                <a:ln>
                  <a:noFill/>
                </a:ln>
                <a:solidFill>
                  <a:srgbClr val="307871"/>
                </a:solidFill>
                <a:effectLst/>
                <a:uLnTx/>
                <a:uFillTx/>
                <a:latin typeface="Times New Roman"/>
                <a:ea typeface="+mj-ea"/>
                <a:cs typeface="+mj-cs"/>
              </a:rPr>
              <a:t>Thank</a:t>
            </a:r>
            <a:r>
              <a:rPr kumimoji="0" lang="en-GB" sz="3200" b="0" i="0" u="none" strike="noStrike" kern="0" cap="none" spc="0" normalizeH="0" dirty="0">
                <a:ln>
                  <a:noFill/>
                </a:ln>
                <a:solidFill>
                  <a:srgbClr val="307871"/>
                </a:solidFill>
                <a:effectLst/>
                <a:uLnTx/>
                <a:uFillTx/>
                <a:latin typeface="Times New Roman"/>
                <a:ea typeface="+mj-ea"/>
                <a:cs typeface="+mj-cs"/>
              </a:rPr>
              <a:t> you for</a:t>
            </a:r>
            <a:r>
              <a:rPr kumimoji="0" lang="uk-UA" sz="3200" b="0" i="0" u="none" strike="noStrike" kern="0" cap="none" spc="0" normalizeH="0" dirty="0">
                <a:ln>
                  <a:noFill/>
                </a:ln>
                <a:solidFill>
                  <a:srgbClr val="307871"/>
                </a:solidFill>
                <a:effectLst/>
                <a:uLnTx/>
                <a:uFillTx/>
                <a:latin typeface="Times New Roman"/>
                <a:ea typeface="+mj-ea"/>
                <a:cs typeface="+mj-cs"/>
              </a:rPr>
              <a:t> </a:t>
            </a:r>
            <a:r>
              <a:rPr kumimoji="0" lang="en-GB" sz="3200" b="0" i="0" u="none" strike="noStrike" kern="0" cap="none" spc="0" normalizeH="0" dirty="0">
                <a:ln>
                  <a:noFill/>
                </a:ln>
                <a:solidFill>
                  <a:srgbClr val="307871"/>
                </a:solidFill>
                <a:effectLst/>
                <a:uLnTx/>
                <a:uFillTx/>
                <a:latin typeface="Times New Roman"/>
                <a:ea typeface="+mj-ea"/>
                <a:cs typeface="+mj-cs"/>
              </a:rPr>
              <a:t>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GB" sz="3200" kern="0" baseline="0" dirty="0">
              <a:solidFill>
                <a:srgbClr val="307871"/>
              </a:solidFill>
              <a:latin typeface="Times New Roman"/>
              <a:ea typeface="+mj-ea"/>
              <a:cs typeface="+mj-cs"/>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556319" y="426190"/>
            <a:ext cx="7909069" cy="523220"/>
          </a:xfrm>
          <a:prstGeom prst="rect">
            <a:avLst/>
          </a:prstGeom>
          <a:solidFill>
            <a:srgbClr val="009999"/>
          </a:solidFill>
        </p:spPr>
        <p:txBody>
          <a:bodyPr wrap="square">
            <a:spAutoFit/>
          </a:bodyPr>
          <a:lstStyle/>
          <a:p>
            <a:pPr lvl="0">
              <a:defRPr/>
            </a:pPr>
            <a:r>
              <a:rPr lang="en-GB" sz="2800" kern="0" dirty="0">
                <a:latin typeface="Times New Roman"/>
              </a:rPr>
              <a:t>Types of the activities:</a:t>
            </a:r>
            <a:endParaRPr lang="en-GB" sz="2800" kern="0" dirty="0"/>
          </a:p>
        </p:txBody>
      </p:sp>
      <p:sp>
        <p:nvSpPr>
          <p:cNvPr id="8" name="Zástupný symbol pro obsah 2"/>
          <p:cNvSpPr txBox="1">
            <a:spLocks/>
          </p:cNvSpPr>
          <p:nvPr/>
        </p:nvSpPr>
        <p:spPr>
          <a:xfrm>
            <a:off x="556319" y="949410"/>
            <a:ext cx="9226035" cy="5482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endParaRPr lang="en-US" sz="2000"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sz="2000" dirty="0">
                <a:latin typeface="Times New Roman" panose="02020603050405020304" pitchFamily="18" charset="0"/>
                <a:cs typeface="Times New Roman" panose="02020603050405020304" pitchFamily="18" charset="0"/>
              </a:rPr>
              <a:t>International Accounting Standard 7 — Statement of Cash Flows:</a:t>
            </a:r>
          </a:p>
          <a:p>
            <a:pPr marL="0" indent="0" eaLnBrk="0" fontAlgn="base" hangingPunct="0">
              <a:spcBef>
                <a:spcPts val="600"/>
              </a:spcBef>
              <a:spcAft>
                <a:spcPts val="600"/>
              </a:spcAft>
              <a:buFontTx/>
              <a:buChar char="•"/>
            </a:pPr>
            <a:r>
              <a:rPr lang="en-US" altLang="en-US" sz="2000" b="1" dirty="0">
                <a:latin typeface="Times New Roman" panose="02020603050405020304" pitchFamily="18" charset="0"/>
                <a:cs typeface="Times New Roman" panose="02020603050405020304" pitchFamily="18" charset="0"/>
              </a:rPr>
              <a:t>operating activities</a:t>
            </a:r>
            <a:r>
              <a:rPr lang="en-US" altLang="en-US" sz="2000" dirty="0">
                <a:latin typeface="Times New Roman" panose="02020603050405020304" pitchFamily="18" charset="0"/>
                <a:cs typeface="Times New Roman" panose="02020603050405020304" pitchFamily="18" charset="0"/>
              </a:rPr>
              <a:t> are the main revenue-producing activities of the entity that are not investing or financing activities, so operating cash flows include cash received from customers and cash paid to suppliers, employees, taxes, utility bills; operations, connected with selling the production and other inventories as well as purchasing the raw materials, energy; changing accounts receivable and </a:t>
            </a:r>
            <a:r>
              <a:rPr lang="en-US" altLang="en-US" sz="2000" b="1" dirty="0">
                <a:latin typeface="Times New Roman" panose="02020603050405020304" pitchFamily="18" charset="0"/>
                <a:cs typeface="Times New Roman" panose="02020603050405020304" pitchFamily="18" charset="0"/>
              </a:rPr>
              <a:t>accounts payable </a:t>
            </a:r>
            <a:endParaRPr lang="en-US" sz="2000" b="1" dirty="0">
              <a:latin typeface="Times New Roman" panose="02020603050405020304" pitchFamily="18" charset="0"/>
              <a:cs typeface="Times New Roman" panose="02020603050405020304" pitchFamily="18" charset="0"/>
            </a:endParaRPr>
          </a:p>
          <a:p>
            <a:pPr marL="0" lvl="0" indent="0" eaLnBrk="0" fontAlgn="base" hangingPunct="0">
              <a:spcBef>
                <a:spcPts val="600"/>
              </a:spcBef>
              <a:spcAft>
                <a:spcPts val="600"/>
              </a:spcAft>
              <a:buFontTx/>
              <a:buChar char="•"/>
            </a:pPr>
            <a:r>
              <a:rPr lang="en-US" altLang="en-US" sz="2000" b="1" dirty="0">
                <a:latin typeface="Times New Roman" panose="02020603050405020304" pitchFamily="18" charset="0"/>
                <a:cs typeface="Times New Roman" panose="02020603050405020304" pitchFamily="18" charset="0"/>
              </a:rPr>
              <a:t>investing activities</a:t>
            </a:r>
            <a:r>
              <a:rPr lang="en-US" altLang="en-US" sz="2000" dirty="0">
                <a:latin typeface="Times New Roman" panose="02020603050405020304" pitchFamily="18" charset="0"/>
                <a:cs typeface="Times New Roman" panose="02020603050405020304" pitchFamily="18" charset="0"/>
              </a:rPr>
              <a:t> are the acquisition and disposal of long-term assets and other investments that are not considered to be cash equivalents. </a:t>
            </a:r>
            <a:r>
              <a:rPr lang="en-US" sz="2000" b="1" dirty="0">
                <a:latin typeface="Times New Roman" panose="02020603050405020304" pitchFamily="18" charset="0"/>
                <a:cs typeface="Times New Roman" panose="02020603050405020304" pitchFamily="18" charset="0"/>
              </a:rPr>
              <a:t>Examples of investing activities</a:t>
            </a:r>
            <a:r>
              <a:rPr lang="en-US" sz="2000" dirty="0">
                <a:latin typeface="Times New Roman" panose="02020603050405020304" pitchFamily="18" charset="0"/>
                <a:cs typeface="Times New Roman" panose="02020603050405020304" pitchFamily="18" charset="0"/>
              </a:rPr>
              <a:t> are cash outflow for the purchase of fixed assets and financial investments, securities issued by other entities; cash inflow from the sale of the fixed assets, financial investments, received dividends, interest rate from deposit, other financial investments </a:t>
            </a:r>
            <a:endParaRPr lang="en-US" altLang="en-US" sz="2000" dirty="0">
              <a:latin typeface="Times New Roman" panose="02020603050405020304" pitchFamily="18" charset="0"/>
              <a:cs typeface="Times New Roman" panose="02020603050405020304" pitchFamily="18" charset="0"/>
            </a:endParaRPr>
          </a:p>
          <a:p>
            <a:pPr marL="0" lvl="0" indent="0" eaLnBrk="0" fontAlgn="base" hangingPunct="0">
              <a:spcBef>
                <a:spcPts val="600"/>
              </a:spcBef>
              <a:spcAft>
                <a:spcPts val="600"/>
              </a:spcAft>
              <a:buFontTx/>
              <a:buChar char="•"/>
            </a:pPr>
            <a:r>
              <a:rPr lang="en-US" altLang="en-US" sz="2000" b="1" dirty="0">
                <a:latin typeface="Times New Roman" panose="02020603050405020304" pitchFamily="18" charset="0"/>
                <a:cs typeface="Times New Roman" panose="02020603050405020304" pitchFamily="18" charset="0"/>
              </a:rPr>
              <a:t>financing activities</a:t>
            </a:r>
            <a:r>
              <a:rPr lang="en-US" altLang="en-US" sz="2000" dirty="0">
                <a:latin typeface="Times New Roman" panose="02020603050405020304" pitchFamily="18" charset="0"/>
                <a:cs typeface="Times New Roman" panose="02020603050405020304" pitchFamily="18" charset="0"/>
              </a:rPr>
              <a:t> are activities that alter the equity capital and borrowing structure of the company. </a:t>
            </a:r>
            <a:r>
              <a:rPr lang="en-US" sz="2000" b="1" dirty="0">
                <a:latin typeface="Times New Roman" panose="02020603050405020304" pitchFamily="18" charset="0"/>
                <a:cs typeface="Times New Roman" panose="02020603050405020304" pitchFamily="18" charset="0"/>
              </a:rPr>
              <a:t>Examples</a:t>
            </a:r>
            <a:r>
              <a:rPr lang="en-US" sz="2000" dirty="0">
                <a:latin typeface="Times New Roman" panose="02020603050405020304" pitchFamily="18" charset="0"/>
                <a:cs typeface="Times New Roman" panose="02020603050405020304" pitchFamily="18" charset="0"/>
              </a:rPr>
              <a:t> are: cash inflows (the sale of company’s shares, bonds, getting loans) and cash outflows (the repurchase of shares, bonds, returning the credit, interest rate and dividend payments).</a:t>
            </a:r>
          </a:p>
          <a:p>
            <a:pPr marL="0" indent="0">
              <a:lnSpc>
                <a:spcPct val="100000"/>
              </a:lnSpc>
              <a:spcBef>
                <a:spcPts val="600"/>
              </a:spcBef>
              <a:buNone/>
            </a:pPr>
            <a:endParaRPr lang="en-AU" sz="2000" strike="sngStrike" kern="0" dirty="0">
              <a:latin typeface="Times New Roman" panose="02020603050405020304" pitchFamily="18" charset="0"/>
              <a:cs typeface="Times New Roman" panose="02020603050405020304" pitchFamily="18" charset="0"/>
            </a:endParaRPr>
          </a:p>
        </p:txBody>
      </p:sp>
      <p:pic>
        <p:nvPicPr>
          <p:cNvPr id="6" name="Obrázek 7">
            <a:extLst>
              <a:ext uri="{FF2B5EF4-FFF2-40B4-BE49-F238E27FC236}">
                <a16:creationId xmlns:a16="http://schemas.microsoft.com/office/drawing/2014/main" id="{9BA0189F-72DA-412D-930D-53FA4A565A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78887" y="195486"/>
            <a:ext cx="1856264" cy="1434555"/>
          </a:xfrm>
          <a:prstGeom prst="rect">
            <a:avLst/>
          </a:prstGeom>
        </p:spPr>
      </p:pic>
    </p:spTree>
    <p:extLst>
      <p:ext uri="{BB962C8B-B14F-4D97-AF65-F5344CB8AC3E}">
        <p14:creationId xmlns:p14="http://schemas.microsoft.com/office/powerpoint/2010/main" val="289553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Sources of long-term financing &gt; 1 year</a:t>
            </a:r>
            <a:r>
              <a:rPr lang="en-GB" sz="2800" kern="0" dirty="0">
                <a:latin typeface="Times New Roman"/>
              </a:rPr>
              <a:t>:</a:t>
            </a:r>
            <a:endParaRPr lang="en-GB" sz="2800" kern="0" dirty="0"/>
          </a:p>
        </p:txBody>
      </p:sp>
      <p:sp>
        <p:nvSpPr>
          <p:cNvPr id="8" name="Zástupný symbol pro obsah 2"/>
          <p:cNvSpPr txBox="1">
            <a:spLocks/>
          </p:cNvSpPr>
          <p:nvPr/>
        </p:nvSpPr>
        <p:spPr>
          <a:xfrm>
            <a:off x="838389" y="1323379"/>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50000"/>
              </a:spcBef>
              <a:buNone/>
            </a:pPr>
            <a:endParaRPr lang="en-US" sz="2500" dirty="0">
              <a:latin typeface="Times New Roman" panose="02020603050405020304" pitchFamily="18" charset="0"/>
              <a:cs typeface="Times New Roman" panose="02020603050405020304" pitchFamily="18" charset="0"/>
            </a:endParaRP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graphicFrame>
        <p:nvGraphicFramePr>
          <p:cNvPr id="2" name="Table 1">
            <a:extLst>
              <a:ext uri="{FF2B5EF4-FFF2-40B4-BE49-F238E27FC236}">
                <a16:creationId xmlns:a16="http://schemas.microsoft.com/office/drawing/2014/main" id="{5CBC16FA-8CC8-446A-B77A-4E17D178E2DB}"/>
              </a:ext>
            </a:extLst>
          </p:cNvPr>
          <p:cNvGraphicFramePr>
            <a:graphicFrameLocks noGrp="1"/>
          </p:cNvGraphicFramePr>
          <p:nvPr>
            <p:extLst>
              <p:ext uri="{D42A27DB-BD31-4B8C-83A1-F6EECF244321}">
                <p14:modId xmlns:p14="http://schemas.microsoft.com/office/powerpoint/2010/main" val="3764168335"/>
              </p:ext>
            </p:extLst>
          </p:nvPr>
        </p:nvGraphicFramePr>
        <p:xfrm>
          <a:off x="1503141" y="1690114"/>
          <a:ext cx="6569765" cy="3355110"/>
        </p:xfrm>
        <a:graphic>
          <a:graphicData uri="http://schemas.openxmlformats.org/drawingml/2006/table">
            <a:tbl>
              <a:tblPr>
                <a:tableStyleId>{5C22544A-7EE6-4342-B048-85BDC9FD1C3A}</a:tableStyleId>
              </a:tblPr>
              <a:tblGrid>
                <a:gridCol w="6569765">
                  <a:extLst>
                    <a:ext uri="{9D8B030D-6E8A-4147-A177-3AD203B41FA5}">
                      <a16:colId xmlns:a16="http://schemas.microsoft.com/office/drawing/2014/main" val="1586534607"/>
                    </a:ext>
                  </a:extLst>
                </a:gridCol>
              </a:tblGrid>
              <a:tr h="430234">
                <a:tc>
                  <a:txBody>
                    <a:bodyPr/>
                    <a:lstStyle/>
                    <a:p>
                      <a:pPr marL="0" lvl="0" indent="0" fontAlgn="base">
                        <a:spcAft>
                          <a:spcPts val="0"/>
                        </a:spcAft>
                        <a:buFont typeface="+mj-lt"/>
                        <a:buNone/>
                      </a:pPr>
                      <a:r>
                        <a:rPr lang="en-GB" sz="2000" b="1" dirty="0">
                          <a:effectLst/>
                          <a:latin typeface="Times New Roman" panose="02020603050405020304" pitchFamily="18" charset="0"/>
                          <a:cs typeface="Times New Roman" panose="02020603050405020304" pitchFamily="18" charset="0"/>
                        </a:rPr>
                        <a:t>Long-term liabilities and provisions – not expected to be settled within 12 months or 1 normal operating cycle of the enterprise:</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87119391"/>
                  </a:ext>
                </a:extLst>
              </a:tr>
              <a:tr h="305570">
                <a:tc>
                  <a:txBody>
                    <a:bodyPr/>
                    <a:lstStyle/>
                    <a:p>
                      <a:pPr fontAlgn="base">
                        <a:spcAft>
                          <a:spcPts val="0"/>
                        </a:spcAft>
                      </a:pPr>
                      <a:r>
                        <a:rPr lang="en-GB" sz="2000" dirty="0">
                          <a:effectLst/>
                          <a:latin typeface="Times New Roman" panose="02020603050405020304" pitchFamily="18" charset="0"/>
                          <a:cs typeface="Times New Roman" panose="02020603050405020304" pitchFamily="18" charset="0"/>
                        </a:rPr>
                        <a:t>Deferred tax liabilities (from tax profit)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7256168"/>
                  </a:ext>
                </a:extLst>
              </a:tr>
              <a:tr h="305570">
                <a:tc>
                  <a:txBody>
                    <a:bodyPr/>
                    <a:lstStyle/>
                    <a:p>
                      <a:pPr fontAlgn="base">
                        <a:spcAft>
                          <a:spcPts val="0"/>
                        </a:spcAft>
                      </a:pPr>
                      <a:r>
                        <a:rPr lang="en-GB" sz="2000" dirty="0">
                          <a:effectLst/>
                          <a:latin typeface="Times New Roman" panose="02020603050405020304" pitchFamily="18" charset="0"/>
                          <a:cs typeface="Times New Roman" panose="02020603050405020304" pitchFamily="18" charset="0"/>
                        </a:rPr>
                        <a:t>Long-term bank credits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5315285"/>
                  </a:ext>
                </a:extLst>
              </a:tr>
              <a:tr h="305570">
                <a:tc>
                  <a:txBody>
                    <a:bodyPr/>
                    <a:lstStyle/>
                    <a:p>
                      <a:pPr fontAlgn="base">
                        <a:spcAft>
                          <a:spcPts val="0"/>
                        </a:spcAft>
                      </a:pPr>
                      <a:r>
                        <a:rPr lang="en-GB" sz="2000" dirty="0">
                          <a:effectLst/>
                          <a:latin typeface="Times New Roman" panose="02020603050405020304" pitchFamily="18" charset="0"/>
                          <a:cs typeface="Times New Roman" panose="02020603050405020304" pitchFamily="18" charset="0"/>
                        </a:rPr>
                        <a:t>Other long-term liabilities (issued bonds, debentures, financial leasing, promissory notes)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95425865"/>
                  </a:ext>
                </a:extLst>
              </a:tr>
              <a:tr h="473751">
                <a:tc>
                  <a:txBody>
                    <a:bodyPr/>
                    <a:lstStyle/>
                    <a:p>
                      <a:pPr fontAlgn="base">
                        <a:spcAft>
                          <a:spcPts val="0"/>
                        </a:spcAft>
                      </a:pPr>
                      <a:r>
                        <a:rPr lang="en-GB" sz="2000" dirty="0">
                          <a:effectLst/>
                          <a:latin typeface="Times New Roman" panose="02020603050405020304" pitchFamily="18" charset="0"/>
                          <a:cs typeface="Times New Roman" panose="02020603050405020304" pitchFamily="18" charset="0"/>
                        </a:rPr>
                        <a:t>Long-term provisions (provisions for future losses and payments; fund of guaranteed payments; funds of the corporate pension fund)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5558808"/>
                  </a:ext>
                </a:extLst>
              </a:tr>
              <a:tr h="305570">
                <a:tc>
                  <a:txBody>
                    <a:bodyPr/>
                    <a:lstStyle/>
                    <a:p>
                      <a:pPr fontAlgn="base">
                        <a:spcAft>
                          <a:spcPts val="0"/>
                        </a:spcAft>
                      </a:pPr>
                      <a:r>
                        <a:rPr lang="en-GB" sz="2000" dirty="0">
                          <a:effectLst/>
                          <a:latin typeface="Times New Roman" panose="02020603050405020304" pitchFamily="18" charset="0"/>
                          <a:cs typeface="Times New Roman" panose="02020603050405020304" pitchFamily="18" charset="0"/>
                        </a:rPr>
                        <a:t>Targeted funding (from budget)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622945"/>
                  </a:ext>
                </a:extLst>
              </a:tr>
            </a:tbl>
          </a:graphicData>
        </a:graphic>
      </p:graphicFrame>
    </p:spTree>
    <p:extLst>
      <p:ext uri="{BB962C8B-B14F-4D97-AF65-F5344CB8AC3E}">
        <p14:creationId xmlns:p14="http://schemas.microsoft.com/office/powerpoint/2010/main" val="3777697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Sources for short-term financing &lt; 1 year </a:t>
            </a:r>
            <a:r>
              <a:rPr lang="en-GB" sz="2800" kern="0" dirty="0">
                <a:latin typeface="Times New Roman"/>
              </a:rPr>
              <a:t>:</a:t>
            </a:r>
            <a:endParaRPr lang="en-GB" sz="2800" kern="0" dirty="0"/>
          </a:p>
        </p:txBody>
      </p:sp>
      <p:sp>
        <p:nvSpPr>
          <p:cNvPr id="8" name="Zástupný symbol pro obsah 2"/>
          <p:cNvSpPr txBox="1">
            <a:spLocks/>
          </p:cNvSpPr>
          <p:nvPr/>
        </p:nvSpPr>
        <p:spPr>
          <a:xfrm>
            <a:off x="838389" y="1323379"/>
            <a:ext cx="9050388" cy="49557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altLang="en-US" sz="2500" dirty="0">
                <a:latin typeface="Times New Roman" panose="02020603050405020304" pitchFamily="18" charset="0"/>
                <a:cs typeface="Times New Roman" panose="02020603050405020304" pitchFamily="18" charset="0"/>
              </a:rPr>
              <a:t>Net working capital = Equity + Long-term debts – Fixed assets </a:t>
            </a:r>
            <a:r>
              <a:rPr lang="en-US" altLang="en-US" sz="2500" b="1" dirty="0">
                <a:latin typeface="Times New Roman" panose="02020603050405020304" pitchFamily="18" charset="0"/>
                <a:cs typeface="Times New Roman" panose="02020603050405020304" pitchFamily="18" charset="0"/>
              </a:rPr>
              <a:t>or</a:t>
            </a:r>
            <a:r>
              <a:rPr lang="en-US" altLang="en-US" sz="2500" dirty="0">
                <a:latin typeface="Times New Roman" panose="02020603050405020304" pitchFamily="18" charset="0"/>
                <a:cs typeface="Times New Roman" panose="02020603050405020304" pitchFamily="18" charset="0"/>
              </a:rPr>
              <a:t> </a:t>
            </a:r>
          </a:p>
          <a:p>
            <a:pPr marL="0" indent="0">
              <a:spcBef>
                <a:spcPct val="50000"/>
              </a:spcBef>
              <a:buNone/>
            </a:pPr>
            <a:r>
              <a:rPr lang="en-US" altLang="en-US" sz="2500" dirty="0">
                <a:latin typeface="Times New Roman" panose="02020603050405020304" pitchFamily="18" charset="0"/>
                <a:cs typeface="Times New Roman" panose="02020603050405020304" pitchFamily="18" charset="0"/>
              </a:rPr>
              <a:t>Net working capital = Current assets – Current liabilities </a:t>
            </a:r>
          </a:p>
          <a:p>
            <a:pPr>
              <a:spcBef>
                <a:spcPct val="50000"/>
              </a:spcBef>
            </a:pPr>
            <a:r>
              <a:rPr lang="en-US" altLang="en-US" sz="2500" dirty="0">
                <a:latin typeface="Times New Roman" panose="02020603050405020304" pitchFamily="18" charset="0"/>
                <a:cs typeface="Times New Roman" panose="02020603050405020304" pitchFamily="18" charset="0"/>
              </a:rPr>
              <a:t>Trade payable </a:t>
            </a:r>
          </a:p>
          <a:p>
            <a:pPr>
              <a:spcBef>
                <a:spcPct val="50000"/>
              </a:spcBef>
            </a:pPr>
            <a:r>
              <a:rPr lang="en-US" altLang="en-US" sz="2500" dirty="0">
                <a:latin typeface="Times New Roman" panose="02020603050405020304" pitchFamily="18" charset="0"/>
                <a:cs typeface="Times New Roman" panose="02020603050405020304" pitchFamily="18" charset="0"/>
              </a:rPr>
              <a:t>Other accounts payable </a:t>
            </a:r>
          </a:p>
          <a:p>
            <a:pPr>
              <a:spcBef>
                <a:spcPct val="50000"/>
              </a:spcBef>
            </a:pPr>
            <a:r>
              <a:rPr lang="en-US" altLang="en-US" sz="2500" dirty="0">
                <a:latin typeface="Times New Roman" panose="02020603050405020304" pitchFamily="18" charset="0"/>
                <a:cs typeface="Times New Roman" panose="02020603050405020304" pitchFamily="18" charset="0"/>
              </a:rPr>
              <a:t>Consignment </a:t>
            </a:r>
          </a:p>
          <a:p>
            <a:pPr>
              <a:spcBef>
                <a:spcPct val="50000"/>
              </a:spcBef>
            </a:pPr>
            <a:r>
              <a:rPr lang="en-US" altLang="en-US" sz="2500" dirty="0">
                <a:latin typeface="Times New Roman" panose="02020603050405020304" pitchFamily="18" charset="0"/>
                <a:cs typeface="Times New Roman" panose="02020603050405020304" pitchFamily="18" charset="0"/>
              </a:rPr>
              <a:t>Factoring </a:t>
            </a:r>
          </a:p>
          <a:p>
            <a:pPr>
              <a:spcBef>
                <a:spcPct val="50000"/>
              </a:spcBef>
            </a:pPr>
            <a:r>
              <a:rPr lang="en-US" altLang="en-US" sz="2500" dirty="0">
                <a:latin typeface="Times New Roman" panose="02020603050405020304" pitchFamily="18" charset="0"/>
                <a:cs typeface="Times New Roman" panose="02020603050405020304" pitchFamily="18" charset="0"/>
              </a:rPr>
              <a:t>Sort-term bank credit </a:t>
            </a:r>
          </a:p>
          <a:p>
            <a:pPr>
              <a:spcBef>
                <a:spcPct val="50000"/>
              </a:spcBef>
            </a:pPr>
            <a:r>
              <a:rPr lang="en-US" altLang="en-US" sz="2500" dirty="0">
                <a:latin typeface="Times New Roman" panose="02020603050405020304" pitchFamily="18" charset="0"/>
                <a:cs typeface="Times New Roman" panose="02020603050405020304" pitchFamily="18" charset="0"/>
              </a:rPr>
              <a:t>Overdraft </a:t>
            </a:r>
          </a:p>
          <a:p>
            <a:pPr>
              <a:spcBef>
                <a:spcPct val="50000"/>
              </a:spcBef>
            </a:pPr>
            <a:r>
              <a:rPr lang="en-US" altLang="en-US" sz="2500" dirty="0">
                <a:latin typeface="Times New Roman" panose="02020603050405020304" pitchFamily="18" charset="0"/>
                <a:cs typeface="Times New Roman" panose="02020603050405020304" pitchFamily="18" charset="0"/>
              </a:rPr>
              <a:t>Other current liabilities </a:t>
            </a:r>
          </a:p>
          <a:p>
            <a:pPr marL="0" indent="0">
              <a:buNone/>
            </a:pPr>
            <a:endParaRPr lang="en-US" sz="2500" dirty="0">
              <a:latin typeface="Times New Roman" panose="02020603050405020304" pitchFamily="18" charset="0"/>
              <a:cs typeface="Times New Roman" panose="02020603050405020304" pitchFamily="18" charset="0"/>
            </a:endParaRP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136527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8" y="236212"/>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Bank credit</a:t>
            </a:r>
            <a:r>
              <a:rPr lang="en-GB" sz="2800" kern="0" dirty="0">
                <a:latin typeface="Times New Roman"/>
              </a:rPr>
              <a:t>:</a:t>
            </a:r>
            <a:endParaRPr lang="en-GB" sz="2800" kern="0" dirty="0"/>
          </a:p>
        </p:txBody>
      </p:sp>
      <p:sp>
        <p:nvSpPr>
          <p:cNvPr id="8" name="Zástupný symbol pro obsah 2"/>
          <p:cNvSpPr txBox="1">
            <a:spLocks/>
          </p:cNvSpPr>
          <p:nvPr/>
        </p:nvSpPr>
        <p:spPr>
          <a:xfrm>
            <a:off x="251518" y="800158"/>
            <a:ext cx="10224128" cy="58216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latin typeface="Times New Roman" panose="02020603050405020304" pitchFamily="18" charset="0"/>
                <a:cs typeface="Times New Roman" panose="02020603050405020304" pitchFamily="18" charset="0"/>
              </a:rPr>
              <a:t>Short-term bank credit (&lt; 1 year) is attracted in order to finance current activity or\and current assets (purchasing raw material, inventories, energy; financing day-to day operations, covering cash deficit). The </a:t>
            </a:r>
            <a:r>
              <a:rPr lang="en-US" sz="1800" b="1" dirty="0">
                <a:latin typeface="Times New Roman" panose="02020603050405020304" pitchFamily="18" charset="0"/>
                <a:cs typeface="Times New Roman" panose="02020603050405020304" pitchFamily="18" charset="0"/>
              </a:rPr>
              <a:t>collateral</a:t>
            </a:r>
            <a:r>
              <a:rPr lang="en-US" sz="1800" dirty="0">
                <a:latin typeface="Times New Roman" panose="02020603050405020304" pitchFamily="18" charset="0"/>
                <a:cs typeface="Times New Roman" panose="02020603050405020304" pitchFamily="18" charset="0"/>
              </a:rPr>
              <a:t> for such credit can be </a:t>
            </a:r>
            <a:r>
              <a:rPr lang="en-US" sz="1800" b="1" dirty="0">
                <a:latin typeface="Times New Roman" panose="02020603050405020304" pitchFamily="18" charset="0"/>
                <a:cs typeface="Times New Roman" panose="02020603050405020304" pitchFamily="18" charset="0"/>
              </a:rPr>
              <a:t>accounts receivable </a:t>
            </a:r>
            <a:r>
              <a:rPr lang="en-US" sz="1800" dirty="0">
                <a:latin typeface="Times New Roman" panose="02020603050405020304" pitchFamily="18" charset="0"/>
                <a:cs typeface="Times New Roman" panose="02020603050405020304" pitchFamily="18" charset="0"/>
              </a:rPr>
              <a:t>(in some term company will receive money from buyers and will be able to return bank credit); current </a:t>
            </a:r>
            <a:r>
              <a:rPr lang="en-US" sz="1800" b="1" dirty="0">
                <a:latin typeface="Times New Roman" panose="02020603050405020304" pitchFamily="18" charset="0"/>
                <a:cs typeface="Times New Roman" panose="02020603050405020304" pitchFamily="18" charset="0"/>
              </a:rPr>
              <a:t>financial investments </a:t>
            </a:r>
            <a:r>
              <a:rPr lang="en-US" sz="1800" dirty="0">
                <a:latin typeface="Times New Roman" panose="02020603050405020304" pitchFamily="18" charset="0"/>
                <a:cs typeface="Times New Roman" panose="02020603050405020304" pitchFamily="18" charset="0"/>
              </a:rPr>
              <a:t>(company can sell financial investments in order to return bank credit); </a:t>
            </a:r>
            <a:r>
              <a:rPr lang="en-US" sz="1800" b="1" dirty="0">
                <a:latin typeface="Times New Roman" panose="02020603050405020304" pitchFamily="18" charset="0"/>
                <a:cs typeface="Times New Roman" panose="02020603050405020304" pitchFamily="18" charset="0"/>
              </a:rPr>
              <a:t>future harvest or offspring </a:t>
            </a:r>
            <a:r>
              <a:rPr lang="en-US" sz="1800" dirty="0">
                <a:latin typeface="Times New Roman" panose="02020603050405020304" pitchFamily="18" charset="0"/>
                <a:cs typeface="Times New Roman" panose="02020603050405020304" pitchFamily="18" charset="0"/>
              </a:rPr>
              <a:t>of animals; </a:t>
            </a:r>
            <a:r>
              <a:rPr lang="en-US" sz="1800" b="1" dirty="0">
                <a:latin typeface="Times New Roman" panose="02020603050405020304" pitchFamily="18" charset="0"/>
                <a:cs typeface="Times New Roman" panose="02020603050405020304" pitchFamily="18" charset="0"/>
              </a:rPr>
              <a:t>stable cash inflows </a:t>
            </a:r>
            <a:r>
              <a:rPr lang="en-US" sz="1800" dirty="0">
                <a:latin typeface="Times New Roman" panose="02020603050405020304" pitchFamily="18" charset="0"/>
                <a:cs typeface="Times New Roman" panose="02020603050405020304" pitchFamily="18" charset="0"/>
              </a:rPr>
              <a:t>of the company…..  </a:t>
            </a:r>
          </a:p>
          <a:p>
            <a:r>
              <a:rPr lang="en-US" sz="1800" dirty="0">
                <a:latin typeface="Times New Roman" panose="02020603050405020304" pitchFamily="18" charset="0"/>
                <a:cs typeface="Times New Roman" panose="02020603050405020304" pitchFamily="18" charset="0"/>
              </a:rPr>
              <a:t>Long-term bank credit (&gt; 1 year) is attracted in order to finance investment activity (modernization, reconstruction of the equipment, building, other fixed assets; constructing and buying new equipment, building; other fixed assets, which are returning their value step by step during useful life). There is a need to provide bank with business plan (information about using credit money, possibilities and speed of their returning, calculating future cash inflows and outflows). The </a:t>
            </a:r>
            <a:r>
              <a:rPr lang="en-US" sz="1800" b="1" dirty="0">
                <a:latin typeface="Times New Roman" panose="02020603050405020304" pitchFamily="18" charset="0"/>
                <a:cs typeface="Times New Roman" panose="02020603050405020304" pitchFamily="18" charset="0"/>
              </a:rPr>
              <a:t>collateral</a:t>
            </a:r>
            <a:r>
              <a:rPr lang="en-US" sz="1800" dirty="0">
                <a:latin typeface="Times New Roman" panose="02020603050405020304" pitchFamily="18" charset="0"/>
                <a:cs typeface="Times New Roman" panose="02020603050405020304" pitchFamily="18" charset="0"/>
              </a:rPr>
              <a:t> for such credit can be </a:t>
            </a:r>
            <a:r>
              <a:rPr lang="en-US" sz="1800" b="1" dirty="0">
                <a:latin typeface="Times New Roman" panose="02020603050405020304" pitchFamily="18" charset="0"/>
                <a:cs typeface="Times New Roman" panose="02020603050405020304" pitchFamily="18" charset="0"/>
              </a:rPr>
              <a:t>existing fixed assets, which will be evaluated by experts </a:t>
            </a:r>
            <a:r>
              <a:rPr lang="en-US" sz="1800" dirty="0">
                <a:latin typeface="Times New Roman" panose="02020603050405020304" pitchFamily="18" charset="0"/>
                <a:cs typeface="Times New Roman" panose="02020603050405020304" pitchFamily="18" charset="0"/>
              </a:rPr>
              <a:t>(usually the value od such collateral must be several times more, than amount of attracted credit)  </a:t>
            </a:r>
          </a:p>
          <a:p>
            <a:r>
              <a:rPr lang="en-US" sz="1800" dirty="0">
                <a:latin typeface="Times New Roman" panose="02020603050405020304" pitchFamily="18" charset="0"/>
                <a:cs typeface="Times New Roman" panose="02020603050405020304" pitchFamily="18" charset="0"/>
              </a:rPr>
              <a:t>The company during credit period (usually monthly) pays\returning part of attracted credit (principal, body of credit) and interest rate (the price of using the bank credit)</a:t>
            </a:r>
          </a:p>
          <a:p>
            <a:r>
              <a:rPr lang="en-US" sz="1800" dirty="0">
                <a:latin typeface="Times New Roman" panose="02020603050405020304" pitchFamily="18" charset="0"/>
                <a:cs typeface="Times New Roman" panose="02020603050405020304" pitchFamily="18" charset="0"/>
              </a:rPr>
              <a:t>Interest rate depends on: </a:t>
            </a:r>
            <a:r>
              <a:rPr lang="en-US" sz="1800" b="1" dirty="0">
                <a:latin typeface="Times New Roman" panose="02020603050405020304" pitchFamily="18" charset="0"/>
                <a:cs typeface="Times New Roman" panose="02020603050405020304" pitchFamily="18" charset="0"/>
              </a:rPr>
              <a:t>discount rate</a:t>
            </a:r>
            <a:r>
              <a:rPr lang="en-US" sz="1800" dirty="0">
                <a:latin typeface="Times New Roman" panose="02020603050405020304" pitchFamily="18" charset="0"/>
                <a:cs typeface="Times New Roman" panose="02020603050405020304" pitchFamily="18" charset="0"/>
              </a:rPr>
              <a:t>, inflation, currency of credit, purpose of credit, type of collateral, credit period, credit history of client, bank profit, monetary policy provided by central bank of the country (increasing or decreasing money supply), access of the business to alternative financing resources inside the country and abroad…..</a:t>
            </a:r>
          </a:p>
          <a:p>
            <a:r>
              <a:rPr lang="uk-UA" sz="1800" u="sng" dirty="0">
                <a:latin typeface="Times New Roman" panose="02020603050405020304" pitchFamily="18" charset="0"/>
                <a:cs typeface="Times New Roman" panose="02020603050405020304" pitchFamily="18" charset="0"/>
                <a:hlinkClick r:id="rId2"/>
              </a:rPr>
              <a:t>https://archive.doingbusiness.org/en/rankings</a:t>
            </a:r>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pPr marL="0" indent="0">
              <a:buNone/>
            </a:pPr>
            <a:endParaRPr lang="en-AU" sz="18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997785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Discount rate </a:t>
            </a:r>
            <a:r>
              <a:rPr lang="en-GB" sz="2800" kern="0" dirty="0">
                <a:latin typeface="Times New Roman"/>
              </a:rPr>
              <a:t>:</a:t>
            </a:r>
            <a:endParaRPr lang="en-GB" sz="2800" kern="0" dirty="0"/>
          </a:p>
        </p:txBody>
      </p:sp>
      <p:sp>
        <p:nvSpPr>
          <p:cNvPr id="8" name="Zástupný symbol pro obsah 2"/>
          <p:cNvSpPr txBox="1">
            <a:spLocks/>
          </p:cNvSpPr>
          <p:nvPr/>
        </p:nvSpPr>
        <p:spPr>
          <a:xfrm>
            <a:off x="526473" y="1094509"/>
            <a:ext cx="9949174" cy="51845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sz="2500" dirty="0">
                <a:latin typeface="Times New Roman" panose="02020603050405020304" pitchFamily="18" charset="0"/>
                <a:cs typeface="Times New Roman" panose="02020603050405020304" pitchFamily="18" charset="0"/>
              </a:rPr>
              <a:t>the interest rate that the central banks charge commercial banks and other financial institutions</a:t>
            </a:r>
          </a:p>
          <a:p>
            <a:pPr>
              <a:spcBef>
                <a:spcPct val="50000"/>
              </a:spcBef>
            </a:pPr>
            <a:r>
              <a:rPr lang="en-US" sz="2500" dirty="0">
                <a:latin typeface="Times New Roman" panose="02020603050405020304" pitchFamily="18" charset="0"/>
                <a:cs typeface="Times New Roman" panose="02020603050405020304" pitchFamily="18" charset="0"/>
              </a:rPr>
              <a:t>Commercial banks borrow money for short-term operating requirements from the central bank </a:t>
            </a:r>
          </a:p>
          <a:p>
            <a:pPr>
              <a:spcBef>
                <a:spcPct val="50000"/>
              </a:spcBef>
            </a:pPr>
            <a:r>
              <a:rPr lang="en-US" sz="2500" dirty="0">
                <a:latin typeface="Times New Roman" panose="02020603050405020304" pitchFamily="18" charset="0"/>
                <a:cs typeface="Times New Roman" panose="02020603050405020304" pitchFamily="18" charset="0"/>
              </a:rPr>
              <a:t>The bank uses such loan for funding shortfalls, address any liquidity issue and more</a:t>
            </a:r>
          </a:p>
          <a:p>
            <a:pPr>
              <a:spcBef>
                <a:spcPct val="50000"/>
              </a:spcBef>
            </a:pPr>
            <a:r>
              <a:rPr lang="en-US" sz="2500" dirty="0">
                <a:latin typeface="Times New Roman" panose="02020603050405020304" pitchFamily="18" charset="0"/>
                <a:cs typeface="Times New Roman" panose="02020603050405020304" pitchFamily="18" charset="0"/>
              </a:rPr>
              <a:t>Such a facility is known as discount window, and the funds are generally given for 24-hours or less</a:t>
            </a:r>
          </a:p>
          <a:p>
            <a:pPr>
              <a:spcBef>
                <a:spcPct val="50000"/>
              </a:spcBef>
            </a:pPr>
            <a:r>
              <a:rPr lang="en-US" sz="2500" dirty="0">
                <a:latin typeface="Times New Roman" panose="02020603050405020304" pitchFamily="18" charset="0"/>
                <a:cs typeface="Times New Roman" panose="02020603050405020304" pitchFamily="18" charset="0"/>
              </a:rPr>
              <a:t>It is not the market rate, rather it is set by central bank mostly, and thus, serves as a benchmark for other interest rates in the economy</a:t>
            </a:r>
          </a:p>
          <a:p>
            <a:pPr marL="0" indent="0">
              <a:buNone/>
            </a:pPr>
            <a:endParaRPr lang="en-AU" sz="25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3874557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317301"/>
            <a:ext cx="10224128" cy="523220"/>
          </a:xfrm>
          <a:prstGeom prst="rect">
            <a:avLst/>
          </a:prstGeom>
          <a:solidFill>
            <a:srgbClr val="009999"/>
          </a:solidFill>
        </p:spPr>
        <p:txBody>
          <a:bodyPr wrap="square">
            <a:spAutoFit/>
          </a:bodyPr>
          <a:lstStyle/>
          <a:p>
            <a:pPr>
              <a:defRPr/>
            </a:pPr>
            <a:r>
              <a:rPr lang="en-US" sz="2800" kern="0" dirty="0">
                <a:latin typeface="Times New Roman" panose="02020603050405020304" pitchFamily="18" charset="0"/>
                <a:cs typeface="Times New Roman" panose="02020603050405020304" pitchFamily="18" charset="0"/>
              </a:rPr>
              <a:t>Example of credit payments</a:t>
            </a:r>
            <a:r>
              <a:rPr lang="en-GB" sz="2800" kern="0" dirty="0">
                <a:latin typeface="Times New Roman"/>
              </a:rPr>
              <a:t>:</a:t>
            </a:r>
            <a:endParaRPr lang="en-GB" sz="2800" kern="0" dirty="0"/>
          </a:p>
        </p:txBody>
      </p:sp>
      <p:sp>
        <p:nvSpPr>
          <p:cNvPr id="8" name="Zástupný symbol pro obsah 2"/>
          <p:cNvSpPr txBox="1">
            <a:spLocks/>
          </p:cNvSpPr>
          <p:nvPr/>
        </p:nvSpPr>
        <p:spPr>
          <a:xfrm>
            <a:off x="526473" y="962335"/>
            <a:ext cx="9949174" cy="557836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50000"/>
              </a:spcBef>
            </a:pPr>
            <a:r>
              <a:rPr lang="en-US" sz="2200" dirty="0">
                <a:latin typeface="Times New Roman" panose="02020603050405020304" pitchFamily="18" charset="0"/>
                <a:cs typeface="Times New Roman" panose="02020603050405020304" pitchFamily="18" charset="0"/>
              </a:rPr>
              <a:t>Company borrowed 18000 of long-term bank credit (principal) for 3 years, interest rate 11%. Credit payments are:</a:t>
            </a:r>
          </a:p>
          <a:p>
            <a:pPr>
              <a:spcBef>
                <a:spcPct val="50000"/>
              </a:spcBef>
            </a:pPr>
            <a:r>
              <a:rPr lang="en-US" sz="2200" dirty="0">
                <a:latin typeface="Times New Roman" panose="02020603050405020304" pitchFamily="18" charset="0"/>
                <a:cs typeface="Times New Roman" panose="02020603050405020304" pitchFamily="18" charset="0"/>
              </a:rPr>
              <a:t> 1 year: 18000\3 (part of principal) + 18000*0.11 = 6000 + 1980 = 7980 </a:t>
            </a:r>
          </a:p>
          <a:p>
            <a:pPr>
              <a:spcBef>
                <a:spcPct val="50000"/>
              </a:spcBef>
            </a:pPr>
            <a:r>
              <a:rPr lang="en-US" sz="2200" dirty="0">
                <a:latin typeface="Times New Roman" panose="02020603050405020304" pitchFamily="18" charset="0"/>
                <a:cs typeface="Times New Roman" panose="02020603050405020304" pitchFamily="18" charset="0"/>
              </a:rPr>
              <a:t>2 year: 18000\3 (part of principal) + (18000 – 6000)*0.11 = </a:t>
            </a:r>
          </a:p>
          <a:p>
            <a:pPr marL="0" indent="0">
              <a:spcBef>
                <a:spcPct val="50000"/>
              </a:spcBef>
              <a:buNone/>
            </a:pPr>
            <a:r>
              <a:rPr lang="en-US" sz="2200" dirty="0">
                <a:latin typeface="Times New Roman" panose="02020603050405020304" pitchFamily="18" charset="0"/>
                <a:cs typeface="Times New Roman" panose="02020603050405020304" pitchFamily="18" charset="0"/>
              </a:rPr>
              <a:t>6000 + 1320 = 7320  </a:t>
            </a:r>
          </a:p>
          <a:p>
            <a:pPr>
              <a:spcBef>
                <a:spcPct val="50000"/>
              </a:spcBef>
            </a:pPr>
            <a:r>
              <a:rPr lang="en-US" sz="2200" dirty="0">
                <a:latin typeface="Times New Roman" panose="02020603050405020304" pitchFamily="18" charset="0"/>
                <a:cs typeface="Times New Roman" panose="02020603050405020304" pitchFamily="18" charset="0"/>
              </a:rPr>
              <a:t>3 year: 18000\3 (part of principal) + (18000 – 6000 – 6000)*0.11 = </a:t>
            </a:r>
          </a:p>
          <a:p>
            <a:pPr marL="0" indent="0">
              <a:spcBef>
                <a:spcPct val="50000"/>
              </a:spcBef>
              <a:buNone/>
            </a:pPr>
            <a:r>
              <a:rPr lang="en-US" sz="2200" dirty="0">
                <a:latin typeface="Times New Roman" panose="02020603050405020304" pitchFamily="18" charset="0"/>
                <a:cs typeface="Times New Roman" panose="02020603050405020304" pitchFamily="18" charset="0"/>
              </a:rPr>
              <a:t>6000 + 660 = 6660  </a:t>
            </a:r>
          </a:p>
          <a:p>
            <a:pPr>
              <a:spcBef>
                <a:spcPct val="50000"/>
              </a:spcBef>
            </a:pPr>
            <a:r>
              <a:rPr lang="en-US" sz="2200" dirty="0">
                <a:latin typeface="Times New Roman" panose="02020603050405020304" pitchFamily="18" charset="0"/>
                <a:cs typeface="Times New Roman" panose="02020603050405020304" pitchFamily="18" charset="0"/>
              </a:rPr>
              <a:t>Interest rate is usually calculated from the amount of debt, which have not been paid yet. Total amount of interest rate, paid by the company = 1980 + 1320 + 660 = 3960. This amount is </a:t>
            </a:r>
            <a:r>
              <a:rPr lang="en-US" sz="2200" b="1" dirty="0">
                <a:latin typeface="Times New Roman" panose="02020603050405020304" pitchFamily="18" charset="0"/>
                <a:cs typeface="Times New Roman" panose="02020603050405020304" pitchFamily="18" charset="0"/>
              </a:rPr>
              <a:t>interest expenses </a:t>
            </a:r>
            <a:r>
              <a:rPr lang="en-US" sz="2200" dirty="0">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financial costs) </a:t>
            </a:r>
            <a:r>
              <a:rPr lang="en-US" sz="2200" dirty="0">
                <a:latin typeface="Times New Roman" panose="02020603050405020304" pitchFamily="18" charset="0"/>
                <a:cs typeface="Times New Roman" panose="02020603050405020304" pitchFamily="18" charset="0"/>
              </a:rPr>
              <a:t>for company </a:t>
            </a:r>
          </a:p>
          <a:p>
            <a:pPr>
              <a:spcBef>
                <a:spcPct val="50000"/>
              </a:spcBef>
            </a:pPr>
            <a:r>
              <a:rPr lang="en-US" sz="2200" dirty="0">
                <a:latin typeface="Times New Roman" panose="02020603050405020304" pitchFamily="18" charset="0"/>
                <a:cs typeface="Times New Roman" panose="02020603050405020304" pitchFamily="18" charset="0"/>
              </a:rPr>
              <a:t>Principal 18000 is only cash outflow, but not cost for company, because it only returns money, that have been earlier borrowed    </a:t>
            </a:r>
          </a:p>
          <a:p>
            <a:pPr>
              <a:spcBef>
                <a:spcPct val="50000"/>
              </a:spcBef>
            </a:pPr>
            <a:r>
              <a:rPr lang="en-US" sz="2200" dirty="0">
                <a:latin typeface="Times New Roman" panose="02020603050405020304" pitchFamily="18" charset="0"/>
                <a:cs typeface="Times New Roman" panose="02020603050405020304" pitchFamily="18" charset="0"/>
              </a:rPr>
              <a:t>Total cash outflow for company = 18000 (principal) + 3960 (interest expenses) = 21960</a:t>
            </a:r>
          </a:p>
          <a:p>
            <a:pPr marL="0" indent="0">
              <a:buNone/>
            </a:pPr>
            <a:endParaRPr lang="en-AU" sz="2200" kern="0"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D353FC5B-5EC9-4D9B-8AAD-FD0728DD54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75647" y="195486"/>
            <a:ext cx="1464833" cy="1127893"/>
          </a:xfrm>
          <a:prstGeom prst="rect">
            <a:avLst/>
          </a:prstGeom>
        </p:spPr>
      </p:pic>
    </p:spTree>
    <p:extLst>
      <p:ext uri="{BB962C8B-B14F-4D97-AF65-F5344CB8AC3E}">
        <p14:creationId xmlns:p14="http://schemas.microsoft.com/office/powerpoint/2010/main" val="123719276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1349</TotalTime>
  <Words>4976</Words>
  <Application>Microsoft Office PowerPoint</Application>
  <PresentationFormat>Widescreen</PresentationFormat>
  <Paragraphs>284</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Times New Roman</vt:lpstr>
      <vt:lpstr>Wingdings</vt:lpstr>
      <vt:lpstr>Motiv Office</vt:lpstr>
      <vt:lpstr>Borrowed financial resources (debts, liabilities)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kon0222</cp:lastModifiedBy>
  <cp:revision>433</cp:revision>
  <dcterms:created xsi:type="dcterms:W3CDTF">2016-11-25T20:36:16Z</dcterms:created>
  <dcterms:modified xsi:type="dcterms:W3CDTF">2022-12-04T17:24:24Z</dcterms:modified>
</cp:coreProperties>
</file>