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5" r:id="rId10"/>
    <p:sldId id="317" r:id="rId11"/>
    <p:sldId id="318" r:id="rId12"/>
    <p:sldId id="319" r:id="rId13"/>
    <p:sldId id="320" r:id="rId14"/>
    <p:sldId id="314" r:id="rId15"/>
    <p:sldId id="316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Společnosti emitují komerční papíry především s cílem získat prostředky ke krytí provozních potřeb jako je výplata mezd, nákup surovin, zaplacení krátkodobých závazků vůči obchodním parterům či daňovému úřadu apod.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71D0C-5CE2-4D61-BFB8-14E74450A83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744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dirty="0"/>
              <a:t>Podle způsobu emise můžeme komerční papíry členit do dvou základních skupin: </a:t>
            </a:r>
          </a:p>
          <a:p>
            <a:pPr lvl="1" algn="just"/>
            <a:r>
              <a:rPr lang="cs-CZ" sz="1400" dirty="0"/>
              <a:t>Přímé komerční papíry jsou emitovány velkými společnostmi, které je prodávají přímo investorům. Jejich nevýhodou jsou náklady na přímou administraci emise, distribuce a marketingu. Proto se emitují ve velkém množství, což zajistí jednodušší pokrytí těchto nákladů; </a:t>
            </a:r>
          </a:p>
          <a:p>
            <a:pPr lvl="1" algn="just"/>
            <a:r>
              <a:rPr lang="cs-CZ" sz="1400" dirty="0"/>
              <a:t>Dealerské komerční papíry emitují méně známé společnosti a prodávají je nejprve dealerům. Dealeři obvykle skupují celou emisi za zvýhodněnou cenu a následně komerční papíry prodávají individuálním investorům za cenu vyšší. Výhodou dealerských papírů je, že emitent tak nemusí sám hledat investory, nevýhodou je obecně nižší výnos z emise pro emitenta.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71D0C-5CE2-4D61-BFB8-14E74450A83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76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Výhodnost skonta posuzujeme porovnáním jeho výše s úrokem, který buď musíme zaplatit za vypůjčené peníze (pokud nemáme peněžní prostředky okamžitě k dispozici, abychom mohli zaplatit za zboží  s využitím skonta) anebo v případě, že máme k dispozici peněžní prostředky, pak s úrokem, příp. výnosem, který získáme, když tyto volné peněžní prostředky investujeme na dobu od splatnosti s využitím skonta do splatnosti bez možnosti využití skonta.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71D0C-5CE2-4D61-BFB8-14E74450A83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22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D7885CF4-8D00-49B3-B6DB-C5FFDEE7AA26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E503942-B589-48EC-93E0-9BDE22A59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76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D7885CF4-8D00-49B3-B6DB-C5FFDEE7AA26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E503942-B589-48EC-93E0-9BDE22A59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7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1275606"/>
            <a:ext cx="5472608" cy="201622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Krátkodobé cenné papíry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867894"/>
            <a:ext cx="3104127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Depozitní certifikát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5" y="987575"/>
            <a:ext cx="8784975" cy="3816424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algn="just"/>
            <a:r>
              <a:rPr lang="cs-CZ" dirty="0"/>
              <a:t>Depozitní certifikáty (CD – </a:t>
            </a:r>
            <a:r>
              <a:rPr lang="cs-CZ" dirty="0" err="1"/>
              <a:t>certificate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deposit) jsou úročené cenné papíry potvrzující uložení peněžních prostředků do bank nebo jiných depozitních institucí na přesně stanovené období. </a:t>
            </a:r>
          </a:p>
          <a:p>
            <a:pPr algn="just"/>
            <a:r>
              <a:rPr lang="cs-CZ" dirty="0"/>
              <a:t>Banky vydávají depozitní certifikáty s cílem získat krátkodobé a střednědobé volné peněžní prostředky zejména od obyvatel, ale také od podnikatelských subjektů a velkých investorů. </a:t>
            </a:r>
          </a:p>
          <a:p>
            <a:pPr algn="just"/>
            <a:r>
              <a:rPr lang="cs-CZ" dirty="0"/>
              <a:t>Pro klienty bank představují alternativu termínových bankovních vkladů. </a:t>
            </a:r>
          </a:p>
          <a:p>
            <a:pPr algn="just"/>
            <a:r>
              <a:rPr lang="cs-CZ" dirty="0"/>
              <a:t>Pro banky jsou depozitní certifikáty výhodnější z hlediska řízení likvidity, protože klient nemůže požádat o jejich vyplacení před dobou splatnosti. </a:t>
            </a:r>
          </a:p>
          <a:p>
            <a:pPr algn="just"/>
            <a:r>
              <a:rPr lang="cs-CZ" dirty="0"/>
              <a:t>Depozitní certifikáty jsou emitovány v různých nominálních hodnotách, přičemž výše nominální hodnoty určuje cílovou skupinu investorů.</a:t>
            </a:r>
          </a:p>
          <a:p>
            <a:pPr algn="just"/>
            <a:r>
              <a:rPr lang="cs-CZ" dirty="0"/>
              <a:t>Doba splatnosti se pohybuje od jednoho do několika měsíců, i když někdy se emitují střednědobé depozitní certifikáty s dobou splatnosti větší než rok.</a:t>
            </a:r>
          </a:p>
          <a:p>
            <a:pPr algn="just"/>
            <a:r>
              <a:rPr lang="cs-CZ" dirty="0"/>
              <a:t>Úrokové sazby depozitních certifikátů vycházejí ze situace na peněžním trhu, jsou stanoveny na ročním základě formou pevného procenta z nominální hodnoty. </a:t>
            </a:r>
          </a:p>
          <a:p>
            <a:pPr algn="just"/>
            <a:r>
              <a:rPr lang="cs-CZ" dirty="0"/>
              <a:t>Jejich úroveň je vyšší než výnosy ze státních pokladničních poukázek, protože mají vyšší riziko insolventnosti a jejich výnosy podléhají zdanění. </a:t>
            </a:r>
          </a:p>
          <a:p>
            <a:pPr algn="just"/>
            <a:r>
              <a:rPr lang="cs-CZ" dirty="0"/>
              <a:t>Podle obchodovatelnosti se depozitní certifikáty člení na obchodovatelné a neobchodovatelné. </a:t>
            </a:r>
          </a:p>
          <a:p>
            <a:pPr algn="just"/>
            <a:r>
              <a:rPr lang="cs-CZ" dirty="0"/>
              <a:t>Prodej depozitních certifikátů je většinou založen na diskontním principu.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40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Komerční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964488" cy="3572743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algn="just"/>
            <a:r>
              <a:rPr lang="cs-CZ" dirty="0"/>
              <a:t>Komerční papír je krátkodobý dlužnický cenný papír, který emituje ekonomicky silná společnost, často s nadnárodní působností. </a:t>
            </a:r>
          </a:p>
          <a:p>
            <a:pPr algn="just"/>
            <a:r>
              <a:rPr lang="cs-CZ" dirty="0"/>
              <a:t>Komerční cenný papír představuje zdroj krátkodobých peněžních prostředků a je tedy alternativou ke krátkodobým bankovním úvěrům.</a:t>
            </a:r>
          </a:p>
          <a:p>
            <a:pPr algn="just"/>
            <a:r>
              <a:rPr lang="cs-CZ" dirty="0"/>
              <a:t>Společnosti emitují komerční papíry především s cílem získat prostředky ke krytí provozních potřeb.</a:t>
            </a:r>
          </a:p>
          <a:p>
            <a:pPr algn="just"/>
            <a:r>
              <a:rPr lang="cs-CZ" dirty="0"/>
              <a:t>Hlavním důvodem jejich vzniku byla skutečnost, že získávání krátkodobých bankovních úvěrů bylo pro společnosti nákladné a poměrně složité. </a:t>
            </a:r>
          </a:p>
          <a:p>
            <a:pPr algn="just"/>
            <a:r>
              <a:rPr lang="cs-CZ" dirty="0"/>
              <a:t>Výnosnost komerčních papírů je velmi adaptabilní, jelikož citlivě reagují na vývoj peněžního trhu, tedy na poptávku a nabídku krátkodobých zdrojů. </a:t>
            </a:r>
          </a:p>
          <a:p>
            <a:pPr algn="just"/>
            <a:r>
              <a:rPr lang="cs-CZ" dirty="0"/>
              <a:t>Výnosy se počítají s použitím metody bankovního diskontu (podobně jako u státních pokladničních poukázek). Výnosnost komerčních papírů je všeobecně vyšší než výnosnost státních pokladničních poukázek, nicméně nižší než úrokové sazby krátkodobých bankovních úvěrů.</a:t>
            </a:r>
          </a:p>
        </p:txBody>
      </p:sp>
    </p:spTree>
    <p:extLst>
      <p:ext uri="{BB962C8B-B14F-4D97-AF65-F5344CB8AC3E}">
        <p14:creationId xmlns:p14="http://schemas.microsoft.com/office/powerpoint/2010/main" val="2669034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496" y="843558"/>
            <a:ext cx="8928992" cy="381285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650" dirty="0"/>
              <a:t>Podle způsobu emise můžeme komerční papíry členit do dvou základních skupin: </a:t>
            </a:r>
          </a:p>
          <a:p>
            <a:pPr lvl="1" algn="just"/>
            <a:r>
              <a:rPr lang="cs-CZ" sz="1350" dirty="0"/>
              <a:t>Přímé komerční papíry jsou emitovány velkými společnostmi, které je prodávají přímo investorům.</a:t>
            </a:r>
          </a:p>
          <a:p>
            <a:pPr lvl="1" algn="just"/>
            <a:r>
              <a:rPr lang="cs-CZ" sz="1350" dirty="0"/>
              <a:t>Dealerské komerční papíry emitují méně známé společnosti a prodávají je nejprve dealerům. </a:t>
            </a:r>
          </a:p>
          <a:p>
            <a:pPr algn="just"/>
            <a:r>
              <a:rPr lang="cs-CZ" sz="1650" dirty="0"/>
              <a:t>Doba splatnosti tohoto druhu cenných papírů se pohybuje v rozpětí od 3 dnů do 9 měsíců. </a:t>
            </a:r>
          </a:p>
          <a:p>
            <a:pPr algn="just"/>
            <a:r>
              <a:rPr lang="cs-CZ" sz="1650" dirty="0"/>
              <a:t>Mezi výhody komerčních papírů patří především jejich vysoká kvalita a přitažlivost pro investory, přibližují se kvalitě státních pokladničních poukázek. </a:t>
            </a:r>
          </a:p>
          <a:p>
            <a:pPr algn="just"/>
            <a:r>
              <a:rPr lang="cs-CZ" sz="1650" dirty="0"/>
              <a:t>Mnozí emitenti komerčních cenných papírů mají vysoký mezinárodní rating své úvěrové schopnosti, která zaručuje jejich kvalitu a solventnost. </a:t>
            </a:r>
          </a:p>
          <a:p>
            <a:pPr algn="just"/>
            <a:r>
              <a:rPr lang="cs-CZ" sz="1650" dirty="0"/>
              <a:t>Mezi nevýhody lze zařadit to, že emise těchto cenných papírů může narušit dobré vztahy mezi společností a bankami. Komerční papíry jsou poměrně citlivé na hospodářské podmínky, proto v čase ekonomické recese je poměrně náročné získat krátkodobé peněžní prostředky za přijatelných podmínek. Nevýhodou může být i to, že tento druh cenných papírů není možno vypovědět a splatit tak dluh před dobou splatnosti. </a:t>
            </a:r>
          </a:p>
        </p:txBody>
      </p:sp>
    </p:spTree>
    <p:extLst>
      <p:ext uri="{BB962C8B-B14F-4D97-AF65-F5344CB8AC3E}">
        <p14:creationId xmlns:p14="http://schemas.microsoft.com/office/powerpoint/2010/main" val="89227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964488" cy="357274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Skonto je sleva, kterou poskytuje prodávající kupujícímu v případě, že kupující zaplatí za zboží okamžitě nebo během dohodnuté krátké lhůty. </a:t>
            </a:r>
          </a:p>
          <a:p>
            <a:pPr algn="just"/>
            <a:r>
              <a:rPr lang="cs-CZ" dirty="0"/>
              <a:t>Jestliže kupující této možnosti využije, pak vlastně prodávajícímu půjčí peníze, přičemž místo úroku obdrží skonto. </a:t>
            </a:r>
          </a:p>
          <a:p>
            <a:pPr algn="just"/>
            <a:r>
              <a:rPr lang="cs-CZ" dirty="0"/>
              <a:t>Skonto je založeno na principu předlhůtního úročení. </a:t>
            </a:r>
          </a:p>
          <a:p>
            <a:pPr algn="just"/>
            <a:r>
              <a:rPr lang="cs-CZ" dirty="0"/>
              <a:t>Skonto je stanoveno jako procento z původní prodejní ceny (v tomto případě budoucí hodnota). </a:t>
            </a:r>
          </a:p>
          <a:p>
            <a:pPr algn="just"/>
            <a:r>
              <a:rPr lang="cs-CZ" dirty="0"/>
              <a:t>Současnou hodnotu pak představuje cena snížená o skonto. </a:t>
            </a:r>
          </a:p>
          <a:p>
            <a:pPr algn="just"/>
            <a:r>
              <a:rPr lang="cs-CZ" dirty="0"/>
              <a:t>Výhodnost skonta je proto nutné posoudit tak, že se jeho velikost porovná s velikostí úroku, který může realizovat prodávající, jestliže dostane zaplaceno předčasně.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20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640960" cy="34654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cs-CZ" sz="1800" dirty="0"/>
              <a:t>Osoba A vystavila osobě B dne 15. června 2020 směnku v nominální hodnotě 3 000 Kč s roční úrokovou mírou 7 %. Datum splatnosti směnky je 15. prosince 2013. Dne 28. července 20120 osoba B eskontuje tuto směnku bance, která účtuje roční diskontní míru 8 % (eskontování směnky znamená její prodej bance na základě diskontního principu). Jakou částku osoba B obdrží od banky?</a:t>
            </a:r>
          </a:p>
        </p:txBody>
      </p:sp>
    </p:spTree>
    <p:extLst>
      <p:ext uri="{BB962C8B-B14F-4D97-AF65-F5344CB8AC3E}">
        <p14:creationId xmlns:p14="http://schemas.microsoft.com/office/powerpoint/2010/main" val="3983948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566"/>
            <a:ext cx="9144000" cy="280831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1800" dirty="0"/>
              <a:t>Pokladniční poukázka s nominální hodnotou 1 milion Kč byla emitována 6. 5. 2020 se splatností 3. 6. 2020. Zpětný odkup proběhl za 998 560 Kč (tj. za jmenovitou hodnotu sníženou o zdanění). </a:t>
            </a:r>
          </a:p>
          <a:p>
            <a:pPr algn="just"/>
            <a:r>
              <a:rPr lang="cs-CZ" sz="1800" dirty="0"/>
              <a:t>Za jakou cenu byly pokladniční poukázky prodávány, pokud daň činí 15 % z výnosů?</a:t>
            </a:r>
          </a:p>
          <a:p>
            <a:pPr algn="just"/>
            <a:r>
              <a:rPr lang="cs-CZ" sz="1800" dirty="0"/>
              <a:t>Jaká byla míra zisku pro kupujícího pokladniční poukázky?</a:t>
            </a:r>
          </a:p>
        </p:txBody>
      </p:sp>
    </p:spTree>
    <p:extLst>
      <p:ext uri="{BB962C8B-B14F-4D97-AF65-F5344CB8AC3E}">
        <p14:creationId xmlns:p14="http://schemas.microsoft.com/office/powerpoint/2010/main" val="312257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566"/>
            <a:ext cx="8964488" cy="240124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/>
            <a:r>
              <a:rPr lang="cs-CZ" sz="1800" dirty="0"/>
              <a:t>Koupili jsme zboží v hodnotě 350 000 Kč. Kupní cena je splatná do 5 týdnů, s tím, že při zaplacení do 1 týdne můžeme využít skonta ve výši 1,5 % z prodejní ceny. Požadovanou částku nemáme momentálně k dispozici, takže abychom mohli skonto využít, musíme si peníze vypůjčit. Úroková míra z úvěru činí 10 % </a:t>
            </a:r>
            <a:r>
              <a:rPr lang="cs-CZ" sz="1800" dirty="0" err="1"/>
              <a:t>p.a</a:t>
            </a:r>
            <a:r>
              <a:rPr lang="cs-CZ" sz="1800" dirty="0"/>
              <a:t>. Máme si potřebné peněžní prostředky vypůjčit a využít skonta?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92645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566"/>
            <a:ext cx="8964488" cy="19442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/>
            <a:r>
              <a:rPr lang="cs-CZ" sz="1950" dirty="0"/>
              <a:t>4. Kolik Kč dostaneme vyplaceno za prodej směnky bance (banka eskontuje naši směnku), když banka eskontuje směnku ve výši  430 000 Kč s diskontní sazbou 3 % </a:t>
            </a:r>
            <a:r>
              <a:rPr lang="cs-CZ" sz="1950" dirty="0" err="1"/>
              <a:t>p.a</a:t>
            </a:r>
            <a:r>
              <a:rPr lang="cs-CZ" sz="1950" dirty="0"/>
              <a:t>.? Do splatnosti směnky zbývá 85 dní. Banka neúčtuje další provize.</a:t>
            </a:r>
          </a:p>
          <a:p>
            <a:pPr algn="just"/>
            <a:endParaRPr lang="cs-CZ" sz="1950" dirty="0"/>
          </a:p>
        </p:txBody>
      </p:sp>
    </p:spTree>
    <p:extLst>
      <p:ext uri="{BB962C8B-B14F-4D97-AF65-F5344CB8AC3E}">
        <p14:creationId xmlns:p14="http://schemas.microsoft.com/office/powerpoint/2010/main" val="1993971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6"/>
            <a:ext cx="9001000" cy="20882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z="1800" dirty="0"/>
              <a:t>5. Banka odkoupila směnku znějící na částku 230 000 Kč s dobou splatností 1 rok. </a:t>
            </a:r>
          </a:p>
          <a:p>
            <a:pPr lvl="1"/>
            <a:r>
              <a:rPr lang="cs-CZ" sz="1800" dirty="0"/>
              <a:t>Jakou používá banka diskontní sazbu, jestli za směnku vyplatila 200 000 Kč?</a:t>
            </a:r>
          </a:p>
          <a:p>
            <a:pPr lvl="1"/>
            <a:r>
              <a:rPr lang="cs-CZ" sz="1800" dirty="0"/>
              <a:t>Jaká je míra zisku pro banku?</a:t>
            </a:r>
          </a:p>
          <a:p>
            <a:pPr marL="0" indent="0">
              <a:buNone/>
            </a:pPr>
            <a:r>
              <a:rPr 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7889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4128" y="843559"/>
            <a:ext cx="8850360" cy="360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z="1800" dirty="0"/>
              <a:t>6. Firma eskontovala dne 2. 11. 2020 na banku znějící směnky: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Jakou částku firma od banky obdržela, pokud banka používá diskontní sazbu 10 % </a:t>
            </a:r>
            <a:r>
              <a:rPr lang="cs-CZ" sz="1800" dirty="0" err="1"/>
              <a:t>p.a</a:t>
            </a:r>
            <a:r>
              <a:rPr lang="cs-CZ" sz="1800" dirty="0"/>
              <a:t>.?</a:t>
            </a:r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87613"/>
              </p:ext>
            </p:extLst>
          </p:nvPr>
        </p:nvGraphicFramePr>
        <p:xfrm>
          <a:off x="1015393" y="1347614"/>
          <a:ext cx="5904657" cy="1024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7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8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Splatná částka v Kč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Datum splatnosti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1. Směnka A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10 000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9. 11. 2020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2. Směnka B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15 000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2. 12. 2020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3. Směnka C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8 000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7. 12. 2020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20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Diskont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7992888" cy="333432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endParaRPr lang="cs-CZ" dirty="0"/>
          </a:p>
          <a:p>
            <a:pPr marL="0" indent="0" algn="ctr">
              <a:buNone/>
            </a:pPr>
            <a:r>
              <a:rPr lang="cs-CZ" sz="5300" dirty="0"/>
              <a:t>D = </a:t>
            </a:r>
            <a:r>
              <a:rPr lang="cs-CZ" sz="5300" dirty="0" err="1"/>
              <a:t>C</a:t>
            </a:r>
            <a:r>
              <a:rPr lang="cs-CZ" sz="5300" baseline="-25000" dirty="0" err="1"/>
              <a:t>n</a:t>
            </a:r>
            <a:r>
              <a:rPr lang="cs-CZ" sz="5300" dirty="0"/>
              <a:t> </a:t>
            </a:r>
            <a:r>
              <a:rPr lang="en-US" sz="5300" dirty="0"/>
              <a:t>* </a:t>
            </a:r>
            <a:r>
              <a:rPr lang="cs-CZ" sz="5300" dirty="0"/>
              <a:t>d </a:t>
            </a:r>
            <a:r>
              <a:rPr lang="en-US" sz="5300" dirty="0"/>
              <a:t>*</a:t>
            </a:r>
            <a:r>
              <a:rPr lang="cs-CZ" sz="5300" dirty="0"/>
              <a:t> n</a:t>
            </a:r>
          </a:p>
          <a:p>
            <a:pPr marL="0" indent="0" algn="ctr">
              <a:buNone/>
            </a:pPr>
            <a:endParaRPr lang="cs-CZ" sz="5300" dirty="0"/>
          </a:p>
          <a:p>
            <a:pPr marL="0" indent="0" algn="ctr">
              <a:buNone/>
            </a:pPr>
            <a:r>
              <a:rPr lang="cs-CZ" sz="5300" dirty="0"/>
              <a:t>C</a:t>
            </a:r>
            <a:r>
              <a:rPr lang="cs-CZ" sz="5300" baseline="-25000" dirty="0"/>
              <a:t>0</a:t>
            </a:r>
            <a:r>
              <a:rPr lang="cs-CZ" sz="5300" dirty="0"/>
              <a:t> = </a:t>
            </a:r>
            <a:r>
              <a:rPr lang="cs-CZ" sz="5300" dirty="0" err="1"/>
              <a:t>C</a:t>
            </a:r>
            <a:r>
              <a:rPr lang="cs-CZ" sz="5300" baseline="-25000" dirty="0" err="1"/>
              <a:t>n</a:t>
            </a:r>
            <a:r>
              <a:rPr lang="cs-CZ" sz="5300" dirty="0"/>
              <a:t> – D = </a:t>
            </a:r>
            <a:r>
              <a:rPr lang="cs-CZ" sz="5300" dirty="0" err="1"/>
              <a:t>C</a:t>
            </a:r>
            <a:r>
              <a:rPr lang="cs-CZ" sz="5300" baseline="-25000" dirty="0" err="1"/>
              <a:t>n</a:t>
            </a:r>
            <a:r>
              <a:rPr lang="cs-CZ" sz="5300" baseline="-25000" dirty="0"/>
              <a:t> </a:t>
            </a:r>
            <a:r>
              <a:rPr lang="en-US" sz="5300" dirty="0"/>
              <a:t>*</a:t>
            </a:r>
            <a:r>
              <a:rPr lang="cs-CZ" sz="5300" dirty="0"/>
              <a:t> (1 – d </a:t>
            </a:r>
            <a:r>
              <a:rPr lang="en-US" sz="5300" dirty="0"/>
              <a:t>*</a:t>
            </a:r>
            <a:r>
              <a:rPr lang="cs-CZ" sz="5300" dirty="0"/>
              <a:t> n)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 – obchodní diskont</a:t>
            </a:r>
          </a:p>
          <a:p>
            <a:r>
              <a:rPr lang="cs-CZ" dirty="0" err="1"/>
              <a:t>C</a:t>
            </a:r>
            <a:r>
              <a:rPr lang="cs-CZ" baseline="-25000" dirty="0" err="1"/>
              <a:t>n</a:t>
            </a:r>
            <a:r>
              <a:rPr lang="cs-CZ" dirty="0"/>
              <a:t> – budoucí hodnota kapitálu, splatná částka</a:t>
            </a:r>
          </a:p>
          <a:p>
            <a:r>
              <a:rPr lang="cs-CZ" dirty="0"/>
              <a:t>C</a:t>
            </a:r>
            <a:r>
              <a:rPr lang="cs-CZ" baseline="-25000" dirty="0"/>
              <a:t>0 </a:t>
            </a:r>
            <a:r>
              <a:rPr lang="cs-CZ" dirty="0"/>
              <a:t>– současná hodnota kapitálu, jistina</a:t>
            </a:r>
          </a:p>
          <a:p>
            <a:r>
              <a:rPr lang="cs-CZ" dirty="0"/>
              <a:t>d – roční diskontní sazba (sazba </a:t>
            </a:r>
            <a:r>
              <a:rPr lang="cs-CZ" dirty="0" err="1"/>
              <a:t>p.a</a:t>
            </a:r>
            <a:r>
              <a:rPr lang="cs-CZ" dirty="0"/>
              <a:t>.)</a:t>
            </a:r>
          </a:p>
          <a:p>
            <a:r>
              <a:rPr lang="cs-CZ" dirty="0"/>
              <a:t>n – doba uložení kapitálu v letech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497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5"/>
            <a:ext cx="8856984" cy="3600401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1800" dirty="0"/>
              <a:t> 7. Podnikatel eskontoval dne 15. 11. 2020 na banku směnku znějící na částku 1,5 mil. Kč se splatností dne 15. 12. 2020. Jakou částku mu banka dne 15. 11. 2020 (tj. v den eskontu) připsala na účet? Banka používá diskontní míru 10 % </a:t>
            </a:r>
            <a:r>
              <a:rPr lang="cs-CZ" sz="1800" dirty="0" err="1"/>
              <a:t>p.a</a:t>
            </a:r>
            <a:r>
              <a:rPr lang="cs-CZ" sz="1800" dirty="0"/>
              <a:t>..</a:t>
            </a:r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46940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9144000" cy="33125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/>
            <a:r>
              <a:rPr lang="cs-CZ" sz="1800" dirty="0"/>
              <a:t> 8. Zboží v ceně 4 000 000 Kč je splatné do 30 dnů. Při zaplacení do 3 dnů poskytuje prodávající skonto ve výši 0,5 % ceny. Je při úrokové míře 6 % pro kupujícího výhodné skonto využít?</a:t>
            </a:r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67184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574"/>
            <a:ext cx="8928992" cy="3456385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1800" dirty="0"/>
              <a:t>9. Obchodní banka přijala k eskontu směnku na částku 5 000 000 Kč splatnou za 3 měsíce. Přitom používá roční eskontní míru 10,1 % a eskontní provizi ve výši 0,05 % ze směnečné částky. Kolik banka při eskontu vyplatila majiteli této směnky? </a:t>
            </a:r>
          </a:p>
        </p:txBody>
      </p:sp>
    </p:spTree>
    <p:extLst>
      <p:ext uri="{BB962C8B-B14F-4D97-AF65-F5344CB8AC3E}">
        <p14:creationId xmlns:p14="http://schemas.microsoft.com/office/powerpoint/2010/main" val="1774758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7"/>
            <a:ext cx="9036496" cy="3456384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1800" dirty="0"/>
              <a:t>10. Za kolik dnů byla splatná směnka znějící na částku 100 000 Kč, jestliže za ni banka vyplatila částku 97 250 Kč při diskontní sazbě 15 % </a:t>
            </a:r>
            <a:r>
              <a:rPr lang="cs-CZ" sz="1800" dirty="0" err="1"/>
              <a:t>p.a</a:t>
            </a:r>
            <a:r>
              <a:rPr lang="cs-CZ" sz="1800" dirty="0"/>
              <a:t>.?</a:t>
            </a:r>
          </a:p>
          <a:p>
            <a:pPr marL="0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35569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7"/>
            <a:ext cx="7416824" cy="504056"/>
          </a:xfrm>
        </p:spPr>
        <p:txBody>
          <a:bodyPr/>
          <a:lstStyle/>
          <a:p>
            <a:r>
              <a:rPr lang="cs-CZ" b="1" dirty="0"/>
              <a:t>Vztah mezi polhůtní a předlhůtní úrokovou sazbou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784976" cy="3744416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1800" dirty="0"/>
              <a:t>11. Potřebujeme si půjčit peníze a máme možnost volby mezi 2 půjčkami se stejnou splatnou částkou:</a:t>
            </a:r>
          </a:p>
          <a:p>
            <a:pPr lvl="1" algn="just"/>
            <a:r>
              <a:rPr lang="cs-CZ" sz="1800" dirty="0"/>
              <a:t>V prvním případě nám banka nabízí eskont směnky splatné za 4 měsíce o nominální hodnotě 300 000 Kč s roční diskontní sazbou 3 %.</a:t>
            </a:r>
          </a:p>
          <a:p>
            <a:pPr lvl="1" algn="just"/>
            <a:r>
              <a:rPr lang="cs-CZ" sz="1800" dirty="0"/>
              <a:t>Ve druhém případě nám banka nabízí úvěr s jednoduchým úročením s roční úrokovou sazbou 3 %, přičemž za 4 měsíce musíme splatit 300 000 Kč.</a:t>
            </a:r>
          </a:p>
          <a:p>
            <a:pPr lvl="0" algn="just"/>
            <a:r>
              <a:rPr lang="cs-CZ" sz="1800" dirty="0"/>
              <a:t>Kterou variantu si vybereme jako dlužník?</a:t>
            </a:r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18508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3557"/>
            <a:ext cx="8964488" cy="3744417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12. Potřebujeme si půjčit peníze a banka nám nabízí 2 způsoby úročení:</a:t>
            </a:r>
          </a:p>
          <a:p>
            <a:pPr lvl="1" algn="just"/>
            <a:r>
              <a:rPr lang="cs-CZ" sz="2000" dirty="0"/>
              <a:t>úroková sazba 7,5 % </a:t>
            </a:r>
            <a:r>
              <a:rPr lang="cs-CZ" sz="2000" dirty="0" err="1"/>
              <a:t>p.a</a:t>
            </a:r>
            <a:r>
              <a:rPr lang="cs-CZ" sz="2000" dirty="0"/>
              <a:t>. se splatností úroku v době splatnosti úvěru (polhůtní)</a:t>
            </a:r>
          </a:p>
          <a:p>
            <a:pPr lvl="1" algn="just"/>
            <a:r>
              <a:rPr lang="cs-CZ" sz="2000" dirty="0"/>
              <a:t>úroková sazba 7 % </a:t>
            </a:r>
            <a:r>
              <a:rPr lang="cs-CZ" sz="2000" dirty="0" err="1"/>
              <a:t>p.a</a:t>
            </a:r>
            <a:r>
              <a:rPr lang="cs-CZ" sz="2000" dirty="0"/>
              <a:t>. se splatností úroku v době poskytnutí úvěru (předlhůtní)</a:t>
            </a:r>
          </a:p>
          <a:p>
            <a:pPr algn="just"/>
            <a:r>
              <a:rPr lang="cs-CZ" sz="2000" dirty="0"/>
              <a:t>Která varianta je pro nás výhodnější?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5239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6"/>
            <a:ext cx="8856984" cy="3816425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13. Uvažujte dvě roční půjčky se stejnou splatnou částku 100 000 Kč. První je založena na obchodním diskontu se sazbou 6 % </a:t>
            </a:r>
            <a:r>
              <a:rPr lang="cs-CZ" sz="2000" dirty="0" err="1"/>
              <a:t>p.a</a:t>
            </a:r>
            <a:r>
              <a:rPr lang="cs-CZ" sz="2000" dirty="0"/>
              <a:t>., druhá na jednoduchém úročení se sazbou 6 % </a:t>
            </a:r>
            <a:r>
              <a:rPr lang="cs-CZ" sz="2000" dirty="0" err="1"/>
              <a:t>p.a</a:t>
            </a:r>
            <a:r>
              <a:rPr lang="cs-CZ" sz="2000" dirty="0"/>
              <a:t>.</a:t>
            </a:r>
          </a:p>
          <a:p>
            <a:pPr lvl="1" algn="just"/>
            <a:r>
              <a:rPr lang="cs-CZ" sz="2000" dirty="0"/>
              <a:t>Jaký je zisk pro věřitele při těchto půjčkách?</a:t>
            </a:r>
          </a:p>
          <a:p>
            <a:pPr lvl="1" algn="just"/>
            <a:r>
              <a:rPr lang="cs-CZ" sz="2000" dirty="0"/>
              <a:t>Jaká úroková sazba při jednoduchém úročení zaručí věřiteli stejný zisk, jako diskontní sazba 6 % při obchodním diskontu? </a:t>
            </a:r>
          </a:p>
        </p:txBody>
      </p:sp>
    </p:spTree>
    <p:extLst>
      <p:ext uri="{BB962C8B-B14F-4D97-AF65-F5344CB8AC3E}">
        <p14:creationId xmlns:p14="http://schemas.microsoft.com/office/powerpoint/2010/main" val="879357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5"/>
            <a:ext cx="8784976" cy="3672409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14. Obchodní banka se rozhodla uložit část svých peněžních rezerv do pokladničních poukázek s celkovou nominální hodnotou 10 000 000 Kč a dobou splatností 84 dny (tj. 12 týdnů) nabízených za 9 870 000 Kč. Za 35 dní (tj. za 5 týdnů) však poukázky prodala investiční firmě, která potřebovala 49 dní (tj. 7 týdnů) před plánovanou investicí vhodně umístit připravenou částku a byla ochotna za pokladniční poukázky zaplatit 9 940 000 Kč. Byl prodej pokladničních poukázek pro banku výhodný?</a:t>
            </a:r>
          </a:p>
        </p:txBody>
      </p:sp>
    </p:spTree>
    <p:extLst>
      <p:ext uri="{BB962C8B-B14F-4D97-AF65-F5344CB8AC3E}">
        <p14:creationId xmlns:p14="http://schemas.microsoft.com/office/powerpoint/2010/main" val="1277295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87574"/>
            <a:ext cx="8856984" cy="324036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Výhodnost této transakce pro investiční firmu je zřejmý: za 7 týdnů vydělala nezdaněných 60 000 Kč (10 000 000 – 9 940 000 = 60 000 Kč) s využitím kapitálu, který by jinak ležel ladem a bez rizika, že by v potřebném termínu byl tento kapitál nedostupný.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10361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 a přeji pěkný den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78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856984" cy="3744416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Cena krátkodobé půjčky (vkladu, úvěru) je v bankovní praxi v rámci transakcí s cennými papíry založena nikoli na základu C</a:t>
            </a:r>
            <a:r>
              <a:rPr lang="cs-CZ" baseline="-25000" dirty="0"/>
              <a:t>0</a:t>
            </a:r>
            <a:r>
              <a:rPr lang="cs-CZ" dirty="0"/>
              <a:t>, ale na splatné částce </a:t>
            </a:r>
            <a:r>
              <a:rPr lang="cs-CZ" dirty="0" err="1"/>
              <a:t>C</a:t>
            </a:r>
            <a:r>
              <a:rPr lang="cs-CZ" baseline="-25000" dirty="0" err="1"/>
              <a:t>n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Nemluvíme o úroku, ale o diskontu.</a:t>
            </a:r>
          </a:p>
          <a:p>
            <a:pPr algn="just"/>
            <a:r>
              <a:rPr lang="cs-CZ" dirty="0"/>
              <a:t>Na diskontním principu jsou založeny obchody s většinou krátkodobých cenných papírů, tj. cenných papírů se splatností do jednoho roku (směnky, pokladniční poukázky, depozitní certifikáty).</a:t>
            </a:r>
          </a:p>
          <a:p>
            <a:pPr algn="just"/>
            <a:r>
              <a:rPr lang="cs-CZ" dirty="0"/>
              <a:t>Budoucí hodnota je při nich chápána jako směnečná suma či jmenovitá hodnota pokladniční poukázky; současná hodnota kapitálu je pak chápána jako čistá po srážce obchodního diskontu.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! Na rozdíl od úroku, který se počítá ze současné hodnoty kapitálu C</a:t>
            </a:r>
            <a:r>
              <a:rPr lang="cs-CZ" baseline="-25000" dirty="0"/>
              <a:t>0</a:t>
            </a:r>
            <a:r>
              <a:rPr lang="cs-CZ" dirty="0"/>
              <a:t>, se diskont počítá z budoucí hodnoty kapitálu </a:t>
            </a:r>
            <a:r>
              <a:rPr lang="cs-CZ" dirty="0" err="1"/>
              <a:t>C</a:t>
            </a:r>
            <a:r>
              <a:rPr lang="cs-CZ" baseline="-25000" dirty="0" err="1"/>
              <a:t>n</a:t>
            </a:r>
            <a:r>
              <a:rPr lang="cs-CZ" dirty="0"/>
              <a:t>. ! </a:t>
            </a:r>
          </a:p>
        </p:txBody>
      </p:sp>
    </p:spTree>
    <p:extLst>
      <p:ext uri="{BB962C8B-B14F-4D97-AF65-F5344CB8AC3E}">
        <p14:creationId xmlns:p14="http://schemas.microsoft.com/office/powerpoint/2010/main" val="300049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76064"/>
          </a:xfrm>
        </p:spPr>
        <p:txBody>
          <a:bodyPr/>
          <a:lstStyle/>
          <a:p>
            <a:r>
              <a:rPr lang="cs-CZ" b="1" dirty="0"/>
              <a:t>Některé krátkodobé cenné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424936" cy="3672408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Krátkodobé cenné papíry umožňují účinně provádět veškeré transakce </a:t>
            </a:r>
            <a:r>
              <a:rPr lang="cs-CZ" sz="2000" i="1" dirty="0"/>
              <a:t>peněžního trhu</a:t>
            </a:r>
            <a:r>
              <a:rPr lang="cs-CZ" sz="2000" dirty="0"/>
              <a:t>, pro které je typické, že jejich délka nepřesáhne jeden rok (často je kratší než devadesát dní).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Ke krátkodobým dlužnickým cenným papírům řadíme: </a:t>
            </a:r>
          </a:p>
          <a:p>
            <a:pPr lvl="1" algn="just"/>
            <a:r>
              <a:rPr lang="cs-CZ" sz="2000" dirty="0"/>
              <a:t>státní pokladniční poukázky (</a:t>
            </a:r>
            <a:r>
              <a:rPr lang="cs-CZ" sz="2000" i="1" dirty="0" err="1"/>
              <a:t>treasury</a:t>
            </a:r>
            <a:r>
              <a:rPr lang="cs-CZ" sz="2000" i="1" dirty="0"/>
              <a:t> </a:t>
            </a:r>
            <a:r>
              <a:rPr lang="cs-CZ" sz="2000" i="1" dirty="0" err="1"/>
              <a:t>bills</a:t>
            </a:r>
            <a:r>
              <a:rPr lang="cs-CZ" sz="2000" dirty="0"/>
              <a:t>), </a:t>
            </a:r>
          </a:p>
          <a:p>
            <a:pPr lvl="1" algn="just"/>
            <a:r>
              <a:rPr lang="cs-CZ" sz="2000" dirty="0"/>
              <a:t>depozitní certifikáty (</a:t>
            </a:r>
            <a:r>
              <a:rPr lang="cs-CZ" sz="2000" i="1" dirty="0" err="1"/>
              <a:t>certificates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deposit</a:t>
            </a:r>
            <a:r>
              <a:rPr lang="cs-CZ" sz="2000" dirty="0"/>
              <a:t>), </a:t>
            </a:r>
          </a:p>
          <a:p>
            <a:pPr lvl="1" algn="just"/>
            <a:r>
              <a:rPr lang="en-US" sz="2000" dirty="0" err="1"/>
              <a:t>směnky</a:t>
            </a:r>
            <a:r>
              <a:rPr lang="en-US" sz="2000" dirty="0"/>
              <a:t> (</a:t>
            </a:r>
            <a:r>
              <a:rPr lang="en-US" sz="2000" i="1" dirty="0"/>
              <a:t>bills of exchange, drafts</a:t>
            </a:r>
            <a:r>
              <a:rPr lang="en-US" sz="2000" dirty="0"/>
              <a:t>), </a:t>
            </a:r>
            <a:endParaRPr lang="cs-CZ" sz="2000" dirty="0"/>
          </a:p>
          <a:p>
            <a:pPr lvl="1" algn="just"/>
            <a:r>
              <a:rPr lang="cs-CZ" sz="2000" dirty="0"/>
              <a:t>komerční papíry (</a:t>
            </a:r>
            <a:r>
              <a:rPr lang="cs-CZ" sz="2000" i="1" dirty="0" err="1"/>
              <a:t>commercial</a:t>
            </a:r>
            <a:r>
              <a:rPr lang="cs-CZ" sz="2000" i="1" dirty="0"/>
              <a:t> </a:t>
            </a:r>
            <a:r>
              <a:rPr lang="cs-CZ" sz="2000" i="1" dirty="0" err="1"/>
              <a:t>papers</a:t>
            </a:r>
            <a:r>
              <a:rPr lang="cs-CZ" sz="2000" dirty="0"/>
              <a:t>). 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12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712968" cy="3384376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Směnka</a:t>
            </a:r>
            <a:r>
              <a:rPr lang="cs-CZ" b="1" dirty="0"/>
              <a:t> </a:t>
            </a:r>
            <a:r>
              <a:rPr lang="cs-CZ" dirty="0"/>
              <a:t>je cenný papír napsaný v přesně stanovené formě, ze kterého vyplývá na jedné straně bezpodmínečný písemně potvrzený platební závazek dlužníka zaplatit částku uvedenou na směnce a na druhé straně právo majitele směnky požadovat ve stanovené době tuto úhradu. </a:t>
            </a:r>
          </a:p>
          <a:p>
            <a:pPr algn="just"/>
            <a:r>
              <a:rPr lang="cs-CZ" dirty="0"/>
              <a:t>Doba splatnosti směnky je obvykle do jednoho roku. </a:t>
            </a:r>
          </a:p>
          <a:p>
            <a:pPr algn="just"/>
            <a:r>
              <a:rPr lang="cs-CZ" dirty="0"/>
              <a:t>Směnky patří mezi nejpoužívanější a nejstarší nástroje peněžního trhu. </a:t>
            </a:r>
          </a:p>
          <a:p>
            <a:pPr algn="just"/>
            <a:r>
              <a:rPr lang="cs-CZ" dirty="0"/>
              <a:t>V České republice se směnky, obchodování a nakládání s nimi řídí Zákonem č. 191/1950 Sb., zákon směnečný a šekový. Tento zákon vychází ze Ženevských konvencí platných od roku 1930.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91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směnek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9480" y="1131590"/>
            <a:ext cx="8580992" cy="352839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Směnky se podle obsahu a způsobu vyrovnání člení na dva základní druhy: </a:t>
            </a:r>
          </a:p>
          <a:p>
            <a:pPr lvl="1" algn="just"/>
            <a:r>
              <a:rPr lang="cs-CZ" sz="2000" i="1" dirty="0"/>
              <a:t>Směnka vlastní </a:t>
            </a:r>
            <a:r>
              <a:rPr lang="cs-CZ" sz="2000" dirty="0"/>
              <a:t>je krátkodobý cenný papír, v kterém se výstavce (emitent, trasant) směnky bezpodmínečně zavazuje (slibuje), že zaplatí v určitý čas stanovenou sumu věřiteli (remitentovi), který je na směnce uveden, nebo na jeho řad. </a:t>
            </a:r>
          </a:p>
          <a:p>
            <a:pPr lvl="1" algn="just"/>
            <a:r>
              <a:rPr lang="cs-CZ" sz="2000" i="1" dirty="0"/>
              <a:t>Směnka cizí </a:t>
            </a:r>
            <a:r>
              <a:rPr lang="cs-CZ" sz="2000" dirty="0"/>
              <a:t>je krátkodobý cenný papír, ve kterém výstavce (emitent, trasant) směnky přikazuje třetí osobě (směnečníkovi, trasátovi), aby věřiteli (remitentovi), nebo na jeho řad, zaplatil v určitý čas stanovenou sumu. 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81203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směnek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203598"/>
            <a:ext cx="8784976" cy="3614465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250" dirty="0"/>
              <a:t>Funkce směnky:</a:t>
            </a:r>
          </a:p>
          <a:p>
            <a:pPr lvl="1" algn="just"/>
            <a:r>
              <a:rPr lang="cs-CZ" sz="1950" dirty="0"/>
              <a:t>platební: je obchodovatelná na finančních trzích, přičemž může být převedena na jiné osoby rubopisem (indosací) nebo postoupením pohledávky (cesí)</a:t>
            </a:r>
          </a:p>
          <a:p>
            <a:pPr lvl="1" algn="just"/>
            <a:r>
              <a:rPr lang="cs-CZ" sz="1950" dirty="0"/>
              <a:t>zajišťovací: představuje kvalitnější závazek než obchodní smlouva, zvýhodňuje svého majitele proti jiným věřitelům</a:t>
            </a:r>
          </a:p>
          <a:p>
            <a:pPr lvl="1" algn="just"/>
            <a:r>
              <a:rPr lang="cs-CZ" sz="1950" dirty="0"/>
              <a:t>úvěrová: je nástrojem krátkodobých obchodních úvěrů (tj. poskytnutí zboží na dluh) a bankovních úvěrů</a:t>
            </a:r>
          </a:p>
        </p:txBody>
      </p:sp>
    </p:spTree>
    <p:extLst>
      <p:ext uri="{BB962C8B-B14F-4D97-AF65-F5344CB8AC3E}">
        <p14:creationId xmlns:p14="http://schemas.microsoft.com/office/powerpoint/2010/main" val="253809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 se směnkami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004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Se směnkami lze provádět celou řadu operací. </a:t>
            </a:r>
          </a:p>
          <a:p>
            <a:pPr algn="just"/>
            <a:r>
              <a:rPr lang="cs-CZ" sz="2000" dirty="0"/>
              <a:t>Z pohledu využití směnky ve finančním sektoru je významný </a:t>
            </a:r>
            <a:r>
              <a:rPr lang="cs-CZ" sz="2000" i="1" dirty="0"/>
              <a:t>eskont směnky</a:t>
            </a:r>
            <a:r>
              <a:rPr lang="cs-CZ" sz="2000" dirty="0"/>
              <a:t>, který představuje prodej směnky jejím vlastníkem před dobou splatnosti, nejčastěji komerční bance. </a:t>
            </a:r>
          </a:p>
          <a:p>
            <a:pPr algn="just"/>
            <a:r>
              <a:rPr lang="cs-CZ" sz="2000" dirty="0"/>
              <a:t>Majitel směnky tak získá hotovost dříve a může ji využít na jiné účely. </a:t>
            </a:r>
          </a:p>
          <a:p>
            <a:pPr algn="just"/>
            <a:r>
              <a:rPr lang="cs-CZ" sz="2000" dirty="0"/>
              <a:t>Banka si za odkoupení směnky určí diskont (slevu), který představuje úrok ode dne eskontu do doby splatnosti směnky. </a:t>
            </a:r>
          </a:p>
          <a:p>
            <a:pPr algn="just"/>
            <a:r>
              <a:rPr lang="cs-CZ" sz="2000" dirty="0"/>
              <a:t>Banka může takto získanou směnku odprodat dál, pak se jedná o reeskont směnky.</a:t>
            </a:r>
          </a:p>
        </p:txBody>
      </p:sp>
    </p:spTree>
    <p:extLst>
      <p:ext uri="{BB962C8B-B14F-4D97-AF65-F5344CB8AC3E}">
        <p14:creationId xmlns:p14="http://schemas.microsoft.com/office/powerpoint/2010/main" val="4663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Pokladniční poukázka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928992" cy="360039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600" dirty="0"/>
              <a:t>Státní pokladniční poukázky jsou krátkodobé, úvěrové a diskontované cenné papíry, které představují přímý závazek s krátkou dobou splatnosti a slouží ke krytí deficitu ve státním rozpočtu. </a:t>
            </a:r>
          </a:p>
          <a:p>
            <a:pPr algn="just"/>
            <a:r>
              <a:rPr lang="cs-CZ" sz="1600" dirty="0"/>
              <a:t>Cílem jejich emise je pokrytí krátkodobého nesouladu mezi příjmy a výdaji státního rozpočtu. </a:t>
            </a:r>
          </a:p>
          <a:p>
            <a:pPr algn="just"/>
            <a:r>
              <a:rPr lang="cs-CZ" sz="1600" dirty="0"/>
              <a:t>Doba splatnosti je maximálně 1 rok, většinou se emitují na období 3, 6 a 9 měsíců. </a:t>
            </a:r>
          </a:p>
          <a:p>
            <a:pPr algn="just"/>
            <a:r>
              <a:rPr lang="cs-CZ" sz="1600" dirty="0"/>
              <a:t>Obvykle se emitují v pravidelných sériích, nicméně v případě nečekané potřeby finančních prostředků se mohou emitovat i mimořádně. </a:t>
            </a:r>
          </a:p>
          <a:p>
            <a:pPr algn="just"/>
            <a:r>
              <a:rPr lang="cs-CZ" sz="1600" dirty="0"/>
              <a:t>V České republice emituje státní pokladniční poukázky Ministerstvo financí ČR prostřednictvím České národní banky. </a:t>
            </a:r>
          </a:p>
          <a:p>
            <a:pPr algn="just"/>
            <a:r>
              <a:rPr lang="cs-CZ" sz="1600" dirty="0"/>
              <a:t>Primární prodej probíhá aukčním způsobem.</a:t>
            </a:r>
          </a:p>
          <a:p>
            <a:pPr algn="just"/>
            <a:r>
              <a:rPr lang="cs-CZ" sz="1600" dirty="0"/>
              <a:t>Pokladniční poukázky jsou vysoce likvidní, dobře obchodovatelné cenné papíry, které mají nízké riziko, a proto nižší výnos než jiné druhy cenných papírů. </a:t>
            </a:r>
          </a:p>
          <a:p>
            <a:pPr algn="just"/>
            <a:r>
              <a:rPr lang="cs-CZ" sz="1600" dirty="0"/>
              <a:t>Prodávají se s diskontem, tj. za nižší cenu než je jmenovitá hodnota a v době splatnosti je vyplacena vlastníkovi celá nominální hodnota. </a:t>
            </a:r>
          </a:p>
        </p:txBody>
      </p:sp>
    </p:spTree>
    <p:extLst>
      <p:ext uri="{BB962C8B-B14F-4D97-AF65-F5344CB8AC3E}">
        <p14:creationId xmlns:p14="http://schemas.microsoft.com/office/powerpoint/2010/main" val="286294703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4572</TotalTime>
  <Words>2505</Words>
  <Application>Microsoft Office PowerPoint</Application>
  <PresentationFormat>Předvádění na obrazovce (16:9)</PresentationFormat>
  <Paragraphs>150</Paragraphs>
  <Slides>29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SLU</vt:lpstr>
      <vt:lpstr>Krátkodobé cenné papíry</vt:lpstr>
      <vt:lpstr>Diskont</vt:lpstr>
      <vt:lpstr>Prezentace aplikace PowerPoint</vt:lpstr>
      <vt:lpstr>Některé krátkodobé cenné papíry</vt:lpstr>
      <vt:lpstr>Směnka</vt:lpstr>
      <vt:lpstr>Druhy směnek</vt:lpstr>
      <vt:lpstr>Funkce směnek</vt:lpstr>
      <vt:lpstr>Operace se směnkami</vt:lpstr>
      <vt:lpstr>Pokladniční poukázka</vt:lpstr>
      <vt:lpstr>Depozitní certifikát</vt:lpstr>
      <vt:lpstr>Komerční papíry</vt:lpstr>
      <vt:lpstr>Prezentace aplikace PowerPoint</vt:lpstr>
      <vt:lpstr>Skonto</vt:lpstr>
      <vt:lpstr>Příklad 1</vt:lpstr>
      <vt:lpstr>Příklad 2</vt:lpstr>
      <vt:lpstr>Příklad 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Vztah mezi polhůtní a předlhůtní úrokovou sazbou  </vt:lpstr>
      <vt:lpstr>Prezentace aplikace PowerPoint</vt:lpstr>
      <vt:lpstr>Prezentace aplikace PowerPoint</vt:lpstr>
      <vt:lpstr>Prezentace aplikace PowerPoint</vt:lpstr>
      <vt:lpstr>Řešení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130</cp:revision>
  <dcterms:created xsi:type="dcterms:W3CDTF">2016-07-06T15:42:34Z</dcterms:created>
  <dcterms:modified xsi:type="dcterms:W3CDTF">2021-09-16T11:16:30Z</dcterms:modified>
</cp:coreProperties>
</file>