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58" r:id="rId3"/>
    <p:sldId id="257" r:id="rId4"/>
    <p:sldId id="284" r:id="rId5"/>
    <p:sldId id="280" r:id="rId6"/>
    <p:sldId id="285" r:id="rId7"/>
    <p:sldId id="279" r:id="rId8"/>
    <p:sldId id="282" r:id="rId9"/>
    <p:sldId id="283" r:id="rId10"/>
    <p:sldId id="259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61" r:id="rId22"/>
    <p:sldId id="277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408" autoAdjust="0"/>
  </p:normalViewPr>
  <p:slideViewPr>
    <p:cSldViewPr snapToGrid="0">
      <p:cViewPr varScale="1">
        <p:scale>
          <a:sx n="77" d="100"/>
          <a:sy n="77" d="100"/>
        </p:scale>
        <p:origin x="91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příklade, pokud není uvedeno jinak, předpokládáme:</a:t>
            </a:r>
          </a:p>
          <a:p>
            <a:r>
              <a:rPr lang="cs-CZ" dirty="0"/>
              <a:t>d = 0 (neuvažujeme srážkovou daň)</a:t>
            </a:r>
          </a:p>
          <a:p>
            <a:r>
              <a:rPr lang="cs-CZ" dirty="0"/>
              <a:t>m = 1 (uvažujeme roční připisování úroků)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9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7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910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05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příklade, pokud není uvedeno jinak, předpokládáme:</a:t>
            </a:r>
          </a:p>
          <a:p>
            <a:r>
              <a:rPr lang="cs-CZ" dirty="0"/>
              <a:t>d = 0 (neuvažujeme srážkovou daň)</a:t>
            </a:r>
          </a:p>
          <a:p>
            <a:r>
              <a:rPr lang="cs-CZ" dirty="0"/>
              <a:t>m = 1 (uvažujeme roční připisování úroků)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61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470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57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5312535"/>
            <a:ext cx="4042186" cy="11888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10" y="304801"/>
            <a:ext cx="11352810" cy="557348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1. Dnes jsme si do banky na nově otevřený účet uložili částku 110 000 Kč. Kolik Kč budeme mít za 4 roky při složeném úročení polhůtním,  úroková sazba činí 2,4 % </a:t>
            </a:r>
            <a:r>
              <a:rPr lang="cs-CZ" sz="2600" dirty="0" err="1">
                <a:solidFill>
                  <a:srgbClr val="306E71"/>
                </a:solidFill>
              </a:rPr>
              <a:t>p.a</a:t>
            </a:r>
            <a:r>
              <a:rPr lang="cs-CZ" sz="2600" dirty="0">
                <a:solidFill>
                  <a:srgbClr val="306E71"/>
                </a:solidFill>
              </a:rPr>
              <a:t>. s ročním úročením?</a:t>
            </a:r>
          </a:p>
          <a:p>
            <a:pPr marL="0" indent="0" algn="just">
              <a:buNone/>
            </a:pPr>
            <a:endParaRPr lang="cs-CZ" sz="2600" dirty="0">
              <a:solidFill>
                <a:srgbClr val="30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84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306E71"/>
                </a:solidFill>
              </a:rPr>
              <a:t>2. Uložili jsme částku 110 000 Kč. Jak vysoký bude kapitál za 4 roky při složeném úročení polhůtním, jestliže úroková sazba činí 2,4 % </a:t>
            </a:r>
            <a:r>
              <a:rPr lang="cs-CZ" dirty="0" err="1">
                <a:solidFill>
                  <a:srgbClr val="306E71"/>
                </a:solidFill>
              </a:rPr>
              <a:t>p.a</a:t>
            </a:r>
            <a:r>
              <a:rPr lang="cs-CZ" dirty="0">
                <a:solidFill>
                  <a:srgbClr val="306E71"/>
                </a:solidFill>
              </a:rPr>
              <a:t>. se čtvrtletním úročením? </a:t>
            </a:r>
          </a:p>
        </p:txBody>
      </p:sp>
    </p:spTree>
    <p:extLst>
      <p:ext uri="{BB962C8B-B14F-4D97-AF65-F5344CB8AC3E}">
        <p14:creationId xmlns:p14="http://schemas.microsoft.com/office/powerpoint/2010/main" val="3626719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306E71"/>
                </a:solidFill>
              </a:rPr>
              <a:t>3. Za 5 let máme zaplatit částku 5 000 Kč. Když budeme chtít vyrovnat dlužnou částku dnes, jakou částku zaplatíme při úrokové sazbě 5 % </a:t>
            </a:r>
            <a:r>
              <a:rPr lang="cs-CZ" dirty="0" err="1">
                <a:solidFill>
                  <a:srgbClr val="306E71"/>
                </a:solidFill>
              </a:rPr>
              <a:t>p.a</a:t>
            </a:r>
            <a:r>
              <a:rPr lang="cs-CZ" dirty="0">
                <a:solidFill>
                  <a:srgbClr val="306E71"/>
                </a:solidFill>
              </a:rPr>
              <a:t>.? </a:t>
            </a:r>
          </a:p>
        </p:txBody>
      </p:sp>
    </p:spTree>
    <p:extLst>
      <p:ext uri="{BB962C8B-B14F-4D97-AF65-F5344CB8AC3E}">
        <p14:creationId xmlns:p14="http://schemas.microsoft.com/office/powerpoint/2010/main" val="191408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4. Za 7 let máme zaplatit částku 9 000 Kč. Počítáme s tím, že dlužnou částku můžeme zaplatit částečně i během dané doby. Zaplatíme tedy 3 000 Kč za rok, 2 500 Kč za 2 roky, 500 Kč za 3 roky a zbytek na konci 7. roku. Kolik bude činit tento zbytek při úrokové sazbě 7 % </a:t>
            </a:r>
            <a:r>
              <a:rPr lang="cs-CZ" sz="2600" dirty="0" err="1">
                <a:solidFill>
                  <a:srgbClr val="306E71"/>
                </a:solidFill>
              </a:rPr>
              <a:t>p.a</a:t>
            </a:r>
            <a:r>
              <a:rPr lang="cs-CZ" sz="2600" dirty="0">
                <a:solidFill>
                  <a:srgbClr val="306E71"/>
                </a:solidFill>
              </a:rPr>
              <a:t>. s ročním úročením? </a:t>
            </a:r>
          </a:p>
        </p:txBody>
      </p:sp>
    </p:spTree>
    <p:extLst>
      <p:ext uri="{BB962C8B-B14F-4D97-AF65-F5344CB8AC3E}">
        <p14:creationId xmlns:p14="http://schemas.microsoft.com/office/powerpoint/2010/main" val="2396840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5. Na dvouletý terminovaný vklad u České spořitelny jste uložili 10 000 Kč. Úroky jsou připisovány pololetně. Kolik si budete moci vybrat za dva roky, pokud úroková sazba na tento vklad je 4 % a daň z úroků je 15 %?</a:t>
            </a:r>
          </a:p>
        </p:txBody>
      </p:sp>
    </p:spTree>
    <p:extLst>
      <p:ext uri="{BB962C8B-B14F-4D97-AF65-F5344CB8AC3E}">
        <p14:creationId xmlns:p14="http://schemas.microsoft.com/office/powerpoint/2010/main" val="3145730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6. Při jaké úrokové sazbě se čtvrtletním připisování úroků se nám za dobu 5 let zúročí částka 50 000 EUR na 70 000 EUR? </a:t>
            </a:r>
          </a:p>
        </p:txBody>
      </p:sp>
    </p:spTree>
    <p:extLst>
      <p:ext uri="{BB962C8B-B14F-4D97-AF65-F5344CB8AC3E}">
        <p14:creationId xmlns:p14="http://schemas.microsoft.com/office/powerpoint/2010/main" val="3689994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306E71"/>
                </a:solidFill>
              </a:rPr>
              <a:t>7. Při jaké úrokové sazbě se zdvojnásobí uložený kapitál za 5 let při ročním připisování úroků? </a:t>
            </a:r>
          </a:p>
        </p:txBody>
      </p:sp>
    </p:spTree>
    <p:extLst>
      <p:ext uri="{BB962C8B-B14F-4D97-AF65-F5344CB8AC3E}">
        <p14:creationId xmlns:p14="http://schemas.microsoft.com/office/powerpoint/2010/main" val="1314058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8. </a:t>
            </a:r>
            <a:r>
              <a:rPr lang="cs-CZ" sz="2400" dirty="0">
                <a:solidFill>
                  <a:srgbClr val="306E71"/>
                </a:solidFill>
              </a:rPr>
              <a:t>Podnikatel dluží bance 200 000 Kč splatných za rok a 300 000 Kč splatných za 2 roky. Disponuje dostatečným obnosem, který není schopen lépe investovat, proto okamžitě vyrovná dluh. Kolik zaplatí, jestliže banka účtuje 15 % úrokovou sazbu s půlročním úročením a dovoluje předčasně splácet bez sankcí?</a:t>
            </a:r>
            <a:r>
              <a:rPr lang="cs-CZ" sz="2600" dirty="0">
                <a:solidFill>
                  <a:srgbClr val="306E7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7855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lvl="0" algn="just"/>
            <a:r>
              <a:rPr lang="cs-CZ" sz="2600" dirty="0">
                <a:solidFill>
                  <a:srgbClr val="306E71"/>
                </a:solidFill>
              </a:rPr>
              <a:t>9. </a:t>
            </a:r>
            <a:r>
              <a:rPr lang="cs-CZ" sz="2400" dirty="0">
                <a:solidFill>
                  <a:srgbClr val="306E71"/>
                </a:solidFill>
              </a:rPr>
              <a:t>Jakou roční míru výnosu dosáhne klient, jestliže uložil na počátku roku částku 100 000 Kč na šestiměsíční terminovaný vklad při úrokové sazbě 10 % </a:t>
            </a:r>
            <a:r>
              <a:rPr lang="cs-CZ" sz="2400" dirty="0" err="1">
                <a:solidFill>
                  <a:srgbClr val="306E71"/>
                </a:solidFill>
              </a:rPr>
              <a:t>p.a</a:t>
            </a:r>
            <a:r>
              <a:rPr lang="cs-CZ" sz="2400" dirty="0">
                <a:solidFill>
                  <a:srgbClr val="306E71"/>
                </a:solidFill>
              </a:rPr>
              <a:t>. a v polovině roku kapitál včetně vyplacených úroků znovu okamžitě uložil na šestiměsíční terminovaný vklad při úrokové sazbě 12 % </a:t>
            </a:r>
            <a:r>
              <a:rPr lang="cs-CZ" sz="2400" dirty="0" err="1">
                <a:solidFill>
                  <a:srgbClr val="306E71"/>
                </a:solidFill>
              </a:rPr>
              <a:t>p.a</a:t>
            </a:r>
            <a:r>
              <a:rPr lang="cs-CZ" sz="2400" dirty="0">
                <a:solidFill>
                  <a:srgbClr val="306E71"/>
                </a:solidFill>
              </a:rPr>
              <a:t>.?</a:t>
            </a:r>
          </a:p>
          <a:p>
            <a:pPr lvl="1" algn="just"/>
            <a:r>
              <a:rPr lang="cs-CZ" sz="2000" dirty="0">
                <a:solidFill>
                  <a:srgbClr val="306E71"/>
                </a:solidFill>
              </a:rPr>
              <a:t>Úroky z vkladů nejsou daněny.</a:t>
            </a:r>
          </a:p>
          <a:p>
            <a:pPr lvl="1" algn="just"/>
            <a:r>
              <a:rPr lang="cs-CZ" sz="2000" dirty="0">
                <a:solidFill>
                  <a:srgbClr val="306E71"/>
                </a:solidFill>
              </a:rPr>
              <a:t>Úroky z vkladů podléhají srážkové dani 15 %.</a:t>
            </a:r>
          </a:p>
          <a:p>
            <a:pPr marL="0" lvl="0" indent="0" algn="just">
              <a:buNone/>
            </a:pPr>
            <a:endParaRPr lang="cs-CZ" sz="2600" dirty="0">
              <a:solidFill>
                <a:srgbClr val="30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22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10. Osoba si půjčila 50 000 Kč. Dluh má splatit formou dvou stejných splátek za rok a za dva roky. Jaká je velikost splátek při úrokové sazbě 6 % </a:t>
            </a:r>
            <a:r>
              <a:rPr lang="cs-CZ" sz="2600" dirty="0" err="1">
                <a:solidFill>
                  <a:srgbClr val="306E71"/>
                </a:solidFill>
              </a:rPr>
              <a:t>p.a</a:t>
            </a:r>
            <a:r>
              <a:rPr lang="cs-CZ" sz="2600" dirty="0">
                <a:solidFill>
                  <a:srgbClr val="306E71"/>
                </a:solidFill>
              </a:rPr>
              <a:t>. a ročním připisováním úroků?</a:t>
            </a:r>
          </a:p>
        </p:txBody>
      </p:sp>
    </p:spTree>
    <p:extLst>
      <p:ext uri="{BB962C8B-B14F-4D97-AF65-F5344CB8AC3E}">
        <p14:creationId xmlns:p14="http://schemas.microsoft.com/office/powerpoint/2010/main" val="150009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7928" y="1524992"/>
            <a:ext cx="11281142" cy="4531424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306E71"/>
                </a:solidFill>
              </a:rPr>
              <a:t>Složené úročení je typ úročení, které se využívá při uložení kapitálu na dobu delší než jedno úrokové období.</a:t>
            </a:r>
          </a:p>
          <a:p>
            <a:pPr algn="just"/>
            <a:r>
              <a:rPr lang="cs-CZ" dirty="0">
                <a:solidFill>
                  <a:srgbClr val="306E71"/>
                </a:solidFill>
              </a:rPr>
              <a:t>Úroky se připisují k jistině a spolu s ní se dále úročí.</a:t>
            </a:r>
          </a:p>
          <a:p>
            <a:pPr algn="just"/>
            <a:endParaRPr lang="cs-CZ" dirty="0">
              <a:solidFill>
                <a:srgbClr val="306E71"/>
              </a:solidFill>
            </a:endParaRPr>
          </a:p>
          <a:p>
            <a:pPr algn="just"/>
            <a:r>
              <a:rPr lang="cs-CZ" dirty="0">
                <a:solidFill>
                  <a:srgbClr val="306E71"/>
                </a:solidFill>
              </a:rPr>
              <a:t>Z matematického hlediska:</a:t>
            </a:r>
          </a:p>
          <a:p>
            <a:pPr lvl="1" algn="just"/>
            <a:r>
              <a:rPr lang="cs-CZ" dirty="0">
                <a:solidFill>
                  <a:srgbClr val="306E71"/>
                </a:solidFill>
              </a:rPr>
              <a:t>Jednoduché úročení je aritmetická řada (úroky se počítají z téhož základu)</a:t>
            </a:r>
          </a:p>
          <a:p>
            <a:pPr lvl="1" algn="just"/>
            <a:r>
              <a:rPr lang="cs-CZ" dirty="0">
                <a:solidFill>
                  <a:srgbClr val="306E71"/>
                </a:solidFill>
              </a:rPr>
              <a:t>Složené úročení je geometrická řada (úroky se připisují k původnímu kapitálu a v následujícím období se opět úročí)</a:t>
            </a:r>
          </a:p>
          <a:p>
            <a:pPr algn="just"/>
            <a:endParaRPr lang="cs-CZ" dirty="0">
              <a:solidFill>
                <a:srgbClr val="30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875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11. </a:t>
            </a:r>
            <a:r>
              <a:rPr lang="cs-CZ" sz="2400" dirty="0">
                <a:solidFill>
                  <a:srgbClr val="306E71"/>
                </a:solidFill>
              </a:rPr>
              <a:t>Vklad ve výši 2 000 000 Kč vzrostl za dva roky na částku 2 290 000 Kč po zdanění. Úroky byly připisovány jednou ročně, ponechány na účtu a dále spolu se vkladem úročeny. Srážková daň byla ve výši 15 %. Jakou sazbou je vklad úročen?</a:t>
            </a:r>
            <a:r>
              <a:rPr lang="cs-CZ" sz="2600" dirty="0">
                <a:solidFill>
                  <a:srgbClr val="306E7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7548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306E71"/>
                </a:solidFill>
              </a:rPr>
              <a:t>12. Uložená částka 90 000 Kč se za 2 roky zhodnotila na částku 100 000 Kč. Jakou nám banka stanovila roční úrokovou sazbu, jestliže byla srážena při připisování daň z úroků ve výši 15 % a předpokládáme pololetní připisování úroků?</a:t>
            </a:r>
          </a:p>
        </p:txBody>
      </p:sp>
    </p:spTree>
    <p:extLst>
      <p:ext uri="{BB962C8B-B14F-4D97-AF65-F5344CB8AC3E}">
        <p14:creationId xmlns:p14="http://schemas.microsoft.com/office/powerpoint/2010/main" val="4155225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491" y="329499"/>
            <a:ext cx="11277599" cy="654174"/>
          </a:xfrm>
        </p:spPr>
        <p:txBody>
          <a:bodyPr>
            <a:noAutofit/>
          </a:bodyPr>
          <a:lstStyle/>
          <a:p>
            <a:r>
              <a:rPr lang="cs-CZ" sz="3500" b="1" dirty="0">
                <a:solidFill>
                  <a:srgbClr val="306E71"/>
                </a:solidFill>
              </a:rPr>
              <a:t>Samostatný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634" y="1187533"/>
            <a:ext cx="11542815" cy="4989430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306E71"/>
                </a:solidFill>
              </a:rPr>
              <a:t>Vdovec odkázal 5 milionů Kč synovi, dceři a dvěma synovcům. V plnoletosti syn a dcera dostanou stejný podíl, synovci půl podílu. Kolik dostanou, pokud synovi je 15 let, dceři 12 a synovcům je 16 a 19 let? Účet je úročený úrokovou sazbou 6 % </a:t>
            </a:r>
            <a:r>
              <a:rPr lang="cs-CZ" dirty="0" err="1">
                <a:solidFill>
                  <a:srgbClr val="306E71"/>
                </a:solidFill>
              </a:rPr>
              <a:t>p.a</a:t>
            </a:r>
            <a:r>
              <a:rPr lang="cs-CZ" dirty="0">
                <a:solidFill>
                  <a:srgbClr val="306E71"/>
                </a:solidFill>
              </a:rPr>
              <a:t>. s pololetním úročením. </a:t>
            </a:r>
          </a:p>
        </p:txBody>
      </p:sp>
    </p:spTree>
    <p:extLst>
      <p:ext uri="{BB962C8B-B14F-4D97-AF65-F5344CB8AC3E}">
        <p14:creationId xmlns:p14="http://schemas.microsoft.com/office/powerpoint/2010/main" val="680723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polhůtní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59" y="1318161"/>
                <a:ext cx="11385586" cy="494013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cs-CZ" dirty="0">
                    <a:solidFill>
                      <a:srgbClr val="306E71"/>
                    </a:solidFill>
                  </a:rPr>
                  <a:t>Vzorec:</a:t>
                </a: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39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sz="39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:endParaRPr lang="cs-CZ" sz="3900" i="1" dirty="0">
                  <a:solidFill>
                    <a:srgbClr val="306E7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sz="39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rgbClr val="306E71"/>
                  </a:solidFill>
                </a:endParaRP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r>
                  <a:rPr lang="cs-CZ" dirty="0" err="1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 err="1">
                    <a:solidFill>
                      <a:srgbClr val="306E71"/>
                    </a:solidFill>
                  </a:rPr>
                  <a:t>n</a:t>
                </a:r>
                <a:r>
                  <a:rPr lang="cs-CZ" dirty="0">
                    <a:solidFill>
                      <a:srgbClr val="306E71"/>
                    </a:solidFill>
                  </a:rPr>
                  <a:t> – budoucí hodnota kapitálu, splatná částka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>
                    <a:solidFill>
                      <a:srgbClr val="306E71"/>
                    </a:solidFill>
                  </a:rPr>
                  <a:t>0</a:t>
                </a:r>
                <a:r>
                  <a:rPr lang="cs-CZ" dirty="0">
                    <a:solidFill>
                      <a:srgbClr val="306E71"/>
                    </a:solidFill>
                  </a:rPr>
                  <a:t> – současná hodnota kapitálu, jistina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i – roční úroková sazba (sazba </a:t>
                </a:r>
                <a:r>
                  <a:rPr lang="cs-CZ" dirty="0" err="1">
                    <a:solidFill>
                      <a:srgbClr val="306E71"/>
                    </a:solidFill>
                  </a:rPr>
                  <a:t>p.a</a:t>
                </a:r>
                <a:r>
                  <a:rPr lang="cs-CZ" dirty="0">
                    <a:solidFill>
                      <a:srgbClr val="306E71"/>
                    </a:solidFill>
                  </a:rPr>
                  <a:t>.)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d – srážková daň z úroků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n – počet let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59" y="1318161"/>
                <a:ext cx="11385586" cy="4940135"/>
              </a:xfrm>
              <a:blipFill>
                <a:blip r:embed="rId3"/>
                <a:stretch>
                  <a:fillRect l="-696" t="-2836" b="-23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83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Řešený příklad 1</a:t>
            </a:r>
            <a:endParaRPr lang="en-US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59" y="1447784"/>
            <a:ext cx="11377975" cy="435133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Na účet úročený 3 % </a:t>
            </a:r>
            <a:r>
              <a:rPr lang="cs-CZ" altLang="cs-CZ" sz="2667" dirty="0" err="1">
                <a:solidFill>
                  <a:srgbClr val="306E71"/>
                </a:solidFill>
              </a:rPr>
              <a:t>p.a</a:t>
            </a:r>
            <a:r>
              <a:rPr lang="cs-CZ" altLang="cs-CZ" sz="2667" dirty="0">
                <a:solidFill>
                  <a:srgbClr val="306E71"/>
                </a:solidFill>
              </a:rPr>
              <a:t>. dnes vložíte 10 000 Kč. Jakou sumou budete disponovat  za tři roky?</a:t>
            </a: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1867" dirty="0">
              <a:solidFill>
                <a:srgbClr val="30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75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</a:rPr>
              <a:t>Řešený příklad 1</a:t>
            </a:r>
            <a:endParaRPr lang="en-US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447783"/>
            <a:ext cx="11365096" cy="457308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Na účet úročený 3 % </a:t>
            </a:r>
            <a:r>
              <a:rPr lang="cs-CZ" altLang="cs-CZ" sz="2667" dirty="0" err="1">
                <a:solidFill>
                  <a:srgbClr val="306E71"/>
                </a:solidFill>
              </a:rPr>
              <a:t>p.a</a:t>
            </a:r>
            <a:r>
              <a:rPr lang="cs-CZ" altLang="cs-CZ" sz="2667" dirty="0">
                <a:solidFill>
                  <a:srgbClr val="306E71"/>
                </a:solidFill>
              </a:rPr>
              <a:t>. dnes vložíte 10 000 Kč. Jakou sumou budete disponovat  za tři roky?</a:t>
            </a: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Za tři roky budeme disponovat částkou 10 927,27 Kč</a:t>
            </a: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1867" dirty="0">
              <a:solidFill>
                <a:srgbClr val="306E7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577" y="2688585"/>
            <a:ext cx="4156552" cy="169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9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úroková míra</a:t>
            </a:r>
            <a:endParaRPr lang="en-US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447783"/>
                <a:ext cx="11365096" cy="4573089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EAIR (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Effective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Annual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Interest</a:t>
                </a:r>
                <a:r>
                  <a:rPr lang="cs-CZ" sz="2000" dirty="0">
                    <a:solidFill>
                      <a:srgbClr val="306E71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306E71"/>
                    </a:solidFill>
                  </a:rPr>
                  <a:t>Rate</a:t>
                </a:r>
                <a:r>
                  <a:rPr lang="cs-CZ" sz="2000" dirty="0">
                    <a:solidFill>
                      <a:srgbClr val="306E71"/>
                    </a:solidFill>
                  </a:rPr>
                  <a:t>) je tedy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EAIR je možné použít například pro porovnání výhodnosti uložení kapitálu u různých bank.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rgbClr val="306E71"/>
                    </a:solidFill>
                  </a:rPr>
                  <a:t>Při stejné úrokové míře je hodnota kapitálu při ročním úrokovacím období nižší, než při úrokovacím období m-krát ročně.</a:t>
                </a:r>
              </a:p>
              <a:p>
                <a:pPr algn="just">
                  <a:buClr>
                    <a:srgbClr val="307871"/>
                  </a:buClr>
                </a:pPr>
                <a:endParaRPr lang="cs-CZ" sz="1200" dirty="0">
                  <a:solidFill>
                    <a:srgbClr val="306E7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cs-CZ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867" dirty="0">
                  <a:solidFill>
                    <a:srgbClr val="306E7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:endParaRPr lang="cs-CZ" sz="1200" dirty="0">
                  <a:solidFill>
                    <a:srgbClr val="306E71"/>
                  </a:solidFill>
                </a:endParaRPr>
              </a:p>
              <a:p>
                <a:pPr algn="just">
                  <a:buClr>
                    <a:srgbClr val="307871"/>
                  </a:buClr>
                </a:pPr>
                <a:r>
                  <a:rPr lang="cs-CZ" dirty="0">
                    <a:solidFill>
                      <a:srgbClr val="306E71"/>
                    </a:solidFill>
                  </a:rPr>
                  <a:t>Pro spojité úročení: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i="1">
                        <a:solidFill>
                          <a:srgbClr val="306E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i="1">
                            <a:solidFill>
                              <a:srgbClr val="306E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cs-CZ" i="1">
                        <a:solidFill>
                          <a:srgbClr val="306E7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1867" dirty="0">
                    <a:solidFill>
                      <a:srgbClr val="306E7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447783"/>
                <a:ext cx="11365096" cy="4573089"/>
              </a:xfrm>
              <a:prstGeom prst="rect">
                <a:avLst/>
              </a:prstGeom>
              <a:blipFill>
                <a:blip r:embed="rId3"/>
                <a:stretch>
                  <a:fillRect l="-966" t="-1332" r="-590" b="-27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03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Področní složené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cs-CZ" sz="4000" dirty="0">
                    <a:solidFill>
                      <a:srgbClr val="306E71"/>
                    </a:solidFill>
                  </a:rPr>
                  <a:t>Je-li úrokovací období kratší než 1 rok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Vzorec:</a:t>
                </a:r>
              </a:p>
              <a:p>
                <a:endParaRPr lang="cs-CZ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b="0" i="1" smtClean="0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b="0" i="1" smtClean="0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4000" b="0" i="1" smtClean="0">
                                          <a:solidFill>
                                            <a:srgbClr val="306E7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b="0" i="1" smtClean="0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solidFill>
                            <a:srgbClr val="306E7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solidFill>
                                    <a:srgbClr val="306E7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i="1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4000" b="0" i="1" smtClean="0">
                                      <a:solidFill>
                                        <a:srgbClr val="306E7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𝐸𝐴𝐼𝑅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i="1">
                              <a:solidFill>
                                <a:srgbClr val="306E7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4000" dirty="0">
                  <a:solidFill>
                    <a:srgbClr val="306E71"/>
                  </a:solidFill>
                </a:endParaRPr>
              </a:p>
              <a:p>
                <a:pPr marL="0" indent="0">
                  <a:buNone/>
                </a:pPr>
                <a:endParaRPr lang="cs-CZ" dirty="0">
                  <a:solidFill>
                    <a:srgbClr val="306E71"/>
                  </a:solidFill>
                </a:endParaRPr>
              </a:p>
              <a:p>
                <a:r>
                  <a:rPr lang="cs-CZ" dirty="0" err="1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 err="1">
                    <a:solidFill>
                      <a:srgbClr val="306E71"/>
                    </a:solidFill>
                  </a:rPr>
                  <a:t>n</a:t>
                </a:r>
                <a:r>
                  <a:rPr lang="cs-CZ" dirty="0">
                    <a:solidFill>
                      <a:srgbClr val="306E71"/>
                    </a:solidFill>
                  </a:rPr>
                  <a:t> – budoucí hodnota kapitálu, splatná částka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C</a:t>
                </a:r>
                <a:r>
                  <a:rPr lang="cs-CZ" baseline="-25000" dirty="0">
                    <a:solidFill>
                      <a:srgbClr val="306E71"/>
                    </a:solidFill>
                  </a:rPr>
                  <a:t>0</a:t>
                </a:r>
                <a:r>
                  <a:rPr lang="cs-CZ" dirty="0">
                    <a:solidFill>
                      <a:srgbClr val="306E71"/>
                    </a:solidFill>
                  </a:rPr>
                  <a:t> – současná hodnota kapitálu, jistina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i – roční úroková sazba (sazba </a:t>
                </a:r>
                <a:r>
                  <a:rPr lang="cs-CZ" dirty="0" err="1">
                    <a:solidFill>
                      <a:srgbClr val="306E71"/>
                    </a:solidFill>
                  </a:rPr>
                  <a:t>p.a</a:t>
                </a:r>
                <a:r>
                  <a:rPr lang="cs-CZ" dirty="0">
                    <a:solidFill>
                      <a:srgbClr val="306E71"/>
                    </a:solidFill>
                  </a:rPr>
                  <a:t>.)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d – srážková daň z úroků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n – počet let</a:t>
                </a:r>
              </a:p>
              <a:p>
                <a:r>
                  <a:rPr lang="cs-CZ" dirty="0">
                    <a:solidFill>
                      <a:srgbClr val="306E71"/>
                    </a:solidFill>
                  </a:rPr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  <a:blipFill>
                <a:blip r:embed="rId3"/>
                <a:stretch>
                  <a:fillRect l="-602" t="-25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90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</a:rPr>
              <a:t>Řešený příklad 2</a:t>
            </a:r>
            <a:endParaRPr lang="en-US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83366" y="1540616"/>
            <a:ext cx="11575086" cy="46464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Jakou úrokovou sazbou by musel být úročen běžný účet v bance A s připisováním úroků jednou za rok, aby se vyrovnal běžnému účtu v bance B s měsíčním připisováním úroků a úrokovou sazbou 12 % </a:t>
            </a:r>
            <a:r>
              <a:rPr lang="cs-CZ" altLang="cs-CZ" sz="2667" dirty="0" err="1">
                <a:solidFill>
                  <a:srgbClr val="306E71"/>
                </a:solidFill>
              </a:rPr>
              <a:t>p.a</a:t>
            </a:r>
            <a:r>
              <a:rPr lang="cs-CZ" altLang="cs-CZ" sz="2667" dirty="0">
                <a:solidFill>
                  <a:srgbClr val="306E71"/>
                </a:solidFill>
              </a:rPr>
              <a:t>.?</a:t>
            </a: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1867" dirty="0">
              <a:solidFill>
                <a:srgbClr val="306E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83366" y="6309320"/>
            <a:ext cx="11425269" cy="38404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rgbClr val="307871"/>
                </a:solidFill>
                <a:latin typeface="Enriqueta" panose="02000000000000000000" pitchFamily="2" charset="0"/>
              </a:rPr>
              <a:t>Složené úročení</a:t>
            </a:r>
          </a:p>
          <a:p>
            <a:pPr marL="0" indent="0" algn="ctr">
              <a:buNone/>
            </a:pPr>
            <a:endParaRPr lang="cs-CZ" sz="16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9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</a:rPr>
              <a:t>Řešený příklad 2</a:t>
            </a:r>
            <a:endParaRPr lang="en-US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83366" y="1540616"/>
            <a:ext cx="11575086" cy="46464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Jakou úrokovou sazbou by musel být úročen běžný účet v bance A s připisováním úroků jednou za rok, aby se vyrovnal běžnému účtu v bance B s měsíčním připisováním úroků a úrokovou sazbou 12 % </a:t>
            </a:r>
            <a:r>
              <a:rPr lang="cs-CZ" altLang="cs-CZ" sz="2667" dirty="0" err="1">
                <a:solidFill>
                  <a:srgbClr val="306E71"/>
                </a:solidFill>
              </a:rPr>
              <a:t>p.a</a:t>
            </a:r>
            <a:r>
              <a:rPr lang="cs-CZ" altLang="cs-CZ" sz="2667" dirty="0">
                <a:solidFill>
                  <a:srgbClr val="306E71"/>
                </a:solidFill>
              </a:rPr>
              <a:t>.?</a:t>
            </a: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endParaRPr lang="cs-CZ" altLang="cs-CZ" sz="2667" dirty="0">
              <a:solidFill>
                <a:srgbClr val="306E71"/>
              </a:solidFill>
            </a:endParaRPr>
          </a:p>
          <a:p>
            <a:pPr algn="just"/>
            <a:r>
              <a:rPr lang="cs-CZ" altLang="cs-CZ" sz="2667" dirty="0">
                <a:solidFill>
                  <a:srgbClr val="306E71"/>
                </a:solidFill>
              </a:rPr>
              <a:t>Běžný účet v bance A by musel být úročen úrokovou sazbou ve výši 12,68 % </a:t>
            </a:r>
            <a:r>
              <a:rPr lang="cs-CZ" altLang="cs-CZ" sz="2667" dirty="0" err="1">
                <a:solidFill>
                  <a:srgbClr val="306E71"/>
                </a:solidFill>
              </a:rPr>
              <a:t>p.a</a:t>
            </a:r>
            <a:r>
              <a:rPr lang="cs-CZ" altLang="cs-CZ" sz="2667" dirty="0">
                <a:solidFill>
                  <a:srgbClr val="306E71"/>
                </a:solidFill>
              </a:rPr>
              <a:t>. </a:t>
            </a:r>
          </a:p>
          <a:p>
            <a:pPr algn="just">
              <a:buClr>
                <a:srgbClr val="307871"/>
              </a:buClr>
            </a:pPr>
            <a:endParaRPr lang="cs-CZ" sz="2667" dirty="0">
              <a:solidFill>
                <a:srgbClr val="306E71"/>
              </a:solidFill>
            </a:endParaRPr>
          </a:p>
          <a:p>
            <a:pPr algn="just">
              <a:buClr>
                <a:srgbClr val="307871"/>
              </a:buClr>
            </a:pPr>
            <a:endParaRPr lang="cs-CZ" sz="1867" dirty="0">
              <a:solidFill>
                <a:srgbClr val="306E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83366" y="6309320"/>
            <a:ext cx="11425269" cy="38404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rgbClr val="307871"/>
                </a:solidFill>
                <a:latin typeface="Enriqueta" panose="02000000000000000000" pitchFamily="2" charset="0"/>
              </a:rPr>
              <a:t>Složené úročení</a:t>
            </a:r>
          </a:p>
          <a:p>
            <a:pPr marL="0" indent="0" algn="ctr">
              <a:buNone/>
            </a:pPr>
            <a:endParaRPr lang="cs-CZ" sz="16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725" y="3018683"/>
            <a:ext cx="3419476" cy="184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658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1202</Words>
  <Application>Microsoft Office PowerPoint</Application>
  <PresentationFormat>Širokoúhlá obrazovka</PresentationFormat>
  <Paragraphs>116</Paragraphs>
  <Slides>23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Enriqueta</vt:lpstr>
      <vt:lpstr>Times New Roman</vt:lpstr>
      <vt:lpstr>Motiv Office</vt:lpstr>
      <vt:lpstr>Finanční a pojistná matematika  Složené úročení</vt:lpstr>
      <vt:lpstr>Složené úročení </vt:lpstr>
      <vt:lpstr>Složené úročení polhůtní</vt:lpstr>
      <vt:lpstr>Řešený příklad 1</vt:lpstr>
      <vt:lpstr>Řešený příklad 1</vt:lpstr>
      <vt:lpstr>Efektivní úroková míra</vt:lpstr>
      <vt:lpstr>Področní složené úročení</vt:lpstr>
      <vt:lpstr>Řešený příklad 2</vt:lpstr>
      <vt:lpstr>Řešený příklad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Samostatný 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19</cp:revision>
  <dcterms:created xsi:type="dcterms:W3CDTF">2013-10-19T09:05:12Z</dcterms:created>
  <dcterms:modified xsi:type="dcterms:W3CDTF">2021-09-16T11:17:32Z</dcterms:modified>
</cp:coreProperties>
</file>