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03" r:id="rId3"/>
    <p:sldId id="300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832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fld id="{703ADA46-23B8-4008-B8DC-03A2A0D87E63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D0254988-2EF3-48D8-97E8-15661FEBD3E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60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fld id="{703ADA46-23B8-4008-B8DC-03A2A0D87E63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D0254988-2EF3-48D8-97E8-15661FEBD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81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Smíšené úročení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579862"/>
            <a:ext cx="274408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13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 Hlawiczka, </a:t>
            </a:r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  <a:p>
            <a:pPr algn="r"/>
            <a:r>
              <a:rPr lang="pl-PL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203598"/>
            <a:ext cx="8964488" cy="3240360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2000" dirty="0"/>
              <a:t>7. Za jak dlouho bude dvojnásobný počáteční kapitál při úrokové sazbě 7,05 % </a:t>
            </a:r>
            <a:r>
              <a:rPr lang="cs-CZ" sz="2000" dirty="0" err="1"/>
              <a:t>p.a</a:t>
            </a:r>
            <a:r>
              <a:rPr lang="cs-CZ" sz="2000" dirty="0"/>
              <a:t>. při pololetním úročení? </a:t>
            </a:r>
          </a:p>
        </p:txBody>
      </p:sp>
    </p:spTree>
    <p:extLst>
      <p:ext uri="{BB962C8B-B14F-4D97-AF65-F5344CB8AC3E}">
        <p14:creationId xmlns:p14="http://schemas.microsoft.com/office/powerpoint/2010/main" val="777568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275606"/>
            <a:ext cx="8856984" cy="2592288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1900" dirty="0"/>
              <a:t>8. Kolik Kč musíme dnes uložit na účet, abychom za 7 let a 8 měsíců měli k dispozici 135 000 Kč? Banka úročí při úrokové sazbě 2,05 % </a:t>
            </a:r>
            <a:r>
              <a:rPr lang="cs-CZ" sz="1900" dirty="0" err="1"/>
              <a:t>p.a</a:t>
            </a:r>
            <a:r>
              <a:rPr lang="cs-CZ" sz="19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27881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203598"/>
            <a:ext cx="8892480" cy="3384376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9. Chceme založit termínovaný vklad, který je úročený úrokovou sazbou 3,1 % </a:t>
            </a:r>
            <a:r>
              <a:rPr lang="cs-CZ" sz="2000" dirty="0" err="1"/>
              <a:t>p.a</a:t>
            </a:r>
            <a:r>
              <a:rPr lang="cs-CZ" sz="2000" dirty="0"/>
              <a:t>., tak, abychom si za 20 let mohli z účtu vybrat 650 000 Kč. Kolik musíte dnes uložit na termínovaný vklad, pokud je roční úrokové období? </a:t>
            </a:r>
          </a:p>
        </p:txBody>
      </p:sp>
    </p:spTree>
    <p:extLst>
      <p:ext uri="{BB962C8B-B14F-4D97-AF65-F5344CB8AC3E}">
        <p14:creationId xmlns:p14="http://schemas.microsoft.com/office/powerpoint/2010/main" val="4209285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609" y="1203598"/>
            <a:ext cx="8931879" cy="3528392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10. Kolik Kč nám připíše banka na úrocích z počátečního vkladu 185 000 Kč za 4 roky při pevné úrokové sazbě 2,4 %  </a:t>
            </a:r>
            <a:r>
              <a:rPr lang="cs-CZ" sz="2000" dirty="0" err="1"/>
              <a:t>p.a</a:t>
            </a:r>
            <a:r>
              <a:rPr lang="cs-CZ" sz="2000" dirty="0"/>
              <a:t>., jsou-li úroky připisovány čtvrtletně?   </a:t>
            </a:r>
          </a:p>
        </p:txBody>
      </p:sp>
    </p:spTree>
    <p:extLst>
      <p:ext uri="{BB962C8B-B14F-4D97-AF65-F5344CB8AC3E}">
        <p14:creationId xmlns:p14="http://schemas.microsoft.com/office/powerpoint/2010/main" val="3630699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5496" y="1275606"/>
            <a:ext cx="8928992" cy="3867894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11. Jakou roční úrokovou sazbou byl úročen vkladový účet, jestliže uložená částka 27 000 Kč vzrostla za 5 let na 32 300 Kč?  Úrokové období bylo roční.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090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131590"/>
            <a:ext cx="8964488" cy="3935635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12. Máme možnost dnes investovat do cenného papíru částku 3 200 Kč, přičemž za 3 roky získáme z tohoto cenného papíru částku 4 000 Kč. Je to výhodná investice, když si jinak můžeme peníze uložit do banky na účet s úrokovou sazbu 3,4 % </a:t>
            </a:r>
            <a:r>
              <a:rPr lang="cs-CZ" sz="2000" dirty="0" err="1"/>
              <a:t>p.a</a:t>
            </a:r>
            <a:r>
              <a:rPr lang="cs-CZ" sz="2000" dirty="0"/>
              <a:t>.? </a:t>
            </a:r>
          </a:p>
        </p:txBody>
      </p:sp>
    </p:spTree>
    <p:extLst>
      <p:ext uri="{BB962C8B-B14F-4D97-AF65-F5344CB8AC3E}">
        <p14:creationId xmlns:p14="http://schemas.microsoft.com/office/powerpoint/2010/main" val="1521544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131590"/>
            <a:ext cx="8712968" cy="3456384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13. Chceme si koupit cenný šperk. Máme možnost buď ihned zaplatit 300 000 Kč, nebo dát zálohu 150 000 Kč a za 3 roky doplatit 165 000 Kč. Účet, který máme u banky, je úročen při 4,2 % úrokové sazbě </a:t>
            </a:r>
            <a:r>
              <a:rPr lang="cs-CZ" sz="2000" dirty="0" err="1"/>
              <a:t>p.a</a:t>
            </a:r>
            <a:r>
              <a:rPr lang="cs-CZ" sz="2000" dirty="0"/>
              <a:t>. s pololetním úročením. Který způsob platby si vybereme? </a:t>
            </a:r>
          </a:p>
        </p:txBody>
      </p:sp>
    </p:spTree>
    <p:extLst>
      <p:ext uri="{BB962C8B-B14F-4D97-AF65-F5344CB8AC3E}">
        <p14:creationId xmlns:p14="http://schemas.microsoft.com/office/powerpoint/2010/main" val="2338388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62" y="1203598"/>
            <a:ext cx="9035534" cy="29523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z="1900" dirty="0"/>
              <a:t>14. Máme volné peněžní prostředky a máme 2 investiční příležitosti, přičemž vybrat si můžeme pouze jednu z nich: </a:t>
            </a:r>
          </a:p>
          <a:p>
            <a:pPr lvl="1"/>
            <a:r>
              <a:rPr lang="cs-CZ" sz="1900" dirty="0"/>
              <a:t>Investice 1: vložený kapitál 80 000, z této investice budeme mít každoroční příjmy po dobu 3 let 30 000 ročně</a:t>
            </a:r>
          </a:p>
          <a:p>
            <a:pPr lvl="1"/>
            <a:r>
              <a:rPr lang="cs-CZ" sz="1900" dirty="0"/>
              <a:t>Investice 2: vložený kapitál 80 000, z této investice budeme mít tyto roční příjmy:</a:t>
            </a:r>
          </a:p>
          <a:p>
            <a:pPr marL="685800" lvl="2" indent="0">
              <a:buNone/>
            </a:pPr>
            <a:r>
              <a:rPr lang="cs-CZ" sz="1900" dirty="0"/>
              <a:t>1) 23 000, 2) 30 000, 3) 37 100.</a:t>
            </a:r>
          </a:p>
          <a:p>
            <a:r>
              <a:rPr lang="cs-CZ" sz="1900" dirty="0"/>
              <a:t>Které investici dáme přednost při úrokové sazbě 2,6 % p. a.?</a:t>
            </a:r>
          </a:p>
          <a:p>
            <a:pPr marL="0" indent="0" algn="just"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997487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67932" y="1131590"/>
            <a:ext cx="8624548" cy="3456384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2000" dirty="0"/>
              <a:t>15. Na kolik se zúročí 20 000 Kč za 8 let a 3 měsíce při úrokové sazbě 12 % </a:t>
            </a:r>
            <a:r>
              <a:rPr lang="cs-CZ" sz="2000" dirty="0" err="1"/>
              <a:t>p.a</a:t>
            </a:r>
            <a:r>
              <a:rPr lang="cs-CZ" sz="2000" dirty="0"/>
              <a:t>. a ročním úročení. </a:t>
            </a:r>
          </a:p>
        </p:txBody>
      </p:sp>
    </p:spTree>
    <p:extLst>
      <p:ext uri="{BB962C8B-B14F-4D97-AF65-F5344CB8AC3E}">
        <p14:creationId xmlns:p14="http://schemas.microsoft.com/office/powerpoint/2010/main" val="1674876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131589"/>
            <a:ext cx="8784976" cy="3744417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2000" dirty="0"/>
              <a:t>16. Chcete si koupit televizor za 20 000 Kč za 9 měsíců. Kolik musíte dnes uložit, jestliže úroková sazba je 12 % </a:t>
            </a:r>
            <a:r>
              <a:rPr lang="cs-CZ" sz="2000" dirty="0" err="1"/>
              <a:t>p.a</a:t>
            </a:r>
            <a:r>
              <a:rPr lang="cs-CZ" sz="2000" dirty="0"/>
              <a:t>. a úrokové období je 6 měsíců? </a:t>
            </a:r>
          </a:p>
        </p:txBody>
      </p:sp>
    </p:spTree>
    <p:extLst>
      <p:ext uri="{BB962C8B-B14F-4D97-AF65-F5344CB8AC3E}">
        <p14:creationId xmlns:p14="http://schemas.microsoft.com/office/powerpoint/2010/main" val="1554119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Smíšené úročení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496944" cy="3672408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algn="just"/>
            <a:r>
              <a:rPr lang="cs-CZ" dirty="0"/>
              <a:t>Kombinace složeného a jednoduchého úročení.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Smíšené úročení se používá při uložení kapitálu na dobu, kterou nelze vyjádřit jako celý počet úrokových období.</a:t>
            </a:r>
          </a:p>
          <a:p>
            <a:pPr algn="just"/>
            <a:r>
              <a:rPr lang="cs-CZ" dirty="0"/>
              <a:t>Jde o kombinaci jednoduchého a složeného úročení, protože během jednoho úrokového období je pro vkladatele výhodnější jednoduché úročení a při uložení na více období zase složené úročení.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 praxi se běžně stává, že kapitál je úročen po neúplný počet úrokovacích období. </a:t>
            </a:r>
          </a:p>
          <a:p>
            <a:pPr lvl="1" algn="just"/>
            <a:r>
              <a:rPr lang="cs-CZ" dirty="0"/>
              <a:t>V takovém případě pro celý ukončený počet úrokovacích období použijeme složené úročení, pro poslední, neúplné, úrokovací období použijeme jednoduché úročení. </a:t>
            </a:r>
          </a:p>
          <a:p>
            <a:pPr lvl="1" algn="just"/>
            <a:r>
              <a:rPr lang="cs-CZ" dirty="0"/>
              <a:t>Například kapitál máme uložen po dobu 5 let a 3 měsíce, úroky jsou připisovány ročně, takže po dobu 5 let úročíme pomocí složeného úročení a po dobu 3 měsíců pomocí jednoduchého úročení.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8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091" y="1131589"/>
            <a:ext cx="8876389" cy="3672409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2000" dirty="0"/>
              <a:t>17. Jaká doba splatnosti, vypočtená přesně na dny, je potřebná pro zúročení částky 200 000 Kč na 350 000 Kč při smíšeném úročení s roční úrokovou sazbou 7 % </a:t>
            </a:r>
            <a:r>
              <a:rPr lang="cs-CZ" sz="2000" dirty="0" err="1"/>
              <a:t>p.a</a:t>
            </a:r>
            <a:r>
              <a:rPr lang="cs-CZ" sz="2000" dirty="0"/>
              <a:t>. a ročním připisování úroků. </a:t>
            </a:r>
          </a:p>
        </p:txBody>
      </p:sp>
    </p:spTree>
    <p:extLst>
      <p:ext uri="{BB962C8B-B14F-4D97-AF65-F5344CB8AC3E}">
        <p14:creationId xmlns:p14="http://schemas.microsoft.com/office/powerpoint/2010/main" val="3348848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275605"/>
            <a:ext cx="9144000" cy="3384377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1900" dirty="0"/>
              <a:t>18. Za jakou dobu (spočtenou přesně na dny) vzrost vklad 120 000 Kč na 140 000 Kč? Banka používá úrokovou sazbu 4 % </a:t>
            </a:r>
            <a:r>
              <a:rPr lang="cs-CZ" sz="1900" dirty="0" err="1"/>
              <a:t>p.a</a:t>
            </a:r>
            <a:r>
              <a:rPr lang="cs-CZ" sz="1900" dirty="0"/>
              <a:t>. s pololetním připisováním úroků. </a:t>
            </a:r>
          </a:p>
        </p:txBody>
      </p:sp>
    </p:spTree>
    <p:extLst>
      <p:ext uri="{BB962C8B-B14F-4D97-AF65-F5344CB8AC3E}">
        <p14:creationId xmlns:p14="http://schemas.microsoft.com/office/powerpoint/2010/main" val="5951431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067694"/>
            <a:ext cx="7200800" cy="1152128"/>
          </a:xfrm>
        </p:spPr>
        <p:txBody>
          <a:bodyPr/>
          <a:lstStyle/>
          <a:p>
            <a:r>
              <a:rPr lang="cs-CZ" sz="2800" dirty="0"/>
              <a:t>Děkuji za pozornost a přeji pěkný den </a:t>
            </a:r>
            <a:r>
              <a:rPr lang="cs-CZ" sz="2800" dirty="0">
                <a:sym typeface="Wingdings" panose="05000000000000000000" pitchFamily="2" charset="2"/>
              </a:rPr>
              <a:t>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9052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6827" y="411510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Smíšené úročení</a:t>
            </a:r>
          </a:p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2"/>
              <p:cNvSpPr txBox="1">
                <a:spLocks/>
              </p:cNvSpPr>
              <p:nvPr/>
            </p:nvSpPr>
            <p:spPr>
              <a:xfrm>
                <a:off x="323528" y="267494"/>
                <a:ext cx="8647154" cy="4471531"/>
              </a:xfrm>
              <a:prstGeom prst="rect">
                <a:avLst/>
              </a:prstGeom>
            </p:spPr>
            <p:txBody>
              <a:bodyPr>
                <a:normAutofit fontScale="550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5100" dirty="0"/>
                  <a:t>Vzorec: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60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6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46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4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60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60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4600" i="1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4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460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4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460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460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d>
                                    <m:dPr>
                                      <m:ctrlPr>
                                        <a:rPr lang="en-US" sz="4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460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cs-CZ" sz="460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cs-CZ" sz="460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46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460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sz="4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460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460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460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d>
                            <m:dPr>
                              <m:ctrlPr>
                                <a:rPr lang="en-US" sz="4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460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cs-CZ" sz="460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  <m:r>
                            <a:rPr lang="en-US" sz="460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460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cs-CZ" sz="4600" dirty="0"/>
              </a:p>
              <a:p>
                <a:endParaRPr lang="cs-CZ" dirty="0"/>
              </a:p>
              <a:p>
                <a:endParaRPr lang="cs-CZ" dirty="0"/>
              </a:p>
              <a:p>
                <a:pPr marL="0" indent="0">
                  <a:buNone/>
                </a:pPr>
                <a:r>
                  <a:rPr lang="cs-CZ" dirty="0" err="1"/>
                  <a:t>C</a:t>
                </a:r>
                <a:r>
                  <a:rPr lang="cs-CZ" baseline="-25000" dirty="0" err="1"/>
                  <a:t>n</a:t>
                </a:r>
                <a:r>
                  <a:rPr lang="cs-CZ" dirty="0"/>
                  <a:t> – budoucí hodnota kapitálu, splatná částka</a:t>
                </a:r>
              </a:p>
              <a:p>
                <a:pPr marL="0" indent="0">
                  <a:buNone/>
                </a:pPr>
                <a:r>
                  <a:rPr lang="cs-CZ" dirty="0"/>
                  <a:t>C</a:t>
                </a:r>
                <a:r>
                  <a:rPr lang="cs-CZ" baseline="-25000" dirty="0"/>
                  <a:t>0</a:t>
                </a:r>
                <a:r>
                  <a:rPr lang="cs-CZ" dirty="0"/>
                  <a:t> – současná hodnota kapitálu, jistina</a:t>
                </a:r>
              </a:p>
              <a:p>
                <a:pPr marL="0" indent="0">
                  <a:buNone/>
                </a:pPr>
                <a:r>
                  <a:rPr lang="cs-CZ" dirty="0"/>
                  <a:t>i – úroková sazba</a:t>
                </a:r>
              </a:p>
              <a:p>
                <a:pPr marL="0" indent="0">
                  <a:buNone/>
                </a:pPr>
                <a:r>
                  <a:rPr lang="cs-CZ" dirty="0"/>
                  <a:t>d – srážková daň z úroků</a:t>
                </a:r>
              </a:p>
              <a:p>
                <a:pPr marL="0" indent="0">
                  <a:buNone/>
                </a:pPr>
                <a:r>
                  <a:rPr lang="cs-CZ" dirty="0"/>
                  <a:t>n – počet úrokovacích období</a:t>
                </a:r>
              </a:p>
              <a:p>
                <a:pPr marL="0" indent="0">
                  <a:buNone/>
                </a:pPr>
                <a:r>
                  <a:rPr lang="cs-CZ" dirty="0"/>
                  <a:t>m – frekvence úročení</a:t>
                </a:r>
              </a:p>
              <a:p>
                <a:pPr marL="0" indent="0">
                  <a:buNone/>
                </a:pPr>
                <a:r>
                  <a:rPr lang="cs-CZ" dirty="0"/>
                  <a:t>l – zbytková doba uložení</a:t>
                </a:r>
              </a:p>
            </p:txBody>
          </p:sp>
        </mc:Choice>
        <mc:Fallback xmlns="">
          <p:sp>
            <p:nvSpPr>
              <p:cNvPr id="7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67494"/>
                <a:ext cx="8647154" cy="4471531"/>
              </a:xfrm>
              <a:prstGeom prst="rect">
                <a:avLst/>
              </a:prstGeom>
              <a:blipFill>
                <a:blip r:embed="rId3"/>
                <a:stretch>
                  <a:fillRect l="-1409" t="-34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4926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15566"/>
            <a:ext cx="8784976" cy="3020689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2000" dirty="0"/>
              <a:t>1. Kolik Kč budeme mít na účtu u banky za 4 roky a 7 měsíců, jestliže jsme nyní na účet vložili  130 000 Kč a banka úročí vklad při úrokové sazbě 2,5 % </a:t>
            </a:r>
            <a:r>
              <a:rPr lang="cs-CZ" sz="2000" dirty="0" err="1"/>
              <a:t>p.a</a:t>
            </a:r>
            <a:r>
              <a:rPr lang="cs-CZ" sz="2000" dirty="0"/>
              <a:t>.? Úroky jsou připisovány ročně. </a:t>
            </a:r>
          </a:p>
        </p:txBody>
      </p:sp>
    </p:spTree>
    <p:extLst>
      <p:ext uri="{BB962C8B-B14F-4D97-AF65-F5344CB8AC3E}">
        <p14:creationId xmlns:p14="http://schemas.microsoft.com/office/powerpoint/2010/main" val="180378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2508" y="1131589"/>
            <a:ext cx="8951979" cy="3888433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2000" dirty="0"/>
              <a:t>2. Vložili jsme do banky 175 000 Kč. Kolik Kč budeme mít na účtu za 2 roky a 11 měsíců při úrokové sazbě 2 % </a:t>
            </a:r>
            <a:r>
              <a:rPr lang="cs-CZ" sz="2000" dirty="0" err="1"/>
              <a:t>p.a</a:t>
            </a:r>
            <a:r>
              <a:rPr lang="cs-CZ" sz="2000" dirty="0"/>
              <a:t>.? Úroky jsou připisovány každé pololetí. </a:t>
            </a:r>
          </a:p>
        </p:txBody>
      </p:sp>
    </p:spTree>
    <p:extLst>
      <p:ext uri="{BB962C8B-B14F-4D97-AF65-F5344CB8AC3E}">
        <p14:creationId xmlns:p14="http://schemas.microsoft.com/office/powerpoint/2010/main" val="4260537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3976" y="1203598"/>
            <a:ext cx="8868504" cy="1944217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3. Kolik Kč budeme mít na účtu za 5 let a 10 měsíců, jestliže jsme na účet dnes vložili 140 000 Kč 2,1 % </a:t>
            </a:r>
            <a:r>
              <a:rPr lang="cs-CZ" sz="2000" dirty="0" err="1"/>
              <a:t>p.a</a:t>
            </a:r>
            <a:r>
              <a:rPr lang="cs-CZ" sz="2000" dirty="0"/>
              <a:t>. se čtvrtletním úročením? </a:t>
            </a:r>
          </a:p>
        </p:txBody>
      </p:sp>
    </p:spTree>
    <p:extLst>
      <p:ext uri="{BB962C8B-B14F-4D97-AF65-F5344CB8AC3E}">
        <p14:creationId xmlns:p14="http://schemas.microsoft.com/office/powerpoint/2010/main" val="3227752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5308" y="1131589"/>
            <a:ext cx="8929179" cy="2520281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2000" dirty="0"/>
              <a:t>4. Otevřeli jsme si u banky účet a vložili jsme na něj 162 000 Kč. Kolik Kč budeme mít na účtu za 7 let a 2 měsíce při úrokové sazbě 2,1 % </a:t>
            </a:r>
            <a:r>
              <a:rPr lang="cs-CZ" sz="2000" dirty="0" err="1"/>
              <a:t>p.a</a:t>
            </a:r>
            <a:r>
              <a:rPr lang="cs-CZ" sz="2000" dirty="0"/>
              <a:t>. s měsíčním úročením?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6256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131590"/>
            <a:ext cx="9036496" cy="2304256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2000" dirty="0"/>
              <a:t>5. Jaká je doba splatnosti kapitálu, když jeho počáteční hodnota byla  13 000 Kč a v době splatnosti máme obdržet 13 799,76 Kč při úrokové sazbě 2 % </a:t>
            </a:r>
            <a:r>
              <a:rPr lang="cs-CZ" sz="2000" dirty="0" err="1"/>
              <a:t>p.a</a:t>
            </a:r>
            <a:r>
              <a:rPr lang="cs-CZ" sz="2000" dirty="0"/>
              <a:t>. a pololetním polhůtním úročení? 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1081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131589"/>
            <a:ext cx="8784976" cy="3600401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2000" dirty="0"/>
              <a:t>6. Za jak dlouho se ztrojnásobí počáteční hodnota jedné koruny při úrokové sazbě 8,16 % </a:t>
            </a:r>
            <a:r>
              <a:rPr lang="cs-CZ" sz="2000" dirty="0" err="1"/>
              <a:t>p.a</a:t>
            </a:r>
            <a:r>
              <a:rPr lang="cs-CZ" sz="2000" dirty="0"/>
              <a:t>. s ročním úročením? </a:t>
            </a:r>
          </a:p>
        </p:txBody>
      </p:sp>
    </p:spTree>
    <p:extLst>
      <p:ext uri="{BB962C8B-B14F-4D97-AF65-F5344CB8AC3E}">
        <p14:creationId xmlns:p14="http://schemas.microsoft.com/office/powerpoint/2010/main" val="384488642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4456</TotalTime>
  <Words>946</Words>
  <Application>Microsoft Office PowerPoint</Application>
  <PresentationFormat>Předvádění na obrazovce (16:9)</PresentationFormat>
  <Paragraphs>55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Cambria Math</vt:lpstr>
      <vt:lpstr>Enriqueta</vt:lpstr>
      <vt:lpstr>Times New Roman</vt:lpstr>
      <vt:lpstr>SLU</vt:lpstr>
      <vt:lpstr>Finanční a pojistná matematika  Smíšené úročení</vt:lpstr>
      <vt:lpstr>Smíšené úročení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a přeji pěkný den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125</cp:revision>
  <dcterms:created xsi:type="dcterms:W3CDTF">2016-07-06T15:42:34Z</dcterms:created>
  <dcterms:modified xsi:type="dcterms:W3CDTF">2021-09-16T11:18:20Z</dcterms:modified>
</cp:coreProperties>
</file>