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8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27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pkova" initials="r" lastIdx="1" clrIdx="0">
    <p:extLst>
      <p:ext uri="{19B8F6BF-5375-455C-9EA6-DF929625EA0E}">
        <p15:presenceInfo xmlns:p15="http://schemas.microsoft.com/office/powerpoint/2012/main" userId="repko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6E71"/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805" autoAdjust="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7893B-795C-4538-A213-F3D354D9CAF2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7E7CF-4406-4D41-90F4-FA71314AD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6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15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69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912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5973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5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3200"/>
            </a:lvl1pPr>
          </a:lstStyle>
          <a:p>
            <a:pPr algn="l"/>
            <a:r>
              <a:rPr lang="cs-CZ" sz="32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0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67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0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43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13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9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0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26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54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55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1908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992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539F4-9EA3-4A24-AB7D-61B39F758927}" type="datetimeFigureOut">
              <a:rPr lang="cs-CZ" smtClean="0"/>
              <a:t>16.09.2021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13481-819F-4B85-85AA-1E88FCE8FA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19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1508787"/>
            <a:ext cx="7488832" cy="288032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a pojistná matematika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Kombinace krátkodobého a dlouhodobého spoření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7920843" y="4738255"/>
            <a:ext cx="4042186" cy="1763087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FIU/BPFPM</a:t>
            </a:r>
          </a:p>
          <a:p>
            <a:pPr algn="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1480265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851" y="231820"/>
            <a:ext cx="11552349" cy="5945143"/>
          </a:xfrm>
        </p:spPr>
        <p:txBody>
          <a:bodyPr>
            <a:normAutofit/>
          </a:bodyPr>
          <a:lstStyle/>
          <a:p>
            <a:pPr lvl="0" algn="just"/>
            <a:r>
              <a:rPr lang="cs-CZ" sz="2400" dirty="0"/>
              <a:t>7. Spoříme koncem čtvrtletí 10 000 Kč po dobu 20 let při 5 % </a:t>
            </a:r>
            <a:r>
              <a:rPr lang="cs-CZ" sz="2400" dirty="0" err="1"/>
              <a:t>p.a</a:t>
            </a:r>
            <a:r>
              <a:rPr lang="cs-CZ" sz="2400" dirty="0"/>
              <a:t>. a ročním úroční. Na konci 10. roku banka sníží úrokovou sazbu na 3 % </a:t>
            </a:r>
            <a:r>
              <a:rPr lang="cs-CZ" sz="2400" dirty="0" err="1"/>
              <a:t>p.a</a:t>
            </a:r>
            <a:r>
              <a:rPr lang="cs-CZ" sz="2400" dirty="0"/>
              <a:t>. O kolik se musí zvýšit pravidelná úložka, aby se naspořená částka nezměnila?</a:t>
            </a:r>
          </a:p>
        </p:txBody>
      </p:sp>
    </p:spTree>
    <p:extLst>
      <p:ext uri="{BB962C8B-B14F-4D97-AF65-F5344CB8AC3E}">
        <p14:creationId xmlns:p14="http://schemas.microsoft.com/office/powerpoint/2010/main" val="3157308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851" y="231820"/>
            <a:ext cx="11552349" cy="5945143"/>
          </a:xfrm>
        </p:spPr>
        <p:txBody>
          <a:bodyPr>
            <a:normAutofit/>
          </a:bodyPr>
          <a:lstStyle/>
          <a:p>
            <a:pPr lvl="0" algn="just"/>
            <a:r>
              <a:rPr lang="cs-CZ" sz="2400" dirty="0"/>
              <a:t>8. Spoříme 10 let vždy koncem měsíce 1 000 Kč při 7 % </a:t>
            </a:r>
            <a:r>
              <a:rPr lang="cs-CZ" sz="2400" dirty="0" err="1"/>
              <a:t>p.a</a:t>
            </a:r>
            <a:r>
              <a:rPr lang="cs-CZ" sz="2400" dirty="0"/>
              <a:t>. a pololetním připisování úroků. Jaká bude naspořená částka, když banka strhává na konci každého úrokového období poplatek ve výši 200 Kč a úroky jsou zdaněny srážkovou daní ve výši 15 %?</a:t>
            </a:r>
          </a:p>
        </p:txBody>
      </p:sp>
    </p:spTree>
    <p:extLst>
      <p:ext uri="{BB962C8B-B14F-4D97-AF65-F5344CB8AC3E}">
        <p14:creationId xmlns:p14="http://schemas.microsoft.com/office/powerpoint/2010/main" val="722554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87911" y="3027599"/>
            <a:ext cx="7989242" cy="116439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a přeji pěkný den </a:t>
            </a:r>
            <a:r>
              <a:rPr lang="cs-CZ" b="1" dirty="0">
                <a:solidFill>
                  <a:srgbClr val="306E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b="1" dirty="0">
              <a:solidFill>
                <a:srgbClr val="306E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057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59" y="260649"/>
            <a:ext cx="9795229" cy="653751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306E71"/>
                </a:solidFill>
              </a:rPr>
              <a:t>Kombinace krátkodobého a dlouhodobého spoření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21104" y="1431758"/>
            <a:ext cx="11478127" cy="4969042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cs-CZ" dirty="0"/>
              <a:t>Kombinace krátkodobého a dlouhodobého spoření se používá v případě, že chceme zjistit, kolik uspoříme do konce </a:t>
            </a:r>
            <a:r>
              <a:rPr lang="cs-CZ" i="1" dirty="0"/>
              <a:t>n</a:t>
            </a:r>
            <a:r>
              <a:rPr lang="cs-CZ" dirty="0"/>
              <a:t>-</a:t>
            </a:r>
            <a:r>
              <a:rPr lang="cs-CZ" dirty="0" err="1"/>
              <a:t>tého</a:t>
            </a:r>
            <a:r>
              <a:rPr lang="cs-CZ" dirty="0"/>
              <a:t> období, jestliže ukládáme </a:t>
            </a:r>
            <a:r>
              <a:rPr lang="cs-CZ" i="1" dirty="0"/>
              <a:t>m</a:t>
            </a:r>
            <a:r>
              <a:rPr lang="cs-CZ" dirty="0"/>
              <a:t>-krát za jedno úrokové období.</a:t>
            </a:r>
          </a:p>
          <a:p>
            <a:pPr algn="just">
              <a:spcBef>
                <a:spcPts val="1200"/>
              </a:spcBef>
            </a:pPr>
            <a:r>
              <a:rPr lang="cs-CZ" dirty="0"/>
              <a:t>Tento problém rozdělíme opět podle toho, zda ukládáme na počátku nebo na konci určité části, tedy </a:t>
            </a:r>
            <a:r>
              <a:rPr lang="cs-CZ" i="1" dirty="0"/>
              <a:t>m</a:t>
            </a:r>
            <a:r>
              <a:rPr lang="cs-CZ" dirty="0"/>
              <a:t>-</a:t>
            </a:r>
            <a:r>
              <a:rPr lang="cs-CZ" dirty="0" err="1"/>
              <a:t>tiny</a:t>
            </a:r>
            <a:r>
              <a:rPr lang="cs-CZ" dirty="0"/>
              <a:t> úrokového období, což znamená, že</a:t>
            </a:r>
          </a:p>
          <a:p>
            <a:pPr lvl="1" algn="just">
              <a:spcBef>
                <a:spcPts val="1200"/>
              </a:spcBef>
            </a:pPr>
            <a:r>
              <a:rPr lang="cs-CZ" dirty="0"/>
              <a:t>budeme aplikovat vztah buď pro krátkodobé spoření předlhůtní,</a:t>
            </a:r>
          </a:p>
          <a:p>
            <a:pPr lvl="1" algn="just">
              <a:spcBef>
                <a:spcPts val="1200"/>
              </a:spcBef>
            </a:pPr>
            <a:r>
              <a:rPr lang="cs-CZ" dirty="0"/>
              <a:t>nebo pro krátkodobé spoření polhůtní.</a:t>
            </a:r>
          </a:p>
        </p:txBody>
      </p:sp>
    </p:spTree>
    <p:extLst>
      <p:ext uri="{BB962C8B-B14F-4D97-AF65-F5344CB8AC3E}">
        <p14:creationId xmlns:p14="http://schemas.microsoft.com/office/powerpoint/2010/main" val="4029005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50"/>
            <a:ext cx="10011798" cy="617656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306E71"/>
                </a:solidFill>
              </a:rPr>
              <a:t>Kombinace krátkodobého a dlouhodobého spoření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35360" y="1395663"/>
                <a:ext cx="10180240" cy="4781300"/>
              </a:xfrm>
            </p:spPr>
            <p:txBody>
              <a:bodyPr/>
              <a:lstStyle/>
              <a:p>
                <a:r>
                  <a:rPr lang="cs-CZ" dirty="0"/>
                  <a:t>Předlhůtní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num>
                            <m:den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Polhůtní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∗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35360" y="1395663"/>
                <a:ext cx="10180240" cy="4781300"/>
              </a:xfrm>
              <a:blipFill>
                <a:blip r:embed="rId2"/>
                <a:stretch>
                  <a:fillRect l="-1078" t="-216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9073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011798" cy="737972"/>
          </a:xfrm>
        </p:spPr>
        <p:txBody>
          <a:bodyPr/>
          <a:lstStyle/>
          <a:p>
            <a:r>
              <a:rPr lang="cs-CZ" b="1" dirty="0">
                <a:solidFill>
                  <a:srgbClr val="306E71"/>
                </a:solidFill>
              </a:rPr>
              <a:t>1. Naspořená částka při více úložkách v úrokovém období</a:t>
            </a:r>
            <a:br>
              <a:rPr lang="cs-CZ" b="1" dirty="0">
                <a:solidFill>
                  <a:srgbClr val="306E71"/>
                </a:solidFill>
              </a:rPr>
            </a:br>
            <a:endParaRPr lang="cs-CZ" b="1" dirty="0">
              <a:solidFill>
                <a:srgbClr val="306E7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28599" y="1407695"/>
            <a:ext cx="11562347" cy="4343399"/>
          </a:xfrm>
        </p:spPr>
        <p:txBody>
          <a:bodyPr/>
          <a:lstStyle/>
          <a:p>
            <a:r>
              <a:rPr lang="cs-CZ" dirty="0"/>
              <a:t>Kolik uspoříme za tři roky, spoříme-li začátkem každého měsíce 1 700 Kč při neměnné 2% roční úrokové sazbě? Předpokládáme roční připisování úroků.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069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071956" cy="641719"/>
          </a:xfrm>
        </p:spPr>
        <p:txBody>
          <a:bodyPr/>
          <a:lstStyle/>
          <a:p>
            <a:r>
              <a:rPr lang="cs-CZ" b="1" dirty="0">
                <a:solidFill>
                  <a:srgbClr val="306E71"/>
                </a:solidFill>
              </a:rPr>
              <a:t>2. Výše úložky ukládané vícekrát v úrokovém období</a:t>
            </a:r>
            <a:br>
              <a:rPr lang="cs-CZ" b="1" dirty="0">
                <a:solidFill>
                  <a:srgbClr val="306E71"/>
                </a:solidFill>
              </a:rPr>
            </a:br>
            <a:endParaRPr lang="cs-CZ" b="1" dirty="0">
              <a:solidFill>
                <a:srgbClr val="306E7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27819" y="1484671"/>
            <a:ext cx="11807507" cy="4516887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Za pět let plánujeme nákup nového automobilu. Značka, kterou jsme si vybrali, má dle prognóz vývoje stát v té době 750 000 Kč. Kolik musíme spořit počátkem každého čtvrtletí, abychom za pět let uspořili 750 000 Kč při neměnné roční úrokové sazbě 2,5 % a ročním připisováním úroků?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64505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06E71"/>
                </a:solidFill>
              </a:rPr>
              <a:t>3. Doba spoření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32348" y="1543663"/>
            <a:ext cx="11872840" cy="4643131"/>
          </a:xfrm>
        </p:spPr>
        <p:txBody>
          <a:bodyPr/>
          <a:lstStyle/>
          <a:p>
            <a:pPr algn="just"/>
            <a:r>
              <a:rPr lang="cs-CZ" dirty="0"/>
              <a:t>Jak dlouho je nutno spořit počátkem každého měsíce 500 Kč, aby uspořená částka dosáhla výše 50 000 Kč při neměnné 4% roční úrokové sazbě a ročním připisování úroků?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0267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10120082" cy="677814"/>
          </a:xfrm>
        </p:spPr>
        <p:txBody>
          <a:bodyPr/>
          <a:lstStyle/>
          <a:p>
            <a:r>
              <a:rPr lang="cs-CZ" b="1" dirty="0">
                <a:solidFill>
                  <a:srgbClr val="306E71"/>
                </a:solidFill>
              </a:rPr>
              <a:t>4. Naspořená částka při připisování úroků vícekrát v roce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8443" y="1455174"/>
            <a:ext cx="11679428" cy="4729057"/>
          </a:xfrm>
        </p:spPr>
        <p:txBody>
          <a:bodyPr/>
          <a:lstStyle/>
          <a:p>
            <a:pPr algn="just"/>
            <a:r>
              <a:rPr lang="cs-CZ" dirty="0"/>
              <a:t>Kolik naspoříme za tři roky, ukládáme-li počátkem každého měsíce 1 000 Kč při úrokové sazbě 2,8 % </a:t>
            </a:r>
            <a:r>
              <a:rPr lang="cs-CZ" dirty="0" err="1"/>
              <a:t>p.a</a:t>
            </a:r>
            <a:r>
              <a:rPr lang="cs-CZ" dirty="0"/>
              <a:t>. a čtvrtletním úrokovém období?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0909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851" y="393290"/>
            <a:ext cx="11581846" cy="5783673"/>
          </a:xfrm>
        </p:spPr>
        <p:txBody>
          <a:bodyPr>
            <a:normAutofit/>
          </a:bodyPr>
          <a:lstStyle/>
          <a:p>
            <a:pPr algn="just"/>
            <a:r>
              <a:rPr lang="cs-CZ" sz="2600" dirty="0"/>
              <a:t>5. Kolik budeme mít k dispozici na účtu na konci roku, jestliže jsme na počátku roku uložili částku 10 000 Kč a koncem každého měsíce spoříme na tento účet 1 000 Kč? Úroková sazba je 2,5 % </a:t>
            </a:r>
            <a:r>
              <a:rPr lang="cs-CZ" sz="2600" dirty="0" err="1"/>
              <a:t>p.a</a:t>
            </a:r>
            <a:r>
              <a:rPr lang="cs-CZ" sz="2600" dirty="0"/>
              <a:t>. s pololetním připisování úroků.</a:t>
            </a:r>
          </a:p>
        </p:txBody>
      </p:sp>
    </p:spTree>
    <p:extLst>
      <p:ext uri="{BB962C8B-B14F-4D97-AF65-F5344CB8AC3E}">
        <p14:creationId xmlns:p14="http://schemas.microsoft.com/office/powerpoint/2010/main" val="2845257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851" y="231820"/>
            <a:ext cx="11552349" cy="5945143"/>
          </a:xfrm>
        </p:spPr>
        <p:txBody>
          <a:bodyPr>
            <a:normAutofit/>
          </a:bodyPr>
          <a:lstStyle/>
          <a:p>
            <a:pPr lvl="0" algn="just"/>
            <a:r>
              <a:rPr lang="cs-CZ" sz="2600" dirty="0"/>
              <a:t>6. </a:t>
            </a:r>
            <a:r>
              <a:rPr lang="cs-CZ" sz="2400" dirty="0"/>
              <a:t>Jaká bude naspořená částka na konci 12. roku, jestliže budeme pravidelně koncem každého čtvrtletí ukládat 800 Kč při úrokové míře 4,6 % </a:t>
            </a:r>
            <a:r>
              <a:rPr lang="cs-CZ" sz="2400" dirty="0" err="1"/>
              <a:t>p.a</a:t>
            </a:r>
            <a:r>
              <a:rPr lang="cs-CZ" sz="2400" dirty="0"/>
              <a:t>. s pololetním úročením?</a:t>
            </a:r>
          </a:p>
        </p:txBody>
      </p:sp>
    </p:spTree>
    <p:extLst>
      <p:ext uri="{BB962C8B-B14F-4D97-AF65-F5344CB8AC3E}">
        <p14:creationId xmlns:p14="http://schemas.microsoft.com/office/powerpoint/2010/main" val="37223188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495</Words>
  <Application>Microsoft Office PowerPoint</Application>
  <PresentationFormat>Širokoúhlá obrazovka</PresentationFormat>
  <Paragraphs>28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Motiv Office</vt:lpstr>
      <vt:lpstr>Finanční a pojistná matematika  Kombinace krátkodobého a dlouhodobého spoření</vt:lpstr>
      <vt:lpstr>Kombinace krátkodobého a dlouhodobého spoření</vt:lpstr>
      <vt:lpstr>Kombinace krátkodobého a dlouhodobého spoření</vt:lpstr>
      <vt:lpstr>1. Naspořená částka při více úložkách v úrokovém období </vt:lpstr>
      <vt:lpstr>2. Výše úložky ukládané vícekrát v úrokovém období </vt:lpstr>
      <vt:lpstr>3. Doba spoření</vt:lpstr>
      <vt:lpstr>4. Naspořená částka při připisování úroků vícekrát v roce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a přeji pěkný den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Složené úročení</dc:title>
  <dc:creator>repkova</dc:creator>
  <cp:lastModifiedBy>Roman Hlawiczka</cp:lastModifiedBy>
  <cp:revision>18</cp:revision>
  <dcterms:created xsi:type="dcterms:W3CDTF">2013-10-19T09:05:12Z</dcterms:created>
  <dcterms:modified xsi:type="dcterms:W3CDTF">2021-09-16T11:21:10Z</dcterms:modified>
</cp:coreProperties>
</file>