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1"/>
  </p:notesMasterIdLst>
  <p:sldIdLst>
    <p:sldId id="256" r:id="rId3"/>
    <p:sldId id="368" r:id="rId4"/>
    <p:sldId id="369" r:id="rId5"/>
    <p:sldId id="370" r:id="rId6"/>
    <p:sldId id="371" r:id="rId7"/>
    <p:sldId id="257" r:id="rId8"/>
    <p:sldId id="290" r:id="rId9"/>
    <p:sldId id="261" r:id="rId10"/>
    <p:sldId id="274" r:id="rId11"/>
    <p:sldId id="293" r:id="rId12"/>
    <p:sldId id="310" r:id="rId13"/>
    <p:sldId id="291" r:id="rId14"/>
    <p:sldId id="292" r:id="rId15"/>
    <p:sldId id="275" r:id="rId16"/>
    <p:sldId id="276" r:id="rId17"/>
    <p:sldId id="294" r:id="rId18"/>
    <p:sldId id="295" r:id="rId19"/>
    <p:sldId id="296" r:id="rId20"/>
    <p:sldId id="297" r:id="rId21"/>
    <p:sldId id="279" r:id="rId22"/>
    <p:sldId id="298" r:id="rId23"/>
    <p:sldId id="299" r:id="rId24"/>
    <p:sldId id="281" r:id="rId25"/>
    <p:sldId id="301" r:id="rId26"/>
    <p:sldId id="375" r:id="rId27"/>
    <p:sldId id="312" r:id="rId28"/>
    <p:sldId id="372" r:id="rId29"/>
    <p:sldId id="374" r:id="rId30"/>
    <p:sldId id="376" r:id="rId31"/>
    <p:sldId id="377" r:id="rId32"/>
    <p:sldId id="378" r:id="rId33"/>
    <p:sldId id="379" r:id="rId34"/>
    <p:sldId id="380" r:id="rId35"/>
    <p:sldId id="381" r:id="rId36"/>
    <p:sldId id="382" r:id="rId37"/>
    <p:sldId id="383" r:id="rId38"/>
    <p:sldId id="384" r:id="rId39"/>
    <p:sldId id="258" r:id="rId40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F95"/>
    <a:srgbClr val="276B7D"/>
    <a:srgbClr val="235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59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CC9B0-F9A8-4A47-BCBF-6B99903757BF}" type="datetimeFigureOut">
              <a:rPr lang="cs-CZ" smtClean="0"/>
              <a:pPr/>
              <a:t>02.12.2022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781C7-4DE8-41D1-BF01-488C4C975A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613891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CA" dirty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385441"/>
            <a:ext cx="6400800" cy="5211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Company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888733-C297-41F8-80E4-8CB3233DDA61}" type="datetime1">
              <a:rPr lang="en-US" smtClean="0"/>
              <a:pPr>
                <a:defRPr/>
              </a:pPr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33082"/>
            <a:ext cx="2895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33082"/>
            <a:ext cx="213360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6A599E-94AB-43BC-B268-16036F087C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1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141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601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pPr>
                <a:defRPr/>
              </a:pPr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6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2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871C-D76A-4ACA-A85C-9CDD35746ED9}" type="datetime1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1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 3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0B8-F323-437B-B8EE-770E0E01A9B5}" type="datetime1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5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5E4ECD-04CE-4CE8-835C-DCF03730B035}" type="datetime1">
              <a:rPr lang="en-US" smtClean="0"/>
              <a:pPr>
                <a:defRPr/>
              </a:pPr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CB547-BD98-48D3-A116-E92DB1098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6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C7E2-F018-4A0C-B0CA-0C6F419599FA}" type="datetime1">
              <a:rPr lang="en-US" smtClean="0"/>
              <a:pPr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D9663-ED20-45C3-A444-C9BB90F12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5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3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7F9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F7F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F7F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F7F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F7F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F7F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899592" y="1131590"/>
            <a:ext cx="4968552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Pojištění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579862"/>
            <a:ext cx="2960111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pojmy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768752" cy="3795886"/>
          </a:xfrm>
        </p:spPr>
        <p:txBody>
          <a:bodyPr>
            <a:normAutofit fontScale="925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/>
              <a:t>Pojistitel </a:t>
            </a:r>
            <a:r>
              <a:rPr lang="cs-CZ" sz="2100" dirty="0"/>
              <a:t>– právnická osoba, která je oprávněna provozovat pojišťovací činnost, tedy pojišťovna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/>
              <a:t>Pojistník</a:t>
            </a:r>
            <a:r>
              <a:rPr lang="cs-CZ" sz="2100" dirty="0"/>
              <a:t> – osoba, která uzavřela s pojistitelem pojistnou smlouvu, z níž vyplývá povinnost platit pojistné</a:t>
            </a:r>
            <a:endParaRPr lang="en-GB" sz="21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/>
              <a:t>Pojištěný</a:t>
            </a:r>
            <a:r>
              <a:rPr lang="cs-CZ" sz="2100" dirty="0"/>
              <a:t> – osoba, na jejíž život, zdraví, majetek, odpovědnost za škodu nebo jiné hodnoty pojistného zájmu se vztahuje pojištění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/>
              <a:t>Oprávněná osoba </a:t>
            </a:r>
            <a:r>
              <a:rPr lang="cs-CZ" sz="2100" dirty="0"/>
              <a:t>– </a:t>
            </a:r>
            <a:r>
              <a:rPr lang="cs-CZ" sz="2100" dirty="0" err="1"/>
              <a:t>osoba</a:t>
            </a:r>
            <a:r>
              <a:rPr lang="cs-CZ" sz="2100" dirty="0"/>
              <a:t>, které vzniká v důsledku pojistné události právo na pojistné plnění</a:t>
            </a:r>
            <a:endParaRPr lang="en-GB" sz="21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b="1" dirty="0"/>
              <a:t>Obmyšlená osoba </a:t>
            </a:r>
            <a:r>
              <a:rPr lang="cs-CZ" sz="2100" dirty="0"/>
              <a:t>– </a:t>
            </a:r>
            <a:r>
              <a:rPr lang="cs-CZ" sz="2100" dirty="0" err="1"/>
              <a:t>osoba</a:t>
            </a:r>
            <a:r>
              <a:rPr lang="cs-CZ" sz="2100" dirty="0"/>
              <a:t>, kterou určí pojistník v pojistné smlouvě a které v případě smrti pojištěného vznikne právo na pojistné plnění</a:t>
            </a:r>
            <a:endParaRPr lang="en-GB" sz="2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pojmy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131590"/>
            <a:ext cx="6912768" cy="4011910"/>
          </a:xfrm>
        </p:spPr>
        <p:txBody>
          <a:bodyPr>
            <a:noAutofit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/>
              <a:t>Pojistná hodnota </a:t>
            </a:r>
            <a:r>
              <a:rPr lang="cs-CZ" sz="1600" dirty="0"/>
              <a:t>– nejvyšší možná majetková újma, která může nastat v důsledku pojistné události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/>
              <a:t>Pojistná částka </a:t>
            </a:r>
            <a:r>
              <a:rPr lang="cs-CZ" sz="1600" dirty="0"/>
              <a:t>– smluvně dohodnutá finanční částka v pojistné smlouvě, která určuje horní hranici pojistného plnění.</a:t>
            </a:r>
            <a:endParaRPr lang="en-GB" sz="16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/>
              <a:t>Limit pojistného plnění </a:t>
            </a:r>
            <a:r>
              <a:rPr lang="cs-CZ" sz="1600" dirty="0"/>
              <a:t>– nelze-li v době uzavření pojistné smlouvy určit pojistnou hodnotu, stanoví se na návrh </a:t>
            </a:r>
            <a:r>
              <a:rPr lang="cs-CZ" sz="1600" dirty="0" err="1"/>
              <a:t>pojistníka</a:t>
            </a:r>
            <a:r>
              <a:rPr lang="cs-CZ" sz="1600" dirty="0"/>
              <a:t> horní hranice pojistného plnění limitem</a:t>
            </a:r>
            <a:endParaRPr lang="en-GB" sz="16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 err="1"/>
              <a:t>Odkupné</a:t>
            </a:r>
            <a:r>
              <a:rPr lang="cs-CZ" sz="1600" dirty="0"/>
              <a:t> – částka, kterou pojistník obdrží při předčasném ukončení </a:t>
            </a:r>
            <a:r>
              <a:rPr lang="cs-CZ" sz="1600" dirty="0" err="1"/>
              <a:t>obnosového</a:t>
            </a:r>
            <a:r>
              <a:rPr lang="cs-CZ" sz="1600" dirty="0"/>
              <a:t> pojištění. V pojistné smlouvě jsou vždy stanovena pravidla pro určení nároku a výše odkupního</a:t>
            </a:r>
            <a:endParaRPr lang="en-GB" sz="16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/>
              <a:t>Pojistná smlouva </a:t>
            </a:r>
            <a:r>
              <a:rPr lang="cs-CZ" sz="1600" dirty="0"/>
              <a:t>– </a:t>
            </a:r>
            <a:r>
              <a:rPr lang="cs-CZ" sz="1600" dirty="0" err="1"/>
              <a:t>smlouva</a:t>
            </a:r>
            <a:r>
              <a:rPr lang="cs-CZ" sz="1600" dirty="0"/>
              <a:t> o finančních službách, ve které se pojistitel zavazuje v případě vzniku nahodilé události poskytnout ve sjednaném rozsahu pojistné plnění a pojistník se zavazuje platit pojistiteli pojistné</a:t>
            </a:r>
            <a:endParaRPr lang="en-GB" sz="16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1600" b="1" dirty="0"/>
              <a:t>Pojistka</a:t>
            </a:r>
            <a:r>
              <a:rPr lang="cs-CZ" sz="1600" dirty="0"/>
              <a:t> – potvrzení pojistitele o přijetí pojištění, a to na základě sjednaného návrhu pojistné smlouvy</a:t>
            </a:r>
            <a:endParaRPr lang="en-GB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Životní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419622"/>
            <a:ext cx="6768752" cy="3723878"/>
          </a:xfrm>
        </p:spPr>
        <p:txBody>
          <a:bodyPr>
            <a:normAutofit lnSpcReduction="100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Základní prioritou je ochránit před následky neočekávaného úmrtí pojištěné osoby.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Mimo to může působit i jako spořicí nebo investiční nástroj podle typu produktu a podílu rizikové, spořicí či investiční složky.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b="1" dirty="0"/>
              <a:t>Druhy:</a:t>
            </a:r>
          </a:p>
          <a:p>
            <a:pPr lvl="1">
              <a:spcBef>
                <a:spcPts val="0"/>
              </a:spcBef>
              <a:buClr>
                <a:srgbClr val="307871"/>
              </a:buClr>
            </a:pPr>
            <a:r>
              <a:rPr lang="cs-CZ" sz="1800" dirty="0"/>
              <a:t>Rizikové životní pojištění (RŽP) - krytí případu smrti</a:t>
            </a:r>
          </a:p>
          <a:p>
            <a:pPr lvl="1">
              <a:spcBef>
                <a:spcPts val="0"/>
              </a:spcBef>
              <a:buClr>
                <a:srgbClr val="307871"/>
              </a:buClr>
            </a:pPr>
            <a:r>
              <a:rPr lang="cs-CZ" sz="1800" dirty="0"/>
              <a:t>Kapitálové životní pojištění (KŽP) - pro případ smrti či dožití, s garancí minimální výnosnosti vložených prostředků</a:t>
            </a:r>
          </a:p>
          <a:p>
            <a:pPr lvl="1">
              <a:spcBef>
                <a:spcPts val="0"/>
              </a:spcBef>
              <a:buClr>
                <a:srgbClr val="307871"/>
              </a:buClr>
            </a:pPr>
            <a:r>
              <a:rPr lang="cs-CZ" sz="1800" dirty="0"/>
              <a:t>Investiční životní pojištění (IŽP) – pro případ smrti či dožití, šetření ve fondech dle volby klienta, nenabízí garantovaný výnos</a:t>
            </a:r>
            <a:endParaRPr lang="en-GB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Rizikové životní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419622"/>
            <a:ext cx="6768752" cy="3723878"/>
          </a:xfrm>
        </p:spPr>
        <p:txBody>
          <a:bodyPr>
            <a:normAutofit fontScale="85000" lnSpcReduction="200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Rizikové životní pojištění je klasické pojištění pro případ smrti, jehož úkolem je především omezit ekonomické dopady smrti pojištěnce na jeho okolí (rodina, úvěrující banka atd.).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Obsahuje pouze rizikovou složku a nedojde-li k pojistné události, není na konci pojištění nárok na žádné vyrovnání. 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V rámci pojištění si pojištěnec nevytváří žádné dlouhodobé rezervy na důchod, a proto tento typ pojištění není daňově zvýhodněn.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endParaRPr lang="cs-CZ" sz="24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b="1" dirty="0"/>
              <a:t>Pro koho je vhodné rizikové pojištění?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b="1" dirty="0"/>
              <a:t>Jaké jsou výhody a nevýhody rizikového životního pojištění?</a:t>
            </a:r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b="1" dirty="0"/>
              <a:t>Výluky z plnění rizikového životního pojištění</a:t>
            </a:r>
            <a:endParaRPr lang="en-GB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Kapitálové životní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62500" lnSpcReduction="20000"/>
          </a:bodyPr>
          <a:lstStyle/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KŽP kombinuje pojištění pro případ smrti (nebo dožití) a spoření</a:t>
            </a:r>
            <a:endParaRPr lang="en-GB" sz="25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Část z placeného pojistného je určena na pokrytí rizika smrti a část je pojišťovnou připisována ve prospěch klienta jako tzv. kapitálová hodnota, která je investována a zhodnocována pojišťovnou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V případě smrti klienta je pojišťovna povinna vyplatit jak kapitálovou hodnotu pojištění tak pojistnou částku pro případ smrti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V případě, že se dožijete konce pojištění, vyplatí vám pojišťovna klientovi kapitálovou hodnotu (zisk) pojištění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endParaRPr lang="cs-CZ" sz="25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Pro koho je kapitálové životní pojištění vhodné?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Jaké jsou výhody a nevýhody?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Jakou pojistnou částku zvolit?</a:t>
            </a:r>
            <a:endParaRPr lang="en-GB" sz="2500" b="1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Zhodnocení</a:t>
            </a:r>
            <a:endParaRPr lang="en-GB" sz="25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Investiční životní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912768" cy="3943350"/>
          </a:xfrm>
        </p:spPr>
        <p:txBody>
          <a:bodyPr>
            <a:normAutofit fontScale="55000" lnSpcReduction="20000"/>
          </a:bodyPr>
          <a:lstStyle/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Investiční životní pojištění je životní pojištění s investiční složkou. 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Pojišťovna vede klientovi individuální účet tvořený z investičních podílových jednotek (PJ). Pojišťovna nakupuje na účet klienta PJ za celé, nebo část zaplaceného pojistného. 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Výše pojistného plnění se odvíjí od hodnoty podílových jednotek. Záleží tedy na tom, jak se povede investičnímu portfoliu klienta, riziko nese klient.</a:t>
            </a:r>
            <a:endParaRPr lang="en-GB" sz="25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Hodnota pojistného plnění v případě dožití je vázána na hodnotu klientova podílového účtu k datu pojistné události. 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dirty="0"/>
              <a:t>V případě pojištění na smrt se pojistná částka sjednává a plnění nezávisí na hodnotě PJ. 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Jak funguje životní pojištění?</a:t>
            </a:r>
            <a:endParaRPr lang="en-GB" sz="2500" b="1" dirty="0"/>
          </a:p>
          <a:p>
            <a:pPr lvl="1" algn="just">
              <a:spcBef>
                <a:spcPts val="0"/>
              </a:spcBef>
            </a:pPr>
            <a:r>
              <a:rPr lang="cs-CZ" sz="2100" dirty="0"/>
              <a:t>Pojišťovny nabízí několik interních podílových fondů. </a:t>
            </a:r>
          </a:p>
          <a:p>
            <a:pPr lvl="1" algn="just">
              <a:spcBef>
                <a:spcPts val="0"/>
              </a:spcBef>
            </a:pPr>
            <a:r>
              <a:rPr lang="cs-CZ" sz="2100" dirty="0"/>
              <a:t>Jedná se o produkt bez garance minimální úrokové míry a riziko na sebe za své rozhodnutí bere klient. </a:t>
            </a:r>
          </a:p>
          <a:p>
            <a:pPr lvl="1" algn="just">
              <a:spcBef>
                <a:spcPts val="0"/>
              </a:spcBef>
            </a:pPr>
            <a:r>
              <a:rPr lang="cs-CZ" sz="2100" dirty="0"/>
              <a:t>Jako vyvážení tohoto rizika však může v průběhu doby získat několikanásobně vyšší zhodnocení svých investic.</a:t>
            </a:r>
            <a:endParaRPr lang="en-GB" sz="21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 Pro koho je investiční životní pojištění určeno?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500" b="1" dirty="0"/>
              <a:t> Jaké jsou výhody a nevýhody?</a:t>
            </a:r>
            <a:endParaRPr lang="en-GB" sz="25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Investiční životní pojištění – typy strategií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4803998"/>
            <a:ext cx="6768752" cy="339502"/>
          </a:xfrm>
        </p:spPr>
        <p:txBody>
          <a:bodyPr>
            <a:normAutofit fontScale="77500" lnSpcReduction="20000"/>
          </a:bodyPr>
          <a:lstStyle/>
          <a:p>
            <a:pPr marL="266700" indent="-266700">
              <a:spcAft>
                <a:spcPts val="600"/>
              </a:spcAft>
              <a:buClr>
                <a:srgbClr val="307871"/>
              </a:buClr>
            </a:pPr>
            <a:r>
              <a:rPr lang="cs-CZ" sz="2400" dirty="0"/>
              <a:t>Zdroj: Česká asociace pojišťoven</a:t>
            </a: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91630"/>
            <a:ext cx="617537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Kdo potřebuje životní pojištění?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768752" cy="3795886"/>
          </a:xfrm>
        </p:spPr>
        <p:txBody>
          <a:bodyPr>
            <a:normAutofit/>
          </a:bodyPr>
          <a:lstStyle/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Děti 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Bezdětní manželé 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Rodina s malými dětmi?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Domácnosti s úvěry, hypotékami a jinými druhy 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Starší manželé s výdělečně činnými dětmi?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Důchodci?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Sportovci?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Potřeba pojištění v čase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Zástupný symbol pro obsah 4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347614"/>
            <a:ext cx="6144482" cy="336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Neživotní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768752" cy="3795886"/>
          </a:xfrm>
        </p:spPr>
        <p:txBody>
          <a:bodyPr>
            <a:normAutofit fontScale="92500" lnSpcReduction="20000"/>
          </a:bodyPr>
          <a:lstStyle/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Od životního pojištění se neživotní liší především tím, že pracuje s absolutně náhodnými jevy zatímco životní pracuje s relativně náhodnými (smrt nastane - jen nevíme kdy).</a:t>
            </a:r>
            <a:endParaRPr lang="en-GB" sz="2400" dirty="0"/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Neživotní pojištění není </a:t>
            </a:r>
            <a:r>
              <a:rPr lang="cs-CZ" sz="2400" dirty="0" err="1"/>
              <a:t>rezervotvorné</a:t>
            </a:r>
            <a:r>
              <a:rPr lang="cs-CZ" sz="2400" dirty="0"/>
              <a:t>, nefunguje tedy za jinými účely než je krytí rizika.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Právě v tomto odvětví platí známé </a:t>
            </a:r>
            <a:r>
              <a:rPr lang="cs-CZ" sz="2400" i="1" dirty="0"/>
              <a:t>"pojistit se dá cokoliv, jen je otázka za kolik"</a:t>
            </a:r>
            <a:r>
              <a:rPr lang="cs-CZ" sz="2400" dirty="0"/>
              <a:t>.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Neživotní pojištění:</a:t>
            </a:r>
          </a:p>
          <a:p>
            <a:pPr lvl="1" algn="just"/>
            <a:r>
              <a:rPr lang="cs-CZ" sz="2200" dirty="0"/>
              <a:t>Neživotní pojištění osob </a:t>
            </a:r>
          </a:p>
          <a:p>
            <a:pPr lvl="1" algn="just"/>
            <a:r>
              <a:rPr lang="cs-CZ" sz="2200" dirty="0"/>
              <a:t>Pojištění majetku</a:t>
            </a:r>
          </a:p>
          <a:p>
            <a:pPr lvl="1" algn="just"/>
            <a:r>
              <a:rPr lang="cs-CZ" sz="2200" dirty="0"/>
              <a:t>Pojištění finančních ztrát a záruk</a:t>
            </a:r>
          </a:p>
          <a:p>
            <a:pPr lvl="1" algn="just"/>
            <a:r>
              <a:rPr lang="cs-CZ" sz="2200" dirty="0"/>
              <a:t>Pojištění odpovědnosti za škodu</a:t>
            </a:r>
          </a:p>
          <a:p>
            <a:pPr marL="266700" indent="-266700">
              <a:lnSpc>
                <a:spcPct val="90000"/>
              </a:lnSpc>
              <a:buClr>
                <a:srgbClr val="307871"/>
              </a:buClr>
              <a:buFont typeface="Arial" pitchFamily="34" charset="0"/>
              <a:buChar char="•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3BA53B-AFB9-4F02-B8E4-623657F31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566C80C-4237-4BBB-9FCF-FBC7DC993E7C}"/>
              </a:ext>
            </a:extLst>
          </p:cNvPr>
          <p:cNvSpPr txBox="1"/>
          <p:nvPr/>
        </p:nvSpPr>
        <p:spPr>
          <a:xfrm>
            <a:off x="395536" y="843558"/>
            <a:ext cx="77048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Pojistná matematika je část matematiky, která se zabývá zkoumáním matematických zákonitostí v měření, řízení a sdílení rizik a aplikací těchto poznatků.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24F7FA3-2EAB-40A9-B7A3-E20C3A6B3CEB}"/>
              </a:ext>
            </a:extLst>
          </p:cNvPr>
          <p:cNvSpPr txBox="1"/>
          <p:nvPr/>
        </p:nvSpPr>
        <p:spPr>
          <a:xfrm>
            <a:off x="374860" y="2360950"/>
            <a:ext cx="81575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Říkají vám něco rčení: „Nemít všechna vejce v jednom košíku“, „Risk je zisk“ a „Sdílená bolest je poloviční bolest“? Stejné principy jsou základem pojištění i pojistné matematiky dodnes.</a:t>
            </a:r>
          </a:p>
        </p:txBody>
      </p:sp>
    </p:spTree>
    <p:extLst>
      <p:ext uri="{BB962C8B-B14F-4D97-AF65-F5344CB8AC3E}">
        <p14:creationId xmlns:p14="http://schemas.microsoft.com/office/powerpoint/2010/main" val="9300876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Neživotní pojištění osob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Úrazové pojištění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Komerční nemocenské pojištění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Komerční zdravotní pojištění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Pojištění schopnosti splácet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Pojištění majetku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70000" lnSpcReduction="20000"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zahrnuje krytí rizik, jejichž realizací dochází ke škodám na majetku a zahrnuje krytí řady rizik, při jejichž realizaci dochází ke vzniku přímých věcných škod:</a:t>
            </a:r>
          </a:p>
          <a:p>
            <a:pPr lvl="1" algn="just"/>
            <a:r>
              <a:rPr lang="cs-CZ" sz="2100" dirty="0"/>
              <a:t>živelní rizika (požár, zemětřesení, výbuch, blesk, vichřice, povodeň, záplava, apod.), </a:t>
            </a:r>
          </a:p>
          <a:p>
            <a:pPr lvl="1" algn="just"/>
            <a:r>
              <a:rPr lang="cs-CZ" sz="2100" dirty="0"/>
              <a:t>vodovodní rizika (riziko způsobené vodou vytékající z vodovodních zařízení, kanalizace, topení), </a:t>
            </a:r>
          </a:p>
          <a:p>
            <a:pPr lvl="1" algn="just"/>
            <a:r>
              <a:rPr lang="cs-CZ" sz="2100" dirty="0"/>
              <a:t>rizika havarijní (rizika na dopravních prostředcích a na zboží přepravované dopravními prostředky v souvislosti s nárazem nebo střetem příslušného dopravního prostředku),</a:t>
            </a:r>
          </a:p>
          <a:p>
            <a:pPr lvl="1" algn="just"/>
            <a:r>
              <a:rPr lang="cs-CZ" sz="2100" dirty="0"/>
              <a:t>rizika odcizení a vandalství a strojní rizika (škody v souvislosti s havárií či poruchou strojního zařízení v důsledku chybné technologie, zkratu elektrického proudu apod.).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500" dirty="0"/>
              <a:t>Tři skupiny pojistných produktů:</a:t>
            </a:r>
          </a:p>
          <a:p>
            <a:pPr lvl="1"/>
            <a:r>
              <a:rPr lang="cs-CZ" sz="2100" dirty="0"/>
              <a:t>pojištění majetku obyvatelstva,</a:t>
            </a:r>
          </a:p>
          <a:p>
            <a:pPr lvl="1"/>
            <a:r>
              <a:rPr lang="cs-CZ" sz="2100" dirty="0"/>
              <a:t>pojištění průmyslových a podnikatelských rizik,</a:t>
            </a:r>
          </a:p>
          <a:p>
            <a:pPr lvl="1"/>
            <a:r>
              <a:rPr lang="cs-CZ" sz="2100" dirty="0"/>
              <a:t>pojištění zemědělských rizik.</a:t>
            </a:r>
          </a:p>
          <a:p>
            <a:pPr lvl="1"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Pojištění finančních ztrát a záruk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92500" lnSpcReduction="10000"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pojištění pro případ přerušení provozu (kryje rizika škod v důsledku přerušení provozu nebo výrobu v důsledku živelní události, havárie, výpadku dodávky energie atd.),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pojištění pohledávek (úvěrů) - kryje finanční ztráty v případě nesplacení poskytnutého úvěru,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pojištění záruk - kryje škody vzniklé třetí osobě v případě, že pojištění nesplní závazky vůči této osobě,</a:t>
            </a: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cs-CZ" sz="2400" dirty="0"/>
              <a:t>pojištění právní ochrany – např. pojištění právní ochrany v pracovněprávním vztahu, pojištění právní ochrany pro podnikatele 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Pojištění odpovědnosti za škody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768752" cy="3795886"/>
          </a:xfrm>
        </p:spPr>
        <p:txBody>
          <a:bodyPr>
            <a:normAutofit fontScale="92500" lnSpcReduction="10000"/>
          </a:bodyPr>
          <a:lstStyle/>
          <a:p>
            <a:pPr marL="266700" lvl="1" indent="-266700">
              <a:lnSpc>
                <a:spcPct val="8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Kryje rizika spojená se skutečností, že pojištěný subjekt může způsobit svou činností škody jinému subjektu, a to škody na majetku, zdraví, životě nebo finanční škody, za které poškozenému odpovídá. </a:t>
            </a:r>
          </a:p>
          <a:p>
            <a:pPr marL="266700" lvl="1" indent="-266700">
              <a:lnSpc>
                <a:spcPct val="80000"/>
              </a:lnSpc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Druhy:</a:t>
            </a:r>
          </a:p>
          <a:p>
            <a:pPr lvl="1" algn="just">
              <a:spcBef>
                <a:spcPts val="0"/>
              </a:spcBef>
            </a:pPr>
            <a:r>
              <a:rPr lang="cs-CZ" sz="2000" dirty="0"/>
              <a:t>pojištění odpovědnosti za škodu způsobenou provozem vozidla, </a:t>
            </a:r>
          </a:p>
          <a:p>
            <a:pPr lvl="1" algn="just">
              <a:spcBef>
                <a:spcPts val="0"/>
              </a:spcBef>
            </a:pPr>
            <a:r>
              <a:rPr lang="cs-CZ" sz="2000" dirty="0"/>
              <a:t>pojištění odpovědnosti za škody při pracovním úrazu nebo nemoci z povolání, </a:t>
            </a:r>
          </a:p>
          <a:p>
            <a:pPr lvl="1" algn="just">
              <a:spcBef>
                <a:spcPts val="0"/>
              </a:spcBef>
            </a:pPr>
            <a:r>
              <a:rPr lang="cs-CZ" sz="2000" dirty="0"/>
              <a:t>profesní odpovědnostní pojištění, </a:t>
            </a:r>
          </a:p>
          <a:p>
            <a:pPr lvl="1" algn="just">
              <a:spcBef>
                <a:spcPts val="0"/>
              </a:spcBef>
            </a:pPr>
            <a:r>
              <a:rPr lang="cs-CZ" sz="2000" dirty="0"/>
              <a:t>obecné odpovědnostní pojištění (kam patří pojištění odpovědnosti občanů, pojištění obecné odpovědnosti za škodu podnikatelských subjektů).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Česká asociace pojišťoven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347614"/>
            <a:ext cx="6768752" cy="3795886"/>
          </a:xfrm>
        </p:spPr>
        <p:txBody>
          <a:bodyPr>
            <a:normAutofit fontScale="700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700" dirty="0"/>
              <a:t>Je zájmovým sdružením vytvořeným podle § 20f občanského zákoníku na organizaci a podporu vzájemné pomoci, spolupráce a zabezpečení zájmů pojišťoven a zajišťoven. Činnost zahájila v lednu 1994. Od roku 1998 je řádným členem </a:t>
            </a:r>
            <a:r>
              <a:rPr lang="cs-CZ" sz="2700" dirty="0" err="1"/>
              <a:t>Insurance</a:t>
            </a:r>
            <a:r>
              <a:rPr lang="cs-CZ" sz="2700" dirty="0"/>
              <a:t> Europe (dříve Evropská pojišťovací a zajišťovací federace - CEA).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700" dirty="0"/>
              <a:t>Jejím posláním je koordinovat, zastupovat, hájit a prosazovat společné zájmy pojišťoven ve vztahu k orgánům státní správy a dalším osobám i ve vztahu k zahraničí.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700" dirty="0"/>
              <a:t>Členové: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27 řádných členů (pojišťovny podnikající na území ČR v souladu se zákonem o pojišťovnictví)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sz="2400" dirty="0"/>
              <a:t>3 členové se zvláštním statutem (specializovaná sdružení pojišťovacích odborníků a dále právnické osoby, jiné než pojišťovny, působící v komerčním pojišťovnictví a zřízené podle zvláštních zákonů)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CA180-FAA6-43A5-B9AC-FA72CEC5B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Pojištění na dožití Příklad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21D7A8-B352-4BF4-ACBA-6BD5BFFFA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Definice: x-letá osoba se pojistí tak, že pokud se dožije věku (</a:t>
            </a:r>
            <a:r>
              <a:rPr lang="cs-CZ" dirty="0" err="1"/>
              <a:t>x+n</a:t>
            </a:r>
            <a:r>
              <a:rPr lang="cs-CZ" dirty="0"/>
              <a:t>), bude jí vyplacena PČ=1 </a:t>
            </a:r>
            <a:r>
              <a:rPr lang="cs-CZ" dirty="0" err="1"/>
              <a:t>p.j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E85A813-62CE-4620-8667-17CDF4FCC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ACB528-C856-4FA3-AE6C-6D79C0D49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853328"/>
            <a:ext cx="3858163" cy="905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2625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3B4E2-70FC-4AB3-93ED-C00BB2E6B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5C073A-B580-4155-91A4-75B4C9372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24-letá osoba se pojistí tak, že v případě, že se dožije svých 50 let, obdrží od pojišťovny 60 000 Kč. Jak vysoké jednorázové netto pojistné zaplatí při uzavření smlouvy?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BF4CDD-6AA7-4DED-AC92-FB2A23E6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083225F-535A-43A6-B6CC-67240050B2AF}"/>
              </a:ext>
            </a:extLst>
          </p:cNvPr>
          <p:cNvSpPr txBox="1"/>
          <p:nvPr/>
        </p:nvSpPr>
        <p:spPr>
          <a:xfrm>
            <a:off x="1403648" y="375868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Řešení: x=24; n=26; PČ=60 000 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28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BD087-B34E-4C3B-BA0B-F971F0596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7F3A396B-E62A-4FDE-89E4-92DF718EC6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086" y="1563638"/>
            <a:ext cx="3115110" cy="466790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8787D0-07C3-4D97-B65B-45B829FE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457FBC6-0F30-4F31-9CD1-20A8DACB2D9D}"/>
              </a:ext>
            </a:extLst>
          </p:cNvPr>
          <p:cNvSpPr txBox="1"/>
          <p:nvPr/>
        </p:nvSpPr>
        <p:spPr>
          <a:xfrm>
            <a:off x="899592" y="2211710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Tento pojistný produkt je samostatně neprodejný a bývá často upravován, např. pojištění na</a:t>
            </a:r>
          </a:p>
          <a:p>
            <a:r>
              <a:rPr lang="cs-CZ" dirty="0"/>
              <a:t>dožití s výhradou</a:t>
            </a:r>
          </a:p>
        </p:txBody>
      </p:sp>
    </p:spTree>
    <p:extLst>
      <p:ext uri="{BB962C8B-B14F-4D97-AF65-F5344CB8AC3E}">
        <p14:creationId xmlns:p14="http://schemas.microsoft.com/office/powerpoint/2010/main" val="3348183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77E3C1-54C9-4839-AD61-F1FF0288D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Times New Roman" panose="02020603050405020304" pitchFamily="18" charset="0"/>
              </a:rPr>
              <a:t>Brutto pojistné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751D62-4468-4C45-A090-B3F1F4794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Netto pojistné se počítá tak, aby pokrylo výplatu</a:t>
            </a:r>
          </a:p>
          <a:p>
            <a:r>
              <a:rPr lang="cs-CZ" dirty="0"/>
              <a:t>pojistných částek. Pojišťovna ale musí z něčeho krýt i náklady spojené s vedením a správou</a:t>
            </a:r>
          </a:p>
          <a:p>
            <a:r>
              <a:rPr lang="cs-CZ" dirty="0"/>
              <a:t>příslušné pojistné smlouvy.</a:t>
            </a:r>
          </a:p>
          <a:p>
            <a:r>
              <a:rPr lang="cs-CZ" dirty="0"/>
              <a:t>Pokud připočítáme k netto pojistnému tyto správní náklady, dostaneme tzv. brutto pojistné</a:t>
            </a:r>
          </a:p>
          <a:p>
            <a:r>
              <a:rPr lang="cs-CZ" dirty="0"/>
              <a:t>(postačující pojistné)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3C5CE5-4736-4FCE-B0C0-30F850534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323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00A483-0152-4494-BDE1-8DC9E9E42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Times New Roman" panose="02020603050405020304" pitchFamily="18" charset="0"/>
              </a:rPr>
              <a:t>Pojistné rezervy v pojištění osob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5FCBE0-7C92-4671-BA8A-D6EA51F4C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pojistné praxi musí pojišťovna vytvářet řadu rezerv finančních prostředků. </a:t>
            </a:r>
          </a:p>
          <a:p>
            <a:r>
              <a:rPr lang="cs-CZ" dirty="0"/>
              <a:t>Pojem technických rezerv je velmi důležitý pro oblast životního pojištění i neživotního pojištění.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00F2FA-DEF7-4787-883A-A0234F60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4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B145B-8C28-477C-85D8-0A2D18AB8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305B457-1158-4DF3-BA2B-F52EB1913E4C}"/>
              </a:ext>
            </a:extLst>
          </p:cNvPr>
          <p:cNvSpPr txBox="1"/>
          <p:nvPr/>
        </p:nvSpPr>
        <p:spPr>
          <a:xfrm>
            <a:off x="467544" y="1059582"/>
            <a:ext cx="76328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Již od chvíle, kdy se pojištění ve starověku objevilo, byla pojistná matematika jeho nedílnou součástí a v zásadě lze bez nadsázky říci, že bez pojistné matematiky by tehdejší pojištění ani dnešní pojišťovnictví neexistovalo.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46CF6E7-0059-47F3-A16C-2AC88901FCBD}"/>
              </a:ext>
            </a:extLst>
          </p:cNvPr>
          <p:cNvSpPr txBox="1"/>
          <p:nvPr/>
        </p:nvSpPr>
        <p:spPr>
          <a:xfrm>
            <a:off x="467544" y="2503131"/>
            <a:ext cx="79928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I když šlo tehdy v zásadě o aplikaci běžné lidské zkušenosti zachycené ve rčeních „Nemít všechna vejce v jednom košíku“, „Risk je zisk“ a „Sdílená bolest je poloviční bolest“, stejné principy jsou základem pojištění i pojistné matematiky dodnes. Použití těchto rčení se v kontextu pojistné matematiky časem výrazně zkomplikovalo s tím, jak se komplikovaly situace, do nichž se lidé dostávali. Komplikoval se postupně i ekonomický systém, ve kterém se s těmito situacemi vypořádávali.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7569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B4AEA-C9A7-40FB-A0A5-F6BE90E0A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EC4AA8-549B-45B1-8B07-24FFD4300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Technické rezervy jsou vytvářeny pojistitelem jako náklady (zákon obvykle stanovuje typ i</a:t>
            </a:r>
          </a:p>
          <a:p>
            <a:r>
              <a:rPr lang="cs-CZ" dirty="0"/>
              <a:t>přiměřenou výši technických rezerv podléhající schválení příslušným dozorovým orgánem)</a:t>
            </a:r>
          </a:p>
          <a:p>
            <a:r>
              <a:rPr lang="cs-CZ" dirty="0"/>
              <a:t>k plnění závazků z pojišťovací činnosti, které jsou pravděpodobné nebo jisté, ale nejistá je</a:t>
            </a:r>
          </a:p>
          <a:p>
            <a:r>
              <a:rPr lang="cs-CZ" dirty="0"/>
              <a:t>jejich výše nebo okamžik jejich vzniku.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F52632-A0D2-40C3-A75C-7917E64AA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302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1E4E8-C565-40D6-9529-08E48DFF2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FB8657-807B-46FA-BF6A-5574B7F87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/>
              <a:t>Mějme pojištění, u něhož během jednoho roku nastává pojistná událost s pravděpodobností 0,01. Dojde-li k pojistné události, pojišťovna vy-</a:t>
            </a:r>
          </a:p>
          <a:p>
            <a:pPr algn="just"/>
            <a:r>
              <a:rPr lang="cs-CZ"/>
              <a:t>platí klientovi 1 000 000 Kč. Proveďte rozbor z hlediska pojistně technického rizika pojistitele.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146081-C4C1-4AFA-8EA2-CE9014DFD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109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8CEC28-B08D-47C1-9F3C-AE8897E6A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Řešení: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BDAB99-8C59-40A0-A06E-A54E7C9EB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Nechť náhodná veličina </a:t>
            </a:r>
            <a:r>
              <a:rPr lang="cs-CZ" dirty="0" err="1"/>
              <a:t>Xi</a:t>
            </a:r>
            <a:r>
              <a:rPr lang="cs-CZ" dirty="0"/>
              <a:t> udává výši škody i-té pojistné smlouvy.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79C4B24-B6F3-48C8-85FD-967AEBF6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12C4B4C-2B4B-4078-832D-3E3F6BFF35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99742"/>
            <a:ext cx="6030167" cy="191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382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1AB51-8762-4D06-A721-3446F4D64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4010B13F-9732-41C5-86FC-5205283565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337" y="1820712"/>
            <a:ext cx="6449325" cy="2152950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40596C-6C96-448F-81D9-1DEDBC370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972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17FAC8-2C06-474C-A63A-168E3E007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80360D66-5BEA-4492-A659-ED30421B88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00150"/>
            <a:ext cx="6260712" cy="3394075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32E56D-3A06-49A1-A635-194A664A5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322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D7A5FE-468A-45EC-86C3-4061DC826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Principy pojištění</a:t>
            </a:r>
            <a:endParaRPr 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41017787-8818-40C2-B020-55FA4B5EA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601" y="1973133"/>
            <a:ext cx="6258798" cy="1848108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927FA2-0F8C-44A0-8393-3B8204D75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177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BBD62E-1B21-48C0-B9D6-0E337F1A4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E54D3-DEE2-4C29-A6DE-99F9BB86F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Jednatřicetiletá žena vyhrála ve vědomostní soutěži 500 000 Kč.</a:t>
            </a:r>
          </a:p>
          <a:p>
            <a:pPr algn="just"/>
            <a:r>
              <a:rPr lang="cs-CZ" dirty="0"/>
              <a:t>Uzavře smlouvu na pojištění pro případ smrti na 40 let. Kolik obdrží její dědicové (nebereme v úvahu náklady pojišťovny a zdanění výhry), zemře-li během dané doby?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DBE706-7778-48F5-86ED-14534F5E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517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1EA83-4418-4292-BB1A-C2CD80623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Řešení: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89D807A0-F6BA-4DEF-8C25-AD4A6EB333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91630"/>
            <a:ext cx="6101061" cy="2100979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197A4F9-DC08-4198-AA1E-95D74A73F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63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 Ě J T E   S E   H E Z K Y</a:t>
            </a:r>
          </a:p>
          <a:p>
            <a:r>
              <a:rPr lang="cs-CZ" sz="5000" dirty="0">
                <a:sym typeface="Wingdings" pitchFamily="2" charset="2"/>
              </a:rPr>
              <a:t></a:t>
            </a:r>
            <a:endParaRPr lang="en-US" sz="5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E372-16E5-448B-8779-3CCC855B5AE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6AC66A-CEC4-47B9-B26E-A14C976A9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B58A1EE-F366-4601-86DC-C7DFAD5FD83A}"/>
              </a:ext>
            </a:extLst>
          </p:cNvPr>
          <p:cNvSpPr txBox="1"/>
          <p:nvPr/>
        </p:nvSpPr>
        <p:spPr>
          <a:xfrm>
            <a:off x="539552" y="987574"/>
            <a:ext cx="741682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Nicméně lze říci, že pojistná matematika v zásadě dnes jako tehdy řeší do kolika a jakých košíků ta která vejce rozdělit v závislosti na tom, o kolik jich je kdo ochoten přijít, jaká je cena rizika a jak nastavit zisk za přijetí tohoto rizika, aby risk byl zisk i podle představ toho, kdo riziko nese, a jak vlastně bolest sdílet, aby pro postižené nebyla jen poloviční, ale co nejmenší.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1D5D1FA-B206-438E-B2A2-80B996A0CF67}"/>
              </a:ext>
            </a:extLst>
          </p:cNvPr>
          <p:cNvSpPr txBox="1"/>
          <p:nvPr/>
        </p:nvSpPr>
        <p:spPr>
          <a:xfrm>
            <a:off x="539552" y="2749287"/>
            <a:ext cx="820891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K tomuto cíli používá pojistná matematika velký rozsah matematických znalostí z oblastí pravděpodobnosti a statistiky a využívá i řadu technologických vymožeností dnešní doby, jako jsou strojové učení, umělá inteligence apod.</a:t>
            </a:r>
          </a:p>
        </p:txBody>
      </p:sp>
    </p:spTree>
    <p:extLst>
      <p:ext uri="{BB962C8B-B14F-4D97-AF65-F5344CB8AC3E}">
        <p14:creationId xmlns:p14="http://schemas.microsoft.com/office/powerpoint/2010/main" val="3427004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86717F-8714-48A1-8D58-43BC92675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  <a:latin typeface="Arial" panose="020B0604020202020204" pitchFamily="34" charset="0"/>
              </a:rPr>
              <a:t>ŽIVOTNÍ POJIŠTĚNÍ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ECBC556-B462-40BC-B260-817ED3DEA992}"/>
              </a:ext>
            </a:extLst>
          </p:cNvPr>
          <p:cNvSpPr txBox="1"/>
          <p:nvPr/>
        </p:nvSpPr>
        <p:spPr>
          <a:xfrm>
            <a:off x="611560" y="1003419"/>
            <a:ext cx="734481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Formu pojištění lze dělit dle četných hledisek, nicméně pro účely této práce berme jako výchozí</a:t>
            </a:r>
          </a:p>
          <a:p>
            <a:r>
              <a:rPr lang="cs-CZ" dirty="0"/>
              <a:t>klasifikaci dle přílohy 1 zákona o pojišťovnictví č. 277/2009 Sb. neboli dělení na životní a neživotní pojištění. Rozdíl mezi nimi je patrný už z jejich názvů.</a:t>
            </a:r>
          </a:p>
          <a:p>
            <a:endParaRPr lang="cs-CZ" dirty="0"/>
          </a:p>
          <a:p>
            <a:r>
              <a:rPr lang="cs-CZ" dirty="0"/>
              <a:t> Neživotní pojištění je zaměřeno na pojištění majetku, odpovědnosti za škodu, úvěrů, léčebných výloh a </a:t>
            </a:r>
            <a:r>
              <a:rPr lang="cs-CZ" dirty="0" err="1"/>
              <a:t>šomážní</a:t>
            </a:r>
            <a:r>
              <a:rPr lang="cs-CZ" dirty="0"/>
              <a:t> pojištění (pojištění přerušení provozu, které navazuje na živelní a strojní pojištění).</a:t>
            </a:r>
          </a:p>
        </p:txBody>
      </p:sp>
    </p:spTree>
    <p:extLst>
      <p:ext uri="{BB962C8B-B14F-4D97-AF65-F5344CB8AC3E}">
        <p14:creationId xmlns:p14="http://schemas.microsoft.com/office/powerpoint/2010/main" val="310259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059582"/>
            <a:ext cx="6840760" cy="3816424"/>
          </a:xfrm>
        </p:spPr>
        <p:txBody>
          <a:bodyPr>
            <a:normAutofit fontScale="77500" lnSpcReduction="20000"/>
          </a:bodyPr>
          <a:lstStyle/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Zákonná úprava</a:t>
            </a:r>
          </a:p>
          <a:p>
            <a:pPr lvl="1"/>
            <a:r>
              <a:rPr lang="cs-CZ" sz="1600" dirty="0"/>
              <a:t>Občanský zákoník</a:t>
            </a:r>
            <a:endParaRPr lang="en-GB" sz="1600" dirty="0"/>
          </a:p>
          <a:p>
            <a:pPr lvl="1"/>
            <a:r>
              <a:rPr lang="cs-CZ" sz="1600" dirty="0"/>
              <a:t>Zákon o pojišťovnictví</a:t>
            </a:r>
            <a:endParaRPr lang="en-GB" sz="16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Filozofie pojištění</a:t>
            </a:r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endParaRPr lang="cs-CZ" sz="21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endParaRPr lang="cs-CZ" sz="21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endParaRPr lang="cs-CZ" sz="21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endParaRPr lang="cs-CZ" sz="2100" dirty="0"/>
          </a:p>
          <a:p>
            <a:pPr marL="266700" indent="-266700">
              <a:spcAft>
                <a:spcPts val="600"/>
              </a:spcAft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Pojištění </a:t>
            </a:r>
          </a:p>
          <a:p>
            <a:pPr lvl="1" algn="just">
              <a:spcBef>
                <a:spcPts val="1200"/>
              </a:spcBef>
            </a:pPr>
            <a:r>
              <a:rPr lang="cs-CZ" sz="1600" dirty="0"/>
              <a:t>vědomé vytváření finanční rezervy sloužící k úhradě potřeb nebo škod, které vzniknou pojištěným z nahodilých událostí. </a:t>
            </a:r>
          </a:p>
          <a:p>
            <a:pPr lvl="1" algn="just">
              <a:spcBef>
                <a:spcPts val="1200"/>
              </a:spcBef>
            </a:pPr>
            <a:r>
              <a:rPr lang="cs-CZ" sz="1600" dirty="0"/>
              <a:t>tato rezerva se vytváří z prostředků pojištěných subjektů, tedy z pojistného, které je cenou za poskytované služby nebo též cenou za převzetí rizika.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59832" y="1995686"/>
          <a:ext cx="2160270" cy="1460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4279392" imgH="4016999" progId="">
                  <p:embed/>
                </p:oleObj>
              </mc:Choice>
              <mc:Fallback>
                <p:oleObj r:id="rId3" imgW="4279392" imgH="4016999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995686"/>
                        <a:ext cx="2160270" cy="14607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664200" y="838200"/>
          <a:ext cx="2808288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5" imgW="3196424" imgH="2447411" progId="">
                  <p:embed/>
                </p:oleObj>
              </mc:Choice>
              <mc:Fallback>
                <p:oleObj r:id="rId5" imgW="3196424" imgH="2447411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838200"/>
                        <a:ext cx="2808288" cy="214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Výdaje domácnosti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4371950"/>
            <a:ext cx="6840760" cy="504056"/>
          </a:xfrm>
        </p:spPr>
        <p:txBody>
          <a:bodyPr>
            <a:normAutofit/>
          </a:bodyPr>
          <a:lstStyle/>
          <a:p>
            <a:pPr marL="266700" indent="-266700" algn="ctr">
              <a:spcAft>
                <a:spcPts val="600"/>
              </a:spcAft>
              <a:buClr>
                <a:srgbClr val="307871"/>
              </a:buClr>
            </a:pPr>
            <a:r>
              <a:rPr lang="cs-CZ" sz="2100" b="1" dirty="0"/>
              <a:t>??? Pojištění???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5" name="Zástupný symbol pro obsah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347614"/>
            <a:ext cx="7020272" cy="290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Klasifikace pojištění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1200150"/>
            <a:ext cx="6768752" cy="3943350"/>
          </a:xfrm>
        </p:spPr>
        <p:txBody>
          <a:bodyPr>
            <a:normAutofit fontScale="85000" lnSpcReduction="10000"/>
          </a:bodyPr>
          <a:lstStyle/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Dle povinnosti sepsat smlouvu:</a:t>
            </a:r>
          </a:p>
          <a:p>
            <a:pPr lvl="1" algn="just">
              <a:spcBef>
                <a:spcPts val="600"/>
              </a:spcBef>
            </a:pPr>
            <a:r>
              <a:rPr lang="cs-CZ" sz="1800" b="1" dirty="0"/>
              <a:t>zákonné</a:t>
            </a:r>
            <a:r>
              <a:rPr lang="cs-CZ" sz="1800" dirty="0"/>
              <a:t> – bez sepsání smlouvy, pojištění musí být placeno všemi, koho nebo čeho se týká, např. zdravotní pojištění</a:t>
            </a:r>
            <a:endParaRPr lang="en-GB" sz="1800" dirty="0"/>
          </a:p>
          <a:p>
            <a:pPr lvl="1" algn="just">
              <a:spcBef>
                <a:spcPts val="600"/>
              </a:spcBef>
            </a:pPr>
            <a:r>
              <a:rPr lang="cs-CZ" sz="1800" b="1" dirty="0"/>
              <a:t>smluvní</a:t>
            </a:r>
            <a:r>
              <a:rPr lang="cs-CZ" sz="1800" dirty="0"/>
              <a:t> – musí být sepsaná smlouva mezi pojištěným a pojistitelem</a:t>
            </a:r>
          </a:p>
          <a:p>
            <a:pPr lvl="2" algn="just">
              <a:spcBef>
                <a:spcPts val="600"/>
              </a:spcBef>
            </a:pPr>
            <a:r>
              <a:rPr lang="cs-CZ" sz="1800" dirty="0"/>
              <a:t>Dál se dělí na </a:t>
            </a:r>
            <a:r>
              <a:rPr lang="cs-CZ" sz="1800" b="1" dirty="0"/>
              <a:t>povinné</a:t>
            </a:r>
            <a:r>
              <a:rPr lang="cs-CZ" sz="1800" dirty="0"/>
              <a:t> (povinné ručení) a </a:t>
            </a:r>
            <a:r>
              <a:rPr lang="cs-CZ" sz="1800" b="1" dirty="0"/>
              <a:t>dobrovolné</a:t>
            </a:r>
            <a:r>
              <a:rPr lang="cs-CZ" sz="1800" dirty="0"/>
              <a:t> (komerční pojištění – řídí se zákonem č. 277/2009 Sb., o pojišťovnictví).</a:t>
            </a:r>
          </a:p>
          <a:p>
            <a:pPr lvl="2" algn="just">
              <a:spcBef>
                <a:spcPts val="600"/>
              </a:spcBef>
            </a:pPr>
            <a:endParaRPr lang="cs-CZ" sz="18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Dle využití úmrtnostních tabulek pro výpočet pojistného</a:t>
            </a:r>
          </a:p>
          <a:p>
            <a:pPr lvl="1" algn="just">
              <a:spcBef>
                <a:spcPts val="0"/>
              </a:spcBef>
            </a:pPr>
            <a:r>
              <a:rPr lang="cs-CZ" sz="1600" b="1" dirty="0"/>
              <a:t>životní pojištění </a:t>
            </a:r>
            <a:r>
              <a:rPr lang="cs-CZ" sz="1600" dirty="0"/>
              <a:t>– použití úmrtnostních tabulek pro výpočty</a:t>
            </a:r>
            <a:endParaRPr lang="en-GB" sz="1600" dirty="0"/>
          </a:p>
          <a:p>
            <a:pPr lvl="1" algn="just">
              <a:spcBef>
                <a:spcPts val="0"/>
              </a:spcBef>
            </a:pPr>
            <a:r>
              <a:rPr lang="cs-CZ" sz="1600" b="1" dirty="0"/>
              <a:t>neživotní pojištění </a:t>
            </a:r>
            <a:r>
              <a:rPr lang="cs-CZ" sz="1600" dirty="0"/>
              <a:t>– pro výpočty jiné statistické podklady než úmrtnostní tabulky, proto sem patří i úrazové pojištění</a:t>
            </a:r>
          </a:p>
          <a:p>
            <a:pPr algn="just"/>
            <a:endParaRPr lang="cs-CZ" sz="2000" dirty="0"/>
          </a:p>
          <a:p>
            <a:pPr marL="266700" indent="-266700"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100" dirty="0"/>
              <a:t>Dle druhu pojištění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životní pojištění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neživotní pojištění (majetkové)</a:t>
            </a:r>
            <a:endParaRPr lang="en-GB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Rozdělení typů pojištění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" name="Zástupný symbol pro obsah 3" descr="schéma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275606"/>
            <a:ext cx="6307396" cy="367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683">
  <a:themeElements>
    <a:clrScheme name="Spring Field PowerPoint Template">
      <a:dk1>
        <a:srgbClr val="2F7F95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683</Template>
  <TotalTime>1471</TotalTime>
  <Words>2181</Words>
  <Application>Microsoft Office PowerPoint</Application>
  <PresentationFormat>Předvádění na obrazovce (16:9)</PresentationFormat>
  <Paragraphs>210</Paragraphs>
  <Slides>38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683</vt:lpstr>
      <vt:lpstr>Custom Design</vt:lpstr>
      <vt:lpstr> Pojištění</vt:lpstr>
      <vt:lpstr>Prezentace aplikace PowerPoint</vt:lpstr>
      <vt:lpstr>Prezentace aplikace PowerPoint</vt:lpstr>
      <vt:lpstr>Prezentace aplikace PowerPoint</vt:lpstr>
      <vt:lpstr>ŽIVOTNÍ POJIŠTĚNÍ</vt:lpstr>
      <vt:lpstr>Pojištění</vt:lpstr>
      <vt:lpstr>Výdaje domácnosti</vt:lpstr>
      <vt:lpstr>Klasifikace pojištění</vt:lpstr>
      <vt:lpstr>Rozdělení typů pojištění</vt:lpstr>
      <vt:lpstr>Základní pojmy (1)</vt:lpstr>
      <vt:lpstr>Základní pojmy (2)</vt:lpstr>
      <vt:lpstr>Životní pojištění</vt:lpstr>
      <vt:lpstr>Rizikové životní pojištění</vt:lpstr>
      <vt:lpstr>Kapitálové životní pojištění</vt:lpstr>
      <vt:lpstr>Investiční životní pojištění</vt:lpstr>
      <vt:lpstr>Investiční životní pojištění – typy strategií</vt:lpstr>
      <vt:lpstr>Kdo potřebuje životní pojištění?</vt:lpstr>
      <vt:lpstr>Potřeba pojištění v čase</vt:lpstr>
      <vt:lpstr>Neživotní pojištění</vt:lpstr>
      <vt:lpstr>Neživotní pojištění osob</vt:lpstr>
      <vt:lpstr>Pojištění majetku</vt:lpstr>
      <vt:lpstr>Pojištění finančních ztrát a záruk</vt:lpstr>
      <vt:lpstr>Pojištění odpovědnosti za škody</vt:lpstr>
      <vt:lpstr>Česká asociace pojišťoven</vt:lpstr>
      <vt:lpstr>Příklad Pojištění na dožití Příklad </vt:lpstr>
      <vt:lpstr>Příklad</vt:lpstr>
      <vt:lpstr>Prezentace aplikace PowerPoint</vt:lpstr>
      <vt:lpstr>Brutto pojistné</vt:lpstr>
      <vt:lpstr>Pojistné rezervy v pojištění osob</vt:lpstr>
      <vt:lpstr>Prezentace aplikace PowerPoint</vt:lpstr>
      <vt:lpstr>Příklad</vt:lpstr>
      <vt:lpstr>Řešení: </vt:lpstr>
      <vt:lpstr>Prezentace aplikace PowerPoint</vt:lpstr>
      <vt:lpstr>Prezentace aplikace PowerPoint</vt:lpstr>
      <vt:lpstr>Principy pojištění</vt:lpstr>
      <vt:lpstr>Příklad</vt:lpstr>
      <vt:lpstr>Řešení: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vodova</dc:creator>
  <cp:lastModifiedBy>hla0079</cp:lastModifiedBy>
  <cp:revision>66</cp:revision>
  <dcterms:created xsi:type="dcterms:W3CDTF">2020-02-20T21:18:52Z</dcterms:created>
  <dcterms:modified xsi:type="dcterms:W3CDTF">2022-12-02T12:49:26Z</dcterms:modified>
</cp:coreProperties>
</file>