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4" r:id="rId3"/>
    <p:sldId id="285" r:id="rId4"/>
    <p:sldId id="286" r:id="rId5"/>
    <p:sldId id="287" r:id="rId6"/>
    <p:sldId id="299" r:id="rId7"/>
    <p:sldId id="300" r:id="rId8"/>
    <p:sldId id="291" r:id="rId9"/>
    <p:sldId id="292" r:id="rId10"/>
    <p:sldId id="301" r:id="rId11"/>
    <p:sldId id="302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05" autoAdjust="0"/>
  </p:normalViewPr>
  <p:slideViewPr>
    <p:cSldViewPr snapToGrid="0">
      <p:cViewPr varScale="1">
        <p:scale>
          <a:sx n="75" d="100"/>
          <a:sy n="75" d="100"/>
        </p:scale>
        <p:origin x="97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Spoření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4738255"/>
            <a:ext cx="4042186" cy="176308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BF72F-BC84-95CC-C466-F8D9B7AA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EE88CDE-D0D7-B847-C3B4-8C7428B8E3B6}"/>
              </a:ext>
            </a:extLst>
          </p:cNvPr>
          <p:cNvSpPr txBox="1"/>
          <p:nvPr/>
        </p:nvSpPr>
        <p:spPr>
          <a:xfrm>
            <a:off x="1412240" y="1618734"/>
            <a:ext cx="7904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Dosadíme do vzorce: Kc = 50000, K = 7000, r = 0,04 a n = ?.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2BB353E-56A9-1BE3-E6F1-9218CC0E8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110" y="2941277"/>
            <a:ext cx="3459780" cy="97544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DD5D70E-9E3E-9AD0-A814-7A7782136A2C}"/>
              </a:ext>
            </a:extLst>
          </p:cNvPr>
          <p:cNvSpPr txBox="1"/>
          <p:nvPr/>
        </p:nvSpPr>
        <p:spPr>
          <a:xfrm>
            <a:off x="1168400" y="42282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Uvedenou částku naspoříme přibližně za 6,4 roku. </a:t>
            </a:r>
          </a:p>
        </p:txBody>
      </p:sp>
    </p:spTree>
    <p:extLst>
      <p:ext uri="{BB962C8B-B14F-4D97-AF65-F5344CB8AC3E}">
        <p14:creationId xmlns:p14="http://schemas.microsoft.com/office/powerpoint/2010/main" val="245890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A1A4C-4CF0-2776-0B7C-C14FCA96A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8F5D0A-C6BD-7087-A1A1-C00BAE065636}"/>
              </a:ext>
            </a:extLst>
          </p:cNvPr>
          <p:cNvSpPr txBox="1"/>
          <p:nvPr/>
        </p:nvSpPr>
        <p:spPr>
          <a:xfrm>
            <a:off x="944880" y="1308576"/>
            <a:ext cx="990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Jak  dlouho  je  nutno  spořit  počátkem  každého  měsíce  500  Kč,  aby  uspořená částka dosáhla  výše  50  000  Kč  při  neměnné  4  %  roční  úrokové  sazbě  a  ročním  připisování úroků? Dosadíme do vzorce: </a:t>
            </a:r>
            <a:r>
              <a:rPr lang="cs-CZ" dirty="0" err="1"/>
              <a:t>Kc</a:t>
            </a:r>
            <a:r>
              <a:rPr lang="cs-CZ" dirty="0"/>
              <a:t> = 50000, K = 500, m = 12, r = 0,04 a n = ?.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8EFBE30-B955-E6EA-C62D-C8433A198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07" y="2628830"/>
            <a:ext cx="3977985" cy="160033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1636C03-D686-23A8-99A4-F91C75B2AB62}"/>
              </a:ext>
            </a:extLst>
          </p:cNvPr>
          <p:cNvSpPr txBox="1"/>
          <p:nvPr/>
        </p:nvSpPr>
        <p:spPr>
          <a:xfrm>
            <a:off x="2204720" y="48089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Uvedenou částku naspoříme přibližně za 7,2 roku.</a:t>
            </a:r>
          </a:p>
        </p:txBody>
      </p:sp>
    </p:spTree>
    <p:extLst>
      <p:ext uri="{BB962C8B-B14F-4D97-AF65-F5344CB8AC3E}">
        <p14:creationId xmlns:p14="http://schemas.microsoft.com/office/powerpoint/2010/main" val="220019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5770" y="1517015"/>
            <a:ext cx="11544300" cy="43351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spoření jsou zpravidla ukládány v pravidelných intervalech určité dané částky, které jsou úročeny úrokovou sazbou.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modelech spoření se rozlišuje období ukládací a období úrokovací.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Budeme předpokládat, že ukládací období je části období úrokovacího, nebo že je shodné s úrokovacím.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Spořením rozumíme pravidelné ukládání určité částky po dobu konečné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délky. Součet všech úložek se nazývá částka uložená. Součet uložené částky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a příslušných úroků se nazývá částka naspořená. Ta bývá obvykle cílem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výpočtů v oblasti spoření.</a:t>
            </a:r>
          </a:p>
        </p:txBody>
      </p:sp>
    </p:spTree>
    <p:extLst>
      <p:ext uri="{BB962C8B-B14F-4D97-AF65-F5344CB8AC3E}">
        <p14:creationId xmlns:p14="http://schemas.microsoft.com/office/powerpoint/2010/main" val="3490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5360" y="260649"/>
            <a:ext cx="7036990" cy="688041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Podle doby trvání spoření se rozlišuje:</a:t>
            </a:r>
            <a:br>
              <a:rPr lang="cs-CZ" b="1" dirty="0">
                <a:solidFill>
                  <a:srgbClr val="306E71"/>
                </a:solidFill>
              </a:rPr>
            </a:br>
            <a:endParaRPr lang="cs-CZ" b="1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276984"/>
            <a:ext cx="11540410" cy="486092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Spoření krátkodobé – při kterém doba spoření nepřesáhne jedno úrokovací období.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Spoření dlouhodobé – při kterém doba spoření přesáhne jedno úrokovací období.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Při krátkodobém spoření budeme používat jednoduché úročení, při dlouhodobém spoření budeme používat složeného úročení. Někdy také kombinaci krátkodobého a dlouhodobé spoření.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předlhůtním spoření se částka ukládá na počátku příslušného období, v polhůtním spoření se částka ukládá na konci období.</a:t>
            </a:r>
          </a:p>
        </p:txBody>
      </p:sp>
    </p:spTree>
    <p:extLst>
      <p:ext uri="{BB962C8B-B14F-4D97-AF65-F5344CB8AC3E}">
        <p14:creationId xmlns:p14="http://schemas.microsoft.com/office/powerpoint/2010/main" val="403326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585880" cy="58517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Krátkodobé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6631" y="1216331"/>
                <a:ext cx="11624310" cy="501777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naspořená částka (budoucí hodnota pravidelných plateb), anuita</a:t>
                </a:r>
              </a:p>
              <a:p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úroková sazba příslušná úrokovému období		      </a:t>
                </a:r>
              </a:p>
              <a:p>
                <a:pPr lvl="1"/>
                <a:r>
                  <a:rPr lang="cs-CZ" sz="1600" dirty="0">
                    <a:solidFill>
                      <a:schemeClr val="tx1"/>
                    </a:solidFill>
                  </a:rPr>
                  <a:t>Pozn</a:t>
                </a:r>
                <a:r>
                  <a:rPr lang="cs-CZ" sz="1200" dirty="0">
                    <a:solidFill>
                      <a:schemeClr val="tx1"/>
                    </a:solidFill>
                  </a:rPr>
                  <a:t>. Pokud jsou úroky daněny, dosadíme místo 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1200" dirty="0">
                    <a:solidFill>
                      <a:schemeClr val="tx1"/>
                    </a:solidFill>
                  </a:rPr>
                  <a:t> 	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cs-CZ" sz="16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počet úložek za úrokové období</a:t>
                </a: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velikost jedné úložky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6631" y="1216331"/>
                <a:ext cx="11624310" cy="5017770"/>
              </a:xfrm>
              <a:blipFill>
                <a:blip r:embed="rId2"/>
                <a:stretch>
                  <a:fillRect l="-629" t="-2187" b="-14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 flipV="1">
            <a:off x="3716359" y="5409127"/>
            <a:ext cx="224576" cy="14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01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24611"/>
            <a:ext cx="11577002" cy="4424680"/>
          </a:xfrm>
        </p:spPr>
        <p:txBody>
          <a:bodyPr>
            <a:normAutofit/>
          </a:bodyPr>
          <a:lstStyle/>
          <a:p>
            <a:pPr lvl="0" algn="just"/>
            <a:endParaRPr lang="cs-CZ" sz="2400" dirty="0">
              <a:solidFill>
                <a:schemeClr val="tx1"/>
              </a:solidFill>
            </a:endParaRPr>
          </a:p>
          <a:p>
            <a:pPr lvl="0" algn="just"/>
            <a:endParaRPr lang="cs-CZ" sz="2400" dirty="0"/>
          </a:p>
          <a:p>
            <a:pPr lvl="0" algn="just"/>
            <a:endParaRPr lang="cs-CZ" sz="2400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Řešení:</a:t>
            </a:r>
          </a:p>
          <a:p>
            <a:pPr lvl="0" algn="just"/>
            <a:r>
              <a:rPr lang="pt-BR" sz="2400" dirty="0">
                <a:solidFill>
                  <a:schemeClr val="tx1"/>
                </a:solidFill>
              </a:rPr>
              <a:t>Dosadíme do vzorce, s tím, že m = 12 a x = 1200: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13AB094-6BF9-1955-AE5C-7100FE0F3922}"/>
              </a:ext>
            </a:extLst>
          </p:cNvPr>
          <p:cNvSpPr txBox="1"/>
          <p:nvPr/>
        </p:nvSpPr>
        <p:spPr>
          <a:xfrm>
            <a:off x="670560" y="1324611"/>
            <a:ext cx="104444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800" dirty="0"/>
              <a:t>Jakou částku uspoříme do konce roku, jestliže ukládáme počátkem každého měsíce 1 200 Kč při úrokové míře 9% </a:t>
            </a:r>
            <a:r>
              <a:rPr lang="cs-CZ" sz="2800" dirty="0" err="1"/>
              <a:t>p.a</a:t>
            </a:r>
            <a:r>
              <a:rPr lang="cs-CZ" sz="2800" dirty="0"/>
              <a:t>.?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BC85BD2-3053-B75E-8195-55029B40D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370" y="3925547"/>
            <a:ext cx="4601349" cy="954107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C6C84A-8B29-805D-74B0-00EED6BF515D}"/>
              </a:ext>
            </a:extLst>
          </p:cNvPr>
          <p:cNvSpPr txBox="1"/>
          <p:nvPr/>
        </p:nvSpPr>
        <p:spPr>
          <a:xfrm>
            <a:off x="1656080" y="508201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</a:rPr>
              <a:t>Uspoříme 15 102 Kč.</a:t>
            </a:r>
          </a:p>
        </p:txBody>
      </p:sp>
    </p:spTree>
    <p:extLst>
      <p:ext uri="{BB962C8B-B14F-4D97-AF65-F5344CB8AC3E}">
        <p14:creationId xmlns:p14="http://schemas.microsoft.com/office/powerpoint/2010/main" val="13838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CE20F-C212-E10E-EB85-8E3D331A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BD6A917-8562-381A-AD20-CB3163EF008F}"/>
              </a:ext>
            </a:extLst>
          </p:cNvPr>
          <p:cNvSpPr txBox="1"/>
          <p:nvPr/>
        </p:nvSpPr>
        <p:spPr>
          <a:xfrm>
            <a:off x="792480" y="1473815"/>
            <a:ext cx="8890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musíme ukládat počátkem každého čtvrtletí, abychom za rok uspořili</a:t>
            </a:r>
          </a:p>
          <a:p>
            <a:r>
              <a:rPr lang="cs-CZ" sz="2000" dirty="0"/>
              <a:t>10 000 Kč při úrokové míře 8% </a:t>
            </a:r>
            <a:r>
              <a:rPr lang="cs-CZ" sz="2000" dirty="0" err="1"/>
              <a:t>p.a</a:t>
            </a:r>
            <a:r>
              <a:rPr lang="cs-CZ" sz="2000" dirty="0"/>
              <a:t>.?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39A935-89F3-B968-ACF1-E3EEA7369602}"/>
              </a:ext>
            </a:extLst>
          </p:cNvPr>
          <p:cNvSpPr txBox="1"/>
          <p:nvPr/>
        </p:nvSpPr>
        <p:spPr>
          <a:xfrm>
            <a:off x="640080" y="2387600"/>
            <a:ext cx="8503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Řešení: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64FDFE4-48B1-026C-3A51-750B4A4ABE40}"/>
              </a:ext>
            </a:extLst>
          </p:cNvPr>
          <p:cNvSpPr txBox="1"/>
          <p:nvPr/>
        </p:nvSpPr>
        <p:spPr>
          <a:xfrm>
            <a:off x="1412240" y="4812715"/>
            <a:ext cx="720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Abychom naspořili 10 000 Kč, musíme pravidelně ukládat </a:t>
            </a:r>
            <a:r>
              <a:rPr lang="cs-CZ" dirty="0">
                <a:solidFill>
                  <a:srgbClr val="C00000"/>
                </a:solidFill>
              </a:rPr>
              <a:t>2 381 Kč.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598C67C-2AE7-D177-BA97-AAC149CFD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211" y="3154656"/>
            <a:ext cx="2499577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5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F33E1-976E-8DEA-8FD3-F6E843FF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Krátkodobé polhůtní spoření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08CFB9-8027-5B06-DF35-7AC389EB5057}"/>
              </a:ext>
            </a:extLst>
          </p:cNvPr>
          <p:cNvSpPr txBox="1"/>
          <p:nvPr/>
        </p:nvSpPr>
        <p:spPr>
          <a:xfrm>
            <a:off x="1117600" y="1754555"/>
            <a:ext cx="84937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Příklad</a:t>
            </a:r>
          </a:p>
          <a:p>
            <a:r>
              <a:rPr lang="cs-CZ" dirty="0"/>
              <a:t>Jakou částku uspoříme do konce roku, jestliže koncem každého měsíce ukládáme 1 200 Kč při úrokové míře 9% </a:t>
            </a:r>
            <a:r>
              <a:rPr lang="cs-CZ" dirty="0" err="1"/>
              <a:t>p.a</a:t>
            </a:r>
            <a:r>
              <a:rPr lang="cs-CZ" dirty="0"/>
              <a:t>.?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12D3FF2-CD07-ADC8-0830-1C195E639705}"/>
              </a:ext>
            </a:extLst>
          </p:cNvPr>
          <p:cNvSpPr txBox="1"/>
          <p:nvPr/>
        </p:nvSpPr>
        <p:spPr>
          <a:xfrm>
            <a:off x="1117600" y="284852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Řešení:</a:t>
            </a:r>
          </a:p>
          <a:p>
            <a:r>
              <a:rPr lang="cs-CZ" dirty="0"/>
              <a:t>Dosadíme do vzorce , kde opět m = 12 a x = 1200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BA0D7DC-8C7E-569E-9D5B-E5830B8B5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994" y="3640092"/>
            <a:ext cx="4381085" cy="840468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6B6DE9A1-113E-6BAB-A17E-C9FA3BC0D4E1}"/>
              </a:ext>
            </a:extLst>
          </p:cNvPr>
          <p:cNvSpPr txBox="1"/>
          <p:nvPr/>
        </p:nvSpPr>
        <p:spPr>
          <a:xfrm>
            <a:off x="1371600" y="4779556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Uspoříme 14 994 Kč. To je o 8 Kč méně než v případě předlhůtního spoření, kdy jsou úroky počítány ze všech úložek. U polhůtního spoření úrok z</a:t>
            </a:r>
          </a:p>
          <a:p>
            <a:r>
              <a:rPr lang="cs-CZ" dirty="0"/>
              <a:t>poslední úložky už nepočítáme, proto je naspořená částka nižší.</a:t>
            </a:r>
          </a:p>
        </p:txBody>
      </p:sp>
    </p:spTree>
    <p:extLst>
      <p:ext uri="{BB962C8B-B14F-4D97-AF65-F5344CB8AC3E}">
        <p14:creationId xmlns:p14="http://schemas.microsoft.com/office/powerpoint/2010/main" val="222825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814480" cy="6880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Dlouhodobé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naspořená částka (budoucí hodnota pravidelných plateb)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úroková sazba příslušná úrokovému období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počet úrokových období, po které se spoří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velikost jedné pravidelné úložky, anuita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  <a:blipFill rotWithShape="0">
                <a:blip r:embed="rId2"/>
                <a:stretch>
                  <a:fillRect l="-749" t="-2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7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314450"/>
            <a:ext cx="11506120" cy="5021263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cs-CZ" sz="2400" dirty="0">
                <a:solidFill>
                  <a:schemeClr val="tx1"/>
                </a:solidFill>
              </a:rPr>
              <a:t> Za  jak  dlouho  naspoříme  50  000  Kč  při  ročním  polhůtním  ukládání  7 000  Kč  při neměnné 4 % úrokové sazbě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.? Předpokládáme roční připisování úroků. </a:t>
            </a:r>
          </a:p>
        </p:txBody>
      </p:sp>
    </p:spTree>
    <p:extLst>
      <p:ext uri="{BB962C8B-B14F-4D97-AF65-F5344CB8AC3E}">
        <p14:creationId xmlns:p14="http://schemas.microsoft.com/office/powerpoint/2010/main" val="50688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625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Motiv Office</vt:lpstr>
      <vt:lpstr>Finanční a pojistná matematika  Spoření</vt:lpstr>
      <vt:lpstr>Spoření</vt:lpstr>
      <vt:lpstr>Podle doby trvání spoření se rozlišuje: </vt:lpstr>
      <vt:lpstr>Krátkodobé spoření – budoucí hodnota anuity</vt:lpstr>
      <vt:lpstr>Příklad</vt:lpstr>
      <vt:lpstr>Příklad</vt:lpstr>
      <vt:lpstr>Krátkodobé polhůtní spoření</vt:lpstr>
      <vt:lpstr>Dlouhodobé spoření – budoucí hodnota anuity</vt:lpstr>
      <vt:lpstr>Příklad</vt:lpstr>
      <vt:lpstr>Prezentace aplikace PowerPoint</vt:lpstr>
      <vt:lpstr>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17</cp:revision>
  <dcterms:created xsi:type="dcterms:W3CDTF">2013-10-19T09:05:12Z</dcterms:created>
  <dcterms:modified xsi:type="dcterms:W3CDTF">2022-10-24T22:07:50Z</dcterms:modified>
</cp:coreProperties>
</file>