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67" r:id="rId6"/>
    <p:sldId id="272" r:id="rId7"/>
    <p:sldId id="273" r:id="rId8"/>
    <p:sldId id="264" r:id="rId9"/>
    <p:sldId id="268" r:id="rId10"/>
    <p:sldId id="270" r:id="rId11"/>
    <p:sldId id="271" r:id="rId12"/>
    <p:sldId id="299" r:id="rId13"/>
    <p:sldId id="266" r:id="rId14"/>
    <p:sldId id="274" r:id="rId15"/>
    <p:sldId id="275" r:id="rId16"/>
    <p:sldId id="278" r:id="rId17"/>
    <p:sldId id="279" r:id="rId18"/>
    <p:sldId id="280" r:id="rId19"/>
    <p:sldId id="281" r:id="rId20"/>
    <p:sldId id="282" r:id="rId21"/>
    <p:sldId id="283" r:id="rId22"/>
    <p:sldId id="284" r:id="rId23"/>
    <p:sldId id="285" r:id="rId24"/>
    <p:sldId id="286" r:id="rId25"/>
    <p:sldId id="287" r:id="rId26"/>
    <p:sldId id="288" r:id="rId27"/>
    <p:sldId id="289" r:id="rId28"/>
    <p:sldId id="298" r:id="rId29"/>
    <p:sldId id="300" r:id="rId30"/>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115" d="100"/>
          <a:sy n="115" d="100"/>
        </p:scale>
        <p:origin x="1242" y="108"/>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21.09.2021</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dirty="0"/>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21.09.2021</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dirty="0"/>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21.09.2021</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dirty="0"/>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21.09.2021</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21.09.2021</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21.09.2021</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2865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AAB6CF5-6D0E-4832-A128-5D76418DBB90}" type="datetimeFigureOut">
              <a:rPr lang="cs-CZ" smtClean="0"/>
              <a:t>21.09.2021</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AAB6CF5-6D0E-4832-A128-5D76418DBB90}" type="datetimeFigureOut">
              <a:rPr lang="cs-CZ" smtClean="0"/>
              <a:t>21.09.2021</a:t>
            </a:fld>
            <a:endParaRPr lang="cs-CZ" dirty="0"/>
          </a:p>
        </p:txBody>
      </p:sp>
      <p:sp>
        <p:nvSpPr>
          <p:cNvPr id="8" name="Zástupný symbol pro zápatí 7"/>
          <p:cNvSpPr>
            <a:spLocks noGrp="1"/>
          </p:cNvSpPr>
          <p:nvPr>
            <p:ph type="ftr" sz="quarter" idx="11"/>
          </p:nvPr>
        </p:nvSpPr>
        <p:spPr/>
        <p:txBody>
          <a:bodyPr/>
          <a:lstStyle/>
          <a:p>
            <a:endParaRPr lang="cs-CZ" dirty="0"/>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AAB6CF5-6D0E-4832-A128-5D76418DBB90}" type="datetimeFigureOut">
              <a:rPr lang="cs-CZ" smtClean="0"/>
              <a:t>21.09.2021</a:t>
            </a:fld>
            <a:endParaRPr lang="cs-CZ" dirty="0"/>
          </a:p>
        </p:txBody>
      </p:sp>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21.09.2021</a:t>
            </a:fld>
            <a:endParaRPr lang="cs-CZ" dirty="0"/>
          </a:p>
        </p:txBody>
      </p:sp>
      <p:sp>
        <p:nvSpPr>
          <p:cNvPr id="3" name="Zástupný symbol pro zápatí 2"/>
          <p:cNvSpPr>
            <a:spLocks noGrp="1"/>
          </p:cNvSpPr>
          <p:nvPr>
            <p:ph type="ftr" sz="quarter" idx="11"/>
          </p:nvPr>
        </p:nvSpPr>
        <p:spPr/>
        <p:txBody>
          <a:bodyPr/>
          <a:lstStyle/>
          <a:p>
            <a:endParaRPr lang="cs-CZ" dirty="0"/>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21.09.2021</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21.09.2021</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dirty="0"/>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21.09.2021</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21.09.2021</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21.09.2021</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21.09.2021</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dirty="0"/>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21.09.2021</a:t>
            </a:fld>
            <a:endParaRPr lang="cs-CZ" dirty="0"/>
          </a:p>
        </p:txBody>
      </p:sp>
      <p:sp>
        <p:nvSpPr>
          <p:cNvPr id="6" name="Zástupný symbol pro zápatí 4"/>
          <p:cNvSpPr>
            <a:spLocks noGrp="1"/>
          </p:cNvSpPr>
          <p:nvPr>
            <p:ph type="ftr" sz="quarter" idx="11"/>
          </p:nvPr>
        </p:nvSpPr>
        <p:spPr/>
        <p:txBody>
          <a:bodyPr/>
          <a:lstStyle>
            <a:lvl1pPr>
              <a:defRPr/>
            </a:lvl1pPr>
          </a:lstStyle>
          <a:p>
            <a:pPr>
              <a:defRPr/>
            </a:pPr>
            <a:endParaRPr lang="cs-CZ" dirty="0"/>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dirty="0"/>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21.09.2021</a:t>
            </a:fld>
            <a:endParaRPr lang="cs-CZ" dirty="0"/>
          </a:p>
        </p:txBody>
      </p:sp>
      <p:sp>
        <p:nvSpPr>
          <p:cNvPr id="8" name="Zástupný symbol pro zápatí 4"/>
          <p:cNvSpPr>
            <a:spLocks noGrp="1"/>
          </p:cNvSpPr>
          <p:nvPr>
            <p:ph type="ftr" sz="quarter" idx="11"/>
          </p:nvPr>
        </p:nvSpPr>
        <p:spPr/>
        <p:txBody>
          <a:bodyPr/>
          <a:lstStyle>
            <a:lvl1pPr>
              <a:defRPr/>
            </a:lvl1pPr>
          </a:lstStyle>
          <a:p>
            <a:pPr>
              <a:defRPr/>
            </a:pPr>
            <a:endParaRPr lang="cs-CZ" dirty="0"/>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dirty="0"/>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21.09.2021</a:t>
            </a:fld>
            <a:endParaRPr lang="cs-CZ" dirty="0"/>
          </a:p>
        </p:txBody>
      </p:sp>
      <p:sp>
        <p:nvSpPr>
          <p:cNvPr id="4" name="Zástupný symbol pro zápatí 4"/>
          <p:cNvSpPr>
            <a:spLocks noGrp="1"/>
          </p:cNvSpPr>
          <p:nvPr>
            <p:ph type="ftr" sz="quarter" idx="11"/>
          </p:nvPr>
        </p:nvSpPr>
        <p:spPr/>
        <p:txBody>
          <a:bodyPr/>
          <a:lstStyle>
            <a:lvl1pPr>
              <a:defRPr/>
            </a:lvl1pPr>
          </a:lstStyle>
          <a:p>
            <a:pPr>
              <a:defRPr/>
            </a:pPr>
            <a:endParaRPr lang="cs-CZ" dirty="0"/>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dirty="0"/>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21.09.2021</a:t>
            </a:fld>
            <a:endParaRPr lang="cs-CZ" dirty="0"/>
          </a:p>
        </p:txBody>
      </p:sp>
      <p:sp>
        <p:nvSpPr>
          <p:cNvPr id="3" name="Zástupný symbol pro zápatí 4"/>
          <p:cNvSpPr>
            <a:spLocks noGrp="1"/>
          </p:cNvSpPr>
          <p:nvPr>
            <p:ph type="ftr" sz="quarter" idx="11"/>
          </p:nvPr>
        </p:nvSpPr>
        <p:spPr/>
        <p:txBody>
          <a:bodyPr/>
          <a:lstStyle>
            <a:lvl1pPr>
              <a:defRPr/>
            </a:lvl1pPr>
          </a:lstStyle>
          <a:p>
            <a:pPr>
              <a:defRPr/>
            </a:pPr>
            <a:endParaRPr lang="cs-CZ" dirty="0"/>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dirty="0"/>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21.09.2021</a:t>
            </a:fld>
            <a:endParaRPr lang="cs-CZ" dirty="0"/>
          </a:p>
        </p:txBody>
      </p:sp>
      <p:sp>
        <p:nvSpPr>
          <p:cNvPr id="6" name="Zástupný symbol pro zápatí 4"/>
          <p:cNvSpPr>
            <a:spLocks noGrp="1"/>
          </p:cNvSpPr>
          <p:nvPr>
            <p:ph type="ftr" sz="quarter" idx="11"/>
          </p:nvPr>
        </p:nvSpPr>
        <p:spPr/>
        <p:txBody>
          <a:bodyPr/>
          <a:lstStyle>
            <a:lvl1pPr>
              <a:defRPr/>
            </a:lvl1pPr>
          </a:lstStyle>
          <a:p>
            <a:pPr>
              <a:defRPr/>
            </a:pPr>
            <a:endParaRPr lang="cs-CZ" dirty="0"/>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dirty="0"/>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dirty="0" smtClean="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21.09.2021</a:t>
            </a:fld>
            <a:endParaRPr lang="cs-CZ" dirty="0"/>
          </a:p>
        </p:txBody>
      </p:sp>
      <p:sp>
        <p:nvSpPr>
          <p:cNvPr id="6" name="Zástupný symbol pro zápatí 4"/>
          <p:cNvSpPr>
            <a:spLocks noGrp="1"/>
          </p:cNvSpPr>
          <p:nvPr>
            <p:ph type="ftr" sz="quarter" idx="11"/>
          </p:nvPr>
        </p:nvSpPr>
        <p:spPr/>
        <p:txBody>
          <a:bodyPr/>
          <a:lstStyle>
            <a:lvl1pPr>
              <a:defRPr/>
            </a:lvl1pPr>
          </a:lstStyle>
          <a:p>
            <a:pPr>
              <a:defRPr/>
            </a:pPr>
            <a:endParaRPr lang="cs-CZ" dirty="0"/>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dirty="0"/>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21.09.2021</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21.09.2021</a:t>
            </a:fld>
            <a:endParaRPr lang="cs-CZ" dirty="0"/>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dirty="0"/>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dirty="0"/>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3600" b="1" dirty="0" smtClean="0">
                <a:latin typeface="Arial" pitchFamily="34" charset="0"/>
                <a:cs typeface="Arial" pitchFamily="34" charset="0"/>
              </a:rPr>
              <a:t>ACTIVITY-BASED COSTING</a:t>
            </a:r>
            <a:endParaRPr lang="cs-CZ" sz="3600" b="1" dirty="0" smtClean="0">
              <a:latin typeface="Arial" pitchFamily="34" charset="0"/>
              <a:cs typeface="Arial" pitchFamily="34" charset="0"/>
            </a:endParaRPr>
          </a:p>
          <a:p>
            <a:pPr algn="ctr" eaLnBrk="1" fontAlgn="auto" hangingPunct="1">
              <a:spcBef>
                <a:spcPts val="0"/>
              </a:spcBef>
              <a:spcAft>
                <a:spcPts val="0"/>
              </a:spcAft>
              <a:defRPr/>
            </a:pPr>
            <a:r>
              <a:rPr lang="en-US" b="1" dirty="0" smtClean="0">
                <a:latin typeface="Arial" pitchFamily="34" charset="0"/>
                <a:cs typeface="Arial" pitchFamily="34" charset="0"/>
              </a:rPr>
              <a:t>A TOOL TO AID DECISION MAKING</a:t>
            </a:r>
            <a:endParaRPr lang="en-GB" b="1" dirty="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smtClean="0">
                <a:latin typeface="Arial" panose="020B0604020202020204" pitchFamily="34" charset="0"/>
              </a:rPr>
              <a:t>Markéta </a:t>
            </a:r>
            <a:r>
              <a:rPr lang="cs-CZ" altLang="cs-CZ" sz="1800" dirty="0" err="1" smtClean="0">
                <a:latin typeface="Arial" panose="020B0604020202020204" pitchFamily="34" charset="0"/>
              </a:rPr>
              <a:t>Šeligová</a:t>
            </a:r>
            <a:r>
              <a:rPr lang="cs-CZ" altLang="cs-CZ" sz="1800" smtClean="0">
                <a:latin typeface="Arial" panose="020B0604020202020204" pitchFamily="34" charset="0"/>
              </a:rPr>
              <a:t>, Ph.D.</a:t>
            </a:r>
            <a:endParaRPr lang="en-GB" altLang="cs-CZ" sz="1800" dirty="0">
              <a:latin typeface="Arial" panose="020B0604020202020204" pitchFamily="34" charset="0"/>
            </a:endParaRPr>
          </a:p>
          <a:p>
            <a:pPr algn="ctr" eaLnBrk="1" hangingPunct="1">
              <a:spcBef>
                <a:spcPct val="0"/>
              </a:spcBef>
              <a:buFontTx/>
              <a:buNone/>
            </a:pPr>
            <a:r>
              <a:rPr lang="cs-CZ" altLang="cs-CZ" sz="1800" dirty="0" smtClean="0">
                <a:latin typeface="Arial" panose="020B0604020202020204" pitchFamily="34" charset="0"/>
              </a:rPr>
              <a:t>MANAGERIAL ACCOUNTING</a:t>
            </a:r>
            <a:r>
              <a:rPr lang="en-GB" altLang="cs-CZ" sz="1800" dirty="0" smtClean="0">
                <a:latin typeface="Arial" panose="020B0604020202020204" pitchFamily="34" charset="0"/>
              </a:rPr>
              <a:t>/</a:t>
            </a:r>
            <a:r>
              <a:rPr lang="cs-CZ" altLang="cs-CZ" sz="1800" dirty="0" smtClean="0">
                <a:latin typeface="Arial" panose="020B0604020202020204" pitchFamily="34" charset="0"/>
              </a:rPr>
              <a:t>NANMU</a:t>
            </a:r>
            <a:endParaRPr lang="en-GB" altLang="cs-CZ" sz="1800" dirty="0">
              <a:latin typeface="Arial" panose="020B0604020202020204" pitchFamily="34" charset="0"/>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a:t>
            </a:r>
            <a:r>
              <a:rPr lang="en-GB" b="1" dirty="0" smtClean="0">
                <a:latin typeface="Arial" pitchFamily="34" charset="0"/>
                <a:cs typeface="Arial" pitchFamily="34" charset="0"/>
              </a:rPr>
              <a:t> </a:t>
            </a:r>
            <a:r>
              <a:rPr lang="en-GB" b="1" dirty="0">
                <a:latin typeface="Arial" pitchFamily="34" charset="0"/>
                <a:cs typeface="Arial" pitchFamily="34" charset="0"/>
              </a:rPr>
              <a:t>ACTIVITY-BASED COSTING</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MANUFACTURING COSTS AND </a:t>
            </a:r>
            <a:r>
              <a:rPr lang="en-GB" altLang="cs-CZ" sz="2400" b="1" dirty="0" smtClean="0">
                <a:latin typeface="Arial" panose="020B0604020202020204" pitchFamily="34" charset="0"/>
              </a:rPr>
              <a:t>ACTIVITY-BASED COSTING </a:t>
            </a:r>
            <a:r>
              <a:rPr lang="cs-CZ" altLang="cs-CZ" sz="2400" b="1" dirty="0" smtClean="0">
                <a:latin typeface="Arial" panose="020B0604020202020204" pitchFamily="34" charset="0"/>
              </a:rPr>
              <a:t>(4)</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smtClean="0">
                <a:latin typeface="Arial" panose="020B0604020202020204" pitchFamily="34" charset="0"/>
              </a:rPr>
              <a:t>traditional </a:t>
            </a:r>
            <a:r>
              <a:rPr lang="en-US" altLang="cs-CZ" sz="2200" dirty="0">
                <a:latin typeface="Arial" panose="020B0604020202020204" pitchFamily="34" charset="0"/>
              </a:rPr>
              <a:t>absorption costing treats all manufacturing costs as product costs and all nonmanufacturing costs as period costs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activity-based costing expands the definition of overhead to include all indirect costs - manufacturing and nonmanufacturing</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overhead costs that are caused by products are allocated to them, whereas any overhead costs that are not caused by products are treated as period costs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ABC treats direct nonmanufacturing costs as product costs rather than period costs </a:t>
            </a:r>
            <a:endParaRPr lang="cs-CZ" altLang="cs-CZ" sz="2200" dirty="0" smtClean="0">
              <a:latin typeface="Arial" panose="020B0604020202020204" pitchFamily="34" charset="0"/>
            </a:endParaRPr>
          </a:p>
          <a:p>
            <a:pPr lvl="1" indent="0" eaLnBrk="1" hangingPunct="1">
              <a:spcBef>
                <a:spcPct val="0"/>
              </a:spcBef>
              <a:buNone/>
              <a:defRPr/>
            </a:pPr>
            <a:endParaRPr lang="en-US" altLang="cs-CZ" sz="18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32156561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a:t>
            </a:r>
            <a:r>
              <a:rPr lang="en-GB" b="1" dirty="0" smtClean="0">
                <a:latin typeface="Arial" pitchFamily="34" charset="0"/>
                <a:cs typeface="Arial" pitchFamily="34" charset="0"/>
              </a:rPr>
              <a:t> </a:t>
            </a:r>
            <a:r>
              <a:rPr lang="en-GB" b="1" dirty="0">
                <a:latin typeface="Arial" pitchFamily="34" charset="0"/>
                <a:cs typeface="Arial" pitchFamily="34" charset="0"/>
              </a:rPr>
              <a:t>ACTIVITY-BASED COSTING</a:t>
            </a:r>
          </a:p>
        </p:txBody>
      </p:sp>
      <p:sp>
        <p:nvSpPr>
          <p:cNvPr id="3079" name="TextovéPole 10"/>
          <p:cNvSpPr txBox="1">
            <a:spLocks noChangeArrowheads="1"/>
          </p:cNvSpPr>
          <p:nvPr/>
        </p:nvSpPr>
        <p:spPr bwMode="auto">
          <a:xfrm>
            <a:off x="338138" y="1523285"/>
            <a:ext cx="847725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indent="0" eaLnBrk="1" hangingPunct="1">
              <a:spcBef>
                <a:spcPct val="0"/>
              </a:spcBef>
              <a:buNone/>
              <a:defRPr/>
            </a:pPr>
            <a:endParaRPr lang="en-US" altLang="cs-CZ" sz="18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pic>
        <p:nvPicPr>
          <p:cNvPr id="3" name="Obráze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9397" y="758484"/>
            <a:ext cx="8229600" cy="6099516"/>
          </a:xfrm>
          <a:prstGeom prst="rect">
            <a:avLst/>
          </a:prstGeom>
        </p:spPr>
      </p:pic>
    </p:spTree>
    <p:extLst>
      <p:ext uri="{BB962C8B-B14F-4D97-AF65-F5344CB8AC3E}">
        <p14:creationId xmlns:p14="http://schemas.microsoft.com/office/powerpoint/2010/main" val="12379537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COST POOLS, ALLOCATION BASES, AND ACTIVITY-BASED COSTING (1)</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GB" altLang="cs-CZ" sz="2200" dirty="0" smtClean="0">
                <a:latin typeface="Arial" panose="020B0604020202020204" pitchFamily="34" charset="0"/>
              </a:rPr>
              <a:t>typically, either one plantwide overhead cost pool or a number of departmental overhead cost pools were used to assign overhead costs to products </a:t>
            </a:r>
          </a:p>
          <a:p>
            <a:pPr eaLnBrk="1" hangingPunct="1">
              <a:spcBef>
                <a:spcPct val="0"/>
              </a:spcBef>
              <a:buNone/>
              <a:defRPr/>
            </a:pPr>
            <a:endParaRPr lang="en-GB" altLang="cs-CZ" sz="2200" dirty="0" smtClean="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the plantwide and departmental approaches always had one thing in common - they relied on allocation bases such as direct labour-hours and machine-hours for allocating overhead costs to products </a:t>
            </a:r>
          </a:p>
          <a:p>
            <a:pPr eaLnBrk="1" hangingPunct="1">
              <a:spcBef>
                <a:spcPct val="0"/>
              </a:spcBef>
              <a:buNone/>
              <a:defRPr/>
            </a:pPr>
            <a:endParaRPr lang="en-GB" altLang="cs-CZ" sz="2200" dirty="0" smtClean="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activity-based costing provides an alternative to the traditional plantwide and departmental approaches to defining cost pools and selecting allocation bases</a:t>
            </a:r>
          </a:p>
          <a:p>
            <a:pPr marL="1085850" lvl="1" indent="-342900" eaLnBrk="1" hangingPunct="1">
              <a:spcBef>
                <a:spcPct val="0"/>
              </a:spcBef>
              <a:defRPr/>
            </a:pPr>
            <a:r>
              <a:rPr lang="en-GB" altLang="cs-CZ" sz="1800" dirty="0" smtClean="0">
                <a:latin typeface="Arial" panose="020B0604020202020204" pitchFamily="34" charset="0"/>
              </a:rPr>
              <a:t>the activity-based approach has appeal in today´s business environment because it uses more cost pools and unique measures of activity to better understand the costs of managing and sustaining product diversity</a:t>
            </a:r>
          </a:p>
        </p:txBody>
      </p:sp>
    </p:spTree>
    <p:extLst>
      <p:ext uri="{BB962C8B-B14F-4D97-AF65-F5344CB8AC3E}">
        <p14:creationId xmlns:p14="http://schemas.microsoft.com/office/powerpoint/2010/main" val="1581159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COST POOLS, ALLOCATION BASES, AND ACTIVITY-BASED COSTING (2)</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in activity-based costing, an </a:t>
            </a:r>
            <a:r>
              <a:rPr lang="en-US" altLang="cs-CZ" sz="2200" b="1" dirty="0">
                <a:latin typeface="Arial" panose="020B0604020202020204" pitchFamily="34" charset="0"/>
              </a:rPr>
              <a:t>activity</a:t>
            </a:r>
            <a:r>
              <a:rPr lang="en-US" altLang="cs-CZ" sz="2200" dirty="0">
                <a:latin typeface="Arial" panose="020B0604020202020204" pitchFamily="34" charset="0"/>
              </a:rPr>
              <a:t> is any event that causes the consumption of overhead resources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an </a:t>
            </a:r>
            <a:r>
              <a:rPr lang="en-US" altLang="cs-CZ" sz="2200" b="1" dirty="0">
                <a:latin typeface="Arial" panose="020B0604020202020204" pitchFamily="34" charset="0"/>
              </a:rPr>
              <a:t>activity cost pool </a:t>
            </a:r>
            <a:r>
              <a:rPr lang="en-US" altLang="cs-CZ" sz="2200" dirty="0">
                <a:latin typeface="Arial" panose="020B0604020202020204" pitchFamily="34" charset="0"/>
              </a:rPr>
              <a:t>is a bucket in which costs are accumulated that relate to a single activity measure in the ABC system</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an </a:t>
            </a:r>
            <a:r>
              <a:rPr lang="en-US" altLang="cs-CZ" sz="2200" b="1" dirty="0">
                <a:latin typeface="Arial" panose="020B0604020202020204" pitchFamily="34" charset="0"/>
              </a:rPr>
              <a:t>activity measure </a:t>
            </a:r>
            <a:r>
              <a:rPr lang="en-US" altLang="cs-CZ" sz="2200" dirty="0">
                <a:latin typeface="Arial" panose="020B0604020202020204" pitchFamily="34" charset="0"/>
              </a:rPr>
              <a:t>is an allocation base in an activity-based costing system</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term </a:t>
            </a:r>
            <a:r>
              <a:rPr lang="en-US" altLang="cs-CZ" sz="2200" b="1" i="1" dirty="0">
                <a:latin typeface="Arial" panose="020B0604020202020204" pitchFamily="34" charset="0"/>
              </a:rPr>
              <a:t>cost driver </a:t>
            </a:r>
            <a:r>
              <a:rPr lang="en-US" altLang="cs-CZ" sz="2200" dirty="0">
                <a:latin typeface="Arial" panose="020B0604020202020204" pitchFamily="34" charset="0"/>
              </a:rPr>
              <a:t>is also used to refer to an activity measure because the activity measure should drive the cost being allocated </a:t>
            </a:r>
          </a:p>
        </p:txBody>
      </p:sp>
    </p:spTree>
    <p:extLst>
      <p:ext uri="{BB962C8B-B14F-4D97-AF65-F5344CB8AC3E}">
        <p14:creationId xmlns:p14="http://schemas.microsoft.com/office/powerpoint/2010/main" val="5670794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COST POOLS, ALLOCATION BASES, AND ACTIVITY-BASED COSTING (3)</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the two most common types of activity measures are </a:t>
            </a:r>
            <a:r>
              <a:rPr lang="en-US" altLang="cs-CZ" sz="2200" b="1" i="1" dirty="0">
                <a:latin typeface="Arial" panose="020B0604020202020204" pitchFamily="34" charset="0"/>
              </a:rPr>
              <a:t>transaction drivers </a:t>
            </a:r>
            <a:r>
              <a:rPr lang="en-US" altLang="cs-CZ" sz="2200" dirty="0">
                <a:latin typeface="Arial" panose="020B0604020202020204" pitchFamily="34" charset="0"/>
              </a:rPr>
              <a:t>and </a:t>
            </a:r>
            <a:r>
              <a:rPr lang="en-US" altLang="cs-CZ" sz="2200" b="1" i="1" dirty="0">
                <a:latin typeface="Arial" panose="020B0604020202020204" pitchFamily="34" charset="0"/>
              </a:rPr>
              <a:t>duration drivers </a:t>
            </a:r>
            <a:endParaRPr lang="cs-CZ" altLang="cs-CZ" sz="2200" b="1" i="1" dirty="0" smtClean="0">
              <a:latin typeface="Arial" panose="020B0604020202020204" pitchFamily="34" charset="0"/>
            </a:endParaRPr>
          </a:p>
          <a:p>
            <a:pPr eaLnBrk="1" hangingPunct="1">
              <a:spcBef>
                <a:spcPct val="0"/>
              </a:spcBef>
              <a:buNone/>
              <a:defRPr/>
            </a:pPr>
            <a:endParaRPr lang="cs-CZ" altLang="cs-CZ" sz="2200" b="1" i="1" dirty="0" smtClean="0">
              <a:latin typeface="Arial" panose="020B0604020202020204" pitchFamily="34" charset="0"/>
            </a:endParaRPr>
          </a:p>
          <a:p>
            <a:pPr marL="342900" indent="-342900" eaLnBrk="1" hangingPunct="1">
              <a:spcBef>
                <a:spcPct val="0"/>
              </a:spcBef>
              <a:defRPr/>
            </a:pPr>
            <a:r>
              <a:rPr lang="en-US" altLang="cs-CZ" sz="2200" b="1" dirty="0">
                <a:latin typeface="Arial" panose="020B0604020202020204" pitchFamily="34" charset="0"/>
              </a:rPr>
              <a:t>transaction drivers </a:t>
            </a:r>
            <a:r>
              <a:rPr lang="en-US" altLang="cs-CZ" sz="2200" dirty="0">
                <a:latin typeface="Arial" panose="020B0604020202020204" pitchFamily="34" charset="0"/>
              </a:rPr>
              <a:t>are simple counts of the number of times an activity occurs, such as the number of bills sent out to customers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b="1" dirty="0">
                <a:latin typeface="Arial" panose="020B0604020202020204" pitchFamily="34" charset="0"/>
              </a:rPr>
              <a:t>duration drivers </a:t>
            </a:r>
            <a:r>
              <a:rPr lang="en-US" altLang="cs-CZ" sz="2200" dirty="0">
                <a:latin typeface="Arial" panose="020B0604020202020204" pitchFamily="34" charset="0"/>
              </a:rPr>
              <a:t>measure the amount of time required to perform an activity, such as the time spent preparing individual bills for customers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in general, duration drivers are more accurate measures of resource consumption than transaction drivers, but they take more effort to </a:t>
            </a:r>
            <a:r>
              <a:rPr lang="en-US" altLang="cs-CZ" sz="2200" dirty="0" smtClean="0">
                <a:latin typeface="Arial" panose="020B0604020202020204" pitchFamily="34" charset="0"/>
              </a:rPr>
              <a:t>record</a:t>
            </a:r>
            <a:r>
              <a:rPr lang="cs-CZ" altLang="cs-CZ" sz="2200" dirty="0" smtClean="0">
                <a:latin typeface="Arial" panose="020B0604020202020204" pitchFamily="34" charset="0"/>
              </a:rPr>
              <a:t> - </a:t>
            </a:r>
            <a:r>
              <a:rPr lang="en-US" altLang="cs-CZ" sz="2200" dirty="0" smtClean="0">
                <a:latin typeface="Arial" panose="020B0604020202020204" pitchFamily="34" charset="0"/>
              </a:rPr>
              <a:t>for </a:t>
            </a:r>
            <a:r>
              <a:rPr lang="en-US" altLang="cs-CZ" sz="2200" dirty="0">
                <a:latin typeface="Arial" panose="020B0604020202020204" pitchFamily="34" charset="0"/>
              </a:rPr>
              <a:t>that reason, transaction drivers are often used in practice</a:t>
            </a:r>
            <a:endParaRPr lang="cs-CZ" altLang="cs-CZ" sz="2200" dirty="0">
              <a:latin typeface="Arial" panose="020B0604020202020204" pitchFamily="34" charset="0"/>
            </a:endParaRPr>
          </a:p>
        </p:txBody>
      </p:sp>
    </p:spTree>
    <p:extLst>
      <p:ext uri="{BB962C8B-B14F-4D97-AF65-F5344CB8AC3E}">
        <p14:creationId xmlns:p14="http://schemas.microsoft.com/office/powerpoint/2010/main" val="41375098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COST POOLS, ALLOCATION BASES, AND ACTIVITY-BASED COSTING (4)</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traditional cost systems rely exclusively on allocation bases that are driven by the volume of production </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on the other hand, activity-based costing defines five levels of activity </a:t>
            </a:r>
            <a:endParaRPr lang="cs-CZ" altLang="cs-CZ" sz="2200" dirty="0" smtClean="0">
              <a:latin typeface="Arial" panose="020B0604020202020204" pitchFamily="34" charset="0"/>
            </a:endParaRPr>
          </a:p>
          <a:p>
            <a:pPr marL="1085850" lvl="1" indent="-342900" eaLnBrk="1" hangingPunct="1">
              <a:spcBef>
                <a:spcPct val="0"/>
              </a:spcBef>
              <a:defRPr/>
            </a:pPr>
            <a:r>
              <a:rPr lang="cs-CZ" altLang="cs-CZ" sz="1800" dirty="0" smtClean="0">
                <a:latin typeface="Arial" panose="020B0604020202020204" pitchFamily="34" charset="0"/>
              </a:rPr>
              <a:t>1. </a:t>
            </a:r>
            <a:r>
              <a:rPr lang="en-US" altLang="cs-CZ" sz="1800" dirty="0" smtClean="0">
                <a:latin typeface="Arial" panose="020B0604020202020204" pitchFamily="34" charset="0"/>
              </a:rPr>
              <a:t>unit level</a:t>
            </a:r>
            <a:endParaRPr lang="cs-CZ" altLang="cs-CZ" sz="1800" dirty="0" smtClean="0">
              <a:latin typeface="Arial" panose="020B0604020202020204" pitchFamily="34" charset="0"/>
            </a:endParaRPr>
          </a:p>
          <a:p>
            <a:pPr marL="1085850" lvl="1" indent="-342900" eaLnBrk="1" hangingPunct="1">
              <a:spcBef>
                <a:spcPct val="0"/>
              </a:spcBef>
              <a:defRPr/>
            </a:pPr>
            <a:r>
              <a:rPr lang="cs-CZ" altLang="cs-CZ" sz="1800" dirty="0" smtClean="0">
                <a:latin typeface="Arial" panose="020B0604020202020204" pitchFamily="34" charset="0"/>
              </a:rPr>
              <a:t>2. </a:t>
            </a:r>
            <a:r>
              <a:rPr lang="en-US" altLang="cs-CZ" sz="1800" dirty="0" smtClean="0">
                <a:latin typeface="Arial" panose="020B0604020202020204" pitchFamily="34" charset="0"/>
              </a:rPr>
              <a:t>batch-level</a:t>
            </a:r>
            <a:endParaRPr lang="cs-CZ" altLang="cs-CZ" sz="1800" dirty="0" smtClean="0">
              <a:latin typeface="Arial" panose="020B0604020202020204" pitchFamily="34" charset="0"/>
            </a:endParaRPr>
          </a:p>
          <a:p>
            <a:pPr marL="1085850" lvl="1" indent="-342900" eaLnBrk="1" hangingPunct="1">
              <a:spcBef>
                <a:spcPct val="0"/>
              </a:spcBef>
              <a:defRPr/>
            </a:pPr>
            <a:r>
              <a:rPr lang="cs-CZ" altLang="cs-CZ" sz="1800" dirty="0" smtClean="0">
                <a:latin typeface="Arial" panose="020B0604020202020204" pitchFamily="34" charset="0"/>
              </a:rPr>
              <a:t>3.</a:t>
            </a:r>
            <a:r>
              <a:rPr lang="en-US" altLang="cs-CZ" sz="1800" dirty="0" smtClean="0">
                <a:latin typeface="Arial" panose="020B0604020202020204" pitchFamily="34" charset="0"/>
              </a:rPr>
              <a:t> product-level</a:t>
            </a:r>
            <a:endParaRPr lang="cs-CZ" altLang="cs-CZ" sz="1800" dirty="0" smtClean="0">
              <a:latin typeface="Arial" panose="020B0604020202020204" pitchFamily="34" charset="0"/>
            </a:endParaRPr>
          </a:p>
          <a:p>
            <a:pPr marL="1085850" lvl="1" indent="-342900" eaLnBrk="1" hangingPunct="1">
              <a:spcBef>
                <a:spcPct val="0"/>
              </a:spcBef>
              <a:defRPr/>
            </a:pPr>
            <a:r>
              <a:rPr lang="cs-CZ" altLang="cs-CZ" sz="1800" dirty="0" smtClean="0">
                <a:latin typeface="Arial" panose="020B0604020202020204" pitchFamily="34" charset="0"/>
              </a:rPr>
              <a:t>4. </a:t>
            </a:r>
            <a:r>
              <a:rPr lang="en-US" altLang="cs-CZ" sz="1800" dirty="0" smtClean="0">
                <a:latin typeface="Arial" panose="020B0604020202020204" pitchFamily="34" charset="0"/>
              </a:rPr>
              <a:t>customer-level</a:t>
            </a:r>
            <a:endParaRPr lang="cs-CZ" altLang="cs-CZ" sz="1800" dirty="0" smtClean="0">
              <a:latin typeface="Arial" panose="020B0604020202020204" pitchFamily="34" charset="0"/>
            </a:endParaRPr>
          </a:p>
          <a:p>
            <a:pPr marL="1085850" lvl="1" indent="-342900" eaLnBrk="1" hangingPunct="1">
              <a:spcBef>
                <a:spcPct val="0"/>
              </a:spcBef>
              <a:defRPr/>
            </a:pPr>
            <a:r>
              <a:rPr lang="cs-CZ" altLang="cs-CZ" sz="1800" dirty="0" smtClean="0">
                <a:latin typeface="Arial" panose="020B0604020202020204" pitchFamily="34" charset="0"/>
              </a:rPr>
              <a:t>5. </a:t>
            </a:r>
            <a:r>
              <a:rPr lang="en-US" altLang="cs-CZ" sz="1800" dirty="0" smtClean="0">
                <a:latin typeface="Arial" panose="020B0604020202020204" pitchFamily="34" charset="0"/>
              </a:rPr>
              <a:t>organization-sustaining</a:t>
            </a:r>
            <a:endParaRPr lang="cs-CZ" altLang="cs-CZ" sz="1800" dirty="0" smtClean="0">
              <a:latin typeface="Arial" panose="020B0604020202020204" pitchFamily="34" charset="0"/>
            </a:endParaRPr>
          </a:p>
          <a:p>
            <a:pPr eaLnBrk="1" hangingPunct="1">
              <a:spcBef>
                <a:spcPct val="0"/>
              </a:spcBef>
              <a:buNone/>
              <a:defRPr/>
            </a:pPr>
            <a:r>
              <a:rPr lang="cs-CZ" altLang="cs-CZ" sz="2200" dirty="0" smtClean="0">
                <a:latin typeface="Arial" panose="020B0604020202020204" pitchFamily="34" charset="0"/>
              </a:rPr>
              <a:t>	</a:t>
            </a: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costs and corresponding activity measures for unit-level activities do relate to the volume of units produced; however, the remaining categories do not</a:t>
            </a:r>
            <a:endParaRPr lang="cs-CZ" altLang="cs-CZ" sz="2200" b="1" i="1" dirty="0" smtClean="0">
              <a:latin typeface="Arial" panose="020B0604020202020204" pitchFamily="34" charset="0"/>
            </a:endParaRPr>
          </a:p>
        </p:txBody>
      </p:sp>
    </p:spTree>
    <p:extLst>
      <p:ext uri="{BB962C8B-B14F-4D97-AF65-F5344CB8AC3E}">
        <p14:creationId xmlns:p14="http://schemas.microsoft.com/office/powerpoint/2010/main" val="13777926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COST POOLS, ALLOCATION BASES, AND ACTIVITY-BASED COSTING (5)</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89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endParaRPr lang="cs-CZ" altLang="cs-CZ" sz="2200" b="1" dirty="0" smtClean="0">
              <a:latin typeface="Arial" panose="020B0604020202020204" pitchFamily="34" charset="0"/>
            </a:endParaRPr>
          </a:p>
          <a:p>
            <a:pPr marL="342900" indent="-342900" eaLnBrk="1" hangingPunct="1">
              <a:spcBef>
                <a:spcPct val="0"/>
              </a:spcBef>
              <a:defRPr/>
            </a:pPr>
            <a:r>
              <a:rPr lang="en-US" altLang="cs-CZ" sz="2200" b="1" dirty="0" smtClean="0">
                <a:latin typeface="Arial" panose="020B0604020202020204" pitchFamily="34" charset="0"/>
              </a:rPr>
              <a:t>Unit-level </a:t>
            </a:r>
            <a:r>
              <a:rPr lang="en-US" altLang="cs-CZ" sz="2200" b="1" dirty="0">
                <a:latin typeface="Arial" panose="020B0604020202020204" pitchFamily="34" charset="0"/>
              </a:rPr>
              <a:t>activities </a:t>
            </a:r>
            <a:r>
              <a:rPr lang="en-US" altLang="cs-CZ" sz="2200" dirty="0">
                <a:latin typeface="Arial" panose="020B0604020202020204" pitchFamily="34" charset="0"/>
              </a:rPr>
              <a:t>are performed each time a unit is produced. The costs of unit-level activities should be proportional to the number of units </a:t>
            </a:r>
            <a:r>
              <a:rPr lang="en-US" altLang="cs-CZ" sz="2200" dirty="0" smtClean="0">
                <a:latin typeface="Arial" panose="020B0604020202020204" pitchFamily="34" charset="0"/>
              </a:rPr>
              <a:t>produced</a:t>
            </a:r>
            <a:endParaRPr lang="cs-CZ" altLang="cs-CZ" sz="2200" dirty="0" smtClean="0">
              <a:latin typeface="Arial" panose="020B0604020202020204" pitchFamily="34" charset="0"/>
            </a:endParaRPr>
          </a:p>
          <a:p>
            <a:pPr eaLnBrk="1" hangingPunct="1">
              <a:spcBef>
                <a:spcPct val="0"/>
              </a:spcBef>
              <a:buNone/>
              <a:defRPr/>
            </a:pPr>
            <a:r>
              <a:rPr lang="en-US" altLang="cs-CZ" sz="2200" dirty="0" smtClean="0">
                <a:latin typeface="Arial" panose="020B0604020202020204" pitchFamily="34" charset="0"/>
              </a:rPr>
              <a:t> </a:t>
            </a:r>
            <a:endParaRPr lang="cs-CZ" altLang="cs-CZ" sz="2200" dirty="0" smtClean="0">
              <a:latin typeface="Arial" panose="020B0604020202020204" pitchFamily="34" charset="0"/>
            </a:endParaRPr>
          </a:p>
          <a:p>
            <a:pPr marL="1085850" lvl="1" indent="-342900" eaLnBrk="1" hangingPunct="1">
              <a:spcBef>
                <a:spcPct val="0"/>
              </a:spcBef>
              <a:defRPr/>
            </a:pPr>
            <a:r>
              <a:rPr lang="en-US" altLang="cs-CZ" sz="1800" dirty="0" smtClean="0">
                <a:latin typeface="Arial" panose="020B0604020202020204" pitchFamily="34" charset="0"/>
              </a:rPr>
              <a:t>For </a:t>
            </a:r>
            <a:r>
              <a:rPr lang="en-US" altLang="cs-CZ" sz="1800" dirty="0">
                <a:latin typeface="Arial" panose="020B0604020202020204" pitchFamily="34" charset="0"/>
              </a:rPr>
              <a:t>example, providing power to run processing equipment would be a unit-level activity because power trends to be consumed in proportion to the number of units produced</a:t>
            </a:r>
            <a:r>
              <a:rPr lang="cs-CZ" altLang="cs-CZ" sz="1800" dirty="0" smtClean="0">
                <a:latin typeface="Arial" panose="020B0604020202020204" pitchFamily="34" charset="0"/>
              </a:rPr>
              <a:t> </a:t>
            </a:r>
          </a:p>
          <a:p>
            <a:pPr lvl="1" indent="0" eaLnBrk="1" hangingPunct="1">
              <a:spcBef>
                <a:spcPct val="0"/>
              </a:spcBef>
              <a:buNone/>
              <a:defRPr/>
            </a:pPr>
            <a:endParaRPr lang="en-US" altLang="cs-CZ" sz="1800" dirty="0">
              <a:latin typeface="Arial" panose="020B0604020202020204" pitchFamily="34" charset="0"/>
            </a:endParaRPr>
          </a:p>
        </p:txBody>
      </p:sp>
    </p:spTree>
    <p:extLst>
      <p:ext uri="{BB962C8B-B14F-4D97-AF65-F5344CB8AC3E}">
        <p14:creationId xmlns:p14="http://schemas.microsoft.com/office/powerpoint/2010/main" val="21976259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COST POOLS, ALLOCATION BASES, AND ACTIVITY-BASED COSTING (6)</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endParaRPr lang="cs-CZ" altLang="cs-CZ" sz="2200" b="1" dirty="0" smtClean="0">
              <a:latin typeface="Arial" panose="020B0604020202020204" pitchFamily="34" charset="0"/>
            </a:endParaRPr>
          </a:p>
          <a:p>
            <a:pPr marL="342900" indent="-342900" eaLnBrk="1" hangingPunct="1">
              <a:spcBef>
                <a:spcPct val="0"/>
              </a:spcBef>
              <a:defRPr/>
            </a:pPr>
            <a:r>
              <a:rPr lang="en-GB" altLang="cs-CZ" sz="2200" b="1" dirty="0" smtClean="0">
                <a:latin typeface="Arial" panose="020B0604020202020204" pitchFamily="34" charset="0"/>
              </a:rPr>
              <a:t>Batch-level activities </a:t>
            </a:r>
            <a:r>
              <a:rPr lang="en-GB" altLang="cs-CZ" sz="2200" dirty="0" smtClean="0">
                <a:latin typeface="Arial" panose="020B0604020202020204" pitchFamily="34" charset="0"/>
              </a:rPr>
              <a:t>are performed each time a batch is handled or processed, regardless of how many units are in the batch</a:t>
            </a:r>
          </a:p>
          <a:p>
            <a:pPr eaLnBrk="1" hangingPunct="1">
              <a:spcBef>
                <a:spcPct val="0"/>
              </a:spcBef>
              <a:buNone/>
              <a:defRPr/>
            </a:pPr>
            <a:endParaRPr lang="en-GB" altLang="cs-CZ" sz="2200" dirty="0" smtClean="0">
              <a:latin typeface="Arial" panose="020B0604020202020204" pitchFamily="34" charset="0"/>
            </a:endParaRPr>
          </a:p>
          <a:p>
            <a:pPr marL="1085850" lvl="1" indent="-342900" eaLnBrk="1" hangingPunct="1">
              <a:spcBef>
                <a:spcPct val="0"/>
              </a:spcBef>
              <a:defRPr/>
            </a:pPr>
            <a:r>
              <a:rPr lang="en-GB" altLang="cs-CZ" sz="1800" dirty="0" smtClean="0">
                <a:latin typeface="Arial" panose="020B0604020202020204" pitchFamily="34" charset="0"/>
              </a:rPr>
              <a:t>For example, tasks such as placing purchase orders, setting up equipment, and arranging for shipments to customers are batch-level activities. They are incurred once for each batch (or customer order).</a:t>
            </a:r>
          </a:p>
          <a:p>
            <a:pPr lvl="1" indent="0" eaLnBrk="1" hangingPunct="1">
              <a:spcBef>
                <a:spcPct val="0"/>
              </a:spcBef>
              <a:buNone/>
              <a:defRPr/>
            </a:pPr>
            <a:endParaRPr lang="en-GB" altLang="cs-CZ" sz="1800" dirty="0" smtClean="0">
              <a:latin typeface="Arial" panose="020B0604020202020204" pitchFamily="34" charset="0"/>
            </a:endParaRPr>
          </a:p>
          <a:p>
            <a:pPr marL="1085850" lvl="1" indent="-342900" eaLnBrk="1" hangingPunct="1">
              <a:spcBef>
                <a:spcPct val="0"/>
              </a:spcBef>
              <a:defRPr/>
            </a:pPr>
            <a:r>
              <a:rPr lang="en-GB" altLang="cs-CZ" sz="1800" b="1" dirty="0" smtClean="0">
                <a:latin typeface="Arial" panose="020B0604020202020204" pitchFamily="34" charset="0"/>
              </a:rPr>
              <a:t>Costs at the batch level depend on the number of batches processed rather than on the number of units produced, the number of units sold, or other measures of volume</a:t>
            </a:r>
          </a:p>
          <a:p>
            <a:pPr lvl="1" indent="0" eaLnBrk="1" hangingPunct="1">
              <a:spcBef>
                <a:spcPct val="0"/>
              </a:spcBef>
              <a:buNone/>
              <a:defRPr/>
            </a:pPr>
            <a:endParaRPr lang="en-GB" altLang="cs-CZ" sz="1800" b="1" dirty="0" smtClean="0">
              <a:latin typeface="Arial" panose="020B0604020202020204" pitchFamily="34" charset="0"/>
            </a:endParaRPr>
          </a:p>
          <a:p>
            <a:pPr marL="1085850" lvl="1" indent="-342900" eaLnBrk="1" hangingPunct="1">
              <a:spcBef>
                <a:spcPct val="0"/>
              </a:spcBef>
              <a:defRPr/>
            </a:pPr>
            <a:r>
              <a:rPr lang="en-GB" altLang="cs-CZ" sz="1800" dirty="0" smtClean="0">
                <a:latin typeface="Arial" panose="020B0604020202020204" pitchFamily="34" charset="0"/>
              </a:rPr>
              <a:t>For example, the cost of setting up a machine for batch processing is the same regardless of whether the batch contains one or thousands of items </a:t>
            </a:r>
            <a:endParaRPr lang="en-GB" altLang="cs-CZ" sz="1800" dirty="0">
              <a:latin typeface="Arial" panose="020B0604020202020204" pitchFamily="34" charset="0"/>
            </a:endParaRPr>
          </a:p>
        </p:txBody>
      </p:sp>
    </p:spTree>
    <p:extLst>
      <p:ext uri="{BB962C8B-B14F-4D97-AF65-F5344CB8AC3E}">
        <p14:creationId xmlns:p14="http://schemas.microsoft.com/office/powerpoint/2010/main" val="36497779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COST POOLS, ALLOCATION BASES, AND ACTIVITY-BASED COSTING (7)</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GB" altLang="cs-CZ" sz="2200" b="1" dirty="0" smtClean="0">
                <a:latin typeface="Arial" panose="020B0604020202020204" pitchFamily="34" charset="0"/>
              </a:rPr>
              <a:t>Product-level activities </a:t>
            </a:r>
            <a:r>
              <a:rPr lang="en-GB" altLang="cs-CZ" sz="2200" dirty="0" smtClean="0">
                <a:latin typeface="Arial" panose="020B0604020202020204" pitchFamily="34" charset="0"/>
              </a:rPr>
              <a:t>relate to specific products and typically must be carried out regardless of how many batches are run or units of product are produced or sold</a:t>
            </a:r>
          </a:p>
          <a:p>
            <a:pPr marL="342900" indent="-342900" eaLnBrk="1" hangingPunct="1">
              <a:spcBef>
                <a:spcPct val="0"/>
              </a:spcBef>
              <a:defRPr/>
            </a:pPr>
            <a:endParaRPr lang="en-GB" altLang="cs-CZ" sz="2200" dirty="0" smtClean="0">
              <a:latin typeface="Arial" panose="020B0604020202020204" pitchFamily="34" charset="0"/>
            </a:endParaRPr>
          </a:p>
          <a:p>
            <a:pPr marL="1085850" lvl="1" indent="-342900" eaLnBrk="1" hangingPunct="1">
              <a:spcBef>
                <a:spcPct val="0"/>
              </a:spcBef>
              <a:defRPr/>
            </a:pPr>
            <a:r>
              <a:rPr lang="en-GB" altLang="cs-CZ" sz="1800" dirty="0" smtClean="0">
                <a:latin typeface="Arial" panose="020B0604020202020204" pitchFamily="34" charset="0"/>
              </a:rPr>
              <a:t>For example, activities such as designing a product, advertising a product, and maintaining a product manager and staff are all product-level activities.</a:t>
            </a:r>
          </a:p>
          <a:p>
            <a:pPr eaLnBrk="1" hangingPunct="1">
              <a:spcBef>
                <a:spcPct val="0"/>
              </a:spcBef>
              <a:buNone/>
              <a:defRPr/>
            </a:pPr>
            <a:endParaRPr lang="en-GB" altLang="cs-CZ" sz="2200" b="1" dirty="0" smtClean="0">
              <a:latin typeface="Arial" panose="020B0604020202020204" pitchFamily="34" charset="0"/>
            </a:endParaRPr>
          </a:p>
          <a:p>
            <a:pPr marL="342900" indent="-342900" eaLnBrk="1" hangingPunct="1">
              <a:spcBef>
                <a:spcPct val="0"/>
              </a:spcBef>
              <a:defRPr/>
            </a:pPr>
            <a:r>
              <a:rPr lang="en-GB" altLang="cs-CZ" sz="2200" b="1" dirty="0" smtClean="0">
                <a:latin typeface="Arial" panose="020B0604020202020204" pitchFamily="34" charset="0"/>
              </a:rPr>
              <a:t>Customer-level activities </a:t>
            </a:r>
            <a:r>
              <a:rPr lang="en-GB" altLang="cs-CZ" sz="2200" dirty="0" smtClean="0">
                <a:latin typeface="Arial" panose="020B0604020202020204" pitchFamily="34" charset="0"/>
              </a:rPr>
              <a:t>relate to specific customers and include activities such as sales calls, catalog mailings, and general technical support that are not tied to any specific product</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28163790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COST POOLS, ALLOCATION BASES, AND ACTIVITY-BASED COSTING (8)</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3077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GB" altLang="cs-CZ" sz="2200" b="1" dirty="0" smtClean="0">
                <a:latin typeface="Arial" panose="020B0604020202020204" pitchFamily="34" charset="0"/>
              </a:rPr>
              <a:t>Organization-sustaining activities </a:t>
            </a:r>
            <a:r>
              <a:rPr lang="en-GB" altLang="cs-CZ" sz="2200" dirty="0" smtClean="0">
                <a:latin typeface="Arial" panose="020B0604020202020204" pitchFamily="34" charset="0"/>
              </a:rPr>
              <a:t>are carried out regardless of which customers are served, which products are produced, how many batches are run, or how many units are made</a:t>
            </a:r>
          </a:p>
          <a:p>
            <a:pPr eaLnBrk="1" hangingPunct="1">
              <a:spcBef>
                <a:spcPct val="0"/>
              </a:spcBef>
              <a:buNone/>
              <a:defRPr/>
            </a:pPr>
            <a:endParaRPr lang="en-GB" altLang="cs-CZ" sz="2400" dirty="0" smtClean="0">
              <a:latin typeface="Arial" panose="020B0604020202020204" pitchFamily="34" charset="0"/>
            </a:endParaRPr>
          </a:p>
          <a:p>
            <a:pPr marL="1085850" lvl="1" indent="-342900" eaLnBrk="1" hangingPunct="1">
              <a:spcBef>
                <a:spcPct val="0"/>
              </a:spcBef>
              <a:defRPr/>
            </a:pPr>
            <a:r>
              <a:rPr lang="en-GB" altLang="cs-CZ" sz="2000" dirty="0" smtClean="0">
                <a:latin typeface="Arial" panose="020B0604020202020204" pitchFamily="34" charset="0"/>
              </a:rPr>
              <a:t>This category includes activities such as heating the factory, cleaning executive offices, providing a computer network, arranging for loans, preparing annual reports to shareholders, and so on. </a:t>
            </a:r>
          </a:p>
          <a:p>
            <a:pPr marL="342900" indent="-342900" eaLnBrk="1" hangingPunct="1">
              <a:spcBef>
                <a:spcPct val="0"/>
              </a:spcBef>
              <a:defRPr/>
            </a:pPr>
            <a:endParaRPr lang="cs-CZ" altLang="cs-CZ" sz="2400" dirty="0">
              <a:latin typeface="Arial" panose="020B0604020202020204" pitchFamily="34" charset="0"/>
            </a:endParaRPr>
          </a:p>
        </p:txBody>
      </p:sp>
    </p:spTree>
    <p:extLst>
      <p:ext uri="{BB962C8B-B14F-4D97-AF65-F5344CB8AC3E}">
        <p14:creationId xmlns:p14="http://schemas.microsoft.com/office/powerpoint/2010/main" val="17969668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endParaRPr lang="cs-CZ"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GB" altLang="cs-CZ" sz="2400" b="1" cap="all" dirty="0" smtClean="0">
                <a:latin typeface="Arial" panose="020B0604020202020204" pitchFamily="34" charset="0"/>
              </a:rPr>
              <a:t>Outline of the lecture </a:t>
            </a:r>
          </a:p>
        </p:txBody>
      </p:sp>
      <p:sp>
        <p:nvSpPr>
          <p:cNvPr id="3078" name="TextovéPole 10"/>
          <p:cNvSpPr txBox="1">
            <a:spLocks noChangeArrowheads="1"/>
          </p:cNvSpPr>
          <p:nvPr/>
        </p:nvSpPr>
        <p:spPr bwMode="auto">
          <a:xfrm>
            <a:off x="320675" y="1551722"/>
            <a:ext cx="847725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r>
              <a:rPr lang="en-GB" altLang="cs-CZ" sz="2200" dirty="0" smtClean="0">
                <a:latin typeface="Arial" panose="020B0604020202020204" pitchFamily="34" charset="0"/>
              </a:rPr>
              <a:t>Activity-based costing </a:t>
            </a: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r>
              <a:rPr lang="en-GB" altLang="cs-CZ" sz="2200" dirty="0" smtClean="0">
                <a:latin typeface="Arial" panose="020B0604020202020204" pitchFamily="34" charset="0"/>
              </a:rPr>
              <a:t> Nonmanufacturing costs and activity-based costing</a:t>
            </a: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r>
              <a:rPr lang="en-GB" altLang="cs-CZ" sz="2200" dirty="0" smtClean="0">
                <a:latin typeface="Arial" panose="020B0604020202020204" pitchFamily="34" charset="0"/>
              </a:rPr>
              <a:t> Manufacturing costs and activity-based costing</a:t>
            </a: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r>
              <a:rPr lang="en-GB" altLang="cs-CZ" sz="2200" dirty="0" smtClean="0">
                <a:latin typeface="Arial" panose="020B0604020202020204" pitchFamily="34" charset="0"/>
              </a:rPr>
              <a:t> Steps for implementing activity-based costing</a:t>
            </a: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r>
              <a:rPr lang="en-GB" altLang="cs-CZ" sz="2200" dirty="0" smtClean="0">
                <a:latin typeface="Arial" panose="020B0604020202020204" pitchFamily="34" charset="0"/>
              </a:rPr>
              <a:t> The limitations of activity-based costing</a:t>
            </a: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endParaRPr lang="en-GB" altLang="cs-CZ" sz="2200" dirty="0" smtClean="0">
              <a:latin typeface="Arial" panose="020B0604020202020204" pitchFamily="34" charset="0"/>
            </a:endParaRPr>
          </a:p>
          <a:p>
            <a:pPr marL="0" indent="0" eaLnBrk="1" hangingPunct="1">
              <a:spcBef>
                <a:spcPct val="0"/>
              </a:spcBef>
              <a:buFont typeface="Arial" panose="020B0604020202020204" pitchFamily="34" charset="0"/>
              <a:buNone/>
              <a:defRPr/>
            </a:pPr>
            <a:r>
              <a:rPr lang="en-GB" altLang="cs-CZ" sz="2200" dirty="0" smtClean="0">
                <a:latin typeface="Arial" panose="020B0604020202020204" pitchFamily="34" charset="0"/>
              </a:rPr>
              <a:t>   </a:t>
            </a:r>
          </a:p>
          <a:p>
            <a:pPr eaLnBrk="1" hangingPunct="1">
              <a:spcBef>
                <a:spcPct val="0"/>
              </a:spcBef>
              <a:buFont typeface="Calibri" panose="020F0502020204030204" pitchFamily="34" charset="0"/>
              <a:buAutoNum type="arabicPeriod"/>
              <a:defRPr/>
            </a:pPr>
            <a:endParaRPr lang="en-GB" altLang="cs-CZ" sz="1800"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STEPS FOR IMPLEMENTING ACTIVITY-BASED COSTING</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1. </a:t>
            </a:r>
            <a:r>
              <a:rPr lang="en-GB" altLang="cs-CZ" sz="2200" dirty="0" smtClean="0">
                <a:latin typeface="Arial" panose="020B0604020202020204" pitchFamily="34" charset="0"/>
              </a:rPr>
              <a:t>define activities, activity cost pools, and activity measure</a:t>
            </a:r>
          </a:p>
          <a:p>
            <a:pPr eaLnBrk="1" hangingPunct="1">
              <a:spcBef>
                <a:spcPct val="0"/>
              </a:spcBef>
              <a:buNone/>
              <a:defRPr/>
            </a:pPr>
            <a:endParaRPr lang="en-GB" altLang="cs-CZ" sz="2200" dirty="0" smtClean="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2. assign overhead costs to activity cost pools</a:t>
            </a:r>
          </a:p>
          <a:p>
            <a:pPr eaLnBrk="1" hangingPunct="1">
              <a:spcBef>
                <a:spcPct val="0"/>
              </a:spcBef>
              <a:buNone/>
              <a:defRPr/>
            </a:pPr>
            <a:endParaRPr lang="en-GB" altLang="cs-CZ" sz="2200" dirty="0" smtClean="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3. calculate activity rates</a:t>
            </a:r>
          </a:p>
          <a:p>
            <a:pPr eaLnBrk="1" hangingPunct="1">
              <a:spcBef>
                <a:spcPct val="0"/>
              </a:spcBef>
              <a:buNone/>
              <a:defRPr/>
            </a:pPr>
            <a:endParaRPr lang="en-GB" altLang="cs-CZ" sz="2200" dirty="0" smtClean="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4. assign overhead costs to cost objects using the activity rates and activity measures</a:t>
            </a:r>
          </a:p>
          <a:p>
            <a:pPr marL="342900" indent="-342900" eaLnBrk="1" hangingPunct="1">
              <a:spcBef>
                <a:spcPct val="0"/>
              </a:spcBef>
              <a:defRPr/>
            </a:pPr>
            <a:endParaRPr lang="cs-CZ" altLang="cs-CZ" sz="2200" dirty="0">
              <a:latin typeface="Arial" panose="020B0604020202020204" pitchFamily="34" charset="0"/>
            </a:endParaRPr>
          </a:p>
          <a:p>
            <a:pPr marL="342900" indent="-342900" eaLnBrk="1" hangingPunct="1">
              <a:spcBef>
                <a:spcPct val="0"/>
              </a:spcBef>
              <a:defRPr/>
            </a:pPr>
            <a:r>
              <a:rPr lang="en-US" altLang="cs-CZ" sz="2200" dirty="0" smtClean="0">
                <a:latin typeface="Arial" panose="020B0604020202020204" pitchFamily="34" charset="0"/>
              </a:rPr>
              <a:t>5</a:t>
            </a:r>
            <a:r>
              <a:rPr lang="en-US" altLang="cs-CZ" sz="2200" dirty="0">
                <a:latin typeface="Arial" panose="020B0604020202020204" pitchFamily="34" charset="0"/>
              </a:rPr>
              <a:t>. prepare management reports </a:t>
            </a:r>
            <a:endParaRPr lang="cs-CZ" altLang="cs-CZ" sz="2200" dirty="0">
              <a:latin typeface="Arial" panose="020B0604020202020204" pitchFamily="34" charset="0"/>
            </a:endParaRPr>
          </a:p>
        </p:txBody>
      </p:sp>
    </p:spTree>
    <p:extLst>
      <p:ext uri="{BB962C8B-B14F-4D97-AF65-F5344CB8AC3E}">
        <p14:creationId xmlns:p14="http://schemas.microsoft.com/office/powerpoint/2010/main" val="34044186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20725"/>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COMPARISON OF TRADITIONAL AND ABC PRODUCT COSTS</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the ABC team used a two-step process to compare its traditional and ABC product costs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first, the team reviewed the product margins reported by the traditional cost system</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then, it contrasted the differences between the traditional and ABC product </a:t>
            </a:r>
            <a:r>
              <a:rPr lang="en-US" altLang="cs-CZ" sz="2200" dirty="0" smtClean="0">
                <a:latin typeface="Arial" panose="020B0604020202020204" pitchFamily="34" charset="0"/>
              </a:rPr>
              <a:t>margins</a:t>
            </a:r>
            <a:endParaRPr lang="cs-CZ" altLang="cs-CZ" sz="2200" dirty="0">
              <a:latin typeface="Arial" panose="020B0604020202020204" pitchFamily="34" charset="0"/>
            </a:endParaRPr>
          </a:p>
        </p:txBody>
      </p:sp>
    </p:spTree>
    <p:extLst>
      <p:ext uri="{BB962C8B-B14F-4D97-AF65-F5344CB8AC3E}">
        <p14:creationId xmlns:p14="http://schemas.microsoft.com/office/powerpoint/2010/main" val="11387918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20725"/>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PRODUCT MARGINS COMPUTED USING THE TRADITIONAL COST SYSTEM</a:t>
            </a:r>
            <a:endParaRPr lang="en-GB" altLang="cs-CZ" sz="2400" b="1" dirty="0">
              <a:latin typeface="Arial" panose="020B0604020202020204" pitchFamily="34" charset="0"/>
            </a:endParaRPr>
          </a:p>
        </p:txBody>
      </p:sp>
      <mc:AlternateContent xmlns:mc="http://schemas.openxmlformats.org/markup-compatibility/2006" xmlns:a14="http://schemas.microsoft.com/office/drawing/2010/main">
        <mc:Choice Requires="a14">
          <p:sp>
            <p:nvSpPr>
              <p:cNvPr id="3079" name="TextovéPole 10"/>
              <p:cNvSpPr txBox="1">
                <a:spLocks noChangeArrowheads="1"/>
              </p:cNvSpPr>
              <p:nvPr/>
            </p:nvSpPr>
            <p:spPr bwMode="auto">
              <a:xfrm>
                <a:off x="338138" y="1523285"/>
                <a:ext cx="8477250" cy="381386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endParaRPr lang="cs-CZ" altLang="cs-CZ" sz="2200" dirty="0" smtClean="0">
                  <a:latin typeface="Arial" panose="020B0604020202020204" pitchFamily="34" charset="0"/>
                </a:endParaRPr>
              </a:p>
              <a:p>
                <a:pPr marL="342900" indent="-342900" eaLnBrk="1" hangingPunct="1">
                  <a:spcBef>
                    <a:spcPct val="0"/>
                  </a:spcBef>
                  <a:defRPr/>
                </a:pPr>
                <a:r>
                  <a:rPr lang="en-US" altLang="cs-CZ" sz="2200" dirty="0" smtClean="0">
                    <a:latin typeface="Arial" panose="020B0604020202020204" pitchFamily="34" charset="0"/>
                  </a:rPr>
                  <a:t>traditional cost system assigns only manufacturing costs to products - this includes direct materials, direct labor, and manufacturing overhead</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selling and administrative costs are not assigned to products</a:t>
                </a:r>
              </a:p>
              <a:p>
                <a:pPr marL="342900" indent="-342900" eaLnBrk="1" hangingPunct="1">
                  <a:spcBef>
                    <a:spcPct val="0"/>
                  </a:spcBef>
                  <a:defRPr/>
                </a:pPr>
                <a:endParaRPr lang="en-GB" altLang="cs-CZ" sz="2200" dirty="0">
                  <a:latin typeface="Arial" panose="020B0604020202020204" pitchFamily="34" charset="0"/>
                </a:endParaRPr>
              </a:p>
              <a:p>
                <a:pPr eaLnBrk="1" hangingPunct="1">
                  <a:spcBef>
                    <a:spcPct val="0"/>
                  </a:spcBef>
                  <a:buNone/>
                  <a:defRPr/>
                </a:pPr>
                <a:r>
                  <a:rPr lang="en-GB" altLang="cs-CZ" sz="2200" dirty="0" smtClean="0">
                    <a:latin typeface="Arial" panose="020B0604020202020204" pitchFamily="34" charset="0"/>
                  </a:rPr>
                  <a:t>Plantwide overhead rate:</a:t>
                </a:r>
              </a:p>
              <a:p>
                <a:pPr eaLnBrk="1" hangingPunct="1">
                  <a:spcBef>
                    <a:spcPct val="0"/>
                  </a:spcBef>
                  <a:buNone/>
                  <a:defRPr/>
                </a:pPr>
                <a:endParaRPr lang="en-GB" altLang="cs-CZ" sz="2400" i="1" dirty="0">
                  <a:latin typeface="Arial" panose="020B0604020202020204" pitchFamily="34" charset="0"/>
                </a:endParaRPr>
              </a:p>
              <a:p>
                <a:pPr eaLnBrk="1" hangingPunct="1">
                  <a:spcBef>
                    <a:spcPct val="0"/>
                  </a:spcBef>
                  <a:buNone/>
                  <a:defRPr/>
                </a:pPr>
                <a14:m>
                  <m:oMathPara xmlns:m="http://schemas.openxmlformats.org/officeDocument/2006/math">
                    <m:oMathParaPr>
                      <m:jc m:val="centerGroup"/>
                    </m:oMathParaPr>
                    <m:oMath xmlns:m="http://schemas.openxmlformats.org/officeDocument/2006/math">
                      <m:f>
                        <m:fPr>
                          <m:ctrlPr>
                            <a:rPr lang="en-GB" altLang="cs-CZ" sz="2200" i="1" smtClean="0">
                              <a:latin typeface="Cambria Math" panose="02040503050406030204" pitchFamily="18" charset="0"/>
                            </a:rPr>
                          </m:ctrlPr>
                        </m:fPr>
                        <m:num>
                          <m:r>
                            <a:rPr lang="en-GB" altLang="cs-CZ" sz="2200" b="0" i="1" smtClean="0">
                              <a:latin typeface="Cambria Math" panose="02040503050406030204" pitchFamily="18" charset="0"/>
                            </a:rPr>
                            <m:t>𝑇𝑜𝑡𝑎𝑙</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𝑒𝑠𝑡𝑖𝑚𝑎𝑡𝑒𝑑</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𝑚𝑎𝑛𝑢𝑓𝑎𝑐𝑡𝑢𝑟𝑖𝑛𝑔</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𝑜𝑣𝑒𝑟h𝑒𝑎𝑑</m:t>
                          </m:r>
                        </m:num>
                        <m:den>
                          <m:r>
                            <a:rPr lang="en-GB" altLang="cs-CZ" sz="2200" b="0" i="1" smtClean="0">
                              <a:latin typeface="Cambria Math" panose="02040503050406030204" pitchFamily="18" charset="0"/>
                            </a:rPr>
                            <m:t>𝑇𝑜𝑡𝑎𝑙</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𝑒𝑠𝑡𝑖𝑚𝑎𝑡𝑒𝑑</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𝑚𝑎𝑐h𝑖𝑛𝑒</m:t>
                          </m:r>
                          <m:r>
                            <a:rPr lang="en-GB" altLang="cs-CZ" sz="2200" b="0" i="1" smtClean="0">
                              <a:latin typeface="Cambria Math" panose="02040503050406030204" pitchFamily="18" charset="0"/>
                            </a:rPr>
                            <m:t>−</m:t>
                          </m:r>
                          <m:r>
                            <a:rPr lang="en-GB" altLang="cs-CZ" sz="2200" b="0" i="1" smtClean="0">
                              <a:latin typeface="Cambria Math" panose="02040503050406030204" pitchFamily="18" charset="0"/>
                            </a:rPr>
                            <m:t>h𝑜𝑢𝑟𝑠</m:t>
                          </m:r>
                        </m:den>
                      </m:f>
                    </m:oMath>
                  </m:oMathPara>
                </a14:m>
                <a:endParaRPr lang="en-GB" altLang="cs-CZ" sz="2200" dirty="0">
                  <a:latin typeface="Arial" panose="020B0604020202020204" pitchFamily="34" charset="0"/>
                </a:endParaRPr>
              </a:p>
            </p:txBody>
          </p:sp>
        </mc:Choice>
        <mc:Fallback xmlns="">
          <p:sp>
            <p:nvSpPr>
              <p:cNvPr id="3079" name="TextovéPole 10"/>
              <p:cNvSpPr txBox="1">
                <a:spLocks noRot="1" noChangeAspect="1" noMove="1" noResize="1" noEditPoints="1" noAdjustHandles="1" noChangeArrowheads="1" noChangeShapeType="1" noTextEdit="1"/>
              </p:cNvSpPr>
              <p:nvPr/>
            </p:nvSpPr>
            <p:spPr bwMode="auto">
              <a:xfrm>
                <a:off x="338138" y="1523285"/>
                <a:ext cx="8477250" cy="3813865"/>
              </a:xfrm>
              <a:prstGeom prst="rect">
                <a:avLst/>
              </a:prstGeom>
              <a:blipFill rotWithShape="0">
                <a:blip r:embed="rId2"/>
                <a:stretch>
                  <a:fillRect l="-935"/>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noFill/>
                  </a:rPr>
                  <a:t> </a:t>
                </a:r>
              </a:p>
            </p:txBody>
          </p:sp>
        </mc:Fallback>
      </mc:AlternateContent>
    </p:spTree>
    <p:extLst>
      <p:ext uri="{BB962C8B-B14F-4D97-AF65-F5344CB8AC3E}">
        <p14:creationId xmlns:p14="http://schemas.microsoft.com/office/powerpoint/2010/main" val="27555120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a:t>
            </a:r>
            <a:r>
              <a:rPr lang="en-GB" b="1" dirty="0" smtClean="0">
                <a:latin typeface="Arial" pitchFamily="34" charset="0"/>
                <a:cs typeface="Arial" pitchFamily="34" charset="0"/>
              </a:rPr>
              <a:t> </a:t>
            </a:r>
            <a:r>
              <a:rPr lang="en-GB" b="1" dirty="0">
                <a:latin typeface="Arial" pitchFamily="34" charset="0"/>
                <a:cs typeface="Arial" pitchFamily="34" charset="0"/>
              </a:rPr>
              <a:t>ACTIVITY-BASED COSTING</a:t>
            </a:r>
          </a:p>
        </p:txBody>
      </p:sp>
      <p:sp>
        <p:nvSpPr>
          <p:cNvPr id="4102"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TARGETING PROCESS IMPROVEMENTS (1)</a:t>
            </a:r>
            <a:endParaRPr lang="en-GB"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activity-based costing can also be used to identify activities that would benefit from process improvements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when used in this way, activity-based costing is often called </a:t>
            </a:r>
            <a:r>
              <a:rPr lang="en-US" altLang="cs-CZ" sz="2200" b="1" dirty="0">
                <a:latin typeface="Arial" panose="020B0604020202020204" pitchFamily="34" charset="0"/>
              </a:rPr>
              <a:t>activity-based management</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b="1" dirty="0" smtClean="0">
                <a:latin typeface="Arial" panose="020B0604020202020204" pitchFamily="34" charset="0"/>
              </a:rPr>
              <a:t>activity-based management </a:t>
            </a:r>
            <a:r>
              <a:rPr lang="en-US" altLang="cs-CZ" sz="2200" dirty="0" smtClean="0">
                <a:latin typeface="Arial" panose="020B0604020202020204" pitchFamily="34" charset="0"/>
              </a:rPr>
              <a:t>involves </a:t>
            </a:r>
            <a:r>
              <a:rPr lang="en-US" altLang="cs-CZ" sz="2200" dirty="0">
                <a:latin typeface="Arial" panose="020B0604020202020204" pitchFamily="34" charset="0"/>
              </a:rPr>
              <a:t>focusing on activities </a:t>
            </a:r>
            <a:r>
              <a:rPr lang="en-US" altLang="cs-CZ" sz="2200" dirty="0" smtClean="0">
                <a:latin typeface="Arial" panose="020B0604020202020204" pitchFamily="34" charset="0"/>
              </a:rPr>
              <a:t>to </a:t>
            </a:r>
            <a:r>
              <a:rPr lang="en-US" altLang="cs-CZ" sz="2200" dirty="0">
                <a:latin typeface="Arial" panose="020B0604020202020204" pitchFamily="34" charset="0"/>
              </a:rPr>
              <a:t>eliminate waste, decrease processing time, and reduce defects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activity-based management is used in organizations as diverse as for example manufacturing companies </a:t>
            </a:r>
          </a:p>
          <a:p>
            <a:pPr eaLnBrk="1" hangingPunct="1">
              <a:spcBef>
                <a:spcPct val="0"/>
              </a:spcBef>
              <a:buNone/>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41034699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TARGETING PROCESS IMPROVEMENTS </a:t>
            </a:r>
            <a:r>
              <a:rPr lang="cs-CZ" altLang="cs-CZ" sz="2400" b="1" dirty="0" smtClean="0">
                <a:latin typeface="Arial" panose="020B0604020202020204" pitchFamily="34" charset="0"/>
              </a:rPr>
              <a:t>(2)</a:t>
            </a:r>
            <a:endParaRPr lang="en-GB"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cs-CZ" altLang="cs-CZ" sz="2200" dirty="0" smtClean="0">
                <a:latin typeface="Arial" panose="020B0604020202020204" pitchFamily="34" charset="0"/>
              </a:rPr>
              <a:t>t</a:t>
            </a:r>
            <a:r>
              <a:rPr lang="en-US" altLang="cs-CZ" sz="2200" dirty="0" smtClean="0">
                <a:latin typeface="Arial" panose="020B0604020202020204" pitchFamily="34" charset="0"/>
              </a:rPr>
              <a:t>he </a:t>
            </a:r>
            <a:r>
              <a:rPr lang="en-US" altLang="cs-CZ" sz="2200" dirty="0">
                <a:latin typeface="Arial" panose="020B0604020202020204" pitchFamily="34" charset="0"/>
              </a:rPr>
              <a:t>first step in any improvement program is to decide what to </a:t>
            </a:r>
            <a:r>
              <a:rPr lang="en-US" altLang="cs-CZ" sz="2200" dirty="0" smtClean="0">
                <a:latin typeface="Arial" panose="020B0604020202020204" pitchFamily="34" charset="0"/>
              </a:rPr>
              <a:t>improve</a:t>
            </a:r>
            <a:r>
              <a:rPr lang="cs-CZ" altLang="cs-CZ" sz="2200" dirty="0" smtClean="0">
                <a:latin typeface="Arial" panose="020B0604020202020204" pitchFamily="34" charset="0"/>
              </a:rPr>
              <a:t> </a:t>
            </a:r>
          </a:p>
          <a:p>
            <a:pPr marL="342900" indent="-342900" eaLnBrk="1" hangingPunct="1">
              <a:spcBef>
                <a:spcPct val="0"/>
              </a:spcBef>
              <a:defRPr/>
            </a:pPr>
            <a:endParaRPr lang="cs-CZ" altLang="cs-CZ" sz="2200" dirty="0">
              <a:latin typeface="Arial" panose="020B0604020202020204" pitchFamily="34" charset="0"/>
            </a:endParaRPr>
          </a:p>
          <a:p>
            <a:pPr marL="342900" indent="-342900" eaLnBrk="1" hangingPunct="1">
              <a:spcBef>
                <a:spcPct val="0"/>
              </a:spcBef>
              <a:defRPr/>
            </a:pPr>
            <a:r>
              <a:rPr lang="en-US" altLang="cs-CZ" sz="2200" b="1" dirty="0" smtClean="0">
                <a:latin typeface="Arial" panose="020B0604020202020204" pitchFamily="34" charset="0"/>
              </a:rPr>
              <a:t>benchmarking </a:t>
            </a:r>
            <a:r>
              <a:rPr lang="en-US" altLang="cs-CZ" sz="2200" dirty="0">
                <a:latin typeface="Arial" panose="020B0604020202020204" pitchFamily="34" charset="0"/>
              </a:rPr>
              <a:t>is another way to leverage the information in activity rates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b="1" dirty="0">
                <a:latin typeface="Arial" panose="020B0604020202020204" pitchFamily="34" charset="0"/>
              </a:rPr>
              <a:t>benchmarking</a:t>
            </a:r>
            <a:r>
              <a:rPr lang="en-US" altLang="cs-CZ" sz="2200" dirty="0">
                <a:latin typeface="Arial" panose="020B0604020202020204" pitchFamily="34" charset="0"/>
              </a:rPr>
              <a:t> is a systematic approach to identifying the activities with the greatest room for improvement</a:t>
            </a:r>
          </a:p>
          <a:p>
            <a:pPr marL="1085850" lvl="1" indent="-342900" eaLnBrk="1" hangingPunct="1">
              <a:spcBef>
                <a:spcPct val="0"/>
              </a:spcBef>
              <a:defRPr/>
            </a:pPr>
            <a:r>
              <a:rPr lang="en-US" altLang="cs-CZ" sz="1800" dirty="0" smtClean="0">
                <a:latin typeface="Arial" panose="020B0604020202020204" pitchFamily="34" charset="0"/>
              </a:rPr>
              <a:t>it </a:t>
            </a:r>
            <a:r>
              <a:rPr lang="en-US" altLang="cs-CZ" sz="1800" dirty="0">
                <a:latin typeface="Arial" panose="020B0604020202020204" pitchFamily="34" charset="0"/>
              </a:rPr>
              <a:t>is based on comparing the performance in an organization with the performance of other, similar organizations know for their outstanding performance.</a:t>
            </a:r>
          </a:p>
          <a:p>
            <a:pPr marL="342900" indent="-342900" eaLnBrk="1" hangingPunct="1">
              <a:spcBef>
                <a:spcPct val="0"/>
              </a:spcBef>
              <a:defRPr/>
            </a:pPr>
            <a:endParaRPr lang="en-US" altLang="cs-CZ" sz="2200" dirty="0">
              <a:latin typeface="Arial" panose="020B0604020202020204" pitchFamily="34" charset="0"/>
            </a:endParaRPr>
          </a:p>
          <a:p>
            <a:pPr marL="1085850" lvl="1" indent="-342900" eaLnBrk="1" hangingPunct="1">
              <a:spcBef>
                <a:spcPct val="0"/>
              </a:spcBef>
              <a:defRPr/>
            </a:pPr>
            <a:r>
              <a:rPr lang="en-US" altLang="cs-CZ" sz="1800" dirty="0">
                <a:latin typeface="Arial" panose="020B0604020202020204" pitchFamily="34" charset="0"/>
              </a:rPr>
              <a:t>if a particular part of the organization performs far below the world-class standard, managers will be likely to target that area for improvement </a:t>
            </a:r>
            <a:endParaRPr lang="cs-CZ" altLang="cs-CZ" sz="1800" dirty="0">
              <a:latin typeface="Arial" panose="020B0604020202020204" pitchFamily="34" charset="0"/>
            </a:endParaRPr>
          </a:p>
        </p:txBody>
      </p:sp>
    </p:spTree>
    <p:extLst>
      <p:ext uri="{BB962C8B-B14F-4D97-AF65-F5344CB8AC3E}">
        <p14:creationId xmlns:p14="http://schemas.microsoft.com/office/powerpoint/2010/main" val="13199158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LIMITATIONS OF ACTIVITY-BASED COSTING (1)</a:t>
            </a:r>
            <a:endParaRPr lang="en-GB"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implementing an activity-based costing system is a major project that requires substantial resources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and once implemented, an activity-based costing system is more costly to maintain than a traditional costing system - data concerning numerous activity measures must be periodically collected, checked, and entered into the system</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benefits of increased accuracy may not outweigh these costs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activity-based costing produces numbers, such as product margins, that are at odds with the numbers produced by traditional costing systems</a:t>
            </a:r>
          </a:p>
          <a:p>
            <a:pPr eaLnBrk="1" hangingPunct="1">
              <a:spcBef>
                <a:spcPct val="0"/>
              </a:spcBef>
              <a:buNone/>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28924539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THE LIMITATIONS OF ACTIVITY-BASED COSTING </a:t>
            </a:r>
            <a:r>
              <a:rPr lang="cs-CZ" altLang="cs-CZ" sz="2400" b="1" dirty="0" smtClean="0">
                <a:latin typeface="Arial" panose="020B0604020202020204" pitchFamily="34" charset="0"/>
              </a:rPr>
              <a:t>(2)</a:t>
            </a:r>
            <a:endParaRPr lang="en-GB"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managers are accustomed to using traditional costing systems to run their operations and traditional costing systems are often used in performance evaluations </a:t>
            </a:r>
            <a:endParaRPr lang="cs-CZ" altLang="cs-CZ" sz="2200" dirty="0" smtClean="0">
              <a:latin typeface="Arial" panose="020B0604020202020204" pitchFamily="34" charset="0"/>
            </a:endParaRPr>
          </a:p>
          <a:p>
            <a:pPr marL="342900" indent="-342900" eaLnBrk="1" hangingPunct="1">
              <a:spcBef>
                <a:spcPct val="0"/>
              </a:spcBef>
              <a:defRPr/>
            </a:pPr>
            <a:endParaRPr lang="cs-CZ"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if activity-based costing is viewed as an accounting initiative that does not have the full support of top management, it is doomed to failure</a:t>
            </a:r>
          </a:p>
          <a:p>
            <a:pPr marL="342900" indent="-342900" eaLnBrk="1" hangingPunct="1">
              <a:spcBef>
                <a:spcPct val="0"/>
              </a:spcBef>
              <a:defRPr/>
            </a:pPr>
            <a:endParaRPr lang="cs-CZ" altLang="cs-CZ" sz="2200" dirty="0" smtClean="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most managers insist on fully allocating all costs to products, customers, and other costing objects in an activity-based costing system-including the costs of idle capacity and organization sustaining costs </a:t>
            </a:r>
          </a:p>
          <a:p>
            <a:pPr marL="342900" indent="-342900" eaLnBrk="1" hangingPunct="1">
              <a:spcBef>
                <a:spcPct val="0"/>
              </a:spcBef>
              <a:defRPr/>
            </a:pPr>
            <a:endParaRPr lang="en-US" altLang="cs-CZ" sz="2200" dirty="0">
              <a:latin typeface="Arial" panose="020B0604020202020204" pitchFamily="34" charset="0"/>
            </a:endParaRPr>
          </a:p>
          <a:p>
            <a:pPr marL="1085850" lvl="1" indent="-342900" eaLnBrk="1" hangingPunct="1">
              <a:spcBef>
                <a:spcPct val="0"/>
              </a:spcBef>
              <a:defRPr/>
            </a:pPr>
            <a:r>
              <a:rPr lang="en-US" altLang="cs-CZ" sz="1800" dirty="0">
                <a:latin typeface="Arial" panose="020B0604020202020204" pitchFamily="34" charset="0"/>
              </a:rPr>
              <a:t>this results in overstated costs and understated margins and mistakes in pricing and other critical decisions</a:t>
            </a:r>
            <a:endParaRPr lang="cs-CZ" altLang="cs-CZ" sz="1800" dirty="0">
              <a:latin typeface="Arial" panose="020B0604020202020204" pitchFamily="34" charset="0"/>
            </a:endParaRPr>
          </a:p>
        </p:txBody>
      </p:sp>
    </p:spTree>
    <p:extLst>
      <p:ext uri="{BB962C8B-B14F-4D97-AF65-F5344CB8AC3E}">
        <p14:creationId xmlns:p14="http://schemas.microsoft.com/office/powerpoint/2010/main" val="24148933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THE LIMITATIONS OF ACTIVITY-BASED COSTING </a:t>
            </a:r>
            <a:r>
              <a:rPr lang="cs-CZ" altLang="cs-CZ" sz="2400" b="1" dirty="0" smtClean="0">
                <a:latin typeface="Arial" panose="020B0604020202020204" pitchFamily="34" charset="0"/>
              </a:rPr>
              <a:t>(3)</a:t>
            </a:r>
            <a:endParaRPr lang="en-GB"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786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activity-based costing data can easily be misinterpreted and must be used with care when used in making decisions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costs assigned to products, customers, and other cost objects are only potentially relevant</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before making any significant decisions using activity-based costing data, managers must identify which costs are really relevant for the decision at </a:t>
            </a:r>
            <a:r>
              <a:rPr lang="en-US" altLang="cs-CZ" sz="2200" dirty="0" smtClean="0">
                <a:latin typeface="Arial" panose="020B0604020202020204" pitchFamily="34" charset="0"/>
              </a:rPr>
              <a:t>hand</a:t>
            </a:r>
            <a:endParaRPr lang="cs-CZ" altLang="cs-CZ" sz="2200" dirty="0" smtClean="0">
              <a:latin typeface="Arial" panose="020B0604020202020204" pitchFamily="34" charset="0"/>
            </a:endParaRPr>
          </a:p>
          <a:p>
            <a:pPr marL="342900" indent="-342900" eaLnBrk="1" hangingPunct="1">
              <a:spcBef>
                <a:spcPct val="0"/>
              </a:spcBef>
              <a:defRPr/>
            </a:pPr>
            <a:endParaRPr lang="cs-CZ"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an organization involved in activity-based costing should have two cost systems - one for internal use and one for preparing external reports </a:t>
            </a:r>
          </a:p>
          <a:p>
            <a:pPr marL="342900" indent="-342900" eaLnBrk="1" hangingPunct="1">
              <a:spcBef>
                <a:spcPct val="0"/>
              </a:spcBef>
              <a:defRPr/>
            </a:pPr>
            <a:endParaRPr lang="en-US" altLang="cs-CZ" sz="2200" dirty="0">
              <a:latin typeface="Arial" panose="020B0604020202020204" pitchFamily="34" charset="0"/>
            </a:endParaRPr>
          </a:p>
          <a:p>
            <a:pPr marL="1085850" lvl="1" indent="-342900" eaLnBrk="1" hangingPunct="1">
              <a:spcBef>
                <a:spcPct val="0"/>
              </a:spcBef>
              <a:defRPr/>
            </a:pPr>
            <a:r>
              <a:rPr lang="en-US" altLang="cs-CZ" sz="1800" dirty="0">
                <a:latin typeface="Arial" panose="020B0604020202020204" pitchFamily="34" charset="0"/>
              </a:rPr>
              <a:t>this is costlier than maintaining just one system and may cause confusion about which system is to be believed and relied on</a:t>
            </a:r>
          </a:p>
          <a:p>
            <a:pPr marL="342900" indent="-342900" eaLnBrk="1" hangingPunct="1">
              <a:spcBef>
                <a:spcPct val="0"/>
              </a:spcBef>
              <a:defRPr/>
            </a:pPr>
            <a:endParaRPr lang="cs-CZ" altLang="cs-CZ" sz="1800" dirty="0">
              <a:latin typeface="Arial" panose="020B0604020202020204" pitchFamily="34" charset="0"/>
            </a:endParaRPr>
          </a:p>
        </p:txBody>
      </p:sp>
    </p:spTree>
    <p:extLst>
      <p:ext uri="{BB962C8B-B14F-4D97-AF65-F5344CB8AC3E}">
        <p14:creationId xmlns:p14="http://schemas.microsoft.com/office/powerpoint/2010/main" val="30303268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00386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sp>
        <p:nvSpPr>
          <p:cNvPr id="2" name="Obdélník 1"/>
          <p:cNvSpPr/>
          <p:nvPr/>
        </p:nvSpPr>
        <p:spPr>
          <a:xfrm>
            <a:off x="1983793" y="3290501"/>
            <a:ext cx="5176417" cy="600164"/>
          </a:xfrm>
          <a:prstGeom prst="rect">
            <a:avLst/>
          </a:prstGeom>
        </p:spPr>
        <p:txBody>
          <a:bodyPr wrap="none">
            <a:spAutoFit/>
          </a:bodyPr>
          <a:lstStyle/>
          <a:p>
            <a:pPr algn="ctr"/>
            <a:r>
              <a:rPr lang="en-US" altLang="cs-CZ" sz="3300" dirty="0">
                <a:solidFill>
                  <a:srgbClr val="307871"/>
                </a:solidFill>
                <a:latin typeface="Times New Roman" panose="02020603050405020304" pitchFamily="18" charset="0"/>
                <a:cs typeface="Times New Roman" panose="02020603050405020304" pitchFamily="18" charset="0"/>
              </a:rPr>
              <a:t>Thank you for your attention.</a:t>
            </a:r>
            <a:endParaRPr lang="en-US" sz="3300" dirty="0"/>
          </a:p>
        </p:txBody>
      </p:sp>
    </p:spTree>
    <p:extLst>
      <p:ext uri="{BB962C8B-B14F-4D97-AF65-F5344CB8AC3E}">
        <p14:creationId xmlns:p14="http://schemas.microsoft.com/office/powerpoint/2010/main" val="3462752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2400" b="1" dirty="0" smtClean="0">
                <a:latin typeface="Arial" panose="020B0604020202020204" pitchFamily="34" charset="0"/>
              </a:rPr>
              <a:t>ACTIVITY-BASED COSTING</a:t>
            </a:r>
            <a:r>
              <a:rPr lang="cs-CZ" altLang="cs-CZ" sz="2400" b="1" dirty="0">
                <a:latin typeface="Arial" panose="020B0604020202020204" pitchFamily="34" charset="0"/>
              </a:rPr>
              <a:t> </a:t>
            </a:r>
            <a:r>
              <a:rPr lang="cs-CZ" altLang="cs-CZ" sz="2400" b="1" dirty="0" smtClean="0">
                <a:latin typeface="Arial" panose="020B0604020202020204" pitchFamily="34" charset="0"/>
              </a:rPr>
              <a:t>(ABC) (1)</a:t>
            </a:r>
            <a:r>
              <a:rPr lang="en-GB" altLang="cs-CZ" sz="2400" b="1" dirty="0" smtClean="0">
                <a:latin typeface="Arial" panose="020B0604020202020204" pitchFamily="34" charset="0"/>
              </a:rPr>
              <a:t> </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is a costing method that is designed to provide managers with cost information for strategic and other decisions that potentially affect capacity and therefore fixed as well as variable costs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is ordinarily used as a supplement to, rather than as a replacement for, a company´s usual costing system</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most organizations that use activity-based costing have two costing systems - the official costing system that is used for preparing external financial reports and the activity-based costing system that is used for internal decision making and for managing activities </a:t>
            </a:r>
            <a:endParaRPr lang="cs-CZ" altLang="cs-CZ" sz="2200" dirty="0" smtClean="0">
              <a:latin typeface="Arial" panose="020B0604020202020204" pitchFamily="34" charset="0"/>
            </a:endParaRPr>
          </a:p>
          <a:p>
            <a:pPr marL="342900" indent="-342900" eaLnBrk="1" hangingPunct="1">
              <a:spcBef>
                <a:spcPct val="0"/>
              </a:spcBef>
              <a:defRPr/>
            </a:pPr>
            <a:endParaRPr lang="cs-CZ" altLang="cs-CZ" sz="2200" b="1"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2400" b="1" dirty="0" smtClean="0">
                <a:latin typeface="Arial" panose="020B0604020202020204" pitchFamily="34" charset="0"/>
              </a:rPr>
              <a:t>ACTIVITY-BASED COSTING</a:t>
            </a:r>
            <a:r>
              <a:rPr lang="cs-CZ" altLang="cs-CZ" sz="2400" b="1" dirty="0">
                <a:latin typeface="Arial" panose="020B0604020202020204" pitchFamily="34" charset="0"/>
              </a:rPr>
              <a:t> </a:t>
            </a:r>
            <a:r>
              <a:rPr lang="cs-CZ" altLang="cs-CZ" sz="2400" b="1" dirty="0" smtClean="0">
                <a:latin typeface="Arial" panose="020B0604020202020204" pitchFamily="34" charset="0"/>
              </a:rPr>
              <a:t>(ABC) (2)</a:t>
            </a:r>
            <a:r>
              <a:rPr lang="en-GB" altLang="cs-CZ" sz="2400" b="1" dirty="0" smtClean="0">
                <a:latin typeface="Arial" panose="020B0604020202020204" pitchFamily="34" charset="0"/>
              </a:rPr>
              <a:t> </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81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smtClean="0">
                <a:latin typeface="Arial" panose="020B0604020202020204" pitchFamily="34" charset="0"/>
              </a:rPr>
              <a:t>traditional </a:t>
            </a:r>
            <a:r>
              <a:rPr lang="en-US" altLang="cs-CZ" sz="2200" b="1" dirty="0">
                <a:latin typeface="Arial" panose="020B0604020202020204" pitchFamily="34" charset="0"/>
              </a:rPr>
              <a:t>absorption costing </a:t>
            </a:r>
            <a:r>
              <a:rPr lang="en-US" altLang="cs-CZ" sz="2200" dirty="0">
                <a:latin typeface="Arial" panose="020B0604020202020204" pitchFamily="34" charset="0"/>
              </a:rPr>
              <a:t>is designed to provide data for external financial reports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activity-based costing </a:t>
            </a:r>
            <a:r>
              <a:rPr lang="en-US" altLang="cs-CZ" sz="2200" dirty="0">
                <a:latin typeface="Arial" panose="020B0604020202020204" pitchFamily="34" charset="0"/>
              </a:rPr>
              <a:t>is designed to be used for internal decision </a:t>
            </a:r>
            <a:r>
              <a:rPr lang="en-US" altLang="cs-CZ" sz="2200" dirty="0" smtClean="0">
                <a:latin typeface="Arial" panose="020B0604020202020204" pitchFamily="34" charset="0"/>
              </a:rPr>
              <a:t>making</a:t>
            </a:r>
            <a:endParaRPr lang="cs-CZ" altLang="cs-CZ" sz="2200" dirty="0" smtClean="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activity-based costing differs from traditional absorption costing in three </a:t>
            </a:r>
            <a:r>
              <a:rPr lang="en-US" altLang="cs-CZ" sz="2200" dirty="0" smtClean="0">
                <a:latin typeface="Arial" panose="020B0604020202020204" pitchFamily="34" charset="0"/>
              </a:rPr>
              <a:t>ways</a:t>
            </a:r>
            <a:r>
              <a:rPr lang="cs-CZ" altLang="cs-CZ" sz="2200" dirty="0" smtClean="0">
                <a:latin typeface="Arial" panose="020B0604020202020204" pitchFamily="34" charset="0"/>
              </a:rPr>
              <a:t>:</a:t>
            </a:r>
          </a:p>
          <a:p>
            <a:pPr marL="285750" indent="-285750" eaLnBrk="1" hangingPunct="1">
              <a:spcBef>
                <a:spcPct val="0"/>
              </a:spcBef>
              <a:defRPr/>
            </a:pPr>
            <a:endParaRPr lang="cs-CZ" altLang="cs-CZ" sz="2200" dirty="0">
              <a:latin typeface="Arial" panose="020B0604020202020204" pitchFamily="34" charset="0"/>
            </a:endParaRPr>
          </a:p>
          <a:p>
            <a:pPr marL="1028700" lvl="1" eaLnBrk="1" hangingPunct="1">
              <a:spcBef>
                <a:spcPct val="0"/>
              </a:spcBef>
              <a:defRPr/>
            </a:pPr>
            <a:r>
              <a:rPr lang="en-US" altLang="cs-CZ" sz="1800" dirty="0">
                <a:latin typeface="Arial" panose="020B0604020202020204" pitchFamily="34" charset="0"/>
              </a:rPr>
              <a:t>1. nonmanufacturing as well as manufacturing costs may be assigned to products, but only on a cause-and effect basis</a:t>
            </a:r>
          </a:p>
          <a:p>
            <a:pPr marL="285750" indent="-285750" eaLnBrk="1" hangingPunct="1">
              <a:spcBef>
                <a:spcPct val="0"/>
              </a:spcBef>
              <a:defRPr/>
            </a:pPr>
            <a:endParaRPr lang="en-US" altLang="cs-CZ" sz="2200" dirty="0">
              <a:latin typeface="Arial" panose="020B0604020202020204" pitchFamily="34" charset="0"/>
            </a:endParaRPr>
          </a:p>
          <a:p>
            <a:pPr marL="1028700" lvl="1" eaLnBrk="1" hangingPunct="1">
              <a:spcBef>
                <a:spcPct val="0"/>
              </a:spcBef>
              <a:defRPr/>
            </a:pPr>
            <a:r>
              <a:rPr lang="en-US" altLang="cs-CZ" sz="1800" dirty="0">
                <a:latin typeface="Arial" panose="020B0604020202020204" pitchFamily="34" charset="0"/>
              </a:rPr>
              <a:t>2. some manufacturing cost may be excluded from product costs</a:t>
            </a:r>
          </a:p>
          <a:p>
            <a:pPr marL="285750" indent="-285750" eaLnBrk="1" hangingPunct="1">
              <a:spcBef>
                <a:spcPct val="0"/>
              </a:spcBef>
              <a:defRPr/>
            </a:pPr>
            <a:endParaRPr lang="en-US" altLang="cs-CZ" sz="2200" dirty="0">
              <a:latin typeface="Arial" panose="020B0604020202020204" pitchFamily="34" charset="0"/>
            </a:endParaRPr>
          </a:p>
          <a:p>
            <a:pPr marL="1028700" lvl="1" eaLnBrk="1" hangingPunct="1">
              <a:spcBef>
                <a:spcPct val="0"/>
              </a:spcBef>
              <a:defRPr/>
            </a:pPr>
            <a:r>
              <a:rPr lang="en-US" altLang="cs-CZ" sz="1800" dirty="0">
                <a:latin typeface="Arial" panose="020B0604020202020204" pitchFamily="34" charset="0"/>
              </a:rPr>
              <a:t>3. numerous overhead cost pools are used, each of which is allocated to products and other cost objects using its own unique measure of activity</a:t>
            </a:r>
            <a:endParaRPr lang="en-GB" altLang="cs-CZ" sz="1800" dirty="0" smtClean="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29647658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a:t>
            </a:r>
            <a:r>
              <a:rPr lang="en-GB" b="1" dirty="0" smtClean="0">
                <a:latin typeface="Arial" pitchFamily="34" charset="0"/>
                <a:cs typeface="Arial" pitchFamily="34" charset="0"/>
              </a:rPr>
              <a:t> </a:t>
            </a:r>
            <a:r>
              <a:rPr lang="en-GB" b="1" dirty="0">
                <a:latin typeface="Arial" pitchFamily="34" charset="0"/>
                <a:cs typeface="Arial" pitchFamily="34" charset="0"/>
              </a:rPr>
              <a:t>ACTIVITY-BASED COSTING</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NONMANUFACTURING COSTS AND </a:t>
            </a:r>
            <a:r>
              <a:rPr lang="en-GB" altLang="cs-CZ" sz="2400" b="1" dirty="0" smtClean="0">
                <a:latin typeface="Arial" panose="020B0604020202020204" pitchFamily="34" charset="0"/>
              </a:rPr>
              <a:t>ACTIVITY-BASED COSTING </a:t>
            </a:r>
            <a:r>
              <a:rPr lang="cs-CZ" altLang="cs-CZ" sz="2400" b="1" dirty="0" smtClean="0">
                <a:latin typeface="Arial" panose="020B0604020202020204" pitchFamily="34" charset="0"/>
              </a:rPr>
              <a:t> (1)</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in traditional absorption costing, manufacturing costs are assigned to products and nonmanufacturing costs are not assigned to products</a:t>
            </a:r>
          </a:p>
          <a:p>
            <a:pPr eaLnBrk="1" hangingPunct="1">
              <a:spcBef>
                <a:spcPct val="0"/>
              </a:spcBef>
              <a:buNone/>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smtClean="0">
                <a:latin typeface="Arial" panose="020B0604020202020204" pitchFamily="34" charset="0"/>
              </a:rPr>
              <a:t>in </a:t>
            </a:r>
            <a:r>
              <a:rPr lang="en-US" altLang="cs-CZ" sz="2200" dirty="0">
                <a:latin typeface="Arial" panose="020B0604020202020204" pitchFamily="34" charset="0"/>
              </a:rPr>
              <a:t>activity-based costing, many nonmanufacturing costs relate to selling, distributing, and servicing specific products</a:t>
            </a:r>
          </a:p>
          <a:p>
            <a:pPr eaLnBrk="1" hangingPunct="1">
              <a:spcBef>
                <a:spcPct val="0"/>
              </a:spcBef>
              <a:buNone/>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ABC includes manufacturing and nonmanufacturing costs when calculating the entire cost of a product rather than just its manufacturing cost</a:t>
            </a:r>
          </a:p>
          <a:p>
            <a:pPr eaLnBrk="1" hangingPunct="1">
              <a:spcBef>
                <a:spcPct val="0"/>
              </a:spcBef>
              <a:buNone/>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36306711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a:t>
            </a:r>
            <a:r>
              <a:rPr lang="en-GB" b="1" dirty="0" smtClean="0">
                <a:latin typeface="Arial" pitchFamily="34" charset="0"/>
                <a:cs typeface="Arial" pitchFamily="34" charset="0"/>
              </a:rPr>
              <a:t> </a:t>
            </a:r>
            <a:r>
              <a:rPr lang="en-GB" b="1" dirty="0">
                <a:latin typeface="Arial" pitchFamily="34" charset="0"/>
                <a:cs typeface="Arial" pitchFamily="34" charset="0"/>
              </a:rPr>
              <a:t>ACTIVITY-BASED COSTING</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NONMANUFACTURING COSTS AND </a:t>
            </a:r>
            <a:r>
              <a:rPr lang="en-GB" altLang="cs-CZ" sz="2400" b="1" dirty="0" smtClean="0">
                <a:latin typeface="Arial" panose="020B0604020202020204" pitchFamily="34" charset="0"/>
              </a:rPr>
              <a:t>ACTIVITY-BASED COSTING </a:t>
            </a:r>
            <a:r>
              <a:rPr lang="cs-CZ" altLang="cs-CZ" sz="2400" b="1" dirty="0" smtClean="0">
                <a:latin typeface="Arial" panose="020B0604020202020204" pitchFamily="34" charset="0"/>
              </a:rPr>
              <a:t> (2)</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GB" altLang="cs-CZ" sz="2200" dirty="0" smtClean="0">
                <a:latin typeface="Arial" panose="020B0604020202020204" pitchFamily="34" charset="0"/>
              </a:rPr>
              <a:t>There are two types of nonmanufacturing costs that ABC systems assign to products:</a:t>
            </a:r>
          </a:p>
          <a:p>
            <a:pPr marL="342900" indent="-342900" eaLnBrk="1" hangingPunct="1">
              <a:spcBef>
                <a:spcPct val="0"/>
              </a:spcBef>
              <a:defRPr/>
            </a:pPr>
            <a:endParaRPr lang="en-GB" altLang="cs-CZ" sz="2200" dirty="0" smtClean="0">
              <a:latin typeface="Arial" panose="020B0604020202020204" pitchFamily="34" charset="0"/>
            </a:endParaRPr>
          </a:p>
          <a:p>
            <a:pPr marL="1085850" lvl="1" indent="-342900" eaLnBrk="1" hangingPunct="1">
              <a:spcBef>
                <a:spcPct val="0"/>
              </a:spcBef>
              <a:defRPr/>
            </a:pPr>
            <a:r>
              <a:rPr lang="en-GB" altLang="cs-CZ" sz="1800" dirty="0" smtClean="0">
                <a:latin typeface="Arial" panose="020B0604020202020204" pitchFamily="34" charset="0"/>
              </a:rPr>
              <a:t>1. ABC systems trace all direct nonmanufacturing costs to products. Commissions paid to salespersons, shipping costs, and warranty repair costs are examples of nonmanufacturing costs that can be directly traced to individual products.</a:t>
            </a:r>
          </a:p>
          <a:p>
            <a:pPr marL="1085850" lvl="1" indent="-342900" eaLnBrk="1" hangingPunct="1">
              <a:spcBef>
                <a:spcPct val="0"/>
              </a:spcBef>
              <a:defRPr/>
            </a:pPr>
            <a:r>
              <a:rPr lang="en-GB" altLang="cs-CZ" sz="1800" dirty="0" smtClean="0">
                <a:latin typeface="Arial" panose="020B0604020202020204" pitchFamily="34" charset="0"/>
              </a:rPr>
              <a:t>2. ABC systems allocate indirect nonmanufacturing cost to products whenever the products have presumably caused the costs to be incurred. </a:t>
            </a:r>
          </a:p>
          <a:p>
            <a:pPr marL="1085850" lvl="1" indent="-342900" eaLnBrk="1" hangingPunct="1">
              <a:spcBef>
                <a:spcPct val="0"/>
              </a:spcBef>
              <a:defRPr/>
            </a:pPr>
            <a:endParaRPr lang="en-GB" altLang="cs-CZ" sz="1800" dirty="0" smtClean="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ABC product cost calculations include all direct costs that can be traced to products and all indirect costs that are caused by products</a:t>
            </a:r>
          </a:p>
        </p:txBody>
      </p:sp>
    </p:spTree>
    <p:extLst>
      <p:ext uri="{BB962C8B-B14F-4D97-AF65-F5344CB8AC3E}">
        <p14:creationId xmlns:p14="http://schemas.microsoft.com/office/powerpoint/2010/main" val="42833344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MANUFACTURING COSTS AND </a:t>
            </a:r>
            <a:r>
              <a:rPr lang="en-GB" altLang="cs-CZ" sz="2400" b="1" dirty="0" smtClean="0">
                <a:latin typeface="Arial" panose="020B0604020202020204" pitchFamily="34" charset="0"/>
              </a:rPr>
              <a:t>ACTIVITY-BASED COSTING </a:t>
            </a:r>
            <a:r>
              <a:rPr lang="cs-CZ" altLang="cs-CZ" sz="2400" b="1" dirty="0" smtClean="0">
                <a:latin typeface="Arial" panose="020B0604020202020204" pitchFamily="34" charset="0"/>
              </a:rPr>
              <a:t> (1)</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98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in traditional absorption costing systems, all manufacturing costs are assigned to products - even manufacturing costs that are not caused by the products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activity-based costing systems purposely do not assign two types of manufacturing overhead costs to products</a:t>
            </a:r>
          </a:p>
          <a:p>
            <a:pPr marL="285750" indent="-285750" eaLnBrk="1" hangingPunct="1">
              <a:spcBef>
                <a:spcPct val="0"/>
              </a:spcBef>
              <a:defRPr/>
            </a:pPr>
            <a:endParaRPr lang="en-US" altLang="cs-CZ" sz="2200" dirty="0">
              <a:latin typeface="Arial" panose="020B0604020202020204" pitchFamily="34" charset="0"/>
            </a:endParaRPr>
          </a:p>
          <a:p>
            <a:pPr marL="1028700" lvl="1" eaLnBrk="1" hangingPunct="1">
              <a:spcBef>
                <a:spcPct val="0"/>
              </a:spcBef>
              <a:defRPr/>
            </a:pPr>
            <a:r>
              <a:rPr lang="en-US" altLang="cs-CZ" sz="1800" dirty="0">
                <a:latin typeface="Arial" panose="020B0604020202020204" pitchFamily="34" charset="0"/>
              </a:rPr>
              <a:t>manufacturing overhead includes costs such as the factory security guard´s wages, the plant controller´s salary, and the cost of supplies used by the plant manager´s secretary</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these types of costs are assigned to products in a traditional absorption costing system even though they are totally unaffected by which products are made during a period</a:t>
            </a:r>
          </a:p>
          <a:p>
            <a:pPr eaLnBrk="1" hangingPunct="1">
              <a:spcBef>
                <a:spcPct val="0"/>
              </a:spcBef>
              <a:buNone/>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27427909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a:t>
            </a:r>
            <a:r>
              <a:rPr lang="en-GB" b="1" dirty="0" smtClean="0">
                <a:latin typeface="Arial" pitchFamily="34" charset="0"/>
                <a:cs typeface="Arial" pitchFamily="34" charset="0"/>
              </a:rPr>
              <a:t>ACTIVITY-BASED </a:t>
            </a:r>
            <a:r>
              <a:rPr lang="en-GB" b="1" dirty="0">
                <a:latin typeface="Arial" pitchFamily="34" charset="0"/>
                <a:cs typeface="Arial" pitchFamily="34" charset="0"/>
              </a:rPr>
              <a:t>COSTING</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MANUFACTURING COSTS AND </a:t>
            </a:r>
            <a:r>
              <a:rPr lang="en-GB" altLang="cs-CZ" sz="2400" b="1" dirty="0" smtClean="0">
                <a:latin typeface="Arial" panose="020B0604020202020204" pitchFamily="34" charset="0"/>
              </a:rPr>
              <a:t>ACTIVITY-BASED COSTING </a:t>
            </a:r>
            <a:r>
              <a:rPr lang="cs-CZ" altLang="cs-CZ" sz="2400" b="1" dirty="0" smtClean="0">
                <a:latin typeface="Arial" panose="020B0604020202020204" pitchFamily="34" charset="0"/>
              </a:rPr>
              <a:t>(2)</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647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GB" altLang="cs-CZ" sz="2200" dirty="0" smtClean="0">
                <a:latin typeface="Arial" panose="020B0604020202020204" pitchFamily="34" charset="0"/>
              </a:rPr>
              <a:t>in contrast, activity-based costing systems do not arbitrarily assign these types of costs, which are called </a:t>
            </a:r>
            <a:r>
              <a:rPr lang="en-GB" altLang="cs-CZ" sz="2200" b="1" dirty="0" smtClean="0">
                <a:latin typeface="Arial" panose="020B0604020202020204" pitchFamily="34" charset="0"/>
              </a:rPr>
              <a:t>organization-sustaining costs</a:t>
            </a:r>
            <a:r>
              <a:rPr lang="en-GB" altLang="cs-CZ" sz="2200" dirty="0" smtClean="0">
                <a:latin typeface="Arial" panose="020B0604020202020204" pitchFamily="34" charset="0"/>
              </a:rPr>
              <a:t>, to products</a:t>
            </a:r>
          </a:p>
          <a:p>
            <a:pPr marL="285750" indent="-285750" eaLnBrk="1" hangingPunct="1">
              <a:spcBef>
                <a:spcPct val="0"/>
              </a:spcBef>
              <a:defRPr/>
            </a:pPr>
            <a:endParaRPr lang="en-GB" altLang="cs-CZ" sz="2200" dirty="0" smtClean="0">
              <a:latin typeface="Arial" panose="020B0604020202020204" pitchFamily="34" charset="0"/>
            </a:endParaRPr>
          </a:p>
          <a:p>
            <a:pPr marL="285750" indent="-285750" eaLnBrk="1" hangingPunct="1">
              <a:spcBef>
                <a:spcPct val="0"/>
              </a:spcBef>
              <a:defRPr/>
            </a:pPr>
            <a:r>
              <a:rPr lang="en-GB" altLang="cs-CZ" sz="2200" dirty="0" smtClean="0">
                <a:latin typeface="Arial" panose="020B0604020202020204" pitchFamily="34" charset="0"/>
              </a:rPr>
              <a:t>activity-based costing treats these types of costs as period expenses rather than product cost</a:t>
            </a:r>
          </a:p>
          <a:p>
            <a:pPr marL="285750" indent="-285750" eaLnBrk="1" hangingPunct="1">
              <a:spcBef>
                <a:spcPct val="0"/>
              </a:spcBef>
              <a:defRPr/>
            </a:pPr>
            <a:endParaRPr lang="en-GB" altLang="cs-CZ" sz="2200" dirty="0" smtClean="0">
              <a:latin typeface="Arial" panose="020B0604020202020204" pitchFamily="34" charset="0"/>
            </a:endParaRPr>
          </a:p>
          <a:p>
            <a:pPr marL="285750" indent="-285750" eaLnBrk="1" hangingPunct="1">
              <a:spcBef>
                <a:spcPct val="0"/>
              </a:spcBef>
              <a:defRPr/>
            </a:pPr>
            <a:r>
              <a:rPr lang="en-GB" altLang="cs-CZ" sz="2200" dirty="0" smtClean="0">
                <a:latin typeface="Arial" panose="020B0604020202020204" pitchFamily="34" charset="0"/>
              </a:rPr>
              <a:t>additionally, in a traditional absorption costing system, the costs of unused, or idle, capacity are assigned to products</a:t>
            </a:r>
          </a:p>
          <a:p>
            <a:pPr marL="285750" indent="-285750" eaLnBrk="1" hangingPunct="1">
              <a:spcBef>
                <a:spcPct val="0"/>
              </a:spcBef>
              <a:defRPr/>
            </a:pPr>
            <a:endParaRPr lang="en-GB" altLang="cs-CZ" sz="2200" dirty="0" smtClean="0">
              <a:latin typeface="Arial" panose="020B0604020202020204" pitchFamily="34" charset="0"/>
            </a:endParaRPr>
          </a:p>
          <a:p>
            <a:pPr marL="1028700" lvl="1" eaLnBrk="1" hangingPunct="1">
              <a:spcBef>
                <a:spcPct val="0"/>
              </a:spcBef>
              <a:defRPr/>
            </a:pPr>
            <a:r>
              <a:rPr lang="en-GB" altLang="cs-CZ" sz="1800" dirty="0" smtClean="0">
                <a:latin typeface="Arial" panose="020B0604020202020204" pitchFamily="34" charset="0"/>
              </a:rPr>
              <a:t>if the budgeted level of activity declines, the overhead rate and unit product costs increase as the increasing costs of idle capacity are spread over a smaller base</a:t>
            </a:r>
          </a:p>
          <a:p>
            <a:pPr marL="285750" indent="-285750" eaLnBrk="1" hangingPunct="1">
              <a:spcBef>
                <a:spcPct val="0"/>
              </a:spcBef>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21495194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a:t>
            </a:r>
            <a:r>
              <a:rPr lang="en-GB" b="1" dirty="0" smtClean="0">
                <a:latin typeface="Arial" pitchFamily="34" charset="0"/>
                <a:cs typeface="Arial" pitchFamily="34" charset="0"/>
              </a:rPr>
              <a:t> </a:t>
            </a:r>
            <a:r>
              <a:rPr lang="en-GB" b="1" dirty="0">
                <a:latin typeface="Arial" pitchFamily="34" charset="0"/>
                <a:cs typeface="Arial" pitchFamily="34" charset="0"/>
              </a:rPr>
              <a:t>ACTIVITY-BASED COSTING</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MANUFACTURING COSTS AND </a:t>
            </a:r>
            <a:r>
              <a:rPr lang="en-GB" altLang="cs-CZ" sz="2400" b="1" dirty="0" smtClean="0">
                <a:latin typeface="Arial" panose="020B0604020202020204" pitchFamily="34" charset="0"/>
              </a:rPr>
              <a:t>ACTIVITY-BASED COSTING </a:t>
            </a:r>
            <a:r>
              <a:rPr lang="cs-CZ" altLang="cs-CZ" sz="2400" b="1" dirty="0" smtClean="0">
                <a:latin typeface="Arial" panose="020B0604020202020204" pitchFamily="34" charset="0"/>
              </a:rPr>
              <a:t>(3)</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954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endParaRPr lang="cs-CZ" altLang="cs-CZ" sz="2200" dirty="0" smtClean="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in </a:t>
            </a:r>
            <a:r>
              <a:rPr lang="en-US" altLang="cs-CZ" sz="2200" dirty="0">
                <a:latin typeface="Arial" panose="020B0604020202020204" pitchFamily="34" charset="0"/>
              </a:rPr>
              <a:t>contrast, in activity-based costing, products are only charged for the costs of the capacity they use - not for the costs of capacity they don´t use</a:t>
            </a:r>
          </a:p>
          <a:p>
            <a:pPr marL="285750" indent="-285750" eaLnBrk="1" hangingPunct="1">
              <a:spcBef>
                <a:spcPct val="0"/>
              </a:spcBef>
              <a:defRPr/>
            </a:pPr>
            <a:endParaRPr lang="en-US" altLang="cs-CZ" sz="2200" dirty="0">
              <a:latin typeface="Arial" panose="020B0604020202020204" pitchFamily="34" charset="0"/>
            </a:endParaRPr>
          </a:p>
          <a:p>
            <a:pPr marL="1028700" lvl="1" eaLnBrk="1" hangingPunct="1">
              <a:spcBef>
                <a:spcPct val="0"/>
              </a:spcBef>
              <a:defRPr/>
            </a:pPr>
            <a:r>
              <a:rPr lang="en-US" altLang="cs-CZ" sz="1800" dirty="0">
                <a:latin typeface="Arial" panose="020B0604020202020204" pitchFamily="34" charset="0"/>
              </a:rPr>
              <a:t>this provides more stable unit product costs and is consistent with the goal of assigning to products only the costs of the resources that they use</a:t>
            </a:r>
            <a:endParaRPr lang="cs-CZ" altLang="cs-CZ" sz="1800" dirty="0">
              <a:latin typeface="Arial" panose="020B0604020202020204" pitchFamily="34" charset="0"/>
            </a:endParaRPr>
          </a:p>
          <a:p>
            <a:pPr eaLnBrk="1" hangingPunct="1">
              <a:spcBef>
                <a:spcPct val="0"/>
              </a:spcBef>
              <a:buNone/>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1044193502"/>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1185</TotalTime>
  <Words>2215</Words>
  <Application>Microsoft Office PowerPoint</Application>
  <PresentationFormat>Předvádění na obrazovce (4:3)</PresentationFormat>
  <Paragraphs>231</Paragraphs>
  <Slides>28</Slides>
  <Notes>0</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28</vt:i4>
      </vt:variant>
    </vt:vector>
  </HeadingPairs>
  <TitlesOfParts>
    <vt:vector size="35" baseType="lpstr">
      <vt:lpstr>Arial</vt:lpstr>
      <vt:lpstr>Calibri</vt:lpstr>
      <vt:lpstr>Calibri Light</vt:lpstr>
      <vt:lpstr>Cambria Math</vt:lpstr>
      <vt:lpstr>Times New Roman</vt:lpstr>
      <vt:lpstr>Motiv sady Office</vt:lpstr>
      <vt:lpstr>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sel0010</cp:lastModifiedBy>
  <cp:revision>73</cp:revision>
  <dcterms:created xsi:type="dcterms:W3CDTF">2016-03-17T12:08:01Z</dcterms:created>
  <dcterms:modified xsi:type="dcterms:W3CDTF">2021-09-21T12:10:19Z</dcterms:modified>
</cp:coreProperties>
</file>