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handoutMasterIdLst>
    <p:handoutMasterId r:id="rId33"/>
  </p:handoutMasterIdLst>
  <p:sldIdLst>
    <p:sldId id="256" r:id="rId2"/>
    <p:sldId id="258" r:id="rId3"/>
    <p:sldId id="270" r:id="rId4"/>
    <p:sldId id="271" r:id="rId5"/>
    <p:sldId id="294" r:id="rId6"/>
    <p:sldId id="272" r:id="rId7"/>
    <p:sldId id="321" r:id="rId8"/>
    <p:sldId id="324" r:id="rId9"/>
    <p:sldId id="278" r:id="rId10"/>
    <p:sldId id="290" r:id="rId11"/>
    <p:sldId id="291" r:id="rId12"/>
    <p:sldId id="292" r:id="rId13"/>
    <p:sldId id="300" r:id="rId14"/>
    <p:sldId id="301" r:id="rId15"/>
    <p:sldId id="302" r:id="rId16"/>
    <p:sldId id="303" r:id="rId17"/>
    <p:sldId id="304" r:id="rId18"/>
    <p:sldId id="305" r:id="rId19"/>
    <p:sldId id="306" r:id="rId20"/>
    <p:sldId id="307" r:id="rId21"/>
    <p:sldId id="309" r:id="rId22"/>
    <p:sldId id="311" r:id="rId23"/>
    <p:sldId id="312" r:id="rId24"/>
    <p:sldId id="308" r:id="rId25"/>
    <p:sldId id="320" r:id="rId26"/>
    <p:sldId id="322" r:id="rId27"/>
    <p:sldId id="323" r:id="rId28"/>
    <p:sldId id="318" r:id="rId29"/>
    <p:sldId id="319" r:id="rId30"/>
    <p:sldId id="269" r:id="rId31"/>
  </p:sldIdLst>
  <p:sldSz cx="9144000" cy="6858000" type="screen4x3"/>
  <p:notesSz cx="7099300" cy="10234613"/>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60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1594"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1"/>
            <a:ext cx="3077137" cy="512304"/>
          </a:xfrm>
          <a:prstGeom prst="rect">
            <a:avLst/>
          </a:prstGeom>
        </p:spPr>
        <p:txBody>
          <a:bodyPr vert="horz" lIns="94764" tIns="47382" rIns="94764" bIns="47382" rtlCol="0"/>
          <a:lstStyle>
            <a:lvl1pPr algn="l">
              <a:defRPr sz="1200">
                <a:latin typeface="Arial" charset="0"/>
              </a:defRPr>
            </a:lvl1pPr>
          </a:lstStyle>
          <a:p>
            <a:pPr>
              <a:defRPr/>
            </a:pPr>
            <a:endParaRPr lang="cs-CZ"/>
          </a:p>
        </p:txBody>
      </p:sp>
      <p:sp>
        <p:nvSpPr>
          <p:cNvPr id="3" name="Zástupný symbol pro datum 2"/>
          <p:cNvSpPr>
            <a:spLocks noGrp="1"/>
          </p:cNvSpPr>
          <p:nvPr>
            <p:ph type="dt" sz="quarter" idx="1"/>
          </p:nvPr>
        </p:nvSpPr>
        <p:spPr>
          <a:xfrm>
            <a:off x="4020506" y="1"/>
            <a:ext cx="3077137" cy="512304"/>
          </a:xfrm>
          <a:prstGeom prst="rect">
            <a:avLst/>
          </a:prstGeom>
        </p:spPr>
        <p:txBody>
          <a:bodyPr vert="horz" lIns="94764" tIns="47382" rIns="94764" bIns="47382" rtlCol="0"/>
          <a:lstStyle>
            <a:lvl1pPr algn="r">
              <a:defRPr sz="1200">
                <a:latin typeface="Arial" charset="0"/>
              </a:defRPr>
            </a:lvl1pPr>
          </a:lstStyle>
          <a:p>
            <a:pPr>
              <a:defRPr/>
            </a:pPr>
            <a:fld id="{EDA272C6-1EC9-4E88-B156-9A3FD8137C5A}" type="datetimeFigureOut">
              <a:rPr lang="cs-CZ"/>
              <a:pPr>
                <a:defRPr/>
              </a:pPr>
              <a:t>22.09.2022</a:t>
            </a:fld>
            <a:endParaRPr lang="cs-CZ"/>
          </a:p>
        </p:txBody>
      </p:sp>
      <p:sp>
        <p:nvSpPr>
          <p:cNvPr id="4" name="Zástupný symbol pro zápatí 3"/>
          <p:cNvSpPr>
            <a:spLocks noGrp="1"/>
          </p:cNvSpPr>
          <p:nvPr>
            <p:ph type="ftr" sz="quarter" idx="2"/>
          </p:nvPr>
        </p:nvSpPr>
        <p:spPr>
          <a:xfrm>
            <a:off x="0" y="9720673"/>
            <a:ext cx="3077137" cy="512303"/>
          </a:xfrm>
          <a:prstGeom prst="rect">
            <a:avLst/>
          </a:prstGeom>
        </p:spPr>
        <p:txBody>
          <a:bodyPr vert="horz" lIns="94764" tIns="47382" rIns="94764" bIns="47382" rtlCol="0" anchor="b"/>
          <a:lstStyle>
            <a:lvl1pPr algn="l">
              <a:defRPr sz="1200">
                <a:latin typeface="Arial" charset="0"/>
              </a:defRPr>
            </a:lvl1pPr>
          </a:lstStyle>
          <a:p>
            <a:pPr>
              <a:defRPr/>
            </a:pPr>
            <a:endParaRPr lang="cs-CZ"/>
          </a:p>
        </p:txBody>
      </p:sp>
      <p:sp>
        <p:nvSpPr>
          <p:cNvPr id="5" name="Zástupný symbol pro číslo snímku 4"/>
          <p:cNvSpPr>
            <a:spLocks noGrp="1"/>
          </p:cNvSpPr>
          <p:nvPr>
            <p:ph type="sldNum" sz="quarter" idx="3"/>
          </p:nvPr>
        </p:nvSpPr>
        <p:spPr>
          <a:xfrm>
            <a:off x="4020506" y="9720673"/>
            <a:ext cx="3077137" cy="512303"/>
          </a:xfrm>
          <a:prstGeom prst="rect">
            <a:avLst/>
          </a:prstGeom>
        </p:spPr>
        <p:txBody>
          <a:bodyPr vert="horz" lIns="94764" tIns="47382" rIns="94764" bIns="47382" rtlCol="0" anchor="b"/>
          <a:lstStyle>
            <a:lvl1pPr algn="r">
              <a:defRPr sz="1200">
                <a:latin typeface="Arial" charset="0"/>
              </a:defRPr>
            </a:lvl1pPr>
          </a:lstStyle>
          <a:p>
            <a:pPr>
              <a:defRPr/>
            </a:pPr>
            <a:fld id="{28BF785D-A6E8-4BF5-AA9C-17C42AFF78DA}" type="slidenum">
              <a:rPr lang="cs-CZ"/>
              <a:pPr>
                <a:defRPr/>
              </a:pPr>
              <a:t>‹#›</a:t>
            </a:fld>
            <a:endParaRPr lang="cs-CZ"/>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1"/>
            <a:ext cx="3077137" cy="512304"/>
          </a:xfrm>
          <a:prstGeom prst="rect">
            <a:avLst/>
          </a:prstGeom>
        </p:spPr>
        <p:txBody>
          <a:bodyPr vert="horz" lIns="94764" tIns="47382" rIns="94764" bIns="47382" rtlCol="0"/>
          <a:lstStyle>
            <a:lvl1pPr algn="l">
              <a:defRPr sz="1200">
                <a:latin typeface="Arial" charset="0"/>
              </a:defRPr>
            </a:lvl1pPr>
          </a:lstStyle>
          <a:p>
            <a:pPr>
              <a:defRPr/>
            </a:pPr>
            <a:endParaRPr lang="cs-CZ"/>
          </a:p>
        </p:txBody>
      </p:sp>
      <p:sp>
        <p:nvSpPr>
          <p:cNvPr id="3" name="Zástupný symbol pro datum 2"/>
          <p:cNvSpPr>
            <a:spLocks noGrp="1"/>
          </p:cNvSpPr>
          <p:nvPr>
            <p:ph type="dt" idx="1"/>
          </p:nvPr>
        </p:nvSpPr>
        <p:spPr>
          <a:xfrm>
            <a:off x="4020506" y="1"/>
            <a:ext cx="3077137" cy="512304"/>
          </a:xfrm>
          <a:prstGeom prst="rect">
            <a:avLst/>
          </a:prstGeom>
        </p:spPr>
        <p:txBody>
          <a:bodyPr vert="horz" lIns="94764" tIns="47382" rIns="94764" bIns="47382" rtlCol="0"/>
          <a:lstStyle>
            <a:lvl1pPr algn="r">
              <a:defRPr sz="1200">
                <a:latin typeface="Arial" charset="0"/>
              </a:defRPr>
            </a:lvl1pPr>
          </a:lstStyle>
          <a:p>
            <a:pPr>
              <a:defRPr/>
            </a:pPr>
            <a:fld id="{A61F1CB0-397E-42A6-8939-2C718830967C}" type="datetimeFigureOut">
              <a:rPr lang="cs-CZ"/>
              <a:pPr>
                <a:defRPr/>
              </a:pPr>
              <a:t>22.09.2022</a:t>
            </a:fld>
            <a:endParaRPr lang="cs-CZ"/>
          </a:p>
        </p:txBody>
      </p:sp>
      <p:sp>
        <p:nvSpPr>
          <p:cNvPr id="4" name="Zástupný symbol pro obrázek snímku 3"/>
          <p:cNvSpPr>
            <a:spLocks noGrp="1" noRot="1" noChangeAspect="1"/>
          </p:cNvSpPr>
          <p:nvPr>
            <p:ph type="sldImg" idx="2"/>
          </p:nvPr>
        </p:nvSpPr>
        <p:spPr>
          <a:xfrm>
            <a:off x="990600" y="768350"/>
            <a:ext cx="5118100" cy="3838575"/>
          </a:xfrm>
          <a:prstGeom prst="rect">
            <a:avLst/>
          </a:prstGeom>
          <a:noFill/>
          <a:ln w="12700">
            <a:solidFill>
              <a:prstClr val="black"/>
            </a:solidFill>
          </a:ln>
        </p:spPr>
        <p:txBody>
          <a:bodyPr vert="horz" lIns="94764" tIns="47382" rIns="94764" bIns="47382" rtlCol="0" anchor="ctr"/>
          <a:lstStyle/>
          <a:p>
            <a:pPr lvl="0"/>
            <a:endParaRPr lang="cs-CZ" noProof="0"/>
          </a:p>
        </p:txBody>
      </p:sp>
      <p:sp>
        <p:nvSpPr>
          <p:cNvPr id="5" name="Zástupný symbol pro poznámky 4"/>
          <p:cNvSpPr>
            <a:spLocks noGrp="1"/>
          </p:cNvSpPr>
          <p:nvPr>
            <p:ph type="body" sz="quarter" idx="3"/>
          </p:nvPr>
        </p:nvSpPr>
        <p:spPr>
          <a:xfrm>
            <a:off x="709599" y="4861156"/>
            <a:ext cx="5680103" cy="4605821"/>
          </a:xfrm>
          <a:prstGeom prst="rect">
            <a:avLst/>
          </a:prstGeom>
        </p:spPr>
        <p:txBody>
          <a:bodyPr vert="horz" lIns="94764" tIns="47382" rIns="94764" bIns="47382" rtlCol="0">
            <a:normAutofit/>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6" name="Zástupný symbol pro zápatí 5"/>
          <p:cNvSpPr>
            <a:spLocks noGrp="1"/>
          </p:cNvSpPr>
          <p:nvPr>
            <p:ph type="ftr" sz="quarter" idx="4"/>
          </p:nvPr>
        </p:nvSpPr>
        <p:spPr>
          <a:xfrm>
            <a:off x="0" y="9720673"/>
            <a:ext cx="3077137" cy="512303"/>
          </a:xfrm>
          <a:prstGeom prst="rect">
            <a:avLst/>
          </a:prstGeom>
        </p:spPr>
        <p:txBody>
          <a:bodyPr vert="horz" lIns="94764" tIns="47382" rIns="94764" bIns="47382" rtlCol="0" anchor="b"/>
          <a:lstStyle>
            <a:lvl1pPr algn="l">
              <a:defRPr sz="1200">
                <a:latin typeface="Arial" charset="0"/>
              </a:defRPr>
            </a:lvl1pPr>
          </a:lstStyle>
          <a:p>
            <a:pPr>
              <a:defRPr/>
            </a:pPr>
            <a:endParaRPr lang="cs-CZ"/>
          </a:p>
        </p:txBody>
      </p:sp>
      <p:sp>
        <p:nvSpPr>
          <p:cNvPr id="7" name="Zástupný symbol pro číslo snímku 6"/>
          <p:cNvSpPr>
            <a:spLocks noGrp="1"/>
          </p:cNvSpPr>
          <p:nvPr>
            <p:ph type="sldNum" sz="quarter" idx="5"/>
          </p:nvPr>
        </p:nvSpPr>
        <p:spPr>
          <a:xfrm>
            <a:off x="4020506" y="9720673"/>
            <a:ext cx="3077137" cy="512303"/>
          </a:xfrm>
          <a:prstGeom prst="rect">
            <a:avLst/>
          </a:prstGeom>
        </p:spPr>
        <p:txBody>
          <a:bodyPr vert="horz" lIns="94764" tIns="47382" rIns="94764" bIns="47382" rtlCol="0" anchor="b"/>
          <a:lstStyle>
            <a:lvl1pPr algn="r">
              <a:defRPr sz="1200">
                <a:latin typeface="Arial" charset="0"/>
              </a:defRPr>
            </a:lvl1pPr>
          </a:lstStyle>
          <a:p>
            <a:pPr>
              <a:defRPr/>
            </a:pPr>
            <a:fld id="{28A21BE3-C8DF-4C7B-B1FA-4B311B32BD1B}" type="slidenum">
              <a:rPr lang="cs-CZ"/>
              <a:pPr>
                <a:defRPr/>
              </a:pPr>
              <a:t>‹#›</a:t>
            </a:fld>
            <a:endParaRPr lang="cs-C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cs-CZ"/>
              <a:t>Klepnutím lze upravit styl předlohy nadpisů.</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Klepnutím lze upravit styl předlohy podnadpisů.</a:t>
            </a:r>
            <a:endParaRPr lang="fr-FR"/>
          </a:p>
        </p:txBody>
      </p:sp>
      <p:sp>
        <p:nvSpPr>
          <p:cNvPr id="4" name="Espace réservé de la date 3"/>
          <p:cNvSpPr>
            <a:spLocks noGrp="1"/>
          </p:cNvSpPr>
          <p:nvPr>
            <p:ph type="dt" sz="half" idx="10"/>
          </p:nvPr>
        </p:nvSpPr>
        <p:spPr/>
        <p:txBody>
          <a:bodyPr/>
          <a:lstStyle>
            <a:lvl1pPr>
              <a:defRPr/>
            </a:lvl1pPr>
          </a:lstStyle>
          <a:p>
            <a:pPr>
              <a:defRPr/>
            </a:pPr>
            <a:fld id="{083E4C3E-109B-4BED-AB66-AB44583FA1E8}" type="datetime1">
              <a:rPr lang="fr-FR"/>
              <a:pPr>
                <a:defRPr/>
              </a:pPr>
              <a:t>22/09/2022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AD719A98-1267-4F11-9692-520A0B0EA899}" type="slidenum">
              <a:rPr lang="fr-FR"/>
              <a:pPr>
                <a:defRPr/>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cs-CZ"/>
              <a:t>Klepnutím lze upravit styl předlohy nadpisů.</a:t>
            </a:r>
            <a:endParaRPr lang="fr-FR"/>
          </a:p>
        </p:txBody>
      </p:sp>
      <p:sp>
        <p:nvSpPr>
          <p:cNvPr id="3" name="Espace réservé du texte vertical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fr-FR"/>
          </a:p>
        </p:txBody>
      </p:sp>
      <p:sp>
        <p:nvSpPr>
          <p:cNvPr id="4" name="Espace réservé de la date 3"/>
          <p:cNvSpPr>
            <a:spLocks noGrp="1"/>
          </p:cNvSpPr>
          <p:nvPr>
            <p:ph type="dt" sz="half" idx="10"/>
          </p:nvPr>
        </p:nvSpPr>
        <p:spPr/>
        <p:txBody>
          <a:bodyPr/>
          <a:lstStyle>
            <a:lvl1pPr>
              <a:defRPr/>
            </a:lvl1pPr>
          </a:lstStyle>
          <a:p>
            <a:pPr>
              <a:defRPr/>
            </a:pPr>
            <a:fld id="{7BF761B3-A25F-40B9-B07C-A82E0CAE61F6}" type="datetime1">
              <a:rPr lang="fr-FR"/>
              <a:pPr>
                <a:defRPr/>
              </a:pPr>
              <a:t>22/09/2022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1F53EC85-D374-4D1C-BF2F-ECD1CD7D455C}" type="slidenum">
              <a:rPr lang="fr-FR"/>
              <a:pPr>
                <a:defRPr/>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cs-CZ"/>
              <a:t>Klepnutím lze upravit styl předlohy nadpisů.</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fr-FR"/>
          </a:p>
        </p:txBody>
      </p:sp>
      <p:sp>
        <p:nvSpPr>
          <p:cNvPr id="4" name="Espace réservé de la date 3"/>
          <p:cNvSpPr>
            <a:spLocks noGrp="1"/>
          </p:cNvSpPr>
          <p:nvPr>
            <p:ph type="dt" sz="half" idx="10"/>
          </p:nvPr>
        </p:nvSpPr>
        <p:spPr/>
        <p:txBody>
          <a:bodyPr/>
          <a:lstStyle>
            <a:lvl1pPr>
              <a:defRPr/>
            </a:lvl1pPr>
          </a:lstStyle>
          <a:p>
            <a:pPr>
              <a:defRPr/>
            </a:pPr>
            <a:fld id="{0C2E78AE-B119-4343-8487-1B4DA4861D41}" type="datetime1">
              <a:rPr lang="fr-FR"/>
              <a:pPr>
                <a:defRPr/>
              </a:pPr>
              <a:t>22/09/2022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32F4EBAC-EA3C-4487-AD89-1564DD5B6ABC}" type="slidenum">
              <a:rPr lang="fr-FR"/>
              <a:pPr>
                <a:defRPr/>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cs-CZ"/>
              <a:t>Klepnutím lze upravit styl předlohy nadpisů.</a:t>
            </a:r>
            <a:endParaRPr lang="fr-FR"/>
          </a:p>
        </p:txBody>
      </p:sp>
      <p:sp>
        <p:nvSpPr>
          <p:cNvPr id="3" name="Espace réservé du contenu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fr-FR"/>
          </a:p>
        </p:txBody>
      </p:sp>
      <p:sp>
        <p:nvSpPr>
          <p:cNvPr id="4" name="Espace réservé de la date 3"/>
          <p:cNvSpPr>
            <a:spLocks noGrp="1"/>
          </p:cNvSpPr>
          <p:nvPr>
            <p:ph type="dt" sz="half" idx="10"/>
          </p:nvPr>
        </p:nvSpPr>
        <p:spPr/>
        <p:txBody>
          <a:bodyPr/>
          <a:lstStyle>
            <a:lvl1pPr>
              <a:defRPr/>
            </a:lvl1pPr>
          </a:lstStyle>
          <a:p>
            <a:pPr>
              <a:defRPr/>
            </a:pPr>
            <a:fld id="{1D91DE26-535D-4961-9BB3-1C1DB8F5251D}" type="datetime1">
              <a:rPr lang="fr-FR"/>
              <a:pPr>
                <a:defRPr/>
              </a:pPr>
              <a:t>22/09/2022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CA71899F-802D-4948-8887-7D4CC5A3A2F0}" type="slidenum">
              <a:rPr lang="fr-FR"/>
              <a:pPr>
                <a:defRPr/>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Klepnutím lze upravit styly předlohy textu.</a:t>
            </a:r>
          </a:p>
        </p:txBody>
      </p:sp>
      <p:sp>
        <p:nvSpPr>
          <p:cNvPr id="4" name="Espace réservé de la date 3"/>
          <p:cNvSpPr>
            <a:spLocks noGrp="1"/>
          </p:cNvSpPr>
          <p:nvPr>
            <p:ph type="dt" sz="half" idx="10"/>
          </p:nvPr>
        </p:nvSpPr>
        <p:spPr/>
        <p:txBody>
          <a:bodyPr/>
          <a:lstStyle>
            <a:lvl1pPr>
              <a:defRPr/>
            </a:lvl1pPr>
          </a:lstStyle>
          <a:p>
            <a:pPr>
              <a:defRPr/>
            </a:pPr>
            <a:fld id="{E76161DB-6E88-4FB6-9E31-B456CF13CD9C}" type="datetime1">
              <a:rPr lang="fr-FR"/>
              <a:pPr>
                <a:defRPr/>
              </a:pPr>
              <a:t>22/09/2022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4F552454-04C8-4A8C-A015-A3D2F36A63C2}" type="slidenum">
              <a:rPr lang="fr-FR"/>
              <a:pPr>
                <a:defRPr/>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cs-CZ"/>
              <a:t>Klepnutím lze upravit styl předlohy nadpisů.</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fr-FR"/>
          </a:p>
        </p:txBody>
      </p:sp>
      <p:sp>
        <p:nvSpPr>
          <p:cNvPr id="5" name="Espace réservé de la date 3"/>
          <p:cNvSpPr>
            <a:spLocks noGrp="1"/>
          </p:cNvSpPr>
          <p:nvPr>
            <p:ph type="dt" sz="half" idx="10"/>
          </p:nvPr>
        </p:nvSpPr>
        <p:spPr/>
        <p:txBody>
          <a:bodyPr/>
          <a:lstStyle>
            <a:lvl1pPr>
              <a:defRPr/>
            </a:lvl1pPr>
          </a:lstStyle>
          <a:p>
            <a:pPr>
              <a:defRPr/>
            </a:pPr>
            <a:fld id="{54F3DBA1-7CC3-42CB-95E2-8709CDF0C6E0}" type="datetime1">
              <a:rPr lang="fr-FR"/>
              <a:pPr>
                <a:defRPr/>
              </a:pPr>
              <a:t>22/09/2022</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39DF7548-3D36-413E-8170-13F9647B6E0F}" type="slidenum">
              <a:rPr lang="fr-FR"/>
              <a:pPr>
                <a:defRPr/>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cs-CZ"/>
              <a:t>Klepnutím lze upravit styl předlohy nadpisů.</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fr-FR"/>
          </a:p>
        </p:txBody>
      </p:sp>
      <p:sp>
        <p:nvSpPr>
          <p:cNvPr id="7" name="Espace réservé de la date 3"/>
          <p:cNvSpPr>
            <a:spLocks noGrp="1"/>
          </p:cNvSpPr>
          <p:nvPr>
            <p:ph type="dt" sz="half" idx="10"/>
          </p:nvPr>
        </p:nvSpPr>
        <p:spPr/>
        <p:txBody>
          <a:bodyPr/>
          <a:lstStyle>
            <a:lvl1pPr>
              <a:defRPr/>
            </a:lvl1pPr>
          </a:lstStyle>
          <a:p>
            <a:pPr>
              <a:defRPr/>
            </a:pPr>
            <a:fld id="{BBAF4369-E2A1-4845-BBBA-DC6825866B54}" type="datetime1">
              <a:rPr lang="fr-FR"/>
              <a:pPr>
                <a:defRPr/>
              </a:pPr>
              <a:t>22/09/2022</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D9AC0A94-1EEA-49A3-B27E-709B0EC25FD3}" type="slidenum">
              <a:rPr lang="fr-FR"/>
              <a:pPr>
                <a:defRPr/>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cs-CZ"/>
              <a:t>Klepnutím lze upravit styl předlohy nadpisů.</a:t>
            </a:r>
            <a:endParaRPr lang="fr-FR"/>
          </a:p>
        </p:txBody>
      </p:sp>
      <p:sp>
        <p:nvSpPr>
          <p:cNvPr id="3" name="Espace réservé de la date 3"/>
          <p:cNvSpPr>
            <a:spLocks noGrp="1"/>
          </p:cNvSpPr>
          <p:nvPr>
            <p:ph type="dt" sz="half" idx="10"/>
          </p:nvPr>
        </p:nvSpPr>
        <p:spPr/>
        <p:txBody>
          <a:bodyPr/>
          <a:lstStyle>
            <a:lvl1pPr>
              <a:defRPr/>
            </a:lvl1pPr>
          </a:lstStyle>
          <a:p>
            <a:pPr>
              <a:defRPr/>
            </a:pPr>
            <a:fld id="{E3ABFDEC-437E-4CAC-8081-65A4CB107AA5}" type="datetime1">
              <a:rPr lang="fr-FR"/>
              <a:pPr>
                <a:defRPr/>
              </a:pPr>
              <a:t>22/09/2022</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5012E18F-9F70-4E66-B688-0D73D7695C6B}" type="slidenum">
              <a:rPr lang="fr-FR"/>
              <a:pPr>
                <a:defRPr/>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040117CD-1527-4E7D-B7E3-761B2814AA33}" type="datetime1">
              <a:rPr lang="fr-FR"/>
              <a:pPr>
                <a:defRPr/>
              </a:pPr>
              <a:t>22/09/2022</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DA8E8A1E-EA9D-4B6C-AAB3-0031C8AE834B}" type="slidenum">
              <a:rPr lang="fr-FR"/>
              <a:pPr>
                <a:defRPr/>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Espace réservé de la date 3"/>
          <p:cNvSpPr>
            <a:spLocks noGrp="1"/>
          </p:cNvSpPr>
          <p:nvPr>
            <p:ph type="dt" sz="half" idx="10"/>
          </p:nvPr>
        </p:nvSpPr>
        <p:spPr/>
        <p:txBody>
          <a:bodyPr/>
          <a:lstStyle>
            <a:lvl1pPr>
              <a:defRPr/>
            </a:lvl1pPr>
          </a:lstStyle>
          <a:p>
            <a:pPr>
              <a:defRPr/>
            </a:pPr>
            <a:fld id="{4D2601A8-8637-40EA-B4A9-D3287ED7BC29}" type="datetime1">
              <a:rPr lang="fr-FR"/>
              <a:pPr>
                <a:defRPr/>
              </a:pPr>
              <a:t>22/09/2022</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A99FE2FA-E459-478A-8BF7-52F38D4CB207}" type="slidenum">
              <a:rPr lang="fr-FR"/>
              <a:pPr>
                <a:defRPr/>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a:t>Klepnutím na ikonu přidáte obrázek.</a:t>
            </a:r>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Espace réservé de la date 3"/>
          <p:cNvSpPr>
            <a:spLocks noGrp="1"/>
          </p:cNvSpPr>
          <p:nvPr>
            <p:ph type="dt" sz="half" idx="10"/>
          </p:nvPr>
        </p:nvSpPr>
        <p:spPr/>
        <p:txBody>
          <a:bodyPr/>
          <a:lstStyle>
            <a:lvl1pPr>
              <a:defRPr/>
            </a:lvl1pPr>
          </a:lstStyle>
          <a:p>
            <a:pPr>
              <a:defRPr/>
            </a:pPr>
            <a:fld id="{9CA8972C-57B8-418A-ADBE-5AFE2005F5A7}" type="datetime1">
              <a:rPr lang="fr-FR"/>
              <a:pPr>
                <a:defRPr/>
              </a:pPr>
              <a:t>22/09/2022</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097B4A87-8F69-4939-AEB2-2D8E4E5B03E4}" type="slidenum">
              <a:rPr lang="fr-FR"/>
              <a:pPr>
                <a:defRPr/>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7171"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674E8AC-6B2C-42AE-A5A4-F59F0245C84F}" type="datetime1">
              <a:rPr lang="fr-FR"/>
              <a:pPr>
                <a:defRPr/>
              </a:pPr>
              <a:t>22/09/2022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6301DB4-13ED-4C73-92E0-A6424C9956BB}"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0.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2.wmf"/><Relationship Id="rId5" Type="http://schemas.openxmlformats.org/officeDocument/2006/relationships/oleObject" Target="../embeddings/oleObject7.bin"/><Relationship Id="rId4" Type="http://schemas.openxmlformats.org/officeDocument/2006/relationships/image" Target="../media/image11.wmf"/></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8.bin"/><Relationship Id="rId7" Type="http://schemas.openxmlformats.org/officeDocument/2006/relationships/oleObject" Target="../embeddings/oleObject10.bin"/><Relationship Id="rId12" Type="http://schemas.openxmlformats.org/officeDocument/2006/relationships/image" Target="../media/image19.wmf"/><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6.wmf"/><Relationship Id="rId11" Type="http://schemas.openxmlformats.org/officeDocument/2006/relationships/oleObject" Target="../embeddings/oleObject12.bin"/><Relationship Id="rId5" Type="http://schemas.openxmlformats.org/officeDocument/2006/relationships/oleObject" Target="../embeddings/oleObject9.bin"/><Relationship Id="rId10" Type="http://schemas.openxmlformats.org/officeDocument/2006/relationships/image" Target="../media/image18.wmf"/><Relationship Id="rId4" Type="http://schemas.openxmlformats.org/officeDocument/2006/relationships/image" Target="../media/image15.wmf"/><Relationship Id="rId9" Type="http://schemas.openxmlformats.org/officeDocument/2006/relationships/oleObject" Target="../embeddings/oleObject11.bin"/></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4.wmf"/><Relationship Id="rId5" Type="http://schemas.openxmlformats.org/officeDocument/2006/relationships/oleObject" Target="../embeddings/oleObject2.bin"/><Relationship Id="rId4" Type="http://schemas.openxmlformats.org/officeDocument/2006/relationships/image" Target="../media/image3.wmf"/></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egap.cz/"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Titre 1"/>
          <p:cNvSpPr>
            <a:spLocks noGrp="1"/>
          </p:cNvSpPr>
          <p:nvPr>
            <p:ph type="ctrTitle"/>
          </p:nvPr>
        </p:nvSpPr>
        <p:spPr/>
        <p:txBody>
          <a:bodyPr/>
          <a:lstStyle/>
          <a:p>
            <a:pPr eaLnBrk="1" hangingPunct="1"/>
            <a:r>
              <a:rPr lang="cs-CZ">
                <a:solidFill>
                  <a:schemeClr val="bg1"/>
                </a:solidFill>
              </a:rPr>
              <a:t>Rizikově očištěná výnosnost</a:t>
            </a:r>
            <a:endParaRPr lang="fr-FR">
              <a:solidFill>
                <a:schemeClr val="bg1"/>
              </a:solidFill>
            </a:endParaRPr>
          </a:p>
        </p:txBody>
      </p:sp>
      <p:sp>
        <p:nvSpPr>
          <p:cNvPr id="2051" name="Sous-titre 2"/>
          <p:cNvSpPr>
            <a:spLocks noGrp="1"/>
          </p:cNvSpPr>
          <p:nvPr>
            <p:ph type="subTitle" idx="1"/>
          </p:nvPr>
        </p:nvSpPr>
        <p:spPr>
          <a:xfrm>
            <a:off x="1258888" y="3716338"/>
            <a:ext cx="6400800" cy="1752600"/>
          </a:xfrm>
        </p:spPr>
        <p:txBody>
          <a:bodyPr/>
          <a:lstStyle/>
          <a:p>
            <a:pPr eaLnBrk="1" hangingPunct="1"/>
            <a:endParaRPr lang="fr-FR"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dissolve">
                                      <p:cBhvr>
                                        <p:cTn id="7" dur="500"/>
                                        <p:tgtEl>
                                          <p:spTgt spid="2050"/>
                                        </p:tgtEl>
                                      </p:cBhvr>
                                    </p:animEffect>
                                  </p:childTnLst>
                                </p:cTn>
                              </p:par>
                              <p:par>
                                <p:cTn id="8" presetID="9" presetClass="entr" presetSubtype="0" fill="hold" grpId="0" nodeType="withEffect" nodePh="1">
                                  <p:stCondLst>
                                    <p:cond delay="0"/>
                                  </p:stCondLst>
                                  <p:endCondLst>
                                    <p:cond evt="begin" delay="0">
                                      <p:tn val="8"/>
                                    </p:cond>
                                  </p:endCondLst>
                                  <p:childTnLst>
                                    <p:set>
                                      <p:cBhvr>
                                        <p:cTn id="9" dur="1" fill="hold">
                                          <p:stCondLst>
                                            <p:cond delay="0"/>
                                          </p:stCondLst>
                                        </p:cTn>
                                        <p:tgtEl>
                                          <p:spTgt spid="2051">
                                            <p:txEl>
                                              <p:pRg st="0" end="0"/>
                                            </p:txEl>
                                          </p:spTgt>
                                        </p:tgtEl>
                                        <p:attrNameLst>
                                          <p:attrName>style.visibility</p:attrName>
                                        </p:attrNameLst>
                                      </p:cBhvr>
                                      <p:to>
                                        <p:strVal val="visible"/>
                                      </p:to>
                                    </p:set>
                                    <p:animEffect transition="in" filter="dissolve">
                                      <p:cBhvr>
                                        <p:cTn id="10" dur="5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a:solidFill>
                  <a:schemeClr val="bg1"/>
                </a:solidFill>
              </a:rPr>
              <a:t>Hodnocení výkonnosti banky</a:t>
            </a:r>
            <a:endParaRPr lang="fr-FR">
              <a:solidFill>
                <a:schemeClr val="bg1"/>
              </a:solidFill>
            </a:endParaRPr>
          </a:p>
        </p:txBody>
      </p:sp>
      <p:sp>
        <p:nvSpPr>
          <p:cNvPr id="4099" name="Espace réservé du contenu 2"/>
          <p:cNvSpPr>
            <a:spLocks noGrp="1"/>
          </p:cNvSpPr>
          <p:nvPr>
            <p:ph idx="1"/>
          </p:nvPr>
        </p:nvSpPr>
        <p:spPr>
          <a:xfrm>
            <a:off x="457200" y="1903413"/>
            <a:ext cx="8229600" cy="4525962"/>
          </a:xfrm>
        </p:spPr>
        <p:txBody>
          <a:bodyPr/>
          <a:lstStyle/>
          <a:p>
            <a:pPr eaLnBrk="1" hangingPunct="1">
              <a:lnSpc>
                <a:spcPct val="90000"/>
              </a:lnSpc>
            </a:pPr>
            <a:r>
              <a:rPr lang="cs-CZ">
                <a:solidFill>
                  <a:srgbClr val="42607C"/>
                </a:solidFill>
              </a:rPr>
              <a:t>ukazatel SVA (Shareholder´s Value Added)</a:t>
            </a:r>
          </a:p>
          <a:p>
            <a:pPr lvl="1" eaLnBrk="1" hangingPunct="1">
              <a:lnSpc>
                <a:spcPct val="90000"/>
              </a:lnSpc>
            </a:pPr>
            <a:r>
              <a:rPr lang="cs-CZ" altLang="zh-CN">
                <a:solidFill>
                  <a:srgbClr val="42607C"/>
                </a:solidFill>
              </a:rPr>
              <a:t>vzorec:</a:t>
            </a:r>
          </a:p>
          <a:p>
            <a:pPr lvl="1" eaLnBrk="1" hangingPunct="1">
              <a:lnSpc>
                <a:spcPct val="90000"/>
              </a:lnSpc>
            </a:pPr>
            <a:endParaRPr lang="cs-CZ" altLang="zh-CN">
              <a:solidFill>
                <a:srgbClr val="42607C"/>
              </a:solidFill>
            </a:endParaRPr>
          </a:p>
          <a:p>
            <a:pPr lvl="1" eaLnBrk="1" hangingPunct="1">
              <a:lnSpc>
                <a:spcPct val="90000"/>
              </a:lnSpc>
            </a:pPr>
            <a:endParaRPr lang="cs-CZ" altLang="zh-CN">
              <a:solidFill>
                <a:srgbClr val="42607C"/>
              </a:solidFill>
            </a:endParaRPr>
          </a:p>
          <a:p>
            <a:pPr lvl="1" eaLnBrk="1" hangingPunct="1">
              <a:lnSpc>
                <a:spcPct val="90000"/>
              </a:lnSpc>
            </a:pPr>
            <a:r>
              <a:rPr lang="cs-CZ" altLang="zh-CN">
                <a:solidFill>
                  <a:srgbClr val="42607C"/>
                </a:solidFill>
              </a:rPr>
              <a:t>hodnota je přidaná, když čistý ekonomický zisk převýší ekonomické náklady kapitálu potřebného na vyprodukování provozního zisku</a:t>
            </a:r>
            <a:r>
              <a:rPr lang="en-US" altLang="zh-CN">
                <a:solidFill>
                  <a:srgbClr val="42607C"/>
                </a:solidFill>
              </a:rPr>
              <a:t> </a:t>
            </a:r>
          </a:p>
        </p:txBody>
      </p:sp>
      <p:sp>
        <p:nvSpPr>
          <p:cNvPr id="4" name="Zástupný symbol pro číslo snímku 3"/>
          <p:cNvSpPr>
            <a:spLocks noGrp="1"/>
          </p:cNvSpPr>
          <p:nvPr>
            <p:ph type="sldNum" sz="quarter" idx="12"/>
          </p:nvPr>
        </p:nvSpPr>
        <p:spPr/>
        <p:txBody>
          <a:bodyPr/>
          <a:lstStyle/>
          <a:p>
            <a:pPr>
              <a:defRPr/>
            </a:pPr>
            <a:fld id="{04546DC9-D833-4F16-B3DB-DF76B29EF36C}" type="slidenum">
              <a:rPr lang="fr-FR" smtClean="0"/>
              <a:pPr>
                <a:defRPr/>
              </a:pPr>
              <a:t>10</a:t>
            </a:fld>
            <a:endParaRPr lang="fr-FR"/>
          </a:p>
        </p:txBody>
      </p:sp>
      <p:sp>
        <p:nvSpPr>
          <p:cNvPr id="3079"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p>
        </p:txBody>
      </p:sp>
      <p:graphicFrame>
        <p:nvGraphicFramePr>
          <p:cNvPr id="11269" name="Object 5"/>
          <p:cNvGraphicFramePr>
            <a:graphicFrameLocks noChangeAspect="1"/>
          </p:cNvGraphicFramePr>
          <p:nvPr/>
        </p:nvGraphicFramePr>
        <p:xfrm>
          <a:off x="1331913" y="2997200"/>
          <a:ext cx="4217987" cy="431800"/>
        </p:xfrm>
        <a:graphic>
          <a:graphicData uri="http://schemas.openxmlformats.org/presentationml/2006/ole">
            <mc:AlternateContent xmlns:mc="http://schemas.openxmlformats.org/markup-compatibility/2006">
              <mc:Choice xmlns:v="urn:schemas-microsoft-com:vml" Requires="v">
                <p:oleObj name="Rovnice" r:id="rId3" imgW="2108200" imgH="215900" progId="Equation.3">
                  <p:embed/>
                </p:oleObj>
              </mc:Choice>
              <mc:Fallback>
                <p:oleObj name="Rovnice" r:id="rId3" imgW="2108200" imgH="2159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2997200"/>
                        <a:ext cx="4217987" cy="431800"/>
                      </a:xfrm>
                      <a:prstGeom prst="rect">
                        <a:avLst/>
                      </a:prstGeom>
                      <a:noFill/>
                      <a:ln w="9525">
                        <a:solidFill>
                          <a:srgbClr val="42607C"/>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4" end="4"/>
                                            </p:txEl>
                                          </p:spTgt>
                                        </p:tgtEl>
                                        <p:attrNameLst>
                                          <p:attrName>style.visibility</p:attrName>
                                        </p:attrNameLst>
                                      </p:cBhvr>
                                      <p:to>
                                        <p:strVal val="visible"/>
                                      </p:to>
                                    </p:set>
                                    <p:animEffect transition="in" filter="dissolve">
                                      <p:cBhvr>
                                        <p:cTn id="16" dur="500"/>
                                        <p:tgtEl>
                                          <p:spTgt spid="4099">
                                            <p:txEl>
                                              <p:pRg st="4" end="4"/>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11269"/>
                                        </p:tgtEl>
                                        <p:attrNameLst>
                                          <p:attrName>style.visibility</p:attrName>
                                        </p:attrNameLst>
                                      </p:cBhvr>
                                      <p:to>
                                        <p:strVal val="visible"/>
                                      </p:to>
                                    </p:set>
                                    <p:animEffect transition="in" filter="dissolve">
                                      <p:cBhvr>
                                        <p:cTn id="19"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utoUpdateAnimBg="0"/>
      <p:bldP spid="4099" grpId="0" build="p" autoUpdateAnimBg="0" advAuto="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a:solidFill>
                  <a:schemeClr val="bg1"/>
                </a:solidFill>
              </a:rPr>
              <a:t>Výpočet SVA</a:t>
            </a:r>
            <a:endParaRPr lang="fr-FR">
              <a:solidFill>
                <a:schemeClr val="bg1"/>
              </a:solidFill>
            </a:endParaRPr>
          </a:p>
        </p:txBody>
      </p:sp>
      <p:sp>
        <p:nvSpPr>
          <p:cNvPr id="4099" name="Espace réservé du contenu 2"/>
          <p:cNvSpPr>
            <a:spLocks noGrp="1"/>
          </p:cNvSpPr>
          <p:nvPr>
            <p:ph idx="1"/>
          </p:nvPr>
        </p:nvSpPr>
        <p:spPr>
          <a:xfrm>
            <a:off x="457200" y="1903413"/>
            <a:ext cx="8229600" cy="4525962"/>
          </a:xfrm>
        </p:spPr>
        <p:txBody>
          <a:bodyPr/>
          <a:lstStyle/>
          <a:p>
            <a:pPr marL="514350" indent="-514350" eaLnBrk="1" hangingPunct="1">
              <a:lnSpc>
                <a:spcPct val="90000"/>
              </a:lnSpc>
            </a:pPr>
            <a:r>
              <a:rPr lang="cs-CZ" sz="2800">
                <a:solidFill>
                  <a:srgbClr val="42607C"/>
                </a:solidFill>
              </a:rPr>
              <a:t>výpočet NOPAT</a:t>
            </a:r>
          </a:p>
          <a:p>
            <a:pPr lvl="1" eaLnBrk="1" hangingPunct="1">
              <a:lnSpc>
                <a:spcPct val="90000"/>
              </a:lnSpc>
            </a:pPr>
            <a:r>
              <a:rPr lang="cs-CZ" altLang="zh-CN" sz="2400">
                <a:solidFill>
                  <a:srgbClr val="42607C"/>
                </a:solidFill>
              </a:rPr>
              <a:t>čistý provozní zisk, po úpravě o některé operace</a:t>
            </a:r>
          </a:p>
          <a:p>
            <a:pPr marL="514350" indent="-514350" eaLnBrk="1" hangingPunct="1">
              <a:lnSpc>
                <a:spcPct val="90000"/>
              </a:lnSpc>
            </a:pPr>
            <a:r>
              <a:rPr lang="cs-CZ" sz="2800">
                <a:solidFill>
                  <a:srgbClr val="42607C"/>
                </a:solidFill>
              </a:rPr>
              <a:t>výpočet CAR</a:t>
            </a:r>
          </a:p>
          <a:p>
            <a:pPr marL="514350" indent="-514350" eaLnBrk="1" hangingPunct="1">
              <a:lnSpc>
                <a:spcPct val="90000"/>
              </a:lnSpc>
            </a:pPr>
            <a:r>
              <a:rPr lang="cs-CZ" sz="2800">
                <a:solidFill>
                  <a:srgbClr val="42607C"/>
                </a:solidFill>
              </a:rPr>
              <a:t>výpočet WACC</a:t>
            </a:r>
          </a:p>
          <a:p>
            <a:pPr lvl="1" eaLnBrk="1" hangingPunct="1">
              <a:lnSpc>
                <a:spcPct val="90000"/>
              </a:lnSpc>
            </a:pPr>
            <a:r>
              <a:rPr lang="cs-CZ" altLang="zh-CN" sz="2400">
                <a:solidFill>
                  <a:srgbClr val="42607C"/>
                </a:solidFill>
              </a:rPr>
              <a:t>vážené průměrné náklady kapitálu</a:t>
            </a:r>
            <a:r>
              <a:rPr lang="en-US" altLang="zh-CN" sz="2400">
                <a:solidFill>
                  <a:srgbClr val="42607C"/>
                </a:solidFill>
              </a:rPr>
              <a:t> </a:t>
            </a:r>
            <a:endParaRPr lang="cs-CZ" altLang="zh-CN" sz="2400">
              <a:solidFill>
                <a:srgbClr val="42607C"/>
              </a:solidFill>
            </a:endParaRPr>
          </a:p>
          <a:p>
            <a:pPr lvl="1" eaLnBrk="1" hangingPunct="1">
              <a:lnSpc>
                <a:spcPct val="90000"/>
              </a:lnSpc>
            </a:pPr>
            <a:endParaRPr lang="cs-CZ" altLang="zh-CN" sz="2400">
              <a:solidFill>
                <a:srgbClr val="42607C"/>
              </a:solidFill>
            </a:endParaRPr>
          </a:p>
          <a:p>
            <a:pPr lvl="1" eaLnBrk="1" hangingPunct="1">
              <a:lnSpc>
                <a:spcPct val="90000"/>
              </a:lnSpc>
            </a:pPr>
            <a:endParaRPr lang="cs-CZ" altLang="zh-CN" sz="2400">
              <a:solidFill>
                <a:srgbClr val="42607C"/>
              </a:solidFill>
            </a:endParaRPr>
          </a:p>
          <a:p>
            <a:pPr lvl="1" eaLnBrk="1" hangingPunct="1">
              <a:lnSpc>
                <a:spcPct val="90000"/>
              </a:lnSpc>
            </a:pPr>
            <a:endParaRPr lang="cs-CZ" altLang="zh-CN" sz="2400">
              <a:solidFill>
                <a:srgbClr val="42607C"/>
              </a:solidFill>
            </a:endParaRPr>
          </a:p>
          <a:p>
            <a:pPr lvl="1" eaLnBrk="1" hangingPunct="1">
              <a:lnSpc>
                <a:spcPct val="90000"/>
              </a:lnSpc>
            </a:pPr>
            <a:r>
              <a:rPr lang="cs-CZ" altLang="zh-CN" sz="2400">
                <a:solidFill>
                  <a:srgbClr val="42607C"/>
                </a:solidFill>
              </a:rPr>
              <a:t>slouží pak jako minimální požadovaná hodnota rizikově očištěné výnosnosti – a když je tato hodnota překročena, je vytvářena přidaná hodnota akcionářů</a:t>
            </a:r>
            <a:r>
              <a:rPr lang="en-US" altLang="zh-CN" sz="2400">
                <a:solidFill>
                  <a:srgbClr val="42607C"/>
                </a:solidFill>
              </a:rPr>
              <a:t> </a:t>
            </a:r>
          </a:p>
        </p:txBody>
      </p:sp>
      <p:sp>
        <p:nvSpPr>
          <p:cNvPr id="4" name="Zástupný symbol pro číslo snímku 3"/>
          <p:cNvSpPr>
            <a:spLocks noGrp="1"/>
          </p:cNvSpPr>
          <p:nvPr>
            <p:ph type="sldNum" sz="quarter" idx="12"/>
          </p:nvPr>
        </p:nvSpPr>
        <p:spPr/>
        <p:txBody>
          <a:bodyPr/>
          <a:lstStyle/>
          <a:p>
            <a:pPr>
              <a:defRPr/>
            </a:pPr>
            <a:fld id="{EFF60713-8E4B-413C-B493-A7B81170C183}" type="slidenum">
              <a:rPr lang="fr-FR" smtClean="0"/>
              <a:pPr>
                <a:defRPr/>
              </a:pPr>
              <a:t>11</a:t>
            </a:fld>
            <a:endParaRPr lang="fr-FR"/>
          </a:p>
        </p:txBody>
      </p:sp>
      <p:sp>
        <p:nvSpPr>
          <p:cNvPr id="4103"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p>
        </p:txBody>
      </p:sp>
      <p:graphicFrame>
        <p:nvGraphicFramePr>
          <p:cNvPr id="12293" name="Object 5"/>
          <p:cNvGraphicFramePr>
            <a:graphicFrameLocks noChangeAspect="1"/>
          </p:cNvGraphicFramePr>
          <p:nvPr/>
        </p:nvGraphicFramePr>
        <p:xfrm>
          <a:off x="1331913" y="4221163"/>
          <a:ext cx="3382962" cy="788987"/>
        </p:xfrm>
        <a:graphic>
          <a:graphicData uri="http://schemas.openxmlformats.org/presentationml/2006/ole">
            <mc:AlternateContent xmlns:mc="http://schemas.openxmlformats.org/markup-compatibility/2006">
              <mc:Choice xmlns:v="urn:schemas-microsoft-com:vml" Requires="v">
                <p:oleObj name="Rovnice" r:id="rId3" imgW="1688367" imgH="393529" progId="Equation.3">
                  <p:embed/>
                </p:oleObj>
              </mc:Choice>
              <mc:Fallback>
                <p:oleObj name="Rovnice" r:id="rId3" imgW="1688367" imgH="393529"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4221163"/>
                        <a:ext cx="3382962" cy="788987"/>
                      </a:xfrm>
                      <a:prstGeom prst="rect">
                        <a:avLst/>
                      </a:prstGeom>
                      <a:noFill/>
                      <a:ln w="9525">
                        <a:solidFill>
                          <a:srgbClr val="42607C"/>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dissolve">
                                      <p:cBhvr>
                                        <p:cTn id="19" dur="500"/>
                                        <p:tgtEl>
                                          <p:spTgt spid="4099">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099">
                                            <p:txEl>
                                              <p:pRg st="4" end="4"/>
                                            </p:txEl>
                                          </p:spTgt>
                                        </p:tgtEl>
                                        <p:attrNameLst>
                                          <p:attrName>style.visibility</p:attrName>
                                        </p:attrNameLst>
                                      </p:cBhvr>
                                      <p:to>
                                        <p:strVal val="visible"/>
                                      </p:to>
                                    </p:set>
                                    <p:animEffect transition="in" filter="dissolve">
                                      <p:cBhvr>
                                        <p:cTn id="22" dur="500"/>
                                        <p:tgtEl>
                                          <p:spTgt spid="4099">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099">
                                            <p:txEl>
                                              <p:pRg st="8" end="8"/>
                                            </p:txEl>
                                          </p:spTgt>
                                        </p:tgtEl>
                                        <p:attrNameLst>
                                          <p:attrName>style.visibility</p:attrName>
                                        </p:attrNameLst>
                                      </p:cBhvr>
                                      <p:to>
                                        <p:strVal val="visible"/>
                                      </p:to>
                                    </p:set>
                                    <p:animEffect transition="in" filter="dissolve">
                                      <p:cBhvr>
                                        <p:cTn id="25" dur="500"/>
                                        <p:tgtEl>
                                          <p:spTgt spid="4099">
                                            <p:txEl>
                                              <p:pRg st="8" end="8"/>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12293"/>
                                        </p:tgtEl>
                                        <p:attrNameLst>
                                          <p:attrName>style.visibility</p:attrName>
                                        </p:attrNameLst>
                                      </p:cBhvr>
                                      <p:to>
                                        <p:strVal val="visible"/>
                                      </p:to>
                                    </p:set>
                                    <p:animEffect transition="in" filter="dissolve">
                                      <p:cBhvr>
                                        <p:cTn id="28" dur="5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utoUpdateAnimBg="0"/>
      <p:bldP spid="4099" grpId="0" build="p" autoUpdateAnimBg="0" advAuto="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a:solidFill>
                  <a:schemeClr val="bg1"/>
                </a:solidFill>
              </a:rPr>
              <a:t>Výpočet WACC</a:t>
            </a:r>
            <a:endParaRPr lang="fr-FR">
              <a:solidFill>
                <a:schemeClr val="bg1"/>
              </a:solidFill>
            </a:endParaRPr>
          </a:p>
        </p:txBody>
      </p:sp>
      <p:sp>
        <p:nvSpPr>
          <p:cNvPr id="4099" name="Espace réservé du contenu 2"/>
          <p:cNvSpPr>
            <a:spLocks noGrp="1"/>
          </p:cNvSpPr>
          <p:nvPr>
            <p:ph idx="1"/>
          </p:nvPr>
        </p:nvSpPr>
        <p:spPr>
          <a:xfrm>
            <a:off x="457200" y="1903413"/>
            <a:ext cx="8229600" cy="4525962"/>
          </a:xfrm>
        </p:spPr>
        <p:txBody>
          <a:bodyPr/>
          <a:lstStyle/>
          <a:p>
            <a:pPr eaLnBrk="1" hangingPunct="1">
              <a:lnSpc>
                <a:spcPct val="90000"/>
              </a:lnSpc>
            </a:pPr>
            <a:r>
              <a:rPr lang="cs-CZ" sz="2800">
                <a:solidFill>
                  <a:srgbClr val="42607C"/>
                </a:solidFill>
              </a:rPr>
              <a:t>náklady cizího kapitálu</a:t>
            </a:r>
          </a:p>
          <a:p>
            <a:pPr eaLnBrk="1" hangingPunct="1">
              <a:lnSpc>
                <a:spcPct val="90000"/>
              </a:lnSpc>
            </a:pPr>
            <a:r>
              <a:rPr lang="cs-CZ" sz="2800">
                <a:solidFill>
                  <a:srgbClr val="42607C"/>
                </a:solidFill>
              </a:rPr>
              <a:t>náklady vlastního kapitálu</a:t>
            </a:r>
          </a:p>
          <a:p>
            <a:pPr lvl="1" eaLnBrk="1" hangingPunct="1">
              <a:lnSpc>
                <a:spcPct val="90000"/>
              </a:lnSpc>
            </a:pPr>
            <a:r>
              <a:rPr lang="cs-CZ" sz="2400">
                <a:solidFill>
                  <a:srgbClr val="42607C"/>
                </a:solidFill>
              </a:rPr>
              <a:t>náklady na kmenové akcie</a:t>
            </a:r>
          </a:p>
          <a:p>
            <a:pPr lvl="2" eaLnBrk="1" hangingPunct="1">
              <a:lnSpc>
                <a:spcPct val="90000"/>
              </a:lnSpc>
            </a:pPr>
            <a:r>
              <a:rPr lang="cs-CZ" sz="2000">
                <a:solidFill>
                  <a:srgbClr val="42607C"/>
                </a:solidFill>
              </a:rPr>
              <a:t>dividendový hodnotící model</a:t>
            </a:r>
          </a:p>
          <a:p>
            <a:pPr lvl="2" eaLnBrk="1" hangingPunct="1">
              <a:lnSpc>
                <a:spcPct val="90000"/>
              </a:lnSpc>
            </a:pPr>
            <a:endParaRPr lang="cs-CZ" sz="2000">
              <a:solidFill>
                <a:srgbClr val="42607C"/>
              </a:solidFill>
            </a:endParaRPr>
          </a:p>
          <a:p>
            <a:pPr lvl="2" eaLnBrk="1" hangingPunct="1">
              <a:lnSpc>
                <a:spcPct val="90000"/>
              </a:lnSpc>
            </a:pPr>
            <a:endParaRPr lang="cs-CZ" sz="2000">
              <a:solidFill>
                <a:srgbClr val="42607C"/>
              </a:solidFill>
            </a:endParaRPr>
          </a:p>
          <a:p>
            <a:pPr lvl="2" eaLnBrk="1" hangingPunct="1">
              <a:lnSpc>
                <a:spcPct val="90000"/>
              </a:lnSpc>
            </a:pPr>
            <a:endParaRPr lang="cs-CZ" sz="2000">
              <a:solidFill>
                <a:srgbClr val="42607C"/>
              </a:solidFill>
            </a:endParaRPr>
          </a:p>
          <a:p>
            <a:pPr lvl="2" eaLnBrk="1" hangingPunct="1">
              <a:lnSpc>
                <a:spcPct val="90000"/>
              </a:lnSpc>
            </a:pPr>
            <a:r>
              <a:rPr lang="cs-CZ" sz="2000">
                <a:solidFill>
                  <a:srgbClr val="42607C"/>
                </a:solidFill>
              </a:rPr>
              <a:t>model CAPM</a:t>
            </a:r>
          </a:p>
          <a:p>
            <a:pPr lvl="2" eaLnBrk="1" hangingPunct="1">
              <a:lnSpc>
                <a:spcPct val="90000"/>
              </a:lnSpc>
            </a:pPr>
            <a:endParaRPr lang="cs-CZ" sz="2000">
              <a:solidFill>
                <a:srgbClr val="42607C"/>
              </a:solidFill>
            </a:endParaRPr>
          </a:p>
          <a:p>
            <a:pPr lvl="2" eaLnBrk="1" hangingPunct="1">
              <a:lnSpc>
                <a:spcPct val="90000"/>
              </a:lnSpc>
            </a:pPr>
            <a:endParaRPr lang="cs-CZ" sz="2000">
              <a:solidFill>
                <a:srgbClr val="42607C"/>
              </a:solidFill>
            </a:endParaRPr>
          </a:p>
          <a:p>
            <a:pPr lvl="2" eaLnBrk="1" hangingPunct="1">
              <a:lnSpc>
                <a:spcPct val="90000"/>
              </a:lnSpc>
            </a:pPr>
            <a:r>
              <a:rPr lang="cs-CZ" sz="2000">
                <a:solidFill>
                  <a:srgbClr val="42607C"/>
                </a:solidFill>
              </a:rPr>
              <a:t>a další</a:t>
            </a:r>
          </a:p>
          <a:p>
            <a:pPr lvl="1" eaLnBrk="1" hangingPunct="1">
              <a:lnSpc>
                <a:spcPct val="90000"/>
              </a:lnSpc>
            </a:pPr>
            <a:r>
              <a:rPr lang="cs-CZ" sz="2400">
                <a:solidFill>
                  <a:srgbClr val="42607C"/>
                </a:solidFill>
              </a:rPr>
              <a:t>náklady na prioritní akcie</a:t>
            </a:r>
          </a:p>
          <a:p>
            <a:pPr lvl="1" eaLnBrk="1" hangingPunct="1">
              <a:lnSpc>
                <a:spcPct val="90000"/>
              </a:lnSpc>
            </a:pPr>
            <a:r>
              <a:rPr lang="cs-CZ" sz="2400">
                <a:solidFill>
                  <a:srgbClr val="42607C"/>
                </a:solidFill>
              </a:rPr>
              <a:t>náklady zadrženého zisku</a:t>
            </a:r>
            <a:endParaRPr lang="en-US" sz="2400">
              <a:solidFill>
                <a:srgbClr val="42607C"/>
              </a:solidFill>
            </a:endParaRPr>
          </a:p>
        </p:txBody>
      </p:sp>
      <p:sp>
        <p:nvSpPr>
          <p:cNvPr id="4" name="Zástupný symbol pro číslo snímku 3"/>
          <p:cNvSpPr>
            <a:spLocks noGrp="1"/>
          </p:cNvSpPr>
          <p:nvPr>
            <p:ph type="sldNum" sz="quarter" idx="12"/>
          </p:nvPr>
        </p:nvSpPr>
        <p:spPr/>
        <p:txBody>
          <a:bodyPr/>
          <a:lstStyle/>
          <a:p>
            <a:pPr>
              <a:defRPr/>
            </a:pPr>
            <a:fld id="{D374D233-EA26-4F0B-8D65-6C14C59135FF}" type="slidenum">
              <a:rPr lang="fr-FR" smtClean="0"/>
              <a:pPr>
                <a:defRPr/>
              </a:pPr>
              <a:t>12</a:t>
            </a:fld>
            <a:endParaRPr lang="fr-FR"/>
          </a:p>
        </p:txBody>
      </p:sp>
      <p:sp>
        <p:nvSpPr>
          <p:cNvPr id="5128"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p>
        </p:txBody>
      </p:sp>
      <p:graphicFrame>
        <p:nvGraphicFramePr>
          <p:cNvPr id="14341" name="Object 5"/>
          <p:cNvGraphicFramePr>
            <a:graphicFrameLocks noChangeAspect="1"/>
          </p:cNvGraphicFramePr>
          <p:nvPr/>
        </p:nvGraphicFramePr>
        <p:xfrm>
          <a:off x="1692275" y="3644900"/>
          <a:ext cx="1446213" cy="787400"/>
        </p:xfrm>
        <a:graphic>
          <a:graphicData uri="http://schemas.openxmlformats.org/presentationml/2006/ole">
            <mc:AlternateContent xmlns:mc="http://schemas.openxmlformats.org/markup-compatibility/2006">
              <mc:Choice xmlns:v="urn:schemas-microsoft-com:vml" Requires="v">
                <p:oleObj name="Rovnice" r:id="rId3" imgW="723586" imgH="393529" progId="Equation.3">
                  <p:embed/>
                </p:oleObj>
              </mc:Choice>
              <mc:Fallback>
                <p:oleObj name="Rovnice" r:id="rId3" imgW="723586" imgH="393529"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2275" y="3644900"/>
                        <a:ext cx="1446213" cy="787400"/>
                      </a:xfrm>
                      <a:prstGeom prst="rect">
                        <a:avLst/>
                      </a:prstGeom>
                      <a:noFill/>
                      <a:ln w="9525">
                        <a:solidFill>
                          <a:srgbClr val="42607C"/>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9"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p>
        </p:txBody>
      </p:sp>
      <p:graphicFrame>
        <p:nvGraphicFramePr>
          <p:cNvPr id="14343" name="Object 7"/>
          <p:cNvGraphicFramePr>
            <a:graphicFrameLocks noChangeAspect="1"/>
          </p:cNvGraphicFramePr>
          <p:nvPr/>
        </p:nvGraphicFramePr>
        <p:xfrm>
          <a:off x="1692275" y="5013325"/>
          <a:ext cx="2208213" cy="431800"/>
        </p:xfrm>
        <a:graphic>
          <a:graphicData uri="http://schemas.openxmlformats.org/presentationml/2006/ole">
            <mc:AlternateContent xmlns:mc="http://schemas.openxmlformats.org/markup-compatibility/2006">
              <mc:Choice xmlns:v="urn:schemas-microsoft-com:vml" Requires="v">
                <p:oleObj name="Rovnice" r:id="rId5" imgW="1104421" imgH="215806" progId="Equation.3">
                  <p:embed/>
                </p:oleObj>
              </mc:Choice>
              <mc:Fallback>
                <p:oleObj name="Rovnice" r:id="rId5" imgW="1104421" imgH="215806"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2275" y="5013325"/>
                        <a:ext cx="2208213" cy="431800"/>
                      </a:xfrm>
                      <a:prstGeom prst="rect">
                        <a:avLst/>
                      </a:prstGeom>
                      <a:noFill/>
                      <a:ln w="9525">
                        <a:solidFill>
                          <a:srgbClr val="42607C"/>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dissolve">
                                      <p:cBhvr>
                                        <p:cTn id="19" dur="500"/>
                                        <p:tgtEl>
                                          <p:spTgt spid="4099">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099">
                                            <p:txEl>
                                              <p:pRg st="7" end="7"/>
                                            </p:txEl>
                                          </p:spTgt>
                                        </p:tgtEl>
                                        <p:attrNameLst>
                                          <p:attrName>style.visibility</p:attrName>
                                        </p:attrNameLst>
                                      </p:cBhvr>
                                      <p:to>
                                        <p:strVal val="visible"/>
                                      </p:to>
                                    </p:set>
                                    <p:animEffect transition="in" filter="dissolve">
                                      <p:cBhvr>
                                        <p:cTn id="22" dur="500"/>
                                        <p:tgtEl>
                                          <p:spTgt spid="4099">
                                            <p:txEl>
                                              <p:pRg st="7" end="7"/>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099">
                                            <p:txEl>
                                              <p:pRg st="10" end="10"/>
                                            </p:txEl>
                                          </p:spTgt>
                                        </p:tgtEl>
                                        <p:attrNameLst>
                                          <p:attrName>style.visibility</p:attrName>
                                        </p:attrNameLst>
                                      </p:cBhvr>
                                      <p:to>
                                        <p:strVal val="visible"/>
                                      </p:to>
                                    </p:set>
                                    <p:animEffect transition="in" filter="dissolve">
                                      <p:cBhvr>
                                        <p:cTn id="25" dur="500"/>
                                        <p:tgtEl>
                                          <p:spTgt spid="4099">
                                            <p:txEl>
                                              <p:pRg st="10" end="10"/>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4099">
                                            <p:txEl>
                                              <p:pRg st="11" end="11"/>
                                            </p:txEl>
                                          </p:spTgt>
                                        </p:tgtEl>
                                        <p:attrNameLst>
                                          <p:attrName>style.visibility</p:attrName>
                                        </p:attrNameLst>
                                      </p:cBhvr>
                                      <p:to>
                                        <p:strVal val="visible"/>
                                      </p:to>
                                    </p:set>
                                    <p:animEffect transition="in" filter="dissolve">
                                      <p:cBhvr>
                                        <p:cTn id="28" dur="500"/>
                                        <p:tgtEl>
                                          <p:spTgt spid="4099">
                                            <p:txEl>
                                              <p:pRg st="11" end="11"/>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4099">
                                            <p:txEl>
                                              <p:pRg st="12" end="12"/>
                                            </p:txEl>
                                          </p:spTgt>
                                        </p:tgtEl>
                                        <p:attrNameLst>
                                          <p:attrName>style.visibility</p:attrName>
                                        </p:attrNameLst>
                                      </p:cBhvr>
                                      <p:to>
                                        <p:strVal val="visible"/>
                                      </p:to>
                                    </p:set>
                                    <p:animEffect transition="in" filter="dissolve">
                                      <p:cBhvr>
                                        <p:cTn id="31" dur="500"/>
                                        <p:tgtEl>
                                          <p:spTgt spid="4099">
                                            <p:txEl>
                                              <p:pRg st="12" end="12"/>
                                            </p:txEl>
                                          </p:spTgt>
                                        </p:tgtEl>
                                      </p:cBhvr>
                                    </p:animEffect>
                                  </p:childTnLst>
                                </p:cTn>
                              </p:par>
                              <p:par>
                                <p:cTn id="32" presetID="9" presetClass="entr" presetSubtype="0" fill="hold" nodeType="withEffect">
                                  <p:stCondLst>
                                    <p:cond delay="0"/>
                                  </p:stCondLst>
                                  <p:childTnLst>
                                    <p:set>
                                      <p:cBhvr>
                                        <p:cTn id="33" dur="1" fill="hold">
                                          <p:stCondLst>
                                            <p:cond delay="0"/>
                                          </p:stCondLst>
                                        </p:cTn>
                                        <p:tgtEl>
                                          <p:spTgt spid="14341"/>
                                        </p:tgtEl>
                                        <p:attrNameLst>
                                          <p:attrName>style.visibility</p:attrName>
                                        </p:attrNameLst>
                                      </p:cBhvr>
                                      <p:to>
                                        <p:strVal val="visible"/>
                                      </p:to>
                                    </p:set>
                                    <p:animEffect transition="in" filter="dissolve">
                                      <p:cBhvr>
                                        <p:cTn id="34" dur="500"/>
                                        <p:tgtEl>
                                          <p:spTgt spid="14341"/>
                                        </p:tgtEl>
                                      </p:cBhvr>
                                    </p:animEffect>
                                  </p:childTnLst>
                                </p:cTn>
                              </p:par>
                              <p:par>
                                <p:cTn id="35" presetID="9" presetClass="entr" presetSubtype="0" fill="hold" nodeType="withEffect">
                                  <p:stCondLst>
                                    <p:cond delay="0"/>
                                  </p:stCondLst>
                                  <p:childTnLst>
                                    <p:set>
                                      <p:cBhvr>
                                        <p:cTn id="36" dur="1" fill="hold">
                                          <p:stCondLst>
                                            <p:cond delay="0"/>
                                          </p:stCondLst>
                                        </p:cTn>
                                        <p:tgtEl>
                                          <p:spTgt spid="14343"/>
                                        </p:tgtEl>
                                        <p:attrNameLst>
                                          <p:attrName>style.visibility</p:attrName>
                                        </p:attrNameLst>
                                      </p:cBhvr>
                                      <p:to>
                                        <p:strVal val="visible"/>
                                      </p:to>
                                    </p:set>
                                    <p:animEffect transition="in" filter="dissolve">
                                      <p:cBhvr>
                                        <p:cTn id="37" dur="500"/>
                                        <p:tgtEl>
                                          <p:spTgt spid="14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utoUpdateAnimBg="0"/>
      <p:bldP spid="4099" grpId="0" build="p" autoUpdateAnimBg="0" advAuto="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a:solidFill>
                  <a:schemeClr val="bg1"/>
                </a:solidFill>
              </a:rPr>
              <a:t>Příklad</a:t>
            </a:r>
            <a:endParaRPr lang="fr-FR">
              <a:solidFill>
                <a:schemeClr val="bg1"/>
              </a:solidFill>
            </a:endParaRPr>
          </a:p>
        </p:txBody>
      </p:sp>
      <p:sp>
        <p:nvSpPr>
          <p:cNvPr id="4099" name="Espace réservé du contenu 2"/>
          <p:cNvSpPr>
            <a:spLocks noGrp="1"/>
          </p:cNvSpPr>
          <p:nvPr>
            <p:ph idx="1"/>
          </p:nvPr>
        </p:nvSpPr>
        <p:spPr>
          <a:xfrm>
            <a:off x="457200" y="1903413"/>
            <a:ext cx="8229600" cy="4525962"/>
          </a:xfrm>
        </p:spPr>
        <p:txBody>
          <a:bodyPr/>
          <a:lstStyle/>
          <a:p>
            <a:pPr eaLnBrk="1" hangingPunct="1">
              <a:lnSpc>
                <a:spcPct val="90000"/>
              </a:lnSpc>
            </a:pPr>
            <a:r>
              <a:rPr lang="cs-CZ" sz="2600">
                <a:solidFill>
                  <a:srgbClr val="42607C"/>
                </a:solidFill>
              </a:rPr>
              <a:t>Vypočítejte vážené průměrné náklady kapitálu, máte-li k dispozici následující údaje. Banka od svých vkladatelů získala 575 depozit, dalších 500 získala emisí hypotečních zástavních listů. Pro financování své činnosti dále využívá 250 vlastního kapitálu. Náklady vlastního kapitálu činí 12 %, náklady cizího kapitálu 6 %, daň z příjmu právnických osob 20 %.</a:t>
            </a:r>
          </a:p>
        </p:txBody>
      </p:sp>
      <p:sp>
        <p:nvSpPr>
          <p:cNvPr id="4" name="Zástupný symbol pro číslo snímku 3"/>
          <p:cNvSpPr>
            <a:spLocks noGrp="1"/>
          </p:cNvSpPr>
          <p:nvPr>
            <p:ph type="sldNum" sz="quarter" idx="12"/>
          </p:nvPr>
        </p:nvSpPr>
        <p:spPr/>
        <p:txBody>
          <a:bodyPr/>
          <a:lstStyle/>
          <a:p>
            <a:pPr>
              <a:defRPr/>
            </a:pPr>
            <a:fld id="{DF868E7E-C75C-4ECA-BACD-687118FA19E0}" type="slidenum">
              <a:rPr lang="fr-FR" smtClean="0"/>
              <a:pPr>
                <a:defRPr/>
              </a:pPr>
              <a:t>13</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a:solidFill>
                  <a:schemeClr val="bg1"/>
                </a:solidFill>
              </a:rPr>
              <a:t>Příklad: Výpočet RAROC a SVA pro úvěrové riziko</a:t>
            </a:r>
            <a:endParaRPr lang="fr-FR">
              <a:solidFill>
                <a:schemeClr val="bg1"/>
              </a:solidFill>
            </a:endParaRPr>
          </a:p>
        </p:txBody>
      </p:sp>
      <p:sp>
        <p:nvSpPr>
          <p:cNvPr id="4" name="Zástupný symbol pro číslo snímku 3"/>
          <p:cNvSpPr>
            <a:spLocks noGrp="1"/>
          </p:cNvSpPr>
          <p:nvPr>
            <p:ph type="sldNum" sz="quarter" idx="12"/>
          </p:nvPr>
        </p:nvSpPr>
        <p:spPr/>
        <p:txBody>
          <a:bodyPr/>
          <a:lstStyle/>
          <a:p>
            <a:pPr>
              <a:defRPr/>
            </a:pPr>
            <a:fld id="{A0E67E70-704E-40DE-8CCD-144D482A3BE5}" type="slidenum">
              <a:rPr lang="fr-FR" smtClean="0"/>
              <a:pPr>
                <a:defRPr/>
              </a:pPr>
              <a:t>14</a:t>
            </a:fld>
            <a:endParaRPr lang="fr-FR"/>
          </a:p>
        </p:txBody>
      </p:sp>
      <p:graphicFrame>
        <p:nvGraphicFramePr>
          <p:cNvPr id="7" name="Tabulka 6"/>
          <p:cNvGraphicFramePr>
            <a:graphicFrameLocks noGrp="1"/>
          </p:cNvGraphicFramePr>
          <p:nvPr/>
        </p:nvGraphicFramePr>
        <p:xfrm>
          <a:off x="1331913" y="2060575"/>
          <a:ext cx="6408737" cy="4358640"/>
        </p:xfrm>
        <a:graphic>
          <a:graphicData uri="http://schemas.openxmlformats.org/drawingml/2006/table">
            <a:tbl>
              <a:tblPr/>
              <a:tblGrid>
                <a:gridCol w="4783137">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tblGrid>
              <a:tr h="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cs-CZ" sz="22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200" b="0" i="0" u="none" strike="noStrike" cap="none" normalizeH="0" baseline="0">
                          <a:ln>
                            <a:noFill/>
                          </a:ln>
                          <a:solidFill>
                            <a:schemeClr val="tx1"/>
                          </a:solidFill>
                          <a:effectLst/>
                          <a:latin typeface="Calibri" pitchFamily="34" charset="0"/>
                          <a:cs typeface="Times New Roman" pitchFamily="18" charset="0"/>
                        </a:rPr>
                        <a:t>Rok 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2200" b="0" i="0" u="none" strike="noStrike" cap="none" normalizeH="0" baseline="0">
                          <a:ln>
                            <a:noFill/>
                          </a:ln>
                          <a:solidFill>
                            <a:schemeClr val="tx1"/>
                          </a:solidFill>
                          <a:effectLst/>
                          <a:latin typeface="Calibri" pitchFamily="34" charset="0"/>
                          <a:cs typeface="Times New Roman" pitchFamily="18" charset="0"/>
                        </a:rPr>
                        <a:t>Angažovanost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2200" b="0" i="0" u="none" strike="noStrike" cap="none" normalizeH="0" baseline="0">
                          <a:ln>
                            <a:noFill/>
                          </a:ln>
                          <a:solidFill>
                            <a:schemeClr val="tx1"/>
                          </a:solidFill>
                          <a:effectLst/>
                          <a:latin typeface="Calibri" pitchFamily="34" charset="0"/>
                          <a:cs typeface="Times New Roman" pitchFamily="18" charset="0"/>
                        </a:rPr>
                        <a:t>1.000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2200" b="1" i="0" u="none" strike="noStrike" cap="none" normalizeH="0" baseline="0">
                          <a:ln>
                            <a:noFill/>
                          </a:ln>
                          <a:solidFill>
                            <a:schemeClr val="tx1"/>
                          </a:solidFill>
                          <a:effectLst/>
                          <a:latin typeface="Calibri" pitchFamily="34" charset="0"/>
                          <a:cs typeface="Times New Roman" pitchFamily="18" charset="0"/>
                        </a:rPr>
                        <a:t>Parametry v % z nesplacené částky:</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cs-CZ" sz="22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2200" b="0" i="0" u="none" strike="noStrike" cap="none" normalizeH="0" baseline="0">
                          <a:ln>
                            <a:noFill/>
                          </a:ln>
                          <a:solidFill>
                            <a:schemeClr val="tx1"/>
                          </a:solidFill>
                          <a:effectLst/>
                          <a:latin typeface="Calibri" pitchFamily="34" charset="0"/>
                          <a:cs typeface="Times New Roman" pitchFamily="18" charset="0"/>
                        </a:rPr>
                        <a:t>Očekávaná míra defaultu</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2200" b="0" i="0" u="none" strike="noStrike" cap="none" normalizeH="0" baseline="0">
                          <a:ln>
                            <a:noFill/>
                          </a:ln>
                          <a:solidFill>
                            <a:schemeClr val="tx1"/>
                          </a:solidFill>
                          <a:effectLst/>
                          <a:latin typeface="Calibri" pitchFamily="34" charset="0"/>
                          <a:cs typeface="Times New Roman" pitchFamily="18" charset="0"/>
                        </a:rPr>
                        <a:t>1,0 %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2200" b="0" i="0" u="none" strike="noStrike" cap="none" normalizeH="0" baseline="0">
                          <a:ln>
                            <a:noFill/>
                          </a:ln>
                          <a:solidFill>
                            <a:schemeClr val="tx1"/>
                          </a:solidFill>
                          <a:effectLst/>
                          <a:latin typeface="Calibri" pitchFamily="34" charset="0"/>
                          <a:cs typeface="Times New Roman" pitchFamily="18" charset="0"/>
                        </a:rPr>
                        <a:t>Maximální horní odchylka míry</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2200" b="0" i="0" u="none" strike="noStrike" cap="none" normalizeH="0" baseline="0">
                          <a:ln>
                            <a:noFill/>
                          </a:ln>
                          <a:solidFill>
                            <a:schemeClr val="tx1"/>
                          </a:solidFill>
                          <a:effectLst/>
                          <a:latin typeface="Calibri" pitchFamily="34" charset="0"/>
                          <a:cs typeface="Times New Roman" pitchFamily="18" charset="0"/>
                        </a:rPr>
                        <a:t>3,0 %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2200" b="0" i="0" u="none" strike="noStrike" cap="none" normalizeH="0" baseline="0">
                          <a:ln>
                            <a:noFill/>
                          </a:ln>
                          <a:solidFill>
                            <a:schemeClr val="tx1"/>
                          </a:solidFill>
                          <a:effectLst/>
                          <a:latin typeface="Calibri" pitchFamily="34" charset="0"/>
                          <a:cs typeface="Times New Roman" pitchFamily="18" charset="0"/>
                        </a:rPr>
                        <a:t>Marže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2200" b="0" i="0" u="none" strike="noStrike" cap="none" normalizeH="0" baseline="0">
                          <a:ln>
                            <a:noFill/>
                          </a:ln>
                          <a:solidFill>
                            <a:schemeClr val="tx1"/>
                          </a:solidFill>
                          <a:effectLst/>
                          <a:latin typeface="Calibri" pitchFamily="34" charset="0"/>
                          <a:cs typeface="Times New Roman" pitchFamily="18" charset="0"/>
                        </a:rPr>
                        <a:t>3,0 %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2200" b="0" i="0" u="none" strike="noStrike" cap="none" normalizeH="0" baseline="0">
                          <a:ln>
                            <a:noFill/>
                          </a:ln>
                          <a:solidFill>
                            <a:schemeClr val="tx1"/>
                          </a:solidFill>
                          <a:effectLst/>
                          <a:latin typeface="Calibri" pitchFamily="34" charset="0"/>
                          <a:cs typeface="Times New Roman" pitchFamily="18" charset="0"/>
                        </a:rPr>
                        <a:t>WACC</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2200" b="0" i="0" u="none" strike="noStrike" cap="none" normalizeH="0" baseline="0">
                          <a:ln>
                            <a:noFill/>
                          </a:ln>
                          <a:solidFill>
                            <a:schemeClr val="tx1"/>
                          </a:solidFill>
                          <a:effectLst/>
                          <a:latin typeface="Calibri" pitchFamily="34" charset="0"/>
                          <a:cs typeface="Times New Roman" pitchFamily="18" charset="0"/>
                        </a:rPr>
                        <a:t>25 %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2200" b="1" i="0" u="none" strike="noStrike" cap="none" normalizeH="0" baseline="0">
                          <a:ln>
                            <a:noFill/>
                          </a:ln>
                          <a:solidFill>
                            <a:schemeClr val="tx1"/>
                          </a:solidFill>
                          <a:effectLst/>
                          <a:latin typeface="Calibri" pitchFamily="34" charset="0"/>
                          <a:cs typeface="Times New Roman" pitchFamily="18" charset="0"/>
                        </a:rPr>
                        <a:t>Roční RAROC a SVA:</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cs-CZ" sz="22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2200" b="0" i="0" u="none" strike="noStrike" cap="none" normalizeH="0" baseline="0">
                          <a:ln>
                            <a:noFill/>
                          </a:ln>
                          <a:solidFill>
                            <a:schemeClr val="tx1"/>
                          </a:solidFill>
                          <a:effectLst/>
                          <a:latin typeface="Calibri" pitchFamily="34" charset="0"/>
                          <a:cs typeface="Times New Roman" pitchFamily="18" charset="0"/>
                        </a:rPr>
                        <a:t>Očekávaná ztráta</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2200" b="0" i="0" u="none" strike="noStrike" cap="none" normalizeH="0" baseline="0">
                          <a:ln>
                            <a:noFill/>
                          </a:ln>
                          <a:solidFill>
                            <a:schemeClr val="tx1"/>
                          </a:solidFill>
                          <a:effectLst/>
                          <a:latin typeface="Calibri" pitchFamily="34" charset="0"/>
                          <a:cs typeface="Times New Roman" pitchFamily="18" charset="0"/>
                        </a:rPr>
                        <a:t>10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2200" b="0" i="0" u="none" strike="noStrike" cap="none" normalizeH="0" baseline="0">
                          <a:ln>
                            <a:noFill/>
                          </a:ln>
                          <a:solidFill>
                            <a:schemeClr val="tx1"/>
                          </a:solidFill>
                          <a:effectLst/>
                          <a:latin typeface="Calibri" pitchFamily="34" charset="0"/>
                          <a:cs typeface="Times New Roman" pitchFamily="18" charset="0"/>
                        </a:rPr>
                        <a:t>Capital at Risk</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2200" b="0" i="0" u="none" strike="noStrike" cap="none" normalizeH="0" baseline="0">
                          <a:ln>
                            <a:noFill/>
                          </a:ln>
                          <a:solidFill>
                            <a:schemeClr val="tx1"/>
                          </a:solidFill>
                          <a:effectLst/>
                          <a:latin typeface="Calibri" pitchFamily="34" charset="0"/>
                          <a:cs typeface="Times New Roman" pitchFamily="18" charset="0"/>
                        </a:rPr>
                        <a:t>30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2200" b="0" i="0" u="none" strike="noStrike" cap="none" normalizeH="0" baseline="0">
                          <a:ln>
                            <a:noFill/>
                          </a:ln>
                          <a:solidFill>
                            <a:schemeClr val="tx1"/>
                          </a:solidFill>
                          <a:effectLst/>
                          <a:latin typeface="Calibri" pitchFamily="34" charset="0"/>
                          <a:cs typeface="Times New Roman" pitchFamily="18" charset="0"/>
                        </a:rPr>
                        <a:t>Zisk</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2200" b="0" i="0" u="none" strike="noStrike" cap="none" normalizeH="0" baseline="0">
                          <a:ln>
                            <a:noFill/>
                          </a:ln>
                          <a:solidFill>
                            <a:schemeClr val="tx1"/>
                          </a:solidFill>
                          <a:effectLst/>
                          <a:latin typeface="Calibri" pitchFamily="34" charset="0"/>
                          <a:cs typeface="Times New Roman" pitchFamily="18" charset="0"/>
                        </a:rPr>
                        <a:t>30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2200" b="0" i="0" u="none" strike="noStrike" cap="none" normalizeH="0" baseline="0">
                          <a:ln>
                            <a:noFill/>
                          </a:ln>
                          <a:solidFill>
                            <a:schemeClr val="tx1"/>
                          </a:solidFill>
                          <a:effectLst/>
                          <a:latin typeface="Calibri" pitchFamily="34" charset="0"/>
                          <a:cs typeface="Times New Roman" pitchFamily="18" charset="0"/>
                        </a:rPr>
                        <a:t>RAROC</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cs-CZ" sz="22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2200" b="0" i="0" u="none" strike="noStrike" cap="none" normalizeH="0" baseline="0">
                          <a:ln>
                            <a:noFill/>
                          </a:ln>
                          <a:solidFill>
                            <a:schemeClr val="tx1"/>
                          </a:solidFill>
                          <a:effectLst/>
                          <a:latin typeface="Calibri" pitchFamily="34" charset="0"/>
                          <a:cs typeface="Times New Roman" pitchFamily="18" charset="0"/>
                        </a:rPr>
                        <a:t>SVA</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cs-CZ" sz="22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a:solidFill>
                  <a:schemeClr val="bg1"/>
                </a:solidFill>
              </a:rPr>
              <a:t>Výhody SVA</a:t>
            </a:r>
            <a:endParaRPr lang="fr-FR">
              <a:solidFill>
                <a:schemeClr val="bg1"/>
              </a:solidFill>
            </a:endParaRPr>
          </a:p>
        </p:txBody>
      </p:sp>
      <p:sp>
        <p:nvSpPr>
          <p:cNvPr id="4099" name="Espace réservé du contenu 2"/>
          <p:cNvSpPr>
            <a:spLocks noGrp="1"/>
          </p:cNvSpPr>
          <p:nvPr>
            <p:ph idx="1"/>
          </p:nvPr>
        </p:nvSpPr>
        <p:spPr>
          <a:xfrm>
            <a:off x="457200" y="1903413"/>
            <a:ext cx="8229600" cy="4525962"/>
          </a:xfrm>
        </p:spPr>
        <p:txBody>
          <a:bodyPr/>
          <a:lstStyle/>
          <a:p>
            <a:pPr eaLnBrk="1" hangingPunct="1">
              <a:lnSpc>
                <a:spcPct val="90000"/>
              </a:lnSpc>
            </a:pPr>
            <a:r>
              <a:rPr lang="cs-CZ">
                <a:solidFill>
                  <a:srgbClr val="42607C"/>
                </a:solidFill>
              </a:rPr>
              <a:t>lze využít při rozhodování manažerů</a:t>
            </a:r>
          </a:p>
          <a:p>
            <a:pPr eaLnBrk="1" hangingPunct="1">
              <a:lnSpc>
                <a:spcPct val="90000"/>
              </a:lnSpc>
            </a:pPr>
            <a:r>
              <a:rPr lang="cs-CZ">
                <a:solidFill>
                  <a:srgbClr val="42607C"/>
                </a:solidFill>
              </a:rPr>
              <a:t>lze využít při monitorování výkonnosti, kapitálovém rozpočetnictví, oceňování výstupu a tržním ocenění banky</a:t>
            </a:r>
          </a:p>
          <a:p>
            <a:pPr eaLnBrk="1" hangingPunct="1">
              <a:lnSpc>
                <a:spcPct val="90000"/>
              </a:lnSpc>
            </a:pPr>
            <a:r>
              <a:rPr lang="cs-CZ">
                <a:solidFill>
                  <a:srgbClr val="42607C"/>
                </a:solidFill>
              </a:rPr>
              <a:t>umožňuje zpětně posoudit, zda investiční rozhodnutí vedlo k přidané hodnotě</a:t>
            </a:r>
          </a:p>
        </p:txBody>
      </p:sp>
      <p:sp>
        <p:nvSpPr>
          <p:cNvPr id="4" name="Zástupný symbol pro číslo snímku 3"/>
          <p:cNvSpPr>
            <a:spLocks noGrp="1"/>
          </p:cNvSpPr>
          <p:nvPr>
            <p:ph type="sldNum" sz="quarter" idx="12"/>
          </p:nvPr>
        </p:nvSpPr>
        <p:spPr/>
        <p:txBody>
          <a:bodyPr/>
          <a:lstStyle/>
          <a:p>
            <a:pPr>
              <a:defRPr/>
            </a:pPr>
            <a:fld id="{7AD5262B-E1C8-4CD3-A707-4B561BB249CC}" type="slidenum">
              <a:rPr lang="fr-FR" smtClean="0"/>
              <a:pPr>
                <a:defRPr/>
              </a:pPr>
              <a:t>15</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a:solidFill>
                  <a:schemeClr val="bg1"/>
                </a:solidFill>
              </a:rPr>
              <a:t>Jak lze zvýšit přidanou hodnotu akcionářů?</a:t>
            </a:r>
            <a:endParaRPr lang="fr-FR">
              <a:solidFill>
                <a:schemeClr val="bg1"/>
              </a:solidFill>
            </a:endParaRPr>
          </a:p>
        </p:txBody>
      </p:sp>
      <p:sp>
        <p:nvSpPr>
          <p:cNvPr id="4" name="Zástupný symbol pro číslo snímku 3"/>
          <p:cNvSpPr>
            <a:spLocks noGrp="1"/>
          </p:cNvSpPr>
          <p:nvPr>
            <p:ph type="sldNum" sz="quarter" idx="12"/>
          </p:nvPr>
        </p:nvSpPr>
        <p:spPr/>
        <p:txBody>
          <a:bodyPr/>
          <a:lstStyle/>
          <a:p>
            <a:pPr>
              <a:defRPr/>
            </a:pPr>
            <a:fld id="{D6BC0319-67B4-420C-9ACD-CAC802109EDA}" type="slidenum">
              <a:rPr lang="fr-FR" smtClean="0"/>
              <a:pPr>
                <a:defRPr/>
              </a:pPr>
              <a:t>16</a:t>
            </a:fld>
            <a:endParaRPr lang="fr-FR"/>
          </a:p>
        </p:txBody>
      </p:sp>
      <p:pic>
        <p:nvPicPr>
          <p:cNvPr id="6" name="Picture 4"/>
          <p:cNvPicPr>
            <a:picLocks noGrp="1" noChangeAspect="1" noChangeArrowheads="1"/>
          </p:cNvPicPr>
          <p:nvPr>
            <p:ph idx="1"/>
          </p:nvPr>
        </p:nvPicPr>
        <p:blipFill>
          <a:blip r:embed="rId3" cstate="print"/>
          <a:srcRect/>
          <a:stretch>
            <a:fillRect/>
          </a:stretch>
        </p:blipFill>
        <p:spPr>
          <a:xfrm>
            <a:off x="1116013" y="1646238"/>
            <a:ext cx="6811962" cy="5211762"/>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a:solidFill>
                  <a:schemeClr val="bg1"/>
                </a:solidFill>
              </a:rPr>
              <a:t>Správné ocenění zákazníků</a:t>
            </a:r>
            <a:endParaRPr lang="fr-FR">
              <a:solidFill>
                <a:schemeClr val="bg1"/>
              </a:solidFill>
            </a:endParaRPr>
          </a:p>
        </p:txBody>
      </p:sp>
      <p:sp>
        <p:nvSpPr>
          <p:cNvPr id="4099" name="Espace réservé du contenu 2"/>
          <p:cNvSpPr>
            <a:spLocks noGrp="1"/>
          </p:cNvSpPr>
          <p:nvPr>
            <p:ph idx="1"/>
          </p:nvPr>
        </p:nvSpPr>
        <p:spPr>
          <a:xfrm>
            <a:off x="457200" y="1844675"/>
            <a:ext cx="8229600" cy="720725"/>
          </a:xfrm>
        </p:spPr>
        <p:txBody>
          <a:bodyPr/>
          <a:lstStyle/>
          <a:p>
            <a:pPr eaLnBrk="1" hangingPunct="1">
              <a:lnSpc>
                <a:spcPct val="90000"/>
              </a:lnSpc>
            </a:pPr>
            <a:r>
              <a:rPr lang="cs-CZ" sz="2600">
                <a:solidFill>
                  <a:srgbClr val="42607C"/>
                </a:solidFill>
              </a:rPr>
              <a:t>rozdíl mezi přístupem dle ekonomického a dle regulovaného kapitálu:</a:t>
            </a:r>
          </a:p>
        </p:txBody>
      </p:sp>
      <p:sp>
        <p:nvSpPr>
          <p:cNvPr id="4" name="Zástupný symbol pro číslo snímku 3"/>
          <p:cNvSpPr>
            <a:spLocks noGrp="1"/>
          </p:cNvSpPr>
          <p:nvPr>
            <p:ph type="sldNum" sz="quarter" idx="12"/>
          </p:nvPr>
        </p:nvSpPr>
        <p:spPr/>
        <p:txBody>
          <a:bodyPr/>
          <a:lstStyle/>
          <a:p>
            <a:pPr>
              <a:defRPr/>
            </a:pPr>
            <a:fld id="{CD6B2AA1-D350-4CE4-B777-2862B7B88802}" type="slidenum">
              <a:rPr lang="fr-FR" smtClean="0"/>
              <a:pPr>
                <a:defRPr/>
              </a:pPr>
              <a:t>17</a:t>
            </a:fld>
            <a:endParaRPr lang="fr-FR"/>
          </a:p>
        </p:txBody>
      </p:sp>
      <p:pic>
        <p:nvPicPr>
          <p:cNvPr id="5" name="Picture 17"/>
          <p:cNvPicPr>
            <a:picLocks noChangeAspect="1" noChangeArrowheads="1"/>
          </p:cNvPicPr>
          <p:nvPr/>
        </p:nvPicPr>
        <p:blipFill>
          <a:blip r:embed="rId3" cstate="print"/>
          <a:srcRect/>
          <a:stretch>
            <a:fillRect/>
          </a:stretch>
        </p:blipFill>
        <p:spPr bwMode="auto">
          <a:xfrm>
            <a:off x="827088" y="2349500"/>
            <a:ext cx="6811962" cy="48609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a:solidFill>
                  <a:schemeClr val="bg1"/>
                </a:solidFill>
              </a:rPr>
              <a:t>Jak stanovit úrokovou sazbu pro klienta?</a:t>
            </a:r>
            <a:endParaRPr lang="fr-FR">
              <a:solidFill>
                <a:schemeClr val="bg1"/>
              </a:solidFill>
            </a:endParaRPr>
          </a:p>
        </p:txBody>
      </p:sp>
      <p:sp>
        <p:nvSpPr>
          <p:cNvPr id="4" name="Zástupný symbol pro číslo snímku 3"/>
          <p:cNvSpPr>
            <a:spLocks noGrp="1"/>
          </p:cNvSpPr>
          <p:nvPr>
            <p:ph type="sldNum" sz="quarter" idx="12"/>
          </p:nvPr>
        </p:nvSpPr>
        <p:spPr/>
        <p:txBody>
          <a:bodyPr/>
          <a:lstStyle/>
          <a:p>
            <a:pPr>
              <a:defRPr/>
            </a:pPr>
            <a:fld id="{A7CBA50F-4895-4D0B-A569-E1F38DF257A1}" type="slidenum">
              <a:rPr lang="fr-FR" smtClean="0"/>
              <a:pPr>
                <a:defRPr/>
              </a:pPr>
              <a:t>18</a:t>
            </a:fld>
            <a:endParaRPr lang="fr-FR"/>
          </a:p>
        </p:txBody>
      </p:sp>
      <p:graphicFrame>
        <p:nvGraphicFramePr>
          <p:cNvPr id="7" name="Object 4"/>
          <p:cNvGraphicFramePr>
            <a:graphicFrameLocks noChangeAspect="1"/>
          </p:cNvGraphicFramePr>
          <p:nvPr/>
        </p:nvGraphicFramePr>
        <p:xfrm>
          <a:off x="1476375" y="1989138"/>
          <a:ext cx="5111750" cy="566737"/>
        </p:xfrm>
        <a:graphic>
          <a:graphicData uri="http://schemas.openxmlformats.org/presentationml/2006/ole">
            <mc:AlternateContent xmlns:mc="http://schemas.openxmlformats.org/markup-compatibility/2006">
              <mc:Choice xmlns:v="urn:schemas-microsoft-com:vml" Requires="v">
                <p:oleObj name="Rovnice" r:id="rId3" imgW="2032000" imgH="215900" progId="Equation.3">
                  <p:embed/>
                </p:oleObj>
              </mc:Choice>
              <mc:Fallback>
                <p:oleObj name="Rovnice" r:id="rId3" imgW="2032000" imgH="2159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1989138"/>
                        <a:ext cx="5111750" cy="566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6"/>
          <p:cNvGraphicFramePr>
            <a:graphicFrameLocks noChangeAspect="1"/>
          </p:cNvGraphicFramePr>
          <p:nvPr/>
        </p:nvGraphicFramePr>
        <p:xfrm>
          <a:off x="1044575" y="2771775"/>
          <a:ext cx="6875463" cy="504825"/>
        </p:xfrm>
        <a:graphic>
          <a:graphicData uri="http://schemas.openxmlformats.org/presentationml/2006/ole">
            <mc:AlternateContent xmlns:mc="http://schemas.openxmlformats.org/markup-compatibility/2006">
              <mc:Choice xmlns:v="urn:schemas-microsoft-com:vml" Requires="v">
                <p:oleObj name="Rovnice" r:id="rId5" imgW="3009900" imgH="215900" progId="Equation.3">
                  <p:embed/>
                </p:oleObj>
              </mc:Choice>
              <mc:Fallback>
                <p:oleObj name="Rovnice" r:id="rId5" imgW="3009900" imgH="2159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4575" y="2771775"/>
                        <a:ext cx="6875463"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nvGraphicFramePr>
        <p:xfrm>
          <a:off x="971550" y="3563938"/>
          <a:ext cx="6948488" cy="500062"/>
        </p:xfrm>
        <a:graphic>
          <a:graphicData uri="http://schemas.openxmlformats.org/presentationml/2006/ole">
            <mc:AlternateContent xmlns:mc="http://schemas.openxmlformats.org/markup-compatibility/2006">
              <mc:Choice xmlns:v="urn:schemas-microsoft-com:vml" Requires="v">
                <p:oleObj name="Rovnice" r:id="rId7" imgW="3556000" imgH="215900" progId="Equation.3">
                  <p:embed/>
                </p:oleObj>
              </mc:Choice>
              <mc:Fallback>
                <p:oleObj name="Rovnice" r:id="rId7" imgW="3556000" imgH="215900"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1550" y="3563938"/>
                        <a:ext cx="6948488" cy="500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10"/>
          <p:cNvGraphicFramePr>
            <a:graphicFrameLocks noChangeAspect="1"/>
          </p:cNvGraphicFramePr>
          <p:nvPr/>
        </p:nvGraphicFramePr>
        <p:xfrm>
          <a:off x="1116013" y="4356100"/>
          <a:ext cx="6551612" cy="503238"/>
        </p:xfrm>
        <a:graphic>
          <a:graphicData uri="http://schemas.openxmlformats.org/presentationml/2006/ole">
            <mc:AlternateContent xmlns:mc="http://schemas.openxmlformats.org/markup-compatibility/2006">
              <mc:Choice xmlns:v="urn:schemas-microsoft-com:vml" Requires="v">
                <p:oleObj name="Rovnice" r:id="rId9" imgW="3124200" imgH="215900" progId="Equation.3">
                  <p:embed/>
                </p:oleObj>
              </mc:Choice>
              <mc:Fallback>
                <p:oleObj name="Rovnice" r:id="rId9" imgW="3124200" imgH="215900" progId="Equation.3">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16013" y="4356100"/>
                        <a:ext cx="6551612" cy="503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2"/>
          <p:cNvGraphicFramePr>
            <a:graphicFrameLocks noChangeAspect="1"/>
          </p:cNvGraphicFramePr>
          <p:nvPr/>
        </p:nvGraphicFramePr>
        <p:xfrm>
          <a:off x="2411413" y="5507038"/>
          <a:ext cx="4681537" cy="865187"/>
        </p:xfrm>
        <a:graphic>
          <a:graphicData uri="http://schemas.openxmlformats.org/presentationml/2006/ole">
            <mc:AlternateContent xmlns:mc="http://schemas.openxmlformats.org/markup-compatibility/2006">
              <mc:Choice xmlns:v="urn:schemas-microsoft-com:vml" Requires="v">
                <p:oleObj name="Rovnice" r:id="rId11" imgW="2145369" imgH="393529" progId="Equation.3">
                  <p:embed/>
                </p:oleObj>
              </mc:Choice>
              <mc:Fallback>
                <p:oleObj name="Rovnice" r:id="rId11" imgW="2145369" imgH="393529" progId="Equation.3">
                  <p:embed/>
                  <p:pic>
                    <p:nvPicPr>
                      <p:cNvPr id="0"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11413" y="5507038"/>
                        <a:ext cx="4681537" cy="865187"/>
                      </a:xfrm>
                      <a:prstGeom prst="rect">
                        <a:avLst/>
                      </a:prstGeom>
                      <a:solidFill>
                        <a:srgbClr val="FFFF99"/>
                      </a:solidFill>
                      <a:ln w="9525">
                        <a:solidFill>
                          <a:schemeClr val="tx1"/>
                        </a:solidFill>
                        <a:miter lim="800000"/>
                        <a:headEnd/>
                        <a:tailEnd/>
                      </a:ln>
                    </p:spPr>
                  </p:pic>
                </p:oleObj>
              </mc:Fallback>
            </mc:AlternateContent>
          </a:graphicData>
        </a:graphic>
      </p:graphicFrame>
      <p:sp>
        <p:nvSpPr>
          <p:cNvPr id="12" name="AutoShape 14"/>
          <p:cNvSpPr>
            <a:spLocks noChangeArrowheads="1"/>
          </p:cNvSpPr>
          <p:nvPr/>
        </p:nvSpPr>
        <p:spPr bwMode="auto">
          <a:xfrm>
            <a:off x="1187450" y="5722938"/>
            <a:ext cx="936625" cy="360362"/>
          </a:xfrm>
          <a:prstGeom prst="rightArrow">
            <a:avLst>
              <a:gd name="adj1" fmla="val 50000"/>
              <a:gd name="adj2" fmla="val 64978"/>
            </a:avLst>
          </a:prstGeom>
          <a:solidFill>
            <a:schemeClr val="accent1"/>
          </a:solidFill>
          <a:ln w="9525">
            <a:solidFill>
              <a:schemeClr val="tx1"/>
            </a:solidFill>
            <a:miter lim="800000"/>
            <a:headEnd/>
            <a:tailEnd/>
          </a:ln>
        </p:spPr>
        <p:txBody>
          <a:bodyPr wrap="none" anchor="ctr"/>
          <a:lstStyle/>
          <a:p>
            <a:endParaRPr lang="cs-C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par>
                                <p:cTn id="11" presetID="9"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par>
                                <p:cTn id="14" presetID="9"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cTn>
                              </p:par>
                              <p:par>
                                <p:cTn id="17" presetID="9"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par>
                                <p:cTn id="23" presetID="9"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dissolv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a:solidFill>
                  <a:schemeClr val="bg1"/>
                </a:solidFill>
              </a:rPr>
              <a:t>Úroková sazba klientovi má tedy tyto složky:</a:t>
            </a:r>
            <a:endParaRPr lang="fr-FR">
              <a:solidFill>
                <a:schemeClr val="bg1"/>
              </a:solidFill>
            </a:endParaRPr>
          </a:p>
        </p:txBody>
      </p:sp>
      <p:sp>
        <p:nvSpPr>
          <p:cNvPr id="4099" name="Espace réservé du contenu 2"/>
          <p:cNvSpPr>
            <a:spLocks noGrp="1"/>
          </p:cNvSpPr>
          <p:nvPr>
            <p:ph idx="1"/>
          </p:nvPr>
        </p:nvSpPr>
        <p:spPr>
          <a:xfrm>
            <a:off x="457200" y="1903413"/>
            <a:ext cx="8229600" cy="4525962"/>
          </a:xfrm>
        </p:spPr>
        <p:txBody>
          <a:bodyPr/>
          <a:lstStyle/>
          <a:p>
            <a:pPr eaLnBrk="1" hangingPunct="1">
              <a:lnSpc>
                <a:spcPct val="90000"/>
              </a:lnSpc>
            </a:pPr>
            <a:r>
              <a:rPr lang="cs-CZ">
                <a:solidFill>
                  <a:srgbClr val="42607C"/>
                </a:solidFill>
              </a:rPr>
              <a:t>cenu zdrojů </a:t>
            </a:r>
          </a:p>
          <a:p>
            <a:pPr eaLnBrk="1" hangingPunct="1">
              <a:lnSpc>
                <a:spcPct val="90000"/>
              </a:lnSpc>
            </a:pPr>
            <a:r>
              <a:rPr lang="cs-CZ">
                <a:solidFill>
                  <a:srgbClr val="42607C"/>
                </a:solidFill>
              </a:rPr>
              <a:t>očekávanou ztrátu</a:t>
            </a:r>
          </a:p>
          <a:p>
            <a:pPr eaLnBrk="1" hangingPunct="1">
              <a:lnSpc>
                <a:spcPct val="90000"/>
              </a:lnSpc>
            </a:pPr>
            <a:r>
              <a:rPr lang="cs-CZ">
                <a:solidFill>
                  <a:srgbClr val="42607C"/>
                </a:solidFill>
              </a:rPr>
              <a:t>část provozních nákladů, připadajících na tuto transakci </a:t>
            </a:r>
          </a:p>
          <a:p>
            <a:pPr eaLnBrk="1" hangingPunct="1">
              <a:lnSpc>
                <a:spcPct val="90000"/>
              </a:lnSpc>
            </a:pPr>
            <a:r>
              <a:rPr lang="cs-CZ">
                <a:solidFill>
                  <a:srgbClr val="42607C"/>
                </a:solidFill>
              </a:rPr>
              <a:t>rizikovou přirážku</a:t>
            </a:r>
          </a:p>
        </p:txBody>
      </p:sp>
      <p:sp>
        <p:nvSpPr>
          <p:cNvPr id="4" name="Zástupný symbol pro číslo snímku 3"/>
          <p:cNvSpPr>
            <a:spLocks noGrp="1"/>
          </p:cNvSpPr>
          <p:nvPr>
            <p:ph type="sldNum" sz="quarter" idx="12"/>
          </p:nvPr>
        </p:nvSpPr>
        <p:spPr/>
        <p:txBody>
          <a:bodyPr/>
          <a:lstStyle/>
          <a:p>
            <a:pPr>
              <a:defRPr/>
            </a:pPr>
            <a:fld id="{91EF95C0-672A-4021-A439-ACA53481A8E6}" type="slidenum">
              <a:rPr lang="fr-FR" smtClean="0"/>
              <a:pPr>
                <a:defRPr/>
              </a:pPr>
              <a:t>19</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dissolve">
                                      <p:cBhvr>
                                        <p:cTn id="19" dur="500"/>
                                        <p:tgtEl>
                                          <p:spTgt spid="4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457200" y="274638"/>
            <a:ext cx="8147050" cy="1143000"/>
          </a:xfrm>
        </p:spPr>
        <p:txBody>
          <a:bodyPr/>
          <a:lstStyle/>
          <a:p>
            <a:pPr eaLnBrk="1" hangingPunct="1"/>
            <a:r>
              <a:rPr lang="cs-CZ">
                <a:solidFill>
                  <a:schemeClr val="bg1"/>
                </a:solidFill>
              </a:rPr>
              <a:t>Tradiční měření rentability</a:t>
            </a:r>
            <a:endParaRPr lang="fr-FR">
              <a:solidFill>
                <a:schemeClr val="bg1"/>
              </a:solidFill>
            </a:endParaRPr>
          </a:p>
        </p:txBody>
      </p:sp>
      <p:sp>
        <p:nvSpPr>
          <p:cNvPr id="4099" name="Espace réservé du contenu 2"/>
          <p:cNvSpPr>
            <a:spLocks noGrp="1"/>
          </p:cNvSpPr>
          <p:nvPr>
            <p:ph idx="1"/>
          </p:nvPr>
        </p:nvSpPr>
        <p:spPr>
          <a:xfrm>
            <a:off x="457200" y="1903413"/>
            <a:ext cx="8229600" cy="4525962"/>
          </a:xfrm>
        </p:spPr>
        <p:txBody>
          <a:bodyPr/>
          <a:lstStyle/>
          <a:p>
            <a:pPr eaLnBrk="1" hangingPunct="1">
              <a:lnSpc>
                <a:spcPct val="90000"/>
              </a:lnSpc>
            </a:pPr>
            <a:r>
              <a:rPr lang="cs-CZ" sz="2800">
                <a:solidFill>
                  <a:srgbClr val="42607C"/>
                </a:solidFill>
              </a:rPr>
              <a:t>ROA (return on assets – rentabilita aktiv)</a:t>
            </a:r>
          </a:p>
          <a:p>
            <a:pPr eaLnBrk="1" hangingPunct="1">
              <a:lnSpc>
                <a:spcPct val="90000"/>
              </a:lnSpc>
              <a:buFont typeface="Wingdings" pitchFamily="2" charset="2"/>
              <a:buNone/>
            </a:pPr>
            <a:r>
              <a:rPr lang="cs-CZ" sz="2400"/>
              <a:t>	</a:t>
            </a:r>
            <a:endParaRPr lang="cs-CZ" sz="2000"/>
          </a:p>
          <a:p>
            <a:pPr lvl="1" eaLnBrk="1" hangingPunct="1">
              <a:lnSpc>
                <a:spcPct val="90000"/>
              </a:lnSpc>
            </a:pPr>
            <a:endParaRPr lang="cs-CZ" sz="2000"/>
          </a:p>
          <a:p>
            <a:pPr lvl="4" eaLnBrk="1" hangingPunct="1">
              <a:lnSpc>
                <a:spcPct val="90000"/>
              </a:lnSpc>
            </a:pPr>
            <a:endParaRPr lang="cs-CZ" sz="1600">
              <a:solidFill>
                <a:srgbClr val="42607C"/>
              </a:solidFill>
            </a:endParaRPr>
          </a:p>
          <a:p>
            <a:pPr lvl="1" eaLnBrk="1" hangingPunct="1">
              <a:lnSpc>
                <a:spcPct val="90000"/>
              </a:lnSpc>
            </a:pPr>
            <a:r>
              <a:rPr lang="cs-CZ" sz="2400">
                <a:solidFill>
                  <a:srgbClr val="42607C"/>
                </a:solidFill>
              </a:rPr>
              <a:t>měří schopnost managementu využít aktiva banky k vytvoření zisku</a:t>
            </a:r>
          </a:p>
          <a:p>
            <a:pPr lvl="1" eaLnBrk="1" hangingPunct="1">
              <a:lnSpc>
                <a:spcPct val="90000"/>
              </a:lnSpc>
            </a:pPr>
            <a:r>
              <a:rPr lang="cs-CZ" sz="2400">
                <a:solidFill>
                  <a:srgbClr val="42607C"/>
                </a:solidFill>
              </a:rPr>
              <a:t>varianty: ROAA, příp. ROA s čistým ziskem </a:t>
            </a:r>
          </a:p>
          <a:p>
            <a:pPr lvl="1" eaLnBrk="1" hangingPunct="1">
              <a:lnSpc>
                <a:spcPct val="90000"/>
              </a:lnSpc>
            </a:pPr>
            <a:endParaRPr lang="cs-CZ" sz="1200"/>
          </a:p>
          <a:p>
            <a:pPr eaLnBrk="1" hangingPunct="1">
              <a:lnSpc>
                <a:spcPct val="90000"/>
              </a:lnSpc>
            </a:pPr>
            <a:r>
              <a:rPr lang="cs-CZ" sz="2800">
                <a:solidFill>
                  <a:srgbClr val="42607C"/>
                </a:solidFill>
              </a:rPr>
              <a:t>ROE (return on equity – rentabilita kapitálu)</a:t>
            </a:r>
          </a:p>
          <a:p>
            <a:pPr lvl="1" eaLnBrk="1" hangingPunct="1">
              <a:lnSpc>
                <a:spcPct val="90000"/>
              </a:lnSpc>
            </a:pPr>
            <a:endParaRPr lang="cs-CZ" sz="2000"/>
          </a:p>
          <a:p>
            <a:pPr lvl="1" eaLnBrk="1" hangingPunct="1">
              <a:lnSpc>
                <a:spcPct val="90000"/>
              </a:lnSpc>
            </a:pPr>
            <a:endParaRPr lang="cs-CZ" sz="2000"/>
          </a:p>
          <a:p>
            <a:pPr lvl="4" eaLnBrk="1" hangingPunct="1">
              <a:lnSpc>
                <a:spcPct val="90000"/>
              </a:lnSpc>
            </a:pPr>
            <a:endParaRPr lang="cs-CZ" sz="1600">
              <a:solidFill>
                <a:srgbClr val="42607C"/>
              </a:solidFill>
            </a:endParaRPr>
          </a:p>
          <a:p>
            <a:pPr lvl="1" eaLnBrk="1" hangingPunct="1">
              <a:lnSpc>
                <a:spcPct val="90000"/>
              </a:lnSpc>
            </a:pPr>
            <a:r>
              <a:rPr lang="cs-CZ" sz="2400">
                <a:solidFill>
                  <a:srgbClr val="42607C"/>
                </a:solidFill>
              </a:rPr>
              <a:t>měří míru úspěšnosti investice akcionářů</a:t>
            </a:r>
          </a:p>
          <a:p>
            <a:pPr lvl="1" eaLnBrk="1" hangingPunct="1">
              <a:lnSpc>
                <a:spcPct val="90000"/>
              </a:lnSpc>
            </a:pPr>
            <a:r>
              <a:rPr lang="cs-CZ" sz="2400">
                <a:solidFill>
                  <a:srgbClr val="42607C"/>
                </a:solidFill>
              </a:rPr>
              <a:t>varianta: ROAE</a:t>
            </a:r>
          </a:p>
        </p:txBody>
      </p:sp>
      <p:sp>
        <p:nvSpPr>
          <p:cNvPr id="4" name="Zástupný symbol pro číslo snímku 3"/>
          <p:cNvSpPr>
            <a:spLocks noGrp="1"/>
          </p:cNvSpPr>
          <p:nvPr>
            <p:ph type="sldNum" sz="quarter" idx="12"/>
          </p:nvPr>
        </p:nvSpPr>
        <p:spPr/>
        <p:txBody>
          <a:bodyPr/>
          <a:lstStyle/>
          <a:p>
            <a:pPr>
              <a:defRPr/>
            </a:pPr>
            <a:fld id="{779243D5-D969-46BE-9D0C-81E5BFA7D445}" type="slidenum">
              <a:rPr lang="fr-FR" smtClean="0"/>
              <a:pPr>
                <a:defRPr/>
              </a:pPr>
              <a:t>2</a:t>
            </a:fld>
            <a:endParaRPr lang="fr-FR"/>
          </a:p>
        </p:txBody>
      </p:sp>
      <p:sp>
        <p:nvSpPr>
          <p:cNvPr id="1032"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p>
        </p:txBody>
      </p:sp>
      <p:graphicFrame>
        <p:nvGraphicFramePr>
          <p:cNvPr id="3078" name="Object 6"/>
          <p:cNvGraphicFramePr>
            <a:graphicFrameLocks noChangeAspect="1"/>
          </p:cNvGraphicFramePr>
          <p:nvPr/>
        </p:nvGraphicFramePr>
        <p:xfrm>
          <a:off x="1187450" y="2420938"/>
          <a:ext cx="3529013" cy="863600"/>
        </p:xfrm>
        <a:graphic>
          <a:graphicData uri="http://schemas.openxmlformats.org/presentationml/2006/ole">
            <mc:AlternateContent xmlns:mc="http://schemas.openxmlformats.org/markup-compatibility/2006">
              <mc:Choice xmlns:v="urn:schemas-microsoft-com:vml" Requires="v">
                <p:oleObj name="Rovnice" r:id="rId3" imgW="1765300" imgH="431800" progId="Equation.3">
                  <p:embed/>
                </p:oleObj>
              </mc:Choice>
              <mc:Fallback>
                <p:oleObj name="Rovnice" r:id="rId3" imgW="1765300" imgH="43180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2420938"/>
                        <a:ext cx="3529013" cy="8636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3"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p>
        </p:txBody>
      </p:sp>
      <p:graphicFrame>
        <p:nvGraphicFramePr>
          <p:cNvPr id="3080" name="Object 8"/>
          <p:cNvGraphicFramePr>
            <a:graphicFrameLocks noChangeAspect="1"/>
          </p:cNvGraphicFramePr>
          <p:nvPr/>
        </p:nvGraphicFramePr>
        <p:xfrm>
          <a:off x="1187450" y="5157788"/>
          <a:ext cx="2894013" cy="838200"/>
        </p:xfrm>
        <a:graphic>
          <a:graphicData uri="http://schemas.openxmlformats.org/presentationml/2006/ole">
            <mc:AlternateContent xmlns:mc="http://schemas.openxmlformats.org/markup-compatibility/2006">
              <mc:Choice xmlns:v="urn:schemas-microsoft-com:vml" Requires="v">
                <p:oleObj name="Rovnice" r:id="rId5" imgW="1447800" imgH="419100" progId="Equation.3">
                  <p:embed/>
                </p:oleObj>
              </mc:Choice>
              <mc:Fallback>
                <p:oleObj name="Rovnice" r:id="rId5" imgW="1447800" imgH="41910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7450" y="5157788"/>
                        <a:ext cx="2894013" cy="8382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4" end="4"/>
                                            </p:txEl>
                                          </p:spTgt>
                                        </p:tgtEl>
                                        <p:attrNameLst>
                                          <p:attrName>style.visibility</p:attrName>
                                        </p:attrNameLst>
                                      </p:cBhvr>
                                      <p:to>
                                        <p:strVal val="visible"/>
                                      </p:to>
                                    </p:set>
                                    <p:animEffect transition="in" filter="dissolve">
                                      <p:cBhvr>
                                        <p:cTn id="16" dur="500"/>
                                        <p:tgtEl>
                                          <p:spTgt spid="4099">
                                            <p:txEl>
                                              <p:pRg st="4" end="4"/>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5" end="5"/>
                                            </p:txEl>
                                          </p:spTgt>
                                        </p:tgtEl>
                                        <p:attrNameLst>
                                          <p:attrName>style.visibility</p:attrName>
                                        </p:attrNameLst>
                                      </p:cBhvr>
                                      <p:to>
                                        <p:strVal val="visible"/>
                                      </p:to>
                                    </p:set>
                                    <p:animEffect transition="in" filter="dissolve">
                                      <p:cBhvr>
                                        <p:cTn id="19" dur="500"/>
                                        <p:tgtEl>
                                          <p:spTgt spid="4099">
                                            <p:txEl>
                                              <p:pRg st="5" end="5"/>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099">
                                            <p:txEl>
                                              <p:pRg st="7" end="7"/>
                                            </p:txEl>
                                          </p:spTgt>
                                        </p:tgtEl>
                                        <p:attrNameLst>
                                          <p:attrName>style.visibility</p:attrName>
                                        </p:attrNameLst>
                                      </p:cBhvr>
                                      <p:to>
                                        <p:strVal val="visible"/>
                                      </p:to>
                                    </p:set>
                                    <p:animEffect transition="in" filter="dissolve">
                                      <p:cBhvr>
                                        <p:cTn id="22" dur="500"/>
                                        <p:tgtEl>
                                          <p:spTgt spid="4099">
                                            <p:txEl>
                                              <p:pRg st="7" end="7"/>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099">
                                            <p:txEl>
                                              <p:pRg st="11" end="11"/>
                                            </p:txEl>
                                          </p:spTgt>
                                        </p:tgtEl>
                                        <p:attrNameLst>
                                          <p:attrName>style.visibility</p:attrName>
                                        </p:attrNameLst>
                                      </p:cBhvr>
                                      <p:to>
                                        <p:strVal val="visible"/>
                                      </p:to>
                                    </p:set>
                                    <p:animEffect transition="in" filter="dissolve">
                                      <p:cBhvr>
                                        <p:cTn id="25" dur="500"/>
                                        <p:tgtEl>
                                          <p:spTgt spid="4099">
                                            <p:txEl>
                                              <p:pRg st="11" end="11"/>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4099">
                                            <p:txEl>
                                              <p:pRg st="12" end="12"/>
                                            </p:txEl>
                                          </p:spTgt>
                                        </p:tgtEl>
                                        <p:attrNameLst>
                                          <p:attrName>style.visibility</p:attrName>
                                        </p:attrNameLst>
                                      </p:cBhvr>
                                      <p:to>
                                        <p:strVal val="visible"/>
                                      </p:to>
                                    </p:set>
                                    <p:animEffect transition="in" filter="dissolve">
                                      <p:cBhvr>
                                        <p:cTn id="28" dur="500"/>
                                        <p:tgtEl>
                                          <p:spTgt spid="4099">
                                            <p:txEl>
                                              <p:pRg st="12" end="12"/>
                                            </p:txEl>
                                          </p:spTgt>
                                        </p:tgtEl>
                                      </p:cBhvr>
                                    </p:animEffect>
                                  </p:childTnLst>
                                </p:cTn>
                              </p:par>
                              <p:par>
                                <p:cTn id="29" presetID="9" presetClass="entr" presetSubtype="0" fill="hold" nodeType="withEffect">
                                  <p:stCondLst>
                                    <p:cond delay="0"/>
                                  </p:stCondLst>
                                  <p:childTnLst>
                                    <p:set>
                                      <p:cBhvr>
                                        <p:cTn id="30" dur="1" fill="hold">
                                          <p:stCondLst>
                                            <p:cond delay="0"/>
                                          </p:stCondLst>
                                        </p:cTn>
                                        <p:tgtEl>
                                          <p:spTgt spid="3078"/>
                                        </p:tgtEl>
                                        <p:attrNameLst>
                                          <p:attrName>style.visibility</p:attrName>
                                        </p:attrNameLst>
                                      </p:cBhvr>
                                      <p:to>
                                        <p:strVal val="visible"/>
                                      </p:to>
                                    </p:set>
                                    <p:animEffect transition="in" filter="dissolve">
                                      <p:cBhvr>
                                        <p:cTn id="31" dur="500"/>
                                        <p:tgtEl>
                                          <p:spTgt spid="3078"/>
                                        </p:tgtEl>
                                      </p:cBhvr>
                                    </p:animEffect>
                                  </p:childTnLst>
                                </p:cTn>
                              </p:par>
                              <p:par>
                                <p:cTn id="32" presetID="9" presetClass="entr" presetSubtype="0" fill="hold" nodeType="withEffect">
                                  <p:stCondLst>
                                    <p:cond delay="0"/>
                                  </p:stCondLst>
                                  <p:childTnLst>
                                    <p:set>
                                      <p:cBhvr>
                                        <p:cTn id="33" dur="1" fill="hold">
                                          <p:stCondLst>
                                            <p:cond delay="0"/>
                                          </p:stCondLst>
                                        </p:cTn>
                                        <p:tgtEl>
                                          <p:spTgt spid="3080"/>
                                        </p:tgtEl>
                                        <p:attrNameLst>
                                          <p:attrName>style.visibility</p:attrName>
                                        </p:attrNameLst>
                                      </p:cBhvr>
                                      <p:to>
                                        <p:strVal val="visible"/>
                                      </p:to>
                                    </p:set>
                                    <p:animEffect transition="in" filter="dissolve">
                                      <p:cBhvr>
                                        <p:cTn id="34" dur="5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utoUpdateAnimBg="0"/>
      <p:bldP spid="4099" grpId="0" build="p" autoUpdateAnimBg="0" advAuto="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a:solidFill>
                  <a:schemeClr val="bg1"/>
                </a:solidFill>
              </a:rPr>
              <a:t>Příklad: Výpočet úrokové sazby pro klienta</a:t>
            </a:r>
            <a:endParaRPr lang="fr-FR">
              <a:solidFill>
                <a:schemeClr val="bg1"/>
              </a:solidFill>
            </a:endParaRPr>
          </a:p>
        </p:txBody>
      </p:sp>
      <p:sp>
        <p:nvSpPr>
          <p:cNvPr id="4" name="Zástupný symbol pro číslo snímku 3"/>
          <p:cNvSpPr>
            <a:spLocks noGrp="1"/>
          </p:cNvSpPr>
          <p:nvPr>
            <p:ph type="sldNum" sz="quarter" idx="12"/>
          </p:nvPr>
        </p:nvSpPr>
        <p:spPr/>
        <p:txBody>
          <a:bodyPr/>
          <a:lstStyle/>
          <a:p>
            <a:pPr>
              <a:defRPr/>
            </a:pPr>
            <a:fld id="{8EC38092-F4DE-42F7-96B1-19EB4F164DE5}" type="slidenum">
              <a:rPr lang="fr-FR" smtClean="0"/>
              <a:pPr>
                <a:defRPr/>
              </a:pPr>
              <a:t>20</a:t>
            </a:fld>
            <a:endParaRPr lang="fr-FR"/>
          </a:p>
        </p:txBody>
      </p:sp>
      <p:graphicFrame>
        <p:nvGraphicFramePr>
          <p:cNvPr id="6" name="Tabulka 5"/>
          <p:cNvGraphicFramePr>
            <a:graphicFrameLocks noGrp="1"/>
          </p:cNvGraphicFramePr>
          <p:nvPr/>
        </p:nvGraphicFramePr>
        <p:xfrm>
          <a:off x="755650" y="1700213"/>
          <a:ext cx="7632700" cy="4961890"/>
        </p:xfrm>
        <a:graphic>
          <a:graphicData uri="http://schemas.openxmlformats.org/drawingml/2006/table">
            <a:tbl>
              <a:tblPr/>
              <a:tblGrid>
                <a:gridCol w="4521200">
                  <a:extLst>
                    <a:ext uri="{9D8B030D-6E8A-4147-A177-3AD203B41FA5}">
                      <a16:colId xmlns:a16="http://schemas.microsoft.com/office/drawing/2014/main" val="20000"/>
                    </a:ext>
                  </a:extLst>
                </a:gridCol>
                <a:gridCol w="1473200">
                  <a:extLst>
                    <a:ext uri="{9D8B030D-6E8A-4147-A177-3AD203B41FA5}">
                      <a16:colId xmlns:a16="http://schemas.microsoft.com/office/drawing/2014/main" val="20001"/>
                    </a:ext>
                  </a:extLst>
                </a:gridCol>
                <a:gridCol w="1638300">
                  <a:extLst>
                    <a:ext uri="{9D8B030D-6E8A-4147-A177-3AD203B41FA5}">
                      <a16:colId xmlns:a16="http://schemas.microsoft.com/office/drawing/2014/main" val="20002"/>
                    </a:ext>
                  </a:extLst>
                </a:gridCol>
              </a:tblGrid>
              <a:tr h="1682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Calibri" pitchFamily="34" charset="0"/>
                        <a:cs typeface="Times New Roman" pitchFamily="18" charset="0"/>
                      </a:endParaRP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Calibri" pitchFamily="34" charset="0"/>
                          <a:cs typeface="Times New Roman" pitchFamily="18" charset="0"/>
                        </a:rPr>
                        <a:t>Nízké riziko</a:t>
                      </a:r>
                      <a:endParaRPr kumimoji="0" lang="cs-CZ" sz="1800" b="0" i="0" u="none" strike="noStrike" cap="none" normalizeH="0" baseline="0">
                        <a:ln>
                          <a:noFill/>
                        </a:ln>
                        <a:solidFill>
                          <a:schemeClr val="tx1"/>
                        </a:solidFill>
                        <a:effectLst/>
                        <a:latin typeface="Calibri" pitchFamily="34" charset="0"/>
                        <a:cs typeface="Times New Roman" pitchFamily="18" charset="0"/>
                      </a:endParaRP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Calibri" pitchFamily="34" charset="0"/>
                          <a:cs typeface="Times New Roman" pitchFamily="18" charset="0"/>
                        </a:rPr>
                        <a:t>Vysoké riziko</a:t>
                      </a:r>
                      <a:endParaRPr kumimoji="0" lang="cs-CZ" sz="1800" b="0" i="0" u="none" strike="noStrike" cap="none" normalizeH="0" baseline="0">
                        <a:ln>
                          <a:noFill/>
                        </a:ln>
                        <a:solidFill>
                          <a:schemeClr val="tx1"/>
                        </a:solidFill>
                        <a:effectLst/>
                        <a:latin typeface="Calibri" pitchFamily="34" charset="0"/>
                        <a:cs typeface="Times New Roman" pitchFamily="18" charset="0"/>
                      </a:endParaRP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98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Calibri" pitchFamily="34" charset="0"/>
                          <a:cs typeface="Times New Roman" pitchFamily="18" charset="0"/>
                        </a:rPr>
                        <a:t>Angažovanost (E)</a:t>
                      </a: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Calibri" pitchFamily="34" charset="0"/>
                          <a:cs typeface="Times New Roman" pitchFamily="18" charset="0"/>
                        </a:rPr>
                        <a:t>1.000</a:t>
                      </a: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Calibri" pitchFamily="34" charset="0"/>
                          <a:cs typeface="Times New Roman" pitchFamily="18" charset="0"/>
                        </a:rPr>
                        <a:t>1.000</a:t>
                      </a: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698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Calibri" pitchFamily="34" charset="0"/>
                          <a:cs typeface="Times New Roman" pitchFamily="18" charset="0"/>
                        </a:rPr>
                        <a:t>Regulatorní kapitál</a:t>
                      </a: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Calibri" pitchFamily="34" charset="0"/>
                          <a:cs typeface="Times New Roman" pitchFamily="18" charset="0"/>
                        </a:rPr>
                        <a:t>80</a:t>
                      </a: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Calibri" pitchFamily="34" charset="0"/>
                          <a:cs typeface="Times New Roman" pitchFamily="18" charset="0"/>
                        </a:rPr>
                        <a:t>80</a:t>
                      </a: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698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Calibri" pitchFamily="34" charset="0"/>
                          <a:cs typeface="Times New Roman" pitchFamily="18" charset="0"/>
                        </a:rPr>
                        <a:t>Ekonomický kapitál (CAR)</a:t>
                      </a: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Calibri" pitchFamily="34" charset="0"/>
                          <a:cs typeface="Times New Roman" pitchFamily="18" charset="0"/>
                        </a:rPr>
                        <a:t>40</a:t>
                      </a: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Calibri" pitchFamily="34" charset="0"/>
                          <a:cs typeface="Times New Roman" pitchFamily="18" charset="0"/>
                        </a:rPr>
                        <a:t>120</a:t>
                      </a: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698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Calibri" pitchFamily="34" charset="0"/>
                          <a:cs typeface="Times New Roman" pitchFamily="18" charset="0"/>
                        </a:rPr>
                        <a:t>Očekávaná ztráta (EL)</a:t>
                      </a: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Calibri" pitchFamily="34" charset="0"/>
                          <a:cs typeface="Times New Roman" pitchFamily="18" charset="0"/>
                        </a:rPr>
                        <a:t>1 %</a:t>
                      </a: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Calibri" pitchFamily="34" charset="0"/>
                          <a:cs typeface="Times New Roman" pitchFamily="18" charset="0"/>
                        </a:rPr>
                        <a:t>1 %</a:t>
                      </a: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698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Calibri" pitchFamily="34" charset="0"/>
                          <a:cs typeface="Times New Roman" pitchFamily="18" charset="0"/>
                        </a:rPr>
                        <a:t>Regulatorní kapitál v % angažovanosti</a:t>
                      </a: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Calibri" pitchFamily="34" charset="0"/>
                        <a:cs typeface="Times New Roman" pitchFamily="18" charset="0"/>
                      </a:endParaRP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Calibri" pitchFamily="34" charset="0"/>
                        <a:cs typeface="Times New Roman" pitchFamily="18" charset="0"/>
                      </a:endParaRP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984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Calibri" pitchFamily="34" charset="0"/>
                          <a:cs typeface="Times New Roman" pitchFamily="18" charset="0"/>
                        </a:rPr>
                        <a:t>Ekonomický kapitál v % angažovanosti</a:t>
                      </a: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Calibri" pitchFamily="34" charset="0"/>
                        <a:cs typeface="Times New Roman" pitchFamily="18" charset="0"/>
                      </a:endParaRP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Calibri" pitchFamily="34" charset="0"/>
                        <a:cs typeface="Times New Roman" pitchFamily="18" charset="0"/>
                      </a:endParaRP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698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Calibri" pitchFamily="34" charset="0"/>
                          <a:cs typeface="Times New Roman" pitchFamily="18" charset="0"/>
                        </a:rPr>
                        <a:t>WACC</a:t>
                      </a: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Calibri" pitchFamily="34" charset="0"/>
                          <a:cs typeface="Times New Roman" pitchFamily="18" charset="0"/>
                        </a:rPr>
                        <a:t>25 %</a:t>
                      </a: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Calibri" pitchFamily="34" charset="0"/>
                          <a:cs typeface="Times New Roman" pitchFamily="18" charset="0"/>
                        </a:rPr>
                        <a:t>25 %</a:t>
                      </a: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1698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Calibri" pitchFamily="34" charset="0"/>
                          <a:cs typeface="Times New Roman" pitchFamily="18" charset="0"/>
                        </a:rPr>
                        <a:t>Provozní náklady transakce v % (oc)</a:t>
                      </a: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Calibri" pitchFamily="34" charset="0"/>
                          <a:cs typeface="Times New Roman" pitchFamily="18" charset="0"/>
                        </a:rPr>
                        <a:t>2 %</a:t>
                      </a: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Calibri" pitchFamily="34" charset="0"/>
                          <a:cs typeface="Times New Roman" pitchFamily="18" charset="0"/>
                        </a:rPr>
                        <a:t>2 %</a:t>
                      </a: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1698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Calibri" pitchFamily="34" charset="0"/>
                          <a:cs typeface="Times New Roman" pitchFamily="18" charset="0"/>
                        </a:rPr>
                        <a:t>Náklady cizího kapitálu r</a:t>
                      </a:r>
                      <a:r>
                        <a:rPr kumimoji="0" lang="cs-CZ" sz="1800" b="0" i="0" u="none" strike="noStrike" cap="none" normalizeH="0" baseline="-25000">
                          <a:ln>
                            <a:noFill/>
                          </a:ln>
                          <a:solidFill>
                            <a:schemeClr val="tx1"/>
                          </a:solidFill>
                          <a:effectLst/>
                          <a:latin typeface="Calibri" pitchFamily="34" charset="0"/>
                          <a:cs typeface="Times New Roman" pitchFamily="18" charset="0"/>
                        </a:rPr>
                        <a:t>D</a:t>
                      </a:r>
                      <a:endParaRPr kumimoji="0" lang="cs-CZ" sz="1800" b="0" i="0" u="none" strike="noStrike" cap="none" normalizeH="0" baseline="0">
                        <a:ln>
                          <a:noFill/>
                        </a:ln>
                        <a:solidFill>
                          <a:schemeClr val="tx1"/>
                        </a:solidFill>
                        <a:effectLst/>
                        <a:latin typeface="Calibri" pitchFamily="34" charset="0"/>
                        <a:cs typeface="Times New Roman" pitchFamily="18" charset="0"/>
                      </a:endParaRP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Calibri" pitchFamily="34" charset="0"/>
                          <a:cs typeface="Times New Roman" pitchFamily="18" charset="0"/>
                        </a:rPr>
                        <a:t>10 %</a:t>
                      </a: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Calibri" pitchFamily="34" charset="0"/>
                          <a:cs typeface="Times New Roman" pitchFamily="18" charset="0"/>
                        </a:rPr>
                        <a:t>10 %</a:t>
                      </a: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1698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Calibri" pitchFamily="34" charset="0"/>
                          <a:cs typeface="Times New Roman" pitchFamily="18" charset="0"/>
                        </a:rPr>
                        <a:t>Výpočet r založený na regulatorním kapitálu:</a:t>
                      </a:r>
                      <a:endParaRPr kumimoji="0" lang="cs-CZ" sz="1800" b="0" i="0" u="none" strike="noStrike" cap="none" normalizeH="0" baseline="0">
                        <a:ln>
                          <a:noFill/>
                        </a:ln>
                        <a:solidFill>
                          <a:schemeClr val="tx1"/>
                        </a:solidFill>
                        <a:effectLst/>
                        <a:latin typeface="Calibri" pitchFamily="34" charset="0"/>
                        <a:cs typeface="Times New Roman" pitchFamily="18" charset="0"/>
                      </a:endParaRP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Calibri" pitchFamily="34" charset="0"/>
                        <a:cs typeface="Times New Roman" pitchFamily="18" charset="0"/>
                      </a:endParaRP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Calibri" pitchFamily="34" charset="0"/>
                        <a:cs typeface="Times New Roman" pitchFamily="18" charset="0"/>
                      </a:endParaRP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1698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Calibri" pitchFamily="34" charset="0"/>
                          <a:cs typeface="Times New Roman" pitchFamily="18" charset="0"/>
                        </a:rPr>
                        <a:t>Riziková prémie</a:t>
                      </a: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Calibri" pitchFamily="34" charset="0"/>
                        <a:cs typeface="Times New Roman" pitchFamily="18" charset="0"/>
                      </a:endParaRP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Calibri" pitchFamily="34" charset="0"/>
                        <a:cs typeface="Times New Roman" pitchFamily="18" charset="0"/>
                      </a:endParaRP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1698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Calibri" pitchFamily="34" charset="0"/>
                          <a:cs typeface="Times New Roman" pitchFamily="18" charset="0"/>
                        </a:rPr>
                        <a:t>Cena úvěru</a:t>
                      </a: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Calibri" pitchFamily="34" charset="0"/>
                        <a:cs typeface="Times New Roman" pitchFamily="18" charset="0"/>
                      </a:endParaRP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Calibri" pitchFamily="34" charset="0"/>
                        <a:cs typeface="Times New Roman" pitchFamily="18" charset="0"/>
                      </a:endParaRP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1698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Calibri" pitchFamily="34" charset="0"/>
                          <a:cs typeface="Times New Roman" pitchFamily="18" charset="0"/>
                        </a:rPr>
                        <a:t>Marže banky</a:t>
                      </a: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Calibri" pitchFamily="34" charset="0"/>
                        <a:cs typeface="Times New Roman" pitchFamily="18" charset="0"/>
                      </a:endParaRP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Calibri" pitchFamily="34" charset="0"/>
                        <a:cs typeface="Times New Roman" pitchFamily="18" charset="0"/>
                      </a:endParaRP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1698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Calibri" pitchFamily="34" charset="0"/>
                          <a:cs typeface="Times New Roman" pitchFamily="18" charset="0"/>
                        </a:rPr>
                        <a:t>Výpočet r založený na ekonomickém kapitálu:</a:t>
                      </a:r>
                      <a:endParaRPr kumimoji="0" lang="cs-CZ" sz="1800" b="0" i="0" u="none" strike="noStrike" cap="none" normalizeH="0" baseline="0">
                        <a:ln>
                          <a:noFill/>
                        </a:ln>
                        <a:solidFill>
                          <a:schemeClr val="tx1"/>
                        </a:solidFill>
                        <a:effectLst/>
                        <a:latin typeface="Calibri" pitchFamily="34" charset="0"/>
                        <a:cs typeface="Times New Roman" pitchFamily="18" charset="0"/>
                      </a:endParaRP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Calibri" pitchFamily="34" charset="0"/>
                        <a:cs typeface="Times New Roman" pitchFamily="18" charset="0"/>
                      </a:endParaRP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Calibri" pitchFamily="34" charset="0"/>
                        <a:cs typeface="Times New Roman" pitchFamily="18" charset="0"/>
                      </a:endParaRP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1698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Calibri" pitchFamily="34" charset="0"/>
                          <a:cs typeface="Times New Roman" pitchFamily="18" charset="0"/>
                        </a:rPr>
                        <a:t>Riziková prémie</a:t>
                      </a: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Calibri" pitchFamily="34" charset="0"/>
                        <a:cs typeface="Times New Roman" pitchFamily="18" charset="0"/>
                      </a:endParaRP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Calibri" pitchFamily="34" charset="0"/>
                        <a:cs typeface="Times New Roman" pitchFamily="18" charset="0"/>
                      </a:endParaRP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1698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Calibri" pitchFamily="34" charset="0"/>
                          <a:cs typeface="Times New Roman" pitchFamily="18" charset="0"/>
                        </a:rPr>
                        <a:t>Cena úvěru</a:t>
                      </a: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Calibri" pitchFamily="34" charset="0"/>
                        <a:cs typeface="Times New Roman" pitchFamily="18" charset="0"/>
                      </a:endParaRP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Calibri" pitchFamily="34" charset="0"/>
                        <a:cs typeface="Times New Roman" pitchFamily="18" charset="0"/>
                      </a:endParaRP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1698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Calibri" pitchFamily="34" charset="0"/>
                          <a:cs typeface="Times New Roman" pitchFamily="18" charset="0"/>
                        </a:rPr>
                        <a:t>Marže banky</a:t>
                      </a: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Calibri" pitchFamily="34" charset="0"/>
                        <a:cs typeface="Times New Roman" pitchFamily="18" charset="0"/>
                      </a:endParaRP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Calibri" pitchFamily="34" charset="0"/>
                        <a:cs typeface="Times New Roman" pitchFamily="18" charset="0"/>
                      </a:endParaRP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a:solidFill>
                  <a:schemeClr val="bg1"/>
                </a:solidFill>
              </a:rPr>
              <a:t>Optimalizace portfolia banky (1)</a:t>
            </a:r>
            <a:endParaRPr lang="fr-FR">
              <a:solidFill>
                <a:schemeClr val="bg1"/>
              </a:solidFill>
            </a:endParaRPr>
          </a:p>
        </p:txBody>
      </p:sp>
      <p:sp>
        <p:nvSpPr>
          <p:cNvPr id="4099" name="Espace réservé du contenu 2"/>
          <p:cNvSpPr>
            <a:spLocks noGrp="1"/>
          </p:cNvSpPr>
          <p:nvPr>
            <p:ph idx="1"/>
          </p:nvPr>
        </p:nvSpPr>
        <p:spPr>
          <a:xfrm>
            <a:off x="457200" y="1903413"/>
            <a:ext cx="8229600" cy="517525"/>
          </a:xfrm>
        </p:spPr>
        <p:txBody>
          <a:bodyPr/>
          <a:lstStyle/>
          <a:p>
            <a:pPr eaLnBrk="1" hangingPunct="1">
              <a:lnSpc>
                <a:spcPct val="90000"/>
              </a:lnSpc>
            </a:pPr>
            <a:r>
              <a:rPr lang="cs-CZ" sz="2800">
                <a:solidFill>
                  <a:srgbClr val="42607C"/>
                </a:solidFill>
              </a:rPr>
              <a:t>rizikově očištěná rentabilita jednotlivých transakcí:</a:t>
            </a:r>
            <a:endParaRPr lang="en-US" sz="2800">
              <a:solidFill>
                <a:srgbClr val="42607C"/>
              </a:solidFill>
            </a:endParaRPr>
          </a:p>
        </p:txBody>
      </p:sp>
      <p:sp>
        <p:nvSpPr>
          <p:cNvPr id="4" name="Zástupný symbol pro číslo snímku 3"/>
          <p:cNvSpPr>
            <a:spLocks noGrp="1"/>
          </p:cNvSpPr>
          <p:nvPr>
            <p:ph type="sldNum" sz="quarter" idx="12"/>
          </p:nvPr>
        </p:nvSpPr>
        <p:spPr/>
        <p:txBody>
          <a:bodyPr/>
          <a:lstStyle/>
          <a:p>
            <a:pPr>
              <a:defRPr/>
            </a:pPr>
            <a:fld id="{651A46AC-A2C9-4A9E-BDE2-EAEA35E52C22}" type="slidenum">
              <a:rPr lang="fr-FR" smtClean="0"/>
              <a:pPr>
                <a:defRPr/>
              </a:pPr>
              <a:t>21</a:t>
            </a:fld>
            <a:endParaRPr lang="fr-FR"/>
          </a:p>
        </p:txBody>
      </p:sp>
      <p:pic>
        <p:nvPicPr>
          <p:cNvPr id="5" name="Picture 4"/>
          <p:cNvPicPr>
            <a:picLocks noChangeAspect="1" noChangeArrowheads="1"/>
          </p:cNvPicPr>
          <p:nvPr/>
        </p:nvPicPr>
        <p:blipFill>
          <a:blip r:embed="rId3" cstate="print"/>
          <a:srcRect/>
          <a:stretch>
            <a:fillRect/>
          </a:stretch>
        </p:blipFill>
        <p:spPr bwMode="auto">
          <a:xfrm>
            <a:off x="900113" y="2297113"/>
            <a:ext cx="6942137" cy="45608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a:solidFill>
                  <a:schemeClr val="bg1"/>
                </a:solidFill>
              </a:rPr>
              <a:t>Optimalizace portfolia banky (2)</a:t>
            </a:r>
            <a:endParaRPr lang="fr-FR">
              <a:solidFill>
                <a:schemeClr val="bg1"/>
              </a:solidFill>
            </a:endParaRPr>
          </a:p>
        </p:txBody>
      </p:sp>
      <p:sp>
        <p:nvSpPr>
          <p:cNvPr id="4099" name="Espace réservé du contenu 2"/>
          <p:cNvSpPr>
            <a:spLocks noGrp="1"/>
          </p:cNvSpPr>
          <p:nvPr>
            <p:ph idx="1"/>
          </p:nvPr>
        </p:nvSpPr>
        <p:spPr>
          <a:xfrm>
            <a:off x="457200" y="1903413"/>
            <a:ext cx="8229600" cy="804862"/>
          </a:xfrm>
        </p:spPr>
        <p:txBody>
          <a:bodyPr/>
          <a:lstStyle/>
          <a:p>
            <a:pPr eaLnBrk="1" hangingPunct="1">
              <a:lnSpc>
                <a:spcPct val="90000"/>
              </a:lnSpc>
            </a:pPr>
            <a:r>
              <a:rPr lang="cs-CZ" sz="2800">
                <a:solidFill>
                  <a:srgbClr val="42607C"/>
                </a:solidFill>
              </a:rPr>
              <a:t>optimální portfolio = takové, které leží na efektivní hranici:</a:t>
            </a:r>
            <a:endParaRPr lang="en-US" sz="2800">
              <a:solidFill>
                <a:srgbClr val="42607C"/>
              </a:solidFill>
            </a:endParaRPr>
          </a:p>
        </p:txBody>
      </p:sp>
      <p:sp>
        <p:nvSpPr>
          <p:cNvPr id="4" name="Zástupný symbol pro číslo snímku 3"/>
          <p:cNvSpPr>
            <a:spLocks noGrp="1"/>
          </p:cNvSpPr>
          <p:nvPr>
            <p:ph type="sldNum" sz="quarter" idx="12"/>
          </p:nvPr>
        </p:nvSpPr>
        <p:spPr/>
        <p:txBody>
          <a:bodyPr/>
          <a:lstStyle/>
          <a:p>
            <a:pPr>
              <a:defRPr/>
            </a:pPr>
            <a:fld id="{D0D1B197-183F-414C-AF04-9C8ED14FBAAF}" type="slidenum">
              <a:rPr lang="fr-FR" smtClean="0"/>
              <a:pPr>
                <a:defRPr/>
              </a:pPr>
              <a:t>22</a:t>
            </a:fld>
            <a:endParaRPr lang="fr-FR"/>
          </a:p>
        </p:txBody>
      </p:sp>
      <p:pic>
        <p:nvPicPr>
          <p:cNvPr id="5" name="Picture 6"/>
          <p:cNvPicPr>
            <a:picLocks noChangeAspect="1" noChangeArrowheads="1"/>
          </p:cNvPicPr>
          <p:nvPr/>
        </p:nvPicPr>
        <p:blipFill>
          <a:blip r:embed="rId3" cstate="print"/>
          <a:srcRect/>
          <a:stretch>
            <a:fillRect/>
          </a:stretch>
        </p:blipFill>
        <p:spPr bwMode="auto">
          <a:xfrm>
            <a:off x="755650" y="2565400"/>
            <a:ext cx="6521450" cy="41370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a:solidFill>
                  <a:schemeClr val="bg1"/>
                </a:solidFill>
              </a:rPr>
              <a:t>Příklad</a:t>
            </a:r>
            <a:endParaRPr lang="fr-FR">
              <a:solidFill>
                <a:schemeClr val="bg1"/>
              </a:solidFill>
            </a:endParaRPr>
          </a:p>
        </p:txBody>
      </p:sp>
      <p:sp>
        <p:nvSpPr>
          <p:cNvPr id="4099" name="Espace réservé du contenu 2"/>
          <p:cNvSpPr>
            <a:spLocks noGrp="1"/>
          </p:cNvSpPr>
          <p:nvPr>
            <p:ph idx="1"/>
          </p:nvPr>
        </p:nvSpPr>
        <p:spPr>
          <a:xfrm>
            <a:off x="457200" y="1903413"/>
            <a:ext cx="8229600" cy="4525962"/>
          </a:xfrm>
        </p:spPr>
        <p:txBody>
          <a:bodyPr/>
          <a:lstStyle/>
          <a:p>
            <a:pPr eaLnBrk="1" hangingPunct="1">
              <a:lnSpc>
                <a:spcPct val="90000"/>
              </a:lnSpc>
            </a:pPr>
            <a:r>
              <a:rPr lang="cs-CZ" sz="2400">
                <a:solidFill>
                  <a:srgbClr val="42607C"/>
                </a:solidFill>
              </a:rPr>
              <a:t>Banka poskytla dva úvěry ve stejné částce. Máte-li k dispozici následující údaje, zjistěte, který z úvěrů je pro banku výhodnější:</a:t>
            </a:r>
          </a:p>
          <a:p>
            <a:pPr lvl="1" eaLnBrk="1" hangingPunct="1">
              <a:lnSpc>
                <a:spcPct val="90000"/>
              </a:lnSpc>
            </a:pPr>
            <a:r>
              <a:rPr lang="cs-CZ" sz="2000">
                <a:solidFill>
                  <a:srgbClr val="42607C"/>
                </a:solidFill>
              </a:rPr>
              <a:t>úvěr 1 byl poskytnut klientovi s ratingem AA, přináší bance úrokový zisk ve výši 20, očekávaná ztráta činí 1 a hodnota CaR je 30,</a:t>
            </a:r>
          </a:p>
          <a:p>
            <a:pPr lvl="1" eaLnBrk="1" hangingPunct="1">
              <a:lnSpc>
                <a:spcPct val="90000"/>
              </a:lnSpc>
            </a:pPr>
            <a:r>
              <a:rPr lang="cs-CZ" sz="2000">
                <a:solidFill>
                  <a:srgbClr val="42607C"/>
                </a:solidFill>
              </a:rPr>
              <a:t>úvěr 2 byl poskytnut klientovi s vyšším rizikem, proto bance přináší úrokový zisk 100;  očekávaná ztráta činí 20 a hodnota CaR je 500.</a:t>
            </a:r>
          </a:p>
          <a:p>
            <a:pPr eaLnBrk="1" hangingPunct="1">
              <a:lnSpc>
                <a:spcPct val="90000"/>
              </a:lnSpc>
            </a:pPr>
            <a:r>
              <a:rPr lang="cs-CZ" sz="2400">
                <a:solidFill>
                  <a:srgbClr val="42607C"/>
                </a:solidFill>
              </a:rPr>
              <a:t>Jak vysoké musí být vážené průměrné náklady kapitálu, aby se bance vyplatily oba dva úvěry?</a:t>
            </a:r>
          </a:p>
          <a:p>
            <a:pPr eaLnBrk="1" hangingPunct="1">
              <a:lnSpc>
                <a:spcPct val="90000"/>
              </a:lnSpc>
            </a:pPr>
            <a:r>
              <a:rPr lang="cs-CZ" sz="2400">
                <a:solidFill>
                  <a:srgbClr val="42607C"/>
                </a:solidFill>
              </a:rPr>
              <a:t>Jsou-li vážené průměrné náklady kapitálu banky 20  %, který z úvěrů přispívá k tvorbě přidané hodnoty akcionářů a který naopak tuto hodnotu ničí?</a:t>
            </a:r>
          </a:p>
        </p:txBody>
      </p:sp>
      <p:sp>
        <p:nvSpPr>
          <p:cNvPr id="4" name="Zástupný symbol pro číslo snímku 3"/>
          <p:cNvSpPr>
            <a:spLocks noGrp="1"/>
          </p:cNvSpPr>
          <p:nvPr>
            <p:ph type="sldNum" sz="quarter" idx="12"/>
          </p:nvPr>
        </p:nvSpPr>
        <p:spPr/>
        <p:txBody>
          <a:bodyPr/>
          <a:lstStyle/>
          <a:p>
            <a:pPr>
              <a:defRPr/>
            </a:pPr>
            <a:fld id="{9FD7C2FE-FC86-4BBE-8544-A8ED80421D34}" type="slidenum">
              <a:rPr lang="fr-FR" smtClean="0"/>
              <a:pPr>
                <a:defRPr/>
              </a:pPr>
              <a:t>23</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dissolve">
                                      <p:cBhvr>
                                        <p:cTn id="19" dur="500"/>
                                        <p:tgtEl>
                                          <p:spTgt spid="4099">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099">
                                            <p:txEl>
                                              <p:pRg st="4" end="4"/>
                                            </p:txEl>
                                          </p:spTgt>
                                        </p:tgtEl>
                                        <p:attrNameLst>
                                          <p:attrName>style.visibility</p:attrName>
                                        </p:attrNameLst>
                                      </p:cBhvr>
                                      <p:to>
                                        <p:strVal val="visible"/>
                                      </p:to>
                                    </p:set>
                                    <p:animEffect transition="in" filter="dissolve">
                                      <p:cBhvr>
                                        <p:cTn id="22" dur="500"/>
                                        <p:tgtEl>
                                          <p:spTgt spid="40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a:solidFill>
                  <a:schemeClr val="bg1"/>
                </a:solidFill>
              </a:rPr>
              <a:t>Výhody rizikově očištěné rentability</a:t>
            </a:r>
            <a:endParaRPr lang="fr-FR">
              <a:solidFill>
                <a:schemeClr val="bg1"/>
              </a:solidFill>
            </a:endParaRPr>
          </a:p>
        </p:txBody>
      </p:sp>
      <p:sp>
        <p:nvSpPr>
          <p:cNvPr id="4099" name="Espace réservé du contenu 2"/>
          <p:cNvSpPr>
            <a:spLocks noGrp="1"/>
          </p:cNvSpPr>
          <p:nvPr>
            <p:ph idx="1"/>
          </p:nvPr>
        </p:nvSpPr>
        <p:spPr>
          <a:xfrm>
            <a:off x="457200" y="1903413"/>
            <a:ext cx="8229600" cy="4525962"/>
          </a:xfrm>
        </p:spPr>
        <p:txBody>
          <a:bodyPr/>
          <a:lstStyle/>
          <a:p>
            <a:pPr eaLnBrk="1" hangingPunct="1">
              <a:lnSpc>
                <a:spcPct val="90000"/>
              </a:lnSpc>
            </a:pPr>
            <a:r>
              <a:rPr lang="cs-CZ">
                <a:solidFill>
                  <a:srgbClr val="42607C"/>
                </a:solidFill>
              </a:rPr>
              <a:t>lze srovnávat porovnatelné</a:t>
            </a:r>
          </a:p>
          <a:p>
            <a:pPr eaLnBrk="1" hangingPunct="1">
              <a:lnSpc>
                <a:spcPct val="90000"/>
              </a:lnSpc>
            </a:pPr>
            <a:r>
              <a:rPr lang="cs-CZ">
                <a:solidFill>
                  <a:srgbClr val="42607C"/>
                </a:solidFill>
              </a:rPr>
              <a:t>lze kvantifikovat riziko celé banky</a:t>
            </a:r>
          </a:p>
          <a:p>
            <a:pPr eaLnBrk="1" hangingPunct="1">
              <a:lnSpc>
                <a:spcPct val="90000"/>
              </a:lnSpc>
            </a:pPr>
            <a:r>
              <a:rPr lang="cs-CZ">
                <a:solidFill>
                  <a:srgbClr val="42607C"/>
                </a:solidFill>
              </a:rPr>
              <a:t>manažery je možné odměňovat v návaznosti na riziko banky</a:t>
            </a:r>
          </a:p>
        </p:txBody>
      </p:sp>
      <p:sp>
        <p:nvSpPr>
          <p:cNvPr id="4" name="Zástupný symbol pro číslo snímku 3"/>
          <p:cNvSpPr>
            <a:spLocks noGrp="1"/>
          </p:cNvSpPr>
          <p:nvPr>
            <p:ph type="sldNum" sz="quarter" idx="12"/>
          </p:nvPr>
        </p:nvSpPr>
        <p:spPr/>
        <p:txBody>
          <a:bodyPr/>
          <a:lstStyle/>
          <a:p>
            <a:pPr>
              <a:defRPr/>
            </a:pPr>
            <a:fld id="{043CBCFD-56DA-43FF-A0C2-BE14448373BE}" type="slidenum">
              <a:rPr lang="fr-FR" smtClean="0"/>
              <a:pPr>
                <a:defRPr/>
              </a:pPr>
              <a:t>24</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pPr>
              <a:defRPr/>
            </a:pPr>
            <a:fld id="{043CBCFD-56DA-43FF-A0C2-BE14448373BE}" type="slidenum">
              <a:rPr lang="fr-FR" smtClean="0"/>
              <a:pPr>
                <a:defRPr/>
              </a:pPr>
              <a:t>25</a:t>
            </a:fld>
            <a:endParaRPr lang="fr-FR"/>
          </a:p>
        </p:txBody>
      </p:sp>
      <p:sp>
        <p:nvSpPr>
          <p:cNvPr id="7" name="Obdélník 6"/>
          <p:cNvSpPr/>
          <p:nvPr/>
        </p:nvSpPr>
        <p:spPr>
          <a:xfrm>
            <a:off x="0" y="6150114"/>
            <a:ext cx="8388424" cy="707886"/>
          </a:xfrm>
          <a:prstGeom prst="rect">
            <a:avLst/>
          </a:prstGeom>
        </p:spPr>
        <p:txBody>
          <a:bodyPr wrap="square">
            <a:spAutoFit/>
          </a:bodyPr>
          <a:lstStyle/>
          <a:p>
            <a:pPr>
              <a:defRPr/>
            </a:pPr>
            <a:r>
              <a:rPr lang="cs-CZ" sz="2000" dirty="0" err="1">
                <a:solidFill>
                  <a:srgbClr val="42607C"/>
                </a:solidFill>
                <a:latin typeface="+mn-lt"/>
              </a:rPr>
              <a:t>McKinsey</a:t>
            </a:r>
            <a:r>
              <a:rPr lang="cs-CZ" sz="2000" dirty="0">
                <a:solidFill>
                  <a:srgbClr val="42607C"/>
                </a:solidFill>
                <a:latin typeface="+mn-lt"/>
              </a:rPr>
              <a:t> (2011): The use of economic </a:t>
            </a:r>
            <a:r>
              <a:rPr lang="cs-CZ" sz="2000" dirty="0" err="1">
                <a:solidFill>
                  <a:srgbClr val="42607C"/>
                </a:solidFill>
                <a:latin typeface="+mn-lt"/>
              </a:rPr>
              <a:t>capital</a:t>
            </a:r>
            <a:r>
              <a:rPr lang="cs-CZ" sz="2000" dirty="0">
                <a:solidFill>
                  <a:srgbClr val="42607C"/>
                </a:solidFill>
                <a:latin typeface="+mn-lt"/>
              </a:rPr>
              <a:t> in performance management </a:t>
            </a:r>
            <a:r>
              <a:rPr lang="cs-CZ" sz="2000" dirty="0" err="1">
                <a:solidFill>
                  <a:srgbClr val="42607C"/>
                </a:solidFill>
                <a:latin typeface="+mn-lt"/>
              </a:rPr>
              <a:t>for</a:t>
            </a:r>
            <a:r>
              <a:rPr lang="cs-CZ" sz="2000" dirty="0">
                <a:solidFill>
                  <a:srgbClr val="42607C"/>
                </a:solidFill>
                <a:latin typeface="+mn-lt"/>
              </a:rPr>
              <a:t> banks: a </a:t>
            </a:r>
            <a:r>
              <a:rPr lang="cs-CZ" sz="2000" dirty="0" err="1">
                <a:solidFill>
                  <a:srgbClr val="42607C"/>
                </a:solidFill>
                <a:latin typeface="+mn-lt"/>
              </a:rPr>
              <a:t>perspective</a:t>
            </a:r>
            <a:r>
              <a:rPr lang="cs-CZ" sz="2000" dirty="0">
                <a:solidFill>
                  <a:srgbClr val="42607C"/>
                </a:solidFill>
                <a:latin typeface="+mn-lt"/>
              </a:rPr>
              <a:t>. </a:t>
            </a:r>
            <a:r>
              <a:rPr lang="cs-CZ" sz="2000" dirty="0" err="1">
                <a:solidFill>
                  <a:srgbClr val="42607C"/>
                </a:solidFill>
                <a:latin typeface="+mn-lt"/>
              </a:rPr>
              <a:t>McKinsey</a:t>
            </a:r>
            <a:r>
              <a:rPr lang="cs-CZ" sz="2000" dirty="0">
                <a:solidFill>
                  <a:srgbClr val="42607C"/>
                </a:solidFill>
                <a:latin typeface="+mn-lt"/>
              </a:rPr>
              <a:t> Working </a:t>
            </a:r>
            <a:r>
              <a:rPr lang="cs-CZ" sz="2000" dirty="0" err="1">
                <a:solidFill>
                  <a:srgbClr val="42607C"/>
                </a:solidFill>
                <a:latin typeface="+mn-lt"/>
              </a:rPr>
              <a:t>Papers</a:t>
            </a:r>
            <a:r>
              <a:rPr lang="cs-CZ" sz="2000" dirty="0">
                <a:solidFill>
                  <a:srgbClr val="42607C"/>
                </a:solidFill>
                <a:latin typeface="+mn-lt"/>
              </a:rPr>
              <a:t> on Risk, </a:t>
            </a:r>
            <a:r>
              <a:rPr lang="cs-CZ" sz="2000" dirty="0" err="1">
                <a:solidFill>
                  <a:srgbClr val="42607C"/>
                </a:solidFill>
                <a:latin typeface="+mn-lt"/>
              </a:rPr>
              <a:t>Number</a:t>
            </a:r>
            <a:r>
              <a:rPr lang="cs-CZ" sz="2000" dirty="0">
                <a:solidFill>
                  <a:srgbClr val="42607C"/>
                </a:solidFill>
                <a:latin typeface="+mn-lt"/>
              </a:rPr>
              <a:t> 24</a:t>
            </a:r>
            <a:endParaRPr lang="pt-BR" sz="2000" dirty="0">
              <a:solidFill>
                <a:srgbClr val="42607C"/>
              </a:solidFill>
              <a:latin typeface="+mn-lt"/>
            </a:endParaRPr>
          </a:p>
        </p:txBody>
      </p:sp>
      <p:pic>
        <p:nvPicPr>
          <p:cNvPr id="30722" name="Picture 2"/>
          <p:cNvPicPr>
            <a:picLocks noChangeAspect="1" noChangeArrowheads="1"/>
          </p:cNvPicPr>
          <p:nvPr/>
        </p:nvPicPr>
        <p:blipFill>
          <a:blip r:embed="rId3" cstate="print"/>
          <a:srcRect l="15256" t="20560" r="32234" b="17935"/>
          <a:stretch>
            <a:fillRect/>
          </a:stretch>
        </p:blipFill>
        <p:spPr bwMode="auto">
          <a:xfrm>
            <a:off x="0" y="0"/>
            <a:ext cx="9142083" cy="602332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nodeType="withEffect">
                                  <p:stCondLst>
                                    <p:cond delay="0"/>
                                  </p:stCondLst>
                                  <p:childTnLst>
                                    <p:set>
                                      <p:cBhvr>
                                        <p:cTn id="9" dur="1" fill="hold">
                                          <p:stCondLst>
                                            <p:cond delay="0"/>
                                          </p:stCondLst>
                                        </p:cTn>
                                        <p:tgtEl>
                                          <p:spTgt spid="30722"/>
                                        </p:tgtEl>
                                        <p:attrNameLst>
                                          <p:attrName>style.visibility</p:attrName>
                                        </p:attrNameLst>
                                      </p:cBhvr>
                                      <p:to>
                                        <p:strVal val="visible"/>
                                      </p:to>
                                    </p:set>
                                    <p:animEffect transition="in" filter="dissolve">
                                      <p:cBhvr>
                                        <p:cTn id="10" dur="5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pPr>
              <a:defRPr/>
            </a:pPr>
            <a:fld id="{043CBCFD-56DA-43FF-A0C2-BE14448373BE}" type="slidenum">
              <a:rPr lang="fr-FR" smtClean="0"/>
              <a:pPr>
                <a:defRPr/>
              </a:pPr>
              <a:t>26</a:t>
            </a:fld>
            <a:endParaRPr lang="fr-FR"/>
          </a:p>
        </p:txBody>
      </p:sp>
      <p:sp>
        <p:nvSpPr>
          <p:cNvPr id="7" name="Obdélník 6"/>
          <p:cNvSpPr/>
          <p:nvPr/>
        </p:nvSpPr>
        <p:spPr>
          <a:xfrm>
            <a:off x="0" y="6150114"/>
            <a:ext cx="8388424" cy="707886"/>
          </a:xfrm>
          <a:prstGeom prst="rect">
            <a:avLst/>
          </a:prstGeom>
        </p:spPr>
        <p:txBody>
          <a:bodyPr wrap="square">
            <a:spAutoFit/>
          </a:bodyPr>
          <a:lstStyle/>
          <a:p>
            <a:pPr>
              <a:defRPr/>
            </a:pPr>
            <a:r>
              <a:rPr lang="cs-CZ" sz="2000" dirty="0" err="1">
                <a:solidFill>
                  <a:srgbClr val="42607C"/>
                </a:solidFill>
                <a:latin typeface="+mn-lt"/>
              </a:rPr>
              <a:t>McKinsey</a:t>
            </a:r>
            <a:r>
              <a:rPr lang="cs-CZ" sz="2000" dirty="0">
                <a:solidFill>
                  <a:srgbClr val="42607C"/>
                </a:solidFill>
                <a:latin typeface="+mn-lt"/>
              </a:rPr>
              <a:t> (2011): The use of economic </a:t>
            </a:r>
            <a:r>
              <a:rPr lang="cs-CZ" sz="2000" dirty="0" err="1">
                <a:solidFill>
                  <a:srgbClr val="42607C"/>
                </a:solidFill>
                <a:latin typeface="+mn-lt"/>
              </a:rPr>
              <a:t>capital</a:t>
            </a:r>
            <a:r>
              <a:rPr lang="cs-CZ" sz="2000" dirty="0">
                <a:solidFill>
                  <a:srgbClr val="42607C"/>
                </a:solidFill>
                <a:latin typeface="+mn-lt"/>
              </a:rPr>
              <a:t> in performance management </a:t>
            </a:r>
            <a:r>
              <a:rPr lang="cs-CZ" sz="2000" dirty="0" err="1">
                <a:solidFill>
                  <a:srgbClr val="42607C"/>
                </a:solidFill>
                <a:latin typeface="+mn-lt"/>
              </a:rPr>
              <a:t>for</a:t>
            </a:r>
            <a:r>
              <a:rPr lang="cs-CZ" sz="2000" dirty="0">
                <a:solidFill>
                  <a:srgbClr val="42607C"/>
                </a:solidFill>
                <a:latin typeface="+mn-lt"/>
              </a:rPr>
              <a:t> banks: a </a:t>
            </a:r>
            <a:r>
              <a:rPr lang="cs-CZ" sz="2000" dirty="0" err="1">
                <a:solidFill>
                  <a:srgbClr val="42607C"/>
                </a:solidFill>
                <a:latin typeface="+mn-lt"/>
              </a:rPr>
              <a:t>perspective</a:t>
            </a:r>
            <a:r>
              <a:rPr lang="cs-CZ" sz="2000" dirty="0">
                <a:solidFill>
                  <a:srgbClr val="42607C"/>
                </a:solidFill>
                <a:latin typeface="+mn-lt"/>
              </a:rPr>
              <a:t>. </a:t>
            </a:r>
            <a:r>
              <a:rPr lang="cs-CZ" sz="2000" dirty="0" err="1">
                <a:solidFill>
                  <a:srgbClr val="42607C"/>
                </a:solidFill>
                <a:latin typeface="+mn-lt"/>
              </a:rPr>
              <a:t>McKinsey</a:t>
            </a:r>
            <a:r>
              <a:rPr lang="cs-CZ" sz="2000" dirty="0">
                <a:solidFill>
                  <a:srgbClr val="42607C"/>
                </a:solidFill>
                <a:latin typeface="+mn-lt"/>
              </a:rPr>
              <a:t> Working </a:t>
            </a:r>
            <a:r>
              <a:rPr lang="cs-CZ" sz="2000" dirty="0" err="1">
                <a:solidFill>
                  <a:srgbClr val="42607C"/>
                </a:solidFill>
                <a:latin typeface="+mn-lt"/>
              </a:rPr>
              <a:t>Papers</a:t>
            </a:r>
            <a:r>
              <a:rPr lang="cs-CZ" sz="2000" dirty="0">
                <a:solidFill>
                  <a:srgbClr val="42607C"/>
                </a:solidFill>
                <a:latin typeface="+mn-lt"/>
              </a:rPr>
              <a:t> on Risk, </a:t>
            </a:r>
            <a:r>
              <a:rPr lang="cs-CZ" sz="2000" dirty="0" err="1">
                <a:solidFill>
                  <a:srgbClr val="42607C"/>
                </a:solidFill>
                <a:latin typeface="+mn-lt"/>
              </a:rPr>
              <a:t>Number</a:t>
            </a:r>
            <a:r>
              <a:rPr lang="cs-CZ" sz="2000" dirty="0">
                <a:solidFill>
                  <a:srgbClr val="42607C"/>
                </a:solidFill>
                <a:latin typeface="+mn-lt"/>
              </a:rPr>
              <a:t> 24</a:t>
            </a:r>
            <a:endParaRPr lang="pt-BR" sz="2000" dirty="0">
              <a:solidFill>
                <a:srgbClr val="42607C"/>
              </a:solidFill>
              <a:latin typeface="+mn-lt"/>
            </a:endParaRPr>
          </a:p>
        </p:txBody>
      </p:sp>
      <p:pic>
        <p:nvPicPr>
          <p:cNvPr id="32770" name="Picture 2"/>
          <p:cNvPicPr>
            <a:picLocks noChangeAspect="1" noChangeArrowheads="1"/>
          </p:cNvPicPr>
          <p:nvPr/>
        </p:nvPicPr>
        <p:blipFill>
          <a:blip r:embed="rId3" cstate="print"/>
          <a:srcRect l="15748" t="20560" r="30512" b="22747"/>
          <a:stretch>
            <a:fillRect/>
          </a:stretch>
        </p:blipFill>
        <p:spPr bwMode="auto">
          <a:xfrm>
            <a:off x="-4" y="548678"/>
            <a:ext cx="9120357" cy="541210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nodeType="withEffect">
                                  <p:stCondLst>
                                    <p:cond delay="0"/>
                                  </p:stCondLst>
                                  <p:childTnLst>
                                    <p:set>
                                      <p:cBhvr>
                                        <p:cTn id="9" dur="1" fill="hold">
                                          <p:stCondLst>
                                            <p:cond delay="0"/>
                                          </p:stCondLst>
                                        </p:cTn>
                                        <p:tgtEl>
                                          <p:spTgt spid="32770"/>
                                        </p:tgtEl>
                                        <p:attrNameLst>
                                          <p:attrName>style.visibility</p:attrName>
                                        </p:attrNameLst>
                                      </p:cBhvr>
                                      <p:to>
                                        <p:strVal val="visible"/>
                                      </p:to>
                                    </p:set>
                                    <p:animEffect transition="in" filter="dissolve">
                                      <p:cBhvr>
                                        <p:cTn id="10" dur="5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pPr>
              <a:defRPr/>
            </a:pPr>
            <a:fld id="{043CBCFD-56DA-43FF-A0C2-BE14448373BE}" type="slidenum">
              <a:rPr lang="fr-FR" smtClean="0"/>
              <a:pPr>
                <a:defRPr/>
              </a:pPr>
              <a:t>27</a:t>
            </a:fld>
            <a:endParaRPr lang="fr-FR"/>
          </a:p>
        </p:txBody>
      </p:sp>
      <p:sp>
        <p:nvSpPr>
          <p:cNvPr id="7" name="Obdélník 6"/>
          <p:cNvSpPr/>
          <p:nvPr/>
        </p:nvSpPr>
        <p:spPr>
          <a:xfrm>
            <a:off x="0" y="6150114"/>
            <a:ext cx="8388424" cy="707886"/>
          </a:xfrm>
          <a:prstGeom prst="rect">
            <a:avLst/>
          </a:prstGeom>
        </p:spPr>
        <p:txBody>
          <a:bodyPr wrap="square">
            <a:spAutoFit/>
          </a:bodyPr>
          <a:lstStyle/>
          <a:p>
            <a:pPr>
              <a:defRPr/>
            </a:pPr>
            <a:r>
              <a:rPr lang="cs-CZ" sz="2000" dirty="0" err="1">
                <a:solidFill>
                  <a:srgbClr val="42607C"/>
                </a:solidFill>
                <a:latin typeface="+mn-lt"/>
              </a:rPr>
              <a:t>McKinsey</a:t>
            </a:r>
            <a:r>
              <a:rPr lang="cs-CZ" sz="2000" dirty="0">
                <a:solidFill>
                  <a:srgbClr val="42607C"/>
                </a:solidFill>
                <a:latin typeface="+mn-lt"/>
              </a:rPr>
              <a:t> (2011): The use of economic </a:t>
            </a:r>
            <a:r>
              <a:rPr lang="cs-CZ" sz="2000" dirty="0" err="1">
                <a:solidFill>
                  <a:srgbClr val="42607C"/>
                </a:solidFill>
                <a:latin typeface="+mn-lt"/>
              </a:rPr>
              <a:t>capital</a:t>
            </a:r>
            <a:r>
              <a:rPr lang="cs-CZ" sz="2000" dirty="0">
                <a:solidFill>
                  <a:srgbClr val="42607C"/>
                </a:solidFill>
                <a:latin typeface="+mn-lt"/>
              </a:rPr>
              <a:t> in performance management </a:t>
            </a:r>
            <a:r>
              <a:rPr lang="cs-CZ" sz="2000" dirty="0" err="1">
                <a:solidFill>
                  <a:srgbClr val="42607C"/>
                </a:solidFill>
                <a:latin typeface="+mn-lt"/>
              </a:rPr>
              <a:t>for</a:t>
            </a:r>
            <a:r>
              <a:rPr lang="cs-CZ" sz="2000" dirty="0">
                <a:solidFill>
                  <a:srgbClr val="42607C"/>
                </a:solidFill>
                <a:latin typeface="+mn-lt"/>
              </a:rPr>
              <a:t> banks: a </a:t>
            </a:r>
            <a:r>
              <a:rPr lang="cs-CZ" sz="2000" dirty="0" err="1">
                <a:solidFill>
                  <a:srgbClr val="42607C"/>
                </a:solidFill>
                <a:latin typeface="+mn-lt"/>
              </a:rPr>
              <a:t>perspective</a:t>
            </a:r>
            <a:r>
              <a:rPr lang="cs-CZ" sz="2000" dirty="0">
                <a:solidFill>
                  <a:srgbClr val="42607C"/>
                </a:solidFill>
                <a:latin typeface="+mn-lt"/>
              </a:rPr>
              <a:t>. </a:t>
            </a:r>
            <a:r>
              <a:rPr lang="cs-CZ" sz="2000" dirty="0" err="1">
                <a:solidFill>
                  <a:srgbClr val="42607C"/>
                </a:solidFill>
                <a:latin typeface="+mn-lt"/>
              </a:rPr>
              <a:t>McKinsey</a:t>
            </a:r>
            <a:r>
              <a:rPr lang="cs-CZ" sz="2000" dirty="0">
                <a:solidFill>
                  <a:srgbClr val="42607C"/>
                </a:solidFill>
                <a:latin typeface="+mn-lt"/>
              </a:rPr>
              <a:t> Working </a:t>
            </a:r>
            <a:r>
              <a:rPr lang="cs-CZ" sz="2000" dirty="0" err="1">
                <a:solidFill>
                  <a:srgbClr val="42607C"/>
                </a:solidFill>
                <a:latin typeface="+mn-lt"/>
              </a:rPr>
              <a:t>Papers</a:t>
            </a:r>
            <a:r>
              <a:rPr lang="cs-CZ" sz="2000" dirty="0">
                <a:solidFill>
                  <a:srgbClr val="42607C"/>
                </a:solidFill>
                <a:latin typeface="+mn-lt"/>
              </a:rPr>
              <a:t> on Risk, </a:t>
            </a:r>
            <a:r>
              <a:rPr lang="cs-CZ" sz="2000" dirty="0" err="1">
                <a:solidFill>
                  <a:srgbClr val="42607C"/>
                </a:solidFill>
                <a:latin typeface="+mn-lt"/>
              </a:rPr>
              <a:t>Number</a:t>
            </a:r>
            <a:r>
              <a:rPr lang="cs-CZ" sz="2000" dirty="0">
                <a:solidFill>
                  <a:srgbClr val="42607C"/>
                </a:solidFill>
                <a:latin typeface="+mn-lt"/>
              </a:rPr>
              <a:t> 24</a:t>
            </a:r>
            <a:endParaRPr lang="pt-BR" sz="2000" dirty="0">
              <a:solidFill>
                <a:srgbClr val="42607C"/>
              </a:solidFill>
              <a:latin typeface="+mn-lt"/>
            </a:endParaRPr>
          </a:p>
        </p:txBody>
      </p:sp>
      <p:pic>
        <p:nvPicPr>
          <p:cNvPr id="33794" name="Picture 2"/>
          <p:cNvPicPr>
            <a:picLocks noChangeAspect="1" noChangeArrowheads="1"/>
          </p:cNvPicPr>
          <p:nvPr/>
        </p:nvPicPr>
        <p:blipFill>
          <a:blip r:embed="rId3" cstate="print"/>
          <a:srcRect l="15748" t="18810" r="33219" b="16185"/>
          <a:stretch>
            <a:fillRect/>
          </a:stretch>
        </p:blipFill>
        <p:spPr bwMode="auto">
          <a:xfrm>
            <a:off x="251520" y="0"/>
            <a:ext cx="8660945" cy="620559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nodeType="withEffect">
                                  <p:stCondLst>
                                    <p:cond delay="0"/>
                                  </p:stCondLst>
                                  <p:childTnLst>
                                    <p:set>
                                      <p:cBhvr>
                                        <p:cTn id="9" dur="1" fill="hold">
                                          <p:stCondLst>
                                            <p:cond delay="0"/>
                                          </p:stCondLst>
                                        </p:cTn>
                                        <p:tgtEl>
                                          <p:spTgt spid="33794"/>
                                        </p:tgtEl>
                                        <p:attrNameLst>
                                          <p:attrName>style.visibility</p:attrName>
                                        </p:attrNameLst>
                                      </p:cBhvr>
                                      <p:to>
                                        <p:strVal val="visible"/>
                                      </p:to>
                                    </p:set>
                                    <p:animEffect transition="in" filter="dissolve">
                                      <p:cBhvr>
                                        <p:cTn id="10" dur="5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457200" y="274638"/>
            <a:ext cx="8229600" cy="706437"/>
          </a:xfrm>
        </p:spPr>
        <p:txBody>
          <a:bodyPr/>
          <a:lstStyle/>
          <a:p>
            <a:pPr eaLnBrk="1" hangingPunct="1"/>
            <a:r>
              <a:rPr lang="cs-CZ">
                <a:solidFill>
                  <a:schemeClr val="bg1"/>
                </a:solidFill>
              </a:rPr>
              <a:t>Příklad</a:t>
            </a:r>
            <a:endParaRPr lang="fr-FR">
              <a:solidFill>
                <a:schemeClr val="bg1"/>
              </a:solidFill>
            </a:endParaRPr>
          </a:p>
        </p:txBody>
      </p:sp>
      <p:sp>
        <p:nvSpPr>
          <p:cNvPr id="4" name="Zástupný symbol pro číslo snímku 3"/>
          <p:cNvSpPr>
            <a:spLocks noGrp="1"/>
          </p:cNvSpPr>
          <p:nvPr>
            <p:ph type="sldNum" sz="quarter" idx="12"/>
          </p:nvPr>
        </p:nvSpPr>
        <p:spPr/>
        <p:txBody>
          <a:bodyPr/>
          <a:lstStyle/>
          <a:p>
            <a:pPr>
              <a:defRPr/>
            </a:pPr>
            <a:fld id="{B7AC2150-BA27-430B-A7D6-0E7385B081FC}" type="slidenum">
              <a:rPr lang="fr-FR" smtClean="0"/>
              <a:pPr>
                <a:defRPr/>
              </a:pPr>
              <a:t>28</a:t>
            </a:fld>
            <a:endParaRPr lang="fr-FR"/>
          </a:p>
        </p:txBody>
      </p:sp>
      <p:sp>
        <p:nvSpPr>
          <p:cNvPr id="5" name="Espace réservé du contenu 2"/>
          <p:cNvSpPr>
            <a:spLocks noGrp="1"/>
          </p:cNvSpPr>
          <p:nvPr>
            <p:ph idx="1"/>
          </p:nvPr>
        </p:nvSpPr>
        <p:spPr>
          <a:xfrm>
            <a:off x="250825" y="1773238"/>
            <a:ext cx="8435975" cy="5084762"/>
          </a:xfrm>
        </p:spPr>
        <p:txBody>
          <a:bodyPr/>
          <a:lstStyle/>
          <a:p>
            <a:pPr eaLnBrk="1" hangingPunct="1">
              <a:lnSpc>
                <a:spcPct val="90000"/>
              </a:lnSpc>
            </a:pPr>
            <a:r>
              <a:rPr lang="cs-CZ" sz="2400" dirty="0">
                <a:solidFill>
                  <a:srgbClr val="42607C"/>
                </a:solidFill>
              </a:rPr>
              <a:t>Banka hodlá poskytnout úvěr ve výši 100.000,- Kč. Jakou úrokovou sazbu by měla požadovat, platí-li následující skutečnosti?</a:t>
            </a:r>
          </a:p>
          <a:p>
            <a:pPr lvl="1" eaLnBrk="1" hangingPunct="1">
              <a:lnSpc>
                <a:spcPct val="90000"/>
              </a:lnSpc>
            </a:pPr>
            <a:r>
              <a:rPr lang="cs-CZ" sz="2000" dirty="0">
                <a:solidFill>
                  <a:srgbClr val="42607C"/>
                </a:solidFill>
              </a:rPr>
              <a:t>očekávaná míra defaultu dlužníka je 1 %, odchylka míry defaultu je 0,5 %</a:t>
            </a:r>
          </a:p>
          <a:p>
            <a:pPr lvl="1" eaLnBrk="1" hangingPunct="1">
              <a:lnSpc>
                <a:spcPct val="90000"/>
              </a:lnSpc>
            </a:pPr>
            <a:r>
              <a:rPr lang="cs-CZ" sz="2000" dirty="0">
                <a:solidFill>
                  <a:srgbClr val="42607C"/>
                </a:solidFill>
              </a:rPr>
              <a:t>provozní náklady transakce jsou 1,5 %</a:t>
            </a:r>
          </a:p>
          <a:p>
            <a:pPr lvl="1" eaLnBrk="1" hangingPunct="1">
              <a:lnSpc>
                <a:spcPct val="90000"/>
              </a:lnSpc>
            </a:pPr>
            <a:r>
              <a:rPr lang="cs-CZ" sz="2000" dirty="0">
                <a:solidFill>
                  <a:srgbClr val="42607C"/>
                </a:solidFill>
              </a:rPr>
              <a:t>ekonomický kapitál je počítán pro hladinu významnosti 99 % (konstanta 2,33) a dobu držby 10 dní</a:t>
            </a:r>
          </a:p>
          <a:p>
            <a:pPr lvl="1" eaLnBrk="1" hangingPunct="1">
              <a:lnSpc>
                <a:spcPct val="90000"/>
              </a:lnSpc>
            </a:pPr>
            <a:r>
              <a:rPr lang="cs-CZ" sz="2000" dirty="0">
                <a:solidFill>
                  <a:srgbClr val="42607C"/>
                </a:solidFill>
              </a:rPr>
              <a:t>struktura pasiv banky je následující: depozita 6.000.000,- Kč, prostředky získané emisí dluhopisů 4.000.000,- Kč, vlastní kapitál 2.000.000,- Kč</a:t>
            </a:r>
          </a:p>
          <a:p>
            <a:pPr lvl="1" eaLnBrk="1" hangingPunct="1">
              <a:lnSpc>
                <a:spcPct val="90000"/>
              </a:lnSpc>
            </a:pPr>
            <a:r>
              <a:rPr lang="cs-CZ" sz="2000" dirty="0">
                <a:solidFill>
                  <a:srgbClr val="42607C"/>
                </a:solidFill>
              </a:rPr>
              <a:t>náklady cizího kapitálu činí 4 %, náklady vlastního kapitálu 25 %, daň z příjmů právnických osob 20 %</a:t>
            </a:r>
          </a:p>
          <a:p>
            <a:pPr eaLnBrk="1" hangingPunct="1">
              <a:lnSpc>
                <a:spcPct val="90000"/>
              </a:lnSpc>
            </a:pPr>
            <a:r>
              <a:rPr lang="cs-CZ" sz="2400" dirty="0">
                <a:solidFill>
                  <a:srgbClr val="42607C"/>
                </a:solidFill>
              </a:rPr>
              <a:t>Dále vypočítejte, zda úvěr přispívá k tvorbě přidané hodnoty akcionářů nebo naopak tuto hodnotu ničí.</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dissolve">
                                      <p:cBhvr>
                                        <p:cTn id="10" dur="500"/>
                                        <p:tgtEl>
                                          <p:spTgt spid="5">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dissolve">
                                      <p:cBhvr>
                                        <p:cTn id="13" dur="500"/>
                                        <p:tgtEl>
                                          <p:spTgt spid="5">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dissolve">
                                      <p:cBhvr>
                                        <p:cTn id="16" dur="500"/>
                                        <p:tgtEl>
                                          <p:spTgt spid="5">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dissolve">
                                      <p:cBhvr>
                                        <p:cTn id="19" dur="500"/>
                                        <p:tgtEl>
                                          <p:spTgt spid="5">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dissolve">
                                      <p:cBhvr>
                                        <p:cTn id="22" dur="500"/>
                                        <p:tgtEl>
                                          <p:spTgt spid="5">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Effect transition="in" filter="dissolve">
                                      <p:cBhvr>
                                        <p:cTn id="25" dur="500"/>
                                        <p:tgtEl>
                                          <p:spTgt spid="5">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dissolve">
                                      <p:cBhvr>
                                        <p:cTn id="28"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a:solidFill>
                  <a:schemeClr val="bg1"/>
                </a:solidFill>
              </a:rPr>
              <a:t>Příklad</a:t>
            </a:r>
            <a:endParaRPr lang="fr-FR">
              <a:solidFill>
                <a:schemeClr val="bg1"/>
              </a:solidFill>
            </a:endParaRPr>
          </a:p>
        </p:txBody>
      </p:sp>
      <p:sp>
        <p:nvSpPr>
          <p:cNvPr id="4" name="Zástupný symbol pro číslo snímku 3"/>
          <p:cNvSpPr>
            <a:spLocks noGrp="1"/>
          </p:cNvSpPr>
          <p:nvPr>
            <p:ph type="sldNum" sz="quarter" idx="12"/>
          </p:nvPr>
        </p:nvSpPr>
        <p:spPr/>
        <p:txBody>
          <a:bodyPr/>
          <a:lstStyle/>
          <a:p>
            <a:pPr>
              <a:defRPr/>
            </a:pPr>
            <a:fld id="{BBFFBDC7-BF82-4BC4-9984-ACB22C3B5E49}" type="slidenum">
              <a:rPr lang="fr-FR" smtClean="0"/>
              <a:pPr>
                <a:defRPr/>
              </a:pPr>
              <a:t>29</a:t>
            </a:fld>
            <a:endParaRPr lang="fr-FR"/>
          </a:p>
        </p:txBody>
      </p:sp>
      <p:sp>
        <p:nvSpPr>
          <p:cNvPr id="7" name="Espace réservé du contenu 2"/>
          <p:cNvSpPr>
            <a:spLocks noGrp="1"/>
          </p:cNvSpPr>
          <p:nvPr>
            <p:ph idx="1"/>
          </p:nvPr>
        </p:nvSpPr>
        <p:spPr>
          <a:xfrm>
            <a:off x="468313" y="1916113"/>
            <a:ext cx="8229600" cy="4752975"/>
          </a:xfrm>
        </p:spPr>
        <p:txBody>
          <a:bodyPr/>
          <a:lstStyle/>
          <a:p>
            <a:pPr eaLnBrk="1" hangingPunct="1">
              <a:lnSpc>
                <a:spcPct val="90000"/>
              </a:lnSpc>
            </a:pPr>
            <a:r>
              <a:rPr lang="cs-CZ" sz="2000" dirty="0">
                <a:solidFill>
                  <a:srgbClr val="42607C"/>
                </a:solidFill>
              </a:rPr>
              <a:t>Údaje o bance A </a:t>
            </a:r>
            <a:r>
              <a:rPr lang="cs-CZ" sz="2000" dirty="0" err="1">
                <a:solidFill>
                  <a:srgbClr val="42607C"/>
                </a:solidFill>
              </a:rPr>
              <a:t>a</a:t>
            </a:r>
            <a:r>
              <a:rPr lang="cs-CZ" sz="2000" dirty="0">
                <a:solidFill>
                  <a:srgbClr val="42607C"/>
                </a:solidFill>
              </a:rPr>
              <a:t> bance B máte v následující tabulce. Ekonomický kapitál počítají obě banky pro dobu držby 1 den a hladinu významnosti 99 % (konstanta 2,33). Ohodnoťte rentabilitu obou bank pomocí tradičních a rizikově očištěných ukazatelů rentability, výsledky komentujte.</a:t>
            </a:r>
          </a:p>
          <a:p>
            <a:pPr eaLnBrk="1" hangingPunct="1">
              <a:lnSpc>
                <a:spcPct val="90000"/>
              </a:lnSpc>
            </a:pPr>
            <a:endParaRPr lang="cs-CZ" sz="2000" dirty="0">
              <a:solidFill>
                <a:srgbClr val="42607C"/>
              </a:solidFill>
            </a:endParaRPr>
          </a:p>
          <a:p>
            <a:pPr eaLnBrk="1" hangingPunct="1">
              <a:lnSpc>
                <a:spcPct val="90000"/>
              </a:lnSpc>
            </a:pPr>
            <a:endParaRPr lang="cs-CZ" sz="2000" dirty="0">
              <a:solidFill>
                <a:srgbClr val="42607C"/>
              </a:solidFill>
            </a:endParaRPr>
          </a:p>
          <a:p>
            <a:pPr eaLnBrk="1" hangingPunct="1">
              <a:lnSpc>
                <a:spcPct val="90000"/>
              </a:lnSpc>
            </a:pPr>
            <a:endParaRPr lang="cs-CZ" sz="2000" dirty="0">
              <a:solidFill>
                <a:srgbClr val="42607C"/>
              </a:solidFill>
            </a:endParaRPr>
          </a:p>
          <a:p>
            <a:pPr eaLnBrk="1" hangingPunct="1">
              <a:lnSpc>
                <a:spcPct val="90000"/>
              </a:lnSpc>
            </a:pPr>
            <a:endParaRPr lang="cs-CZ" sz="2000" dirty="0">
              <a:solidFill>
                <a:srgbClr val="42607C"/>
              </a:solidFill>
            </a:endParaRPr>
          </a:p>
          <a:p>
            <a:pPr eaLnBrk="1" hangingPunct="1">
              <a:lnSpc>
                <a:spcPct val="90000"/>
              </a:lnSpc>
            </a:pPr>
            <a:endParaRPr lang="cs-CZ" sz="2000" dirty="0">
              <a:solidFill>
                <a:srgbClr val="42607C"/>
              </a:solidFill>
            </a:endParaRPr>
          </a:p>
          <a:p>
            <a:pPr eaLnBrk="1" hangingPunct="1">
              <a:lnSpc>
                <a:spcPct val="90000"/>
              </a:lnSpc>
            </a:pPr>
            <a:endParaRPr lang="cs-CZ" sz="2000" dirty="0">
              <a:solidFill>
                <a:srgbClr val="42607C"/>
              </a:solidFill>
            </a:endParaRPr>
          </a:p>
          <a:p>
            <a:pPr eaLnBrk="1" hangingPunct="1">
              <a:lnSpc>
                <a:spcPct val="90000"/>
              </a:lnSpc>
            </a:pPr>
            <a:endParaRPr lang="cs-CZ" sz="2000" dirty="0">
              <a:solidFill>
                <a:srgbClr val="42607C"/>
              </a:solidFill>
            </a:endParaRPr>
          </a:p>
        </p:txBody>
      </p:sp>
      <p:pic>
        <p:nvPicPr>
          <p:cNvPr id="8" name="Picture 2"/>
          <p:cNvPicPr>
            <a:picLocks noChangeAspect="1" noChangeArrowheads="1"/>
          </p:cNvPicPr>
          <p:nvPr/>
        </p:nvPicPr>
        <p:blipFill>
          <a:blip r:embed="rId3" cstate="print"/>
          <a:srcRect/>
          <a:stretch>
            <a:fillRect/>
          </a:stretch>
        </p:blipFill>
        <p:spPr bwMode="auto">
          <a:xfrm>
            <a:off x="1071563" y="3214688"/>
            <a:ext cx="10928350" cy="2355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dissolve">
                                      <p:cBhvr>
                                        <p:cTn id="10" dur="500"/>
                                        <p:tgtEl>
                                          <p:spTgt spid="7">
                                            <p:txEl>
                                              <p:pRg st="0" end="0"/>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a:solidFill>
                  <a:schemeClr val="bg1"/>
                </a:solidFill>
              </a:rPr>
              <a:t>Nevýhody tradičních ukazatelů</a:t>
            </a:r>
            <a:endParaRPr lang="fr-FR">
              <a:solidFill>
                <a:schemeClr val="bg1"/>
              </a:solidFill>
            </a:endParaRPr>
          </a:p>
        </p:txBody>
      </p:sp>
      <p:sp>
        <p:nvSpPr>
          <p:cNvPr id="4099" name="Espace réservé du contenu 2"/>
          <p:cNvSpPr>
            <a:spLocks noGrp="1"/>
          </p:cNvSpPr>
          <p:nvPr>
            <p:ph idx="1"/>
          </p:nvPr>
        </p:nvSpPr>
        <p:spPr>
          <a:xfrm>
            <a:off x="457200" y="1773238"/>
            <a:ext cx="8229600" cy="4656137"/>
          </a:xfrm>
        </p:spPr>
        <p:txBody>
          <a:bodyPr/>
          <a:lstStyle/>
          <a:p>
            <a:pPr eaLnBrk="1" hangingPunct="1">
              <a:lnSpc>
                <a:spcPct val="90000"/>
              </a:lnSpc>
            </a:pPr>
            <a:r>
              <a:rPr lang="cs-CZ" sz="2400">
                <a:solidFill>
                  <a:srgbClr val="42607C"/>
                </a:solidFill>
              </a:rPr>
              <a:t>pracují pouze s účetními daty</a:t>
            </a:r>
          </a:p>
          <a:p>
            <a:pPr eaLnBrk="1" hangingPunct="1">
              <a:lnSpc>
                <a:spcPct val="90000"/>
              </a:lnSpc>
            </a:pPr>
            <a:r>
              <a:rPr lang="cs-CZ" sz="2400">
                <a:solidFill>
                  <a:srgbClr val="42607C"/>
                </a:solidFill>
              </a:rPr>
              <a:t>lze vypočítat pro celou banku, ale nikoliv pro jednotlivé transakce či obchodní jednotky</a:t>
            </a:r>
          </a:p>
          <a:p>
            <a:pPr eaLnBrk="1" hangingPunct="1">
              <a:lnSpc>
                <a:spcPct val="90000"/>
              </a:lnSpc>
            </a:pPr>
            <a:r>
              <a:rPr lang="cs-CZ" sz="2400">
                <a:solidFill>
                  <a:srgbClr val="42607C"/>
                </a:solidFill>
              </a:rPr>
              <a:t>různé banky mají různé strategie</a:t>
            </a:r>
          </a:p>
          <a:p>
            <a:pPr eaLnBrk="1" hangingPunct="1">
              <a:lnSpc>
                <a:spcPct val="90000"/>
              </a:lnSpc>
            </a:pPr>
            <a:r>
              <a:rPr lang="cs-CZ" sz="2400">
                <a:solidFill>
                  <a:srgbClr val="42607C"/>
                </a:solidFill>
              </a:rPr>
              <a:t>suma celkových aktiv již není smysluplným měřítkem</a:t>
            </a:r>
          </a:p>
          <a:p>
            <a:pPr eaLnBrk="1" hangingPunct="1">
              <a:lnSpc>
                <a:spcPct val="90000"/>
              </a:lnSpc>
            </a:pPr>
            <a:r>
              <a:rPr lang="cs-CZ" sz="2400">
                <a:solidFill>
                  <a:srgbClr val="42607C"/>
                </a:solidFill>
              </a:rPr>
              <a:t>neposkytují přímou informaci o tom, jak nebo které bankovní aktivity přispívají k tvorbě hodnoty pro akcionáře</a:t>
            </a:r>
          </a:p>
          <a:p>
            <a:pPr eaLnBrk="1" hangingPunct="1">
              <a:lnSpc>
                <a:spcPct val="90000"/>
              </a:lnSpc>
            </a:pPr>
            <a:r>
              <a:rPr lang="cs-CZ" sz="2400">
                <a:solidFill>
                  <a:srgbClr val="42607C"/>
                </a:solidFill>
              </a:rPr>
              <a:t>pokud pomineme riziko, řešení nemají tyto problémy:</a:t>
            </a:r>
          </a:p>
          <a:p>
            <a:pPr lvl="1" eaLnBrk="1" hangingPunct="1">
              <a:lnSpc>
                <a:spcPct val="90000"/>
              </a:lnSpc>
            </a:pPr>
            <a:r>
              <a:rPr lang="cs-CZ" sz="2000">
                <a:solidFill>
                  <a:srgbClr val="42607C"/>
                </a:solidFill>
              </a:rPr>
              <a:t>Jak porovnat výnosnost jednotlivých transakcí či obchodních jednotek, když nemají stejné riziko?</a:t>
            </a:r>
          </a:p>
          <a:p>
            <a:pPr lvl="1" eaLnBrk="1" hangingPunct="1">
              <a:lnSpc>
                <a:spcPct val="90000"/>
              </a:lnSpc>
            </a:pPr>
            <a:r>
              <a:rPr lang="cs-CZ" sz="2000">
                <a:solidFill>
                  <a:srgbClr val="42607C"/>
                </a:solidFill>
              </a:rPr>
              <a:t>Jak ocenit a naúčtovat riziko protistraně?</a:t>
            </a:r>
          </a:p>
          <a:p>
            <a:pPr lvl="1" eaLnBrk="1" hangingPunct="1">
              <a:lnSpc>
                <a:spcPct val="90000"/>
              </a:lnSpc>
            </a:pPr>
            <a:r>
              <a:rPr lang="cs-CZ" sz="2000">
                <a:solidFill>
                  <a:srgbClr val="42607C"/>
                </a:solidFill>
              </a:rPr>
              <a:t>Jak může být celkové riziko alokováno na jednotlivé obchodní jednotky či transakce?</a:t>
            </a:r>
          </a:p>
          <a:p>
            <a:pPr lvl="4" eaLnBrk="1" hangingPunct="1">
              <a:lnSpc>
                <a:spcPct val="80000"/>
              </a:lnSpc>
            </a:pPr>
            <a:endParaRPr lang="cs-CZ" sz="800"/>
          </a:p>
          <a:p>
            <a:pPr eaLnBrk="1" hangingPunct="1">
              <a:lnSpc>
                <a:spcPct val="80000"/>
              </a:lnSpc>
              <a:buFont typeface="Wingdings" pitchFamily="2" charset="2"/>
              <a:buNone/>
            </a:pPr>
            <a:r>
              <a:rPr lang="cs-CZ" sz="2000"/>
              <a:t> </a:t>
            </a:r>
            <a:r>
              <a:rPr lang="cs-CZ" sz="2400">
                <a:solidFill>
                  <a:srgbClr val="42607C"/>
                </a:solidFill>
                <a:sym typeface="Wingdings" pitchFamily="2" charset="2"/>
              </a:rPr>
              <a:t>→ rizikově očištěná výnosnost</a:t>
            </a:r>
            <a:endParaRPr lang="cs-CZ" altLang="zh-CN" sz="2400">
              <a:solidFill>
                <a:srgbClr val="42607C"/>
              </a:solidFill>
            </a:endParaRPr>
          </a:p>
        </p:txBody>
      </p:sp>
      <p:sp>
        <p:nvSpPr>
          <p:cNvPr id="4" name="Zástupný symbol pro číslo snímku 3"/>
          <p:cNvSpPr>
            <a:spLocks noGrp="1"/>
          </p:cNvSpPr>
          <p:nvPr>
            <p:ph type="sldNum" sz="quarter" idx="12"/>
          </p:nvPr>
        </p:nvSpPr>
        <p:spPr/>
        <p:txBody>
          <a:bodyPr/>
          <a:lstStyle/>
          <a:p>
            <a:pPr>
              <a:defRPr/>
            </a:pPr>
            <a:fld id="{70FA274D-C042-486B-B362-65362FDA81E9}" type="slidenum">
              <a:rPr lang="fr-FR" smtClean="0"/>
              <a:pPr>
                <a:defRPr/>
              </a:pPr>
              <a:t>3</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dissolve">
                                      <p:cBhvr>
                                        <p:cTn id="19" dur="500"/>
                                        <p:tgtEl>
                                          <p:spTgt spid="4099">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099">
                                            <p:txEl>
                                              <p:pRg st="4" end="4"/>
                                            </p:txEl>
                                          </p:spTgt>
                                        </p:tgtEl>
                                        <p:attrNameLst>
                                          <p:attrName>style.visibility</p:attrName>
                                        </p:attrNameLst>
                                      </p:cBhvr>
                                      <p:to>
                                        <p:strVal val="visible"/>
                                      </p:to>
                                    </p:set>
                                    <p:animEffect transition="in" filter="dissolve">
                                      <p:cBhvr>
                                        <p:cTn id="22" dur="500"/>
                                        <p:tgtEl>
                                          <p:spTgt spid="4099">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099">
                                            <p:txEl>
                                              <p:pRg st="5" end="5"/>
                                            </p:txEl>
                                          </p:spTgt>
                                        </p:tgtEl>
                                        <p:attrNameLst>
                                          <p:attrName>style.visibility</p:attrName>
                                        </p:attrNameLst>
                                      </p:cBhvr>
                                      <p:to>
                                        <p:strVal val="visible"/>
                                      </p:to>
                                    </p:set>
                                    <p:animEffect transition="in" filter="dissolve">
                                      <p:cBhvr>
                                        <p:cTn id="25" dur="500"/>
                                        <p:tgtEl>
                                          <p:spTgt spid="4099">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4099">
                                            <p:txEl>
                                              <p:pRg st="6" end="6"/>
                                            </p:txEl>
                                          </p:spTgt>
                                        </p:tgtEl>
                                        <p:attrNameLst>
                                          <p:attrName>style.visibility</p:attrName>
                                        </p:attrNameLst>
                                      </p:cBhvr>
                                      <p:to>
                                        <p:strVal val="visible"/>
                                      </p:to>
                                    </p:set>
                                    <p:animEffect transition="in" filter="dissolve">
                                      <p:cBhvr>
                                        <p:cTn id="28" dur="500"/>
                                        <p:tgtEl>
                                          <p:spTgt spid="4099">
                                            <p:txEl>
                                              <p:pRg st="6" end="6"/>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4099">
                                            <p:txEl>
                                              <p:pRg st="7" end="7"/>
                                            </p:txEl>
                                          </p:spTgt>
                                        </p:tgtEl>
                                        <p:attrNameLst>
                                          <p:attrName>style.visibility</p:attrName>
                                        </p:attrNameLst>
                                      </p:cBhvr>
                                      <p:to>
                                        <p:strVal val="visible"/>
                                      </p:to>
                                    </p:set>
                                    <p:animEffect transition="in" filter="dissolve">
                                      <p:cBhvr>
                                        <p:cTn id="31" dur="500"/>
                                        <p:tgtEl>
                                          <p:spTgt spid="4099">
                                            <p:txEl>
                                              <p:pRg st="7" end="7"/>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4099">
                                            <p:txEl>
                                              <p:pRg st="8" end="8"/>
                                            </p:txEl>
                                          </p:spTgt>
                                        </p:tgtEl>
                                        <p:attrNameLst>
                                          <p:attrName>style.visibility</p:attrName>
                                        </p:attrNameLst>
                                      </p:cBhvr>
                                      <p:to>
                                        <p:strVal val="visible"/>
                                      </p:to>
                                    </p:set>
                                    <p:animEffect transition="in" filter="dissolve">
                                      <p:cBhvr>
                                        <p:cTn id="34" dur="500"/>
                                        <p:tgtEl>
                                          <p:spTgt spid="4099">
                                            <p:txEl>
                                              <p:pRg st="8" end="8"/>
                                            </p:txEl>
                                          </p:spTgt>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4099">
                                            <p:txEl>
                                              <p:pRg st="10" end="10"/>
                                            </p:txEl>
                                          </p:spTgt>
                                        </p:tgtEl>
                                        <p:attrNameLst>
                                          <p:attrName>style.visibility</p:attrName>
                                        </p:attrNameLst>
                                      </p:cBhvr>
                                      <p:to>
                                        <p:strVal val="visible"/>
                                      </p:to>
                                    </p:set>
                                    <p:animEffect transition="in" filter="dissolve">
                                      <p:cBhvr>
                                        <p:cTn id="37" dur="500"/>
                                        <p:tgtEl>
                                          <p:spTgt spid="409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9" name="Espace réservé du contenu 2"/>
          <p:cNvSpPr>
            <a:spLocks noGrp="1"/>
          </p:cNvSpPr>
          <p:nvPr>
            <p:ph idx="1"/>
          </p:nvPr>
        </p:nvSpPr>
        <p:spPr>
          <a:xfrm>
            <a:off x="457200" y="1903413"/>
            <a:ext cx="8229600" cy="4525962"/>
          </a:xfrm>
        </p:spPr>
        <p:txBody>
          <a:bodyPr/>
          <a:lstStyle/>
          <a:p>
            <a:pPr algn="ctr" eaLnBrk="1" hangingPunct="1">
              <a:buFont typeface="Arial" charset="0"/>
              <a:buNone/>
            </a:pPr>
            <a:endParaRPr lang="cs-CZ" sz="4400">
              <a:solidFill>
                <a:srgbClr val="42607C"/>
              </a:solidFill>
            </a:endParaRPr>
          </a:p>
          <a:p>
            <a:pPr algn="ctr" eaLnBrk="1" hangingPunct="1">
              <a:buFont typeface="Arial" charset="0"/>
              <a:buNone/>
            </a:pPr>
            <a:r>
              <a:rPr lang="cs-CZ" sz="4400">
                <a:solidFill>
                  <a:srgbClr val="42607C"/>
                </a:solidFill>
              </a:rPr>
              <a:t>M Ě J T E   S E   H E Z K Y</a:t>
            </a:r>
          </a:p>
          <a:p>
            <a:pPr algn="ctr" eaLnBrk="1" hangingPunct="1">
              <a:buFont typeface="Arial" charset="0"/>
              <a:buNone/>
            </a:pPr>
            <a:r>
              <a:rPr lang="cs-CZ" sz="6000">
                <a:solidFill>
                  <a:srgbClr val="42607C"/>
                </a:solidFill>
                <a:sym typeface="Wingdings" pitchFamily="2" charset="2"/>
              </a:rPr>
              <a:t></a:t>
            </a:r>
          </a:p>
        </p:txBody>
      </p:sp>
      <p:sp>
        <p:nvSpPr>
          <p:cNvPr id="3" name="Zástupný symbol pro číslo snímku 2"/>
          <p:cNvSpPr>
            <a:spLocks noGrp="1"/>
          </p:cNvSpPr>
          <p:nvPr>
            <p:ph type="sldNum" sz="quarter" idx="12"/>
          </p:nvPr>
        </p:nvSpPr>
        <p:spPr/>
        <p:txBody>
          <a:bodyPr/>
          <a:lstStyle/>
          <a:p>
            <a:pPr>
              <a:defRPr/>
            </a:pPr>
            <a:fld id="{4EF7F25F-5033-42D3-8791-5D4532A8E0CA}" type="slidenum">
              <a:rPr lang="fr-FR" smtClean="0"/>
              <a:pPr>
                <a:defRPr/>
              </a:pPr>
              <a:t>30</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animEffect transition="in" filter="dissolve">
                                      <p:cBhvr>
                                        <p:cTn id="7" dur="500"/>
                                        <p:tgtEl>
                                          <p:spTgt spid="4099">
                                            <p:txEl>
                                              <p:pRg st="1" end="1"/>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2" end="2"/>
                                            </p:txEl>
                                          </p:spTgt>
                                        </p:tgtEl>
                                        <p:attrNameLst>
                                          <p:attrName>style.visibility</p:attrName>
                                        </p:attrNameLst>
                                      </p:cBhvr>
                                      <p:to>
                                        <p:strVal val="visible"/>
                                      </p:to>
                                    </p:set>
                                    <p:animEffect transition="in" filter="dissolve">
                                      <p:cBhvr>
                                        <p:cTn id="10" dur="500"/>
                                        <p:tgtEl>
                                          <p:spTgt spid="4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a:solidFill>
                  <a:schemeClr val="bg1"/>
                </a:solidFill>
              </a:rPr>
              <a:t>Metodologie rizikově očištěné výnosnosti vychází z CaR</a:t>
            </a:r>
            <a:endParaRPr lang="fr-FR">
              <a:solidFill>
                <a:schemeClr val="bg1"/>
              </a:solidFill>
            </a:endParaRPr>
          </a:p>
        </p:txBody>
      </p:sp>
      <p:sp>
        <p:nvSpPr>
          <p:cNvPr id="4099" name="Espace réservé du contenu 2"/>
          <p:cNvSpPr>
            <a:spLocks noGrp="1"/>
          </p:cNvSpPr>
          <p:nvPr>
            <p:ph idx="1"/>
          </p:nvPr>
        </p:nvSpPr>
        <p:spPr>
          <a:xfrm>
            <a:off x="457200" y="1903413"/>
            <a:ext cx="8229600" cy="1093787"/>
          </a:xfrm>
        </p:spPr>
        <p:txBody>
          <a:bodyPr/>
          <a:lstStyle/>
          <a:p>
            <a:pPr marL="342900" lvl="1" indent="-342900" eaLnBrk="1" hangingPunct="1">
              <a:lnSpc>
                <a:spcPct val="90000"/>
              </a:lnSpc>
              <a:buFont typeface="Arial" charset="0"/>
              <a:buChar char="•"/>
              <a:defRPr/>
            </a:pPr>
            <a:r>
              <a:rPr lang="cs-CZ" sz="2600" dirty="0">
                <a:solidFill>
                  <a:srgbClr val="42607C"/>
                </a:solidFill>
              </a:rPr>
              <a:t>CAR = </a:t>
            </a:r>
            <a:r>
              <a:rPr lang="cs-CZ" sz="2600" dirty="0" err="1">
                <a:solidFill>
                  <a:srgbClr val="42607C"/>
                </a:solidFill>
              </a:rPr>
              <a:t>Capital</a:t>
            </a:r>
            <a:r>
              <a:rPr lang="cs-CZ" sz="2600" dirty="0">
                <a:solidFill>
                  <a:srgbClr val="42607C"/>
                </a:solidFill>
              </a:rPr>
              <a:t> </a:t>
            </a:r>
            <a:r>
              <a:rPr lang="cs-CZ" sz="2600" dirty="0" err="1">
                <a:solidFill>
                  <a:srgbClr val="42607C"/>
                </a:solidFill>
              </a:rPr>
              <a:t>at</a:t>
            </a:r>
            <a:r>
              <a:rPr lang="cs-CZ" sz="2600" dirty="0">
                <a:solidFill>
                  <a:srgbClr val="42607C"/>
                </a:solidFill>
              </a:rPr>
              <a:t> Risk</a:t>
            </a:r>
          </a:p>
          <a:p>
            <a:pPr lvl="1" eaLnBrk="1" hangingPunct="1">
              <a:lnSpc>
                <a:spcPct val="90000"/>
              </a:lnSpc>
              <a:defRPr/>
            </a:pPr>
            <a:r>
              <a:rPr lang="cs-CZ" altLang="zh-CN" sz="2200" dirty="0">
                <a:solidFill>
                  <a:srgbClr val="42607C"/>
                </a:solidFill>
              </a:rPr>
              <a:t>kapitál potřebný na pokrytí ztrát na dané hladině významnosti (daná hladina významnosti = pravděpodobnost úpadku banky)</a:t>
            </a:r>
            <a:r>
              <a:rPr lang="en-US" altLang="zh-CN" sz="2200" dirty="0">
                <a:solidFill>
                  <a:srgbClr val="42607C"/>
                </a:solidFill>
              </a:rPr>
              <a:t> </a:t>
            </a:r>
            <a:endParaRPr lang="en-US" sz="2200" dirty="0">
              <a:solidFill>
                <a:srgbClr val="42607C"/>
              </a:solidFill>
            </a:endParaRPr>
          </a:p>
        </p:txBody>
      </p:sp>
      <p:sp>
        <p:nvSpPr>
          <p:cNvPr id="4" name="Zástupný symbol pro číslo snímku 3"/>
          <p:cNvSpPr>
            <a:spLocks noGrp="1"/>
          </p:cNvSpPr>
          <p:nvPr>
            <p:ph type="sldNum" sz="quarter" idx="12"/>
          </p:nvPr>
        </p:nvSpPr>
        <p:spPr/>
        <p:txBody>
          <a:bodyPr/>
          <a:lstStyle/>
          <a:p>
            <a:pPr>
              <a:defRPr/>
            </a:pPr>
            <a:fld id="{998546B8-4569-4CC8-9ADB-49C9E36655DE}" type="slidenum">
              <a:rPr lang="fr-FR" smtClean="0"/>
              <a:pPr>
                <a:defRPr/>
              </a:pPr>
              <a:t>4</a:t>
            </a:fld>
            <a:endParaRPr lang="fr-FR"/>
          </a:p>
        </p:txBody>
      </p:sp>
      <p:pic>
        <p:nvPicPr>
          <p:cNvPr id="5" name="Picture 4"/>
          <p:cNvPicPr>
            <a:picLocks noChangeAspect="1" noChangeArrowheads="1"/>
          </p:cNvPicPr>
          <p:nvPr/>
        </p:nvPicPr>
        <p:blipFill>
          <a:blip r:embed="rId3" cstate="print"/>
          <a:srcRect/>
          <a:stretch>
            <a:fillRect/>
          </a:stretch>
        </p:blipFill>
        <p:spPr bwMode="auto">
          <a:xfrm>
            <a:off x="1258888" y="2944813"/>
            <a:ext cx="6291262" cy="39131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0" end="0"/>
                                            </p:txEl>
                                          </p:spTgt>
                                        </p:tgtEl>
                                        <p:attrNameLst>
                                          <p:attrName>style.visibility</p:attrName>
                                        </p:attrNameLst>
                                      </p:cBhvr>
                                      <p:to>
                                        <p:strVal val="visible"/>
                                      </p:to>
                                    </p:set>
                                    <p:animEffect transition="in" filter="dissolve">
                                      <p:cBhvr>
                                        <p:cTn id="13" dur="500"/>
                                        <p:tgtEl>
                                          <p:spTgt spid="4099">
                                            <p:txEl>
                                              <p:pRg st="0" end="0"/>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1" end="1"/>
                                            </p:txEl>
                                          </p:spTgt>
                                        </p:tgtEl>
                                        <p:attrNameLst>
                                          <p:attrName>style.visibility</p:attrName>
                                        </p:attrNameLst>
                                      </p:cBhvr>
                                      <p:to>
                                        <p:strVal val="visible"/>
                                      </p:to>
                                    </p:set>
                                    <p:animEffect transition="in" filter="dissolve">
                                      <p:cBhvr>
                                        <p:cTn id="16" dur="500"/>
                                        <p:tgtEl>
                                          <p:spTgt spid="40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a:solidFill>
                  <a:schemeClr val="bg1"/>
                </a:solidFill>
              </a:rPr>
              <a:t>Ukazatele rizikově očištěné výnosnosti</a:t>
            </a:r>
            <a:endParaRPr lang="fr-FR">
              <a:solidFill>
                <a:schemeClr val="bg1"/>
              </a:solidFill>
            </a:endParaRPr>
          </a:p>
        </p:txBody>
      </p:sp>
      <p:sp>
        <p:nvSpPr>
          <p:cNvPr id="4" name="Zástupný symbol pro číslo snímku 3"/>
          <p:cNvSpPr>
            <a:spLocks noGrp="1"/>
          </p:cNvSpPr>
          <p:nvPr>
            <p:ph type="sldNum" sz="quarter" idx="12"/>
          </p:nvPr>
        </p:nvSpPr>
        <p:spPr/>
        <p:txBody>
          <a:bodyPr/>
          <a:lstStyle/>
          <a:p>
            <a:pPr>
              <a:defRPr/>
            </a:pPr>
            <a:fld id="{443FC697-7369-410C-84B3-E3A6E267F3A9}" type="slidenum">
              <a:rPr lang="fr-FR" smtClean="0"/>
              <a:pPr>
                <a:defRPr/>
              </a:pPr>
              <a:t>5</a:t>
            </a:fld>
            <a:endParaRPr lang="fr-FR"/>
          </a:p>
        </p:txBody>
      </p:sp>
      <p:sp>
        <p:nvSpPr>
          <p:cNvPr id="7" name="Espace réservé du contenu 2"/>
          <p:cNvSpPr>
            <a:spLocks noGrp="1"/>
          </p:cNvSpPr>
          <p:nvPr>
            <p:ph idx="1"/>
          </p:nvPr>
        </p:nvSpPr>
        <p:spPr>
          <a:xfrm>
            <a:off x="457200" y="1903413"/>
            <a:ext cx="8229600" cy="4525962"/>
          </a:xfrm>
        </p:spPr>
        <p:txBody>
          <a:bodyPr/>
          <a:lstStyle/>
          <a:p>
            <a:pPr eaLnBrk="1" hangingPunct="1">
              <a:lnSpc>
                <a:spcPct val="90000"/>
              </a:lnSpc>
            </a:pPr>
            <a:r>
              <a:rPr lang="en-US">
                <a:solidFill>
                  <a:srgbClr val="42607C"/>
                </a:solidFill>
              </a:rPr>
              <a:t>RORAC = Return On Risk Adjusted Capital</a:t>
            </a:r>
          </a:p>
          <a:p>
            <a:pPr eaLnBrk="1" hangingPunct="1">
              <a:lnSpc>
                <a:spcPct val="90000"/>
              </a:lnSpc>
            </a:pPr>
            <a:r>
              <a:rPr lang="en-US">
                <a:solidFill>
                  <a:srgbClr val="42607C"/>
                </a:solidFill>
              </a:rPr>
              <a:t>RAROC = Risk Adjusted Return On Capital</a:t>
            </a:r>
          </a:p>
          <a:p>
            <a:pPr eaLnBrk="1" hangingPunct="1">
              <a:lnSpc>
                <a:spcPct val="90000"/>
              </a:lnSpc>
            </a:pPr>
            <a:r>
              <a:rPr lang="en-US">
                <a:solidFill>
                  <a:srgbClr val="42607C"/>
                </a:solidFill>
              </a:rPr>
              <a:t>RARORAC = Risk Adjusted Return On Risk Adjusted Capital</a:t>
            </a:r>
            <a:endParaRPr lang="cs-CZ">
              <a:solidFill>
                <a:srgbClr val="42607C"/>
              </a:solidFill>
            </a:endParaRPr>
          </a:p>
          <a:p>
            <a:pPr eaLnBrk="1" hangingPunct="1">
              <a:lnSpc>
                <a:spcPct val="90000"/>
              </a:lnSpc>
            </a:pPr>
            <a:endParaRPr lang="cs-CZ">
              <a:solidFill>
                <a:srgbClr val="42607C"/>
              </a:solidFill>
            </a:endParaRPr>
          </a:p>
          <a:p>
            <a:pPr eaLnBrk="1" hangingPunct="1">
              <a:lnSpc>
                <a:spcPct val="90000"/>
              </a:lnSpc>
            </a:pPr>
            <a:r>
              <a:rPr lang="cs-CZ">
                <a:solidFill>
                  <a:srgbClr val="42607C"/>
                </a:solidFill>
              </a:rPr>
              <a:t>přístup byl vyvinut v 70. letech skupinou Bankers Trust</a:t>
            </a:r>
            <a:r>
              <a:rPr lang="en-US">
                <a:solidFill>
                  <a:srgbClr val="42607C"/>
                </a:solidFill>
              </a:rPr>
              <a:t> </a:t>
            </a:r>
            <a:endParaRPr lang="cs-CZ">
              <a:solidFill>
                <a:srgbClr val="42607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dissolve">
                                      <p:cBhvr>
                                        <p:cTn id="10" dur="500"/>
                                        <p:tgtEl>
                                          <p:spTgt spid="7">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dissolve">
                                      <p:cBhvr>
                                        <p:cTn id="13" dur="500"/>
                                        <p:tgtEl>
                                          <p:spTgt spid="7">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dissolve">
                                      <p:cBhvr>
                                        <p:cTn id="16" dur="500"/>
                                        <p:tgtEl>
                                          <p:spTgt spid="7">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dissolve">
                                      <p:cBhvr>
                                        <p:cTn id="19"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a:solidFill>
                  <a:schemeClr val="bg1"/>
                </a:solidFill>
              </a:rPr>
              <a:t>Výpočet rizikově očištěné rentability</a:t>
            </a:r>
            <a:endParaRPr lang="fr-FR">
              <a:solidFill>
                <a:schemeClr val="bg1"/>
              </a:solidFill>
            </a:endParaRPr>
          </a:p>
        </p:txBody>
      </p:sp>
      <p:sp>
        <p:nvSpPr>
          <p:cNvPr id="4099" name="Espace réservé du contenu 2"/>
          <p:cNvSpPr>
            <a:spLocks noGrp="1"/>
          </p:cNvSpPr>
          <p:nvPr>
            <p:ph idx="1"/>
          </p:nvPr>
        </p:nvSpPr>
        <p:spPr>
          <a:xfrm>
            <a:off x="457200" y="1903413"/>
            <a:ext cx="8229600" cy="4525962"/>
          </a:xfrm>
        </p:spPr>
        <p:txBody>
          <a:bodyPr/>
          <a:lstStyle/>
          <a:p>
            <a:pPr eaLnBrk="1" hangingPunct="1">
              <a:lnSpc>
                <a:spcPct val="90000"/>
              </a:lnSpc>
            </a:pPr>
            <a:r>
              <a:rPr lang="cs-CZ">
                <a:solidFill>
                  <a:srgbClr val="42607C"/>
                </a:solidFill>
              </a:rPr>
              <a:t>vzorec:</a:t>
            </a:r>
          </a:p>
          <a:p>
            <a:pPr eaLnBrk="1" hangingPunct="1">
              <a:lnSpc>
                <a:spcPct val="90000"/>
              </a:lnSpc>
            </a:pPr>
            <a:endParaRPr lang="cs-CZ">
              <a:solidFill>
                <a:srgbClr val="42607C"/>
              </a:solidFill>
            </a:endParaRPr>
          </a:p>
          <a:p>
            <a:pPr eaLnBrk="1" hangingPunct="1">
              <a:lnSpc>
                <a:spcPct val="90000"/>
              </a:lnSpc>
            </a:pPr>
            <a:endParaRPr lang="cs-CZ">
              <a:solidFill>
                <a:srgbClr val="42607C"/>
              </a:solidFill>
            </a:endParaRPr>
          </a:p>
          <a:p>
            <a:pPr eaLnBrk="1" hangingPunct="1">
              <a:lnSpc>
                <a:spcPct val="90000"/>
              </a:lnSpc>
            </a:pPr>
            <a:r>
              <a:rPr lang="cs-CZ">
                <a:solidFill>
                  <a:srgbClr val="42607C"/>
                </a:solidFill>
              </a:rPr>
              <a:t>pro úvěrové riziko – je třeba:</a:t>
            </a:r>
          </a:p>
          <a:p>
            <a:pPr lvl="1" eaLnBrk="1" hangingPunct="1">
              <a:lnSpc>
                <a:spcPct val="90000"/>
              </a:lnSpc>
            </a:pPr>
            <a:r>
              <a:rPr lang="cs-CZ" altLang="zh-CN" sz="2200">
                <a:solidFill>
                  <a:srgbClr val="42607C"/>
                </a:solidFill>
              </a:rPr>
              <a:t>vymezit časový horizont pro měření rizika a výnosů</a:t>
            </a:r>
          </a:p>
          <a:p>
            <a:pPr lvl="1" eaLnBrk="1" hangingPunct="1">
              <a:lnSpc>
                <a:spcPct val="90000"/>
              </a:lnSpc>
            </a:pPr>
            <a:r>
              <a:rPr lang="cs-CZ" altLang="zh-CN" sz="2200">
                <a:solidFill>
                  <a:srgbClr val="42607C"/>
                </a:solidFill>
              </a:rPr>
              <a:t>mít k dispozici údaj o očekávané a neočekávané ztrátě (odvodíme z angažovanosti, měr defaultu a měr ozdravení)</a:t>
            </a:r>
          </a:p>
          <a:p>
            <a:pPr lvl="1" eaLnBrk="1" hangingPunct="1">
              <a:lnSpc>
                <a:spcPct val="90000"/>
              </a:lnSpc>
            </a:pPr>
            <a:r>
              <a:rPr lang="cs-CZ" altLang="zh-CN" sz="2200">
                <a:solidFill>
                  <a:srgbClr val="42607C"/>
                </a:solidFill>
              </a:rPr>
              <a:t>rozložení výnosů v průběhu daného časového období</a:t>
            </a:r>
          </a:p>
          <a:p>
            <a:pPr eaLnBrk="1" hangingPunct="1">
              <a:lnSpc>
                <a:spcPct val="90000"/>
              </a:lnSpc>
            </a:pPr>
            <a:r>
              <a:rPr lang="cs-CZ">
                <a:solidFill>
                  <a:srgbClr val="42607C"/>
                </a:solidFill>
              </a:rPr>
              <a:t>minimální požadovaná hodnota ukazatele rizikově očištěné výnosnosti? </a:t>
            </a:r>
          </a:p>
        </p:txBody>
      </p:sp>
      <p:sp>
        <p:nvSpPr>
          <p:cNvPr id="4" name="Zástupný symbol pro číslo snímku 3"/>
          <p:cNvSpPr>
            <a:spLocks noGrp="1"/>
          </p:cNvSpPr>
          <p:nvPr>
            <p:ph type="sldNum" sz="quarter" idx="12"/>
          </p:nvPr>
        </p:nvSpPr>
        <p:spPr/>
        <p:txBody>
          <a:bodyPr/>
          <a:lstStyle/>
          <a:p>
            <a:pPr>
              <a:defRPr/>
            </a:pPr>
            <a:fld id="{17D6966D-E25B-4FD1-90F5-A19D8236E62D}" type="slidenum">
              <a:rPr lang="fr-FR" smtClean="0"/>
              <a:pPr>
                <a:defRPr/>
              </a:pPr>
              <a:t>6</a:t>
            </a:fld>
            <a:endParaRPr lang="fr-FR"/>
          </a:p>
        </p:txBody>
      </p:sp>
      <p:sp>
        <p:nvSpPr>
          <p:cNvPr id="2055"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p>
        </p:txBody>
      </p:sp>
      <p:graphicFrame>
        <p:nvGraphicFramePr>
          <p:cNvPr id="8197" name="Object 5"/>
          <p:cNvGraphicFramePr>
            <a:graphicFrameLocks noChangeAspect="1"/>
          </p:cNvGraphicFramePr>
          <p:nvPr/>
        </p:nvGraphicFramePr>
        <p:xfrm>
          <a:off x="1042988" y="2420938"/>
          <a:ext cx="3479800" cy="863600"/>
        </p:xfrm>
        <a:graphic>
          <a:graphicData uri="http://schemas.openxmlformats.org/presentationml/2006/ole">
            <mc:AlternateContent xmlns:mc="http://schemas.openxmlformats.org/markup-compatibility/2006">
              <mc:Choice xmlns:v="urn:schemas-microsoft-com:vml" Requires="v">
                <p:oleObj name="Rovnice" r:id="rId3" imgW="1739900" imgH="431800" progId="Equation.3">
                  <p:embed/>
                </p:oleObj>
              </mc:Choice>
              <mc:Fallback>
                <p:oleObj name="Rovnice" r:id="rId3" imgW="1739900" imgH="4318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2420938"/>
                        <a:ext cx="3479800" cy="863600"/>
                      </a:xfrm>
                      <a:prstGeom prst="rect">
                        <a:avLst/>
                      </a:prstGeom>
                      <a:noFill/>
                      <a:ln w="9525">
                        <a:solidFill>
                          <a:srgbClr val="42607C"/>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3" end="3"/>
                                            </p:txEl>
                                          </p:spTgt>
                                        </p:tgtEl>
                                        <p:attrNameLst>
                                          <p:attrName>style.visibility</p:attrName>
                                        </p:attrNameLst>
                                      </p:cBhvr>
                                      <p:to>
                                        <p:strVal val="visible"/>
                                      </p:to>
                                    </p:set>
                                    <p:animEffect transition="in" filter="dissolve">
                                      <p:cBhvr>
                                        <p:cTn id="13" dur="500"/>
                                        <p:tgtEl>
                                          <p:spTgt spid="4099">
                                            <p:txEl>
                                              <p:pRg st="3" end="3"/>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4" end="4"/>
                                            </p:txEl>
                                          </p:spTgt>
                                        </p:tgtEl>
                                        <p:attrNameLst>
                                          <p:attrName>style.visibility</p:attrName>
                                        </p:attrNameLst>
                                      </p:cBhvr>
                                      <p:to>
                                        <p:strVal val="visible"/>
                                      </p:to>
                                    </p:set>
                                    <p:animEffect transition="in" filter="dissolve">
                                      <p:cBhvr>
                                        <p:cTn id="16" dur="500"/>
                                        <p:tgtEl>
                                          <p:spTgt spid="4099">
                                            <p:txEl>
                                              <p:pRg st="4" end="4"/>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5" end="5"/>
                                            </p:txEl>
                                          </p:spTgt>
                                        </p:tgtEl>
                                        <p:attrNameLst>
                                          <p:attrName>style.visibility</p:attrName>
                                        </p:attrNameLst>
                                      </p:cBhvr>
                                      <p:to>
                                        <p:strVal val="visible"/>
                                      </p:to>
                                    </p:set>
                                    <p:animEffect transition="in" filter="dissolve">
                                      <p:cBhvr>
                                        <p:cTn id="19" dur="500"/>
                                        <p:tgtEl>
                                          <p:spTgt spid="4099">
                                            <p:txEl>
                                              <p:pRg st="5" end="5"/>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099">
                                            <p:txEl>
                                              <p:pRg st="6" end="6"/>
                                            </p:txEl>
                                          </p:spTgt>
                                        </p:tgtEl>
                                        <p:attrNameLst>
                                          <p:attrName>style.visibility</p:attrName>
                                        </p:attrNameLst>
                                      </p:cBhvr>
                                      <p:to>
                                        <p:strVal val="visible"/>
                                      </p:to>
                                    </p:set>
                                    <p:animEffect transition="in" filter="dissolve">
                                      <p:cBhvr>
                                        <p:cTn id="22" dur="500"/>
                                        <p:tgtEl>
                                          <p:spTgt spid="4099">
                                            <p:txEl>
                                              <p:pRg st="6" end="6"/>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099">
                                            <p:txEl>
                                              <p:pRg st="7" end="7"/>
                                            </p:txEl>
                                          </p:spTgt>
                                        </p:tgtEl>
                                        <p:attrNameLst>
                                          <p:attrName>style.visibility</p:attrName>
                                        </p:attrNameLst>
                                      </p:cBhvr>
                                      <p:to>
                                        <p:strVal val="visible"/>
                                      </p:to>
                                    </p:set>
                                    <p:animEffect transition="in" filter="dissolve">
                                      <p:cBhvr>
                                        <p:cTn id="25" dur="500"/>
                                        <p:tgtEl>
                                          <p:spTgt spid="4099">
                                            <p:txEl>
                                              <p:pRg st="7" end="7"/>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8197"/>
                                        </p:tgtEl>
                                        <p:attrNameLst>
                                          <p:attrName>style.visibility</p:attrName>
                                        </p:attrNameLst>
                                      </p:cBhvr>
                                      <p:to>
                                        <p:strVal val="visible"/>
                                      </p:to>
                                    </p:set>
                                    <p:animEffect transition="in" filter="dissolve">
                                      <p:cBhvr>
                                        <p:cTn id="28" dur="5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utoUpdateAnimBg="0"/>
      <p:bldP spid="4099" grpId="0" build="p" autoUpdateAnimBg="0" advAuto="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pPr>
              <a:defRPr/>
            </a:pPr>
            <a:fld id="{17D6966D-E25B-4FD1-90F5-A19D8236E62D}" type="slidenum">
              <a:rPr lang="fr-FR" smtClean="0"/>
              <a:pPr>
                <a:defRPr/>
              </a:pPr>
              <a:t>7</a:t>
            </a:fld>
            <a:endParaRPr lang="fr-FR"/>
          </a:p>
        </p:txBody>
      </p:sp>
      <p:sp>
        <p:nvSpPr>
          <p:cNvPr id="2055"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p>
        </p:txBody>
      </p:sp>
      <p:pic>
        <p:nvPicPr>
          <p:cNvPr id="31747" name="Picture 3"/>
          <p:cNvPicPr>
            <a:picLocks noChangeAspect="1" noChangeArrowheads="1"/>
          </p:cNvPicPr>
          <p:nvPr/>
        </p:nvPicPr>
        <p:blipFill>
          <a:blip r:embed="rId3" cstate="print"/>
          <a:srcRect l="15256" t="18373" r="29528" b="14873"/>
          <a:stretch>
            <a:fillRect/>
          </a:stretch>
        </p:blipFill>
        <p:spPr bwMode="auto">
          <a:xfrm>
            <a:off x="-12" y="-2"/>
            <a:ext cx="9128504" cy="6207753"/>
          </a:xfrm>
          <a:prstGeom prst="rect">
            <a:avLst/>
          </a:prstGeom>
          <a:noFill/>
          <a:ln w="9525">
            <a:noFill/>
            <a:miter lim="800000"/>
            <a:headEnd/>
            <a:tailEnd/>
          </a:ln>
        </p:spPr>
      </p:pic>
      <p:sp>
        <p:nvSpPr>
          <p:cNvPr id="10" name="Obdélník 9"/>
          <p:cNvSpPr/>
          <p:nvPr/>
        </p:nvSpPr>
        <p:spPr>
          <a:xfrm>
            <a:off x="0" y="6150114"/>
            <a:ext cx="8388424" cy="707886"/>
          </a:xfrm>
          <a:prstGeom prst="rect">
            <a:avLst/>
          </a:prstGeom>
        </p:spPr>
        <p:txBody>
          <a:bodyPr wrap="square">
            <a:spAutoFit/>
          </a:bodyPr>
          <a:lstStyle/>
          <a:p>
            <a:pPr>
              <a:defRPr/>
            </a:pPr>
            <a:r>
              <a:rPr lang="cs-CZ" sz="2000" dirty="0" err="1">
                <a:solidFill>
                  <a:srgbClr val="42607C"/>
                </a:solidFill>
                <a:latin typeface="+mn-lt"/>
              </a:rPr>
              <a:t>McKinsey</a:t>
            </a:r>
            <a:r>
              <a:rPr lang="cs-CZ" sz="2000" dirty="0">
                <a:solidFill>
                  <a:srgbClr val="42607C"/>
                </a:solidFill>
                <a:latin typeface="+mn-lt"/>
              </a:rPr>
              <a:t> (2011): The use of economic </a:t>
            </a:r>
            <a:r>
              <a:rPr lang="cs-CZ" sz="2000" dirty="0" err="1">
                <a:solidFill>
                  <a:srgbClr val="42607C"/>
                </a:solidFill>
                <a:latin typeface="+mn-lt"/>
              </a:rPr>
              <a:t>capital</a:t>
            </a:r>
            <a:r>
              <a:rPr lang="cs-CZ" sz="2000" dirty="0">
                <a:solidFill>
                  <a:srgbClr val="42607C"/>
                </a:solidFill>
                <a:latin typeface="+mn-lt"/>
              </a:rPr>
              <a:t> in performance management </a:t>
            </a:r>
            <a:r>
              <a:rPr lang="cs-CZ" sz="2000" dirty="0" err="1">
                <a:solidFill>
                  <a:srgbClr val="42607C"/>
                </a:solidFill>
                <a:latin typeface="+mn-lt"/>
              </a:rPr>
              <a:t>for</a:t>
            </a:r>
            <a:r>
              <a:rPr lang="cs-CZ" sz="2000" dirty="0">
                <a:solidFill>
                  <a:srgbClr val="42607C"/>
                </a:solidFill>
                <a:latin typeface="+mn-lt"/>
              </a:rPr>
              <a:t> banks: a </a:t>
            </a:r>
            <a:r>
              <a:rPr lang="cs-CZ" sz="2000" dirty="0" err="1">
                <a:solidFill>
                  <a:srgbClr val="42607C"/>
                </a:solidFill>
                <a:latin typeface="+mn-lt"/>
              </a:rPr>
              <a:t>perspective</a:t>
            </a:r>
            <a:r>
              <a:rPr lang="cs-CZ" sz="2000" dirty="0">
                <a:solidFill>
                  <a:srgbClr val="42607C"/>
                </a:solidFill>
                <a:latin typeface="+mn-lt"/>
              </a:rPr>
              <a:t>. </a:t>
            </a:r>
            <a:r>
              <a:rPr lang="cs-CZ" sz="2000" dirty="0" err="1">
                <a:solidFill>
                  <a:srgbClr val="42607C"/>
                </a:solidFill>
                <a:latin typeface="+mn-lt"/>
              </a:rPr>
              <a:t>McKinsey</a:t>
            </a:r>
            <a:r>
              <a:rPr lang="cs-CZ" sz="2000" dirty="0">
                <a:solidFill>
                  <a:srgbClr val="42607C"/>
                </a:solidFill>
                <a:latin typeface="+mn-lt"/>
              </a:rPr>
              <a:t> Working </a:t>
            </a:r>
            <a:r>
              <a:rPr lang="cs-CZ" sz="2000" dirty="0" err="1">
                <a:solidFill>
                  <a:srgbClr val="42607C"/>
                </a:solidFill>
                <a:latin typeface="+mn-lt"/>
              </a:rPr>
              <a:t>Papers</a:t>
            </a:r>
            <a:r>
              <a:rPr lang="cs-CZ" sz="2000" dirty="0">
                <a:solidFill>
                  <a:srgbClr val="42607C"/>
                </a:solidFill>
                <a:latin typeface="+mn-lt"/>
              </a:rPr>
              <a:t> on Risk, </a:t>
            </a:r>
            <a:r>
              <a:rPr lang="cs-CZ" sz="2000" dirty="0" err="1">
                <a:solidFill>
                  <a:srgbClr val="42607C"/>
                </a:solidFill>
                <a:latin typeface="+mn-lt"/>
              </a:rPr>
              <a:t>Number</a:t>
            </a:r>
            <a:r>
              <a:rPr lang="cs-CZ" sz="2000" dirty="0">
                <a:solidFill>
                  <a:srgbClr val="42607C"/>
                </a:solidFill>
                <a:latin typeface="+mn-lt"/>
              </a:rPr>
              <a:t> 24</a:t>
            </a:r>
            <a:endParaRPr lang="pt-BR" sz="2000" dirty="0">
              <a:solidFill>
                <a:srgbClr val="42607C"/>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nodeType="withEffect">
                                  <p:stCondLst>
                                    <p:cond delay="0"/>
                                  </p:stCondLst>
                                  <p:childTnLst>
                                    <p:set>
                                      <p:cBhvr>
                                        <p:cTn id="9" dur="1" fill="hold">
                                          <p:stCondLst>
                                            <p:cond delay="0"/>
                                          </p:stCondLst>
                                        </p:cTn>
                                        <p:tgtEl>
                                          <p:spTgt spid="31747"/>
                                        </p:tgtEl>
                                        <p:attrNameLst>
                                          <p:attrName>style.visibility</p:attrName>
                                        </p:attrNameLst>
                                      </p:cBhvr>
                                      <p:to>
                                        <p:strVal val="visible"/>
                                      </p:to>
                                    </p:set>
                                    <p:animEffect transition="in" filter="dissolve">
                                      <p:cBhvr>
                                        <p:cTn id="10" dur="500"/>
                                        <p:tgtEl>
                                          <p:spTgt spid="31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pPr>
              <a:defRPr/>
            </a:pPr>
            <a:fld id="{17D6966D-E25B-4FD1-90F5-A19D8236E62D}" type="slidenum">
              <a:rPr lang="fr-FR" smtClean="0"/>
              <a:pPr>
                <a:defRPr/>
              </a:pPr>
              <a:t>8</a:t>
            </a:fld>
            <a:endParaRPr lang="fr-FR"/>
          </a:p>
        </p:txBody>
      </p:sp>
      <p:sp>
        <p:nvSpPr>
          <p:cNvPr id="2055"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p>
        </p:txBody>
      </p:sp>
      <p:sp>
        <p:nvSpPr>
          <p:cNvPr id="10" name="Obdélník 9"/>
          <p:cNvSpPr/>
          <p:nvPr/>
        </p:nvSpPr>
        <p:spPr>
          <a:xfrm>
            <a:off x="0" y="5949280"/>
            <a:ext cx="8964488" cy="707886"/>
          </a:xfrm>
          <a:prstGeom prst="rect">
            <a:avLst/>
          </a:prstGeom>
        </p:spPr>
        <p:txBody>
          <a:bodyPr wrap="square">
            <a:spAutoFit/>
          </a:bodyPr>
          <a:lstStyle/>
          <a:p>
            <a:pPr>
              <a:defRPr/>
            </a:pPr>
            <a:r>
              <a:rPr lang="cs-CZ" sz="2000" dirty="0">
                <a:solidFill>
                  <a:srgbClr val="42607C"/>
                </a:solidFill>
                <a:latin typeface="+mn-lt"/>
              </a:rPr>
              <a:t>BODA, M. (2016). The </a:t>
            </a:r>
            <a:r>
              <a:rPr lang="cs-CZ" sz="2000" dirty="0" err="1">
                <a:solidFill>
                  <a:srgbClr val="42607C"/>
                </a:solidFill>
                <a:latin typeface="+mn-lt"/>
              </a:rPr>
              <a:t>Impact</a:t>
            </a:r>
            <a:r>
              <a:rPr lang="cs-CZ" sz="2000" dirty="0">
                <a:solidFill>
                  <a:srgbClr val="42607C"/>
                </a:solidFill>
                <a:latin typeface="+mn-lt"/>
              </a:rPr>
              <a:t> of the 2007-2009 Financial </a:t>
            </a:r>
            <a:r>
              <a:rPr lang="cs-CZ" sz="2000" dirty="0" err="1">
                <a:solidFill>
                  <a:srgbClr val="42607C"/>
                </a:solidFill>
                <a:latin typeface="+mn-lt"/>
              </a:rPr>
              <a:t>Crisis</a:t>
            </a:r>
            <a:r>
              <a:rPr lang="cs-CZ" sz="2000" dirty="0">
                <a:solidFill>
                  <a:srgbClr val="42607C"/>
                </a:solidFill>
                <a:latin typeface="+mn-lt"/>
              </a:rPr>
              <a:t> on Risk Management in Credit Institutions. </a:t>
            </a:r>
            <a:r>
              <a:rPr lang="cs-CZ" sz="2000" dirty="0" err="1">
                <a:solidFill>
                  <a:srgbClr val="42607C"/>
                </a:solidFill>
                <a:latin typeface="+mn-lt"/>
              </a:rPr>
              <a:t>Copernican</a:t>
            </a:r>
            <a:r>
              <a:rPr lang="cs-CZ" sz="2000" dirty="0">
                <a:solidFill>
                  <a:srgbClr val="42607C"/>
                </a:solidFill>
                <a:latin typeface="+mn-lt"/>
              </a:rPr>
              <a:t> Journal of Finance &amp; </a:t>
            </a:r>
            <a:r>
              <a:rPr lang="cs-CZ" sz="2000" dirty="0" err="1">
                <a:solidFill>
                  <a:srgbClr val="42607C"/>
                </a:solidFill>
                <a:latin typeface="+mn-lt"/>
              </a:rPr>
              <a:t>Accounting</a:t>
            </a:r>
            <a:r>
              <a:rPr lang="cs-CZ" sz="2000" dirty="0">
                <a:solidFill>
                  <a:srgbClr val="42607C"/>
                </a:solidFill>
                <a:latin typeface="+mn-lt"/>
              </a:rPr>
              <a:t>, 5(11), </a:t>
            </a:r>
            <a:r>
              <a:rPr lang="cs-CZ" sz="2000" dirty="0" err="1">
                <a:solidFill>
                  <a:srgbClr val="42607C"/>
                </a:solidFill>
                <a:latin typeface="+mn-lt"/>
              </a:rPr>
              <a:t>pp</a:t>
            </a:r>
            <a:r>
              <a:rPr lang="cs-CZ" sz="2000" dirty="0">
                <a:solidFill>
                  <a:srgbClr val="42607C"/>
                </a:solidFill>
                <a:latin typeface="+mn-lt"/>
              </a:rPr>
              <a:t>. 45-56. </a:t>
            </a:r>
            <a:endParaRPr lang="pt-BR" sz="2000" dirty="0">
              <a:solidFill>
                <a:srgbClr val="42607C"/>
              </a:solidFill>
              <a:latin typeface="+mn-lt"/>
            </a:endParaRPr>
          </a:p>
        </p:txBody>
      </p:sp>
      <p:pic>
        <p:nvPicPr>
          <p:cNvPr id="34818" name="Picture 2"/>
          <p:cNvPicPr>
            <a:picLocks noChangeAspect="1" noChangeArrowheads="1"/>
          </p:cNvPicPr>
          <p:nvPr/>
        </p:nvPicPr>
        <p:blipFill>
          <a:blip r:embed="rId3" cstate="print"/>
          <a:srcRect/>
          <a:stretch>
            <a:fillRect/>
          </a:stretch>
        </p:blipFill>
        <p:spPr bwMode="auto">
          <a:xfrm rot="5400000">
            <a:off x="2115693" y="-1347560"/>
            <a:ext cx="4916043" cy="914057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nodeType="withEffect">
                                  <p:stCondLst>
                                    <p:cond delay="0"/>
                                  </p:stCondLst>
                                  <p:childTnLst>
                                    <p:set>
                                      <p:cBhvr>
                                        <p:cTn id="9" dur="1" fill="hold">
                                          <p:stCondLst>
                                            <p:cond delay="0"/>
                                          </p:stCondLst>
                                        </p:cTn>
                                        <p:tgtEl>
                                          <p:spTgt spid="34818"/>
                                        </p:tgtEl>
                                        <p:attrNameLst>
                                          <p:attrName>style.visibility</p:attrName>
                                        </p:attrNameLst>
                                      </p:cBhvr>
                                      <p:to>
                                        <p:strVal val="visible"/>
                                      </p:to>
                                    </p:set>
                                    <p:animEffect transition="in" filter="dissolve">
                                      <p:cBhvr>
                                        <p:cTn id="10" dur="500"/>
                                        <p:tgtEl>
                                          <p:spTgt spid="34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a:solidFill>
                  <a:schemeClr val="bg1"/>
                </a:solidFill>
              </a:rPr>
              <a:t>Využití rizikově očištěné rentability</a:t>
            </a:r>
            <a:endParaRPr lang="fr-FR">
              <a:solidFill>
                <a:schemeClr val="bg1"/>
              </a:solidFill>
            </a:endParaRPr>
          </a:p>
        </p:txBody>
      </p:sp>
      <p:sp>
        <p:nvSpPr>
          <p:cNvPr id="4099" name="Espace réservé du contenu 2"/>
          <p:cNvSpPr>
            <a:spLocks noGrp="1"/>
          </p:cNvSpPr>
          <p:nvPr>
            <p:ph idx="1"/>
          </p:nvPr>
        </p:nvSpPr>
        <p:spPr>
          <a:xfrm>
            <a:off x="457200" y="1903413"/>
            <a:ext cx="8229600" cy="4525962"/>
          </a:xfrm>
        </p:spPr>
        <p:txBody>
          <a:bodyPr/>
          <a:lstStyle/>
          <a:p>
            <a:pPr eaLnBrk="1" hangingPunct="1"/>
            <a:r>
              <a:rPr lang="cs-CZ">
                <a:solidFill>
                  <a:srgbClr val="42607C"/>
                </a:solidFill>
              </a:rPr>
              <a:t>risk management</a:t>
            </a:r>
          </a:p>
          <a:p>
            <a:pPr lvl="1" eaLnBrk="1" hangingPunct="1">
              <a:lnSpc>
                <a:spcPct val="90000"/>
              </a:lnSpc>
            </a:pPr>
            <a:r>
              <a:rPr lang="cs-CZ" altLang="zh-CN">
                <a:solidFill>
                  <a:srgbClr val="42607C"/>
                </a:solidFill>
              </a:rPr>
              <a:t>alokovat kapitál mezi jednotlivé obchodní jednotky a determinovat optimální kapitálovou strukturu banky</a:t>
            </a:r>
            <a:r>
              <a:rPr lang="en-US" altLang="zh-CN">
                <a:solidFill>
                  <a:srgbClr val="42607C"/>
                </a:solidFill>
              </a:rPr>
              <a:t> </a:t>
            </a:r>
            <a:endParaRPr lang="cs-CZ" altLang="zh-CN">
              <a:solidFill>
                <a:srgbClr val="42607C"/>
              </a:solidFill>
              <a:hlinkClick r:id="rId3"/>
            </a:endParaRPr>
          </a:p>
          <a:p>
            <a:pPr eaLnBrk="1" hangingPunct="1"/>
            <a:r>
              <a:rPr lang="cs-CZ">
                <a:solidFill>
                  <a:srgbClr val="42607C"/>
                </a:solidFill>
              </a:rPr>
              <a:t>hodnocení výkonnosti banky</a:t>
            </a:r>
          </a:p>
          <a:p>
            <a:pPr eaLnBrk="1" hangingPunct="1"/>
            <a:r>
              <a:rPr lang="cs-CZ">
                <a:solidFill>
                  <a:srgbClr val="42607C"/>
                </a:solidFill>
              </a:rPr>
              <a:t>správné ocenění zákazníků</a:t>
            </a:r>
          </a:p>
          <a:p>
            <a:pPr eaLnBrk="1" hangingPunct="1"/>
            <a:r>
              <a:rPr lang="cs-CZ">
                <a:solidFill>
                  <a:srgbClr val="42607C"/>
                </a:solidFill>
              </a:rPr>
              <a:t>optimalizace portfolia banky</a:t>
            </a:r>
          </a:p>
        </p:txBody>
      </p:sp>
      <p:sp>
        <p:nvSpPr>
          <p:cNvPr id="4" name="Zástupný symbol pro číslo snímku 3"/>
          <p:cNvSpPr>
            <a:spLocks noGrp="1"/>
          </p:cNvSpPr>
          <p:nvPr>
            <p:ph type="sldNum" sz="quarter" idx="12"/>
          </p:nvPr>
        </p:nvSpPr>
        <p:spPr/>
        <p:txBody>
          <a:bodyPr/>
          <a:lstStyle/>
          <a:p>
            <a:pPr>
              <a:defRPr/>
            </a:pPr>
            <a:fld id="{58F7CD20-3936-4952-95C1-B5C8B04C3CAE}" type="slidenum">
              <a:rPr lang="fr-FR" smtClean="0"/>
              <a:pPr>
                <a:defRPr/>
              </a:pPr>
              <a:t>9</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dissolve">
                                      <p:cBhvr>
                                        <p:cTn id="19" dur="500"/>
                                        <p:tgtEl>
                                          <p:spTgt spid="4099">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099">
                                            <p:txEl>
                                              <p:pRg st="4" end="4"/>
                                            </p:txEl>
                                          </p:spTgt>
                                        </p:tgtEl>
                                        <p:attrNameLst>
                                          <p:attrName>style.visibility</p:attrName>
                                        </p:attrNameLst>
                                      </p:cBhvr>
                                      <p:to>
                                        <p:strVal val="visible"/>
                                      </p:to>
                                    </p:set>
                                    <p:animEffect transition="in" filter="dissolve">
                                      <p:cBhvr>
                                        <p:cTn id="22" dur="500"/>
                                        <p:tgtEl>
                                          <p:spTgt spid="40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theme/theme1.xml><?xml version="1.0" encoding="utf-8"?>
<a:theme xmlns:a="http://schemas.openxmlformats.org/drawingml/2006/main" name="1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117</Template>
  <TotalTime>14584</TotalTime>
  <Words>1205</Words>
  <Application>Microsoft Office PowerPoint</Application>
  <PresentationFormat>Předvádění na obrazovce (4:3)</PresentationFormat>
  <Paragraphs>218</Paragraphs>
  <Slides>30</Slides>
  <Notes>0</Notes>
  <HiddenSlides>0</HiddenSlides>
  <MMClips>0</MMClips>
  <ScaleCrop>false</ScaleCrop>
  <HeadingPairs>
    <vt:vector size="8" baseType="variant">
      <vt:variant>
        <vt:lpstr>Použitá písma</vt:lpstr>
      </vt:variant>
      <vt:variant>
        <vt:i4>3</vt:i4>
      </vt:variant>
      <vt:variant>
        <vt:lpstr>Motiv</vt:lpstr>
      </vt:variant>
      <vt:variant>
        <vt:i4>1</vt:i4>
      </vt:variant>
      <vt:variant>
        <vt:lpstr>Vložené servery OLE</vt:lpstr>
      </vt:variant>
      <vt:variant>
        <vt:i4>1</vt:i4>
      </vt:variant>
      <vt:variant>
        <vt:lpstr>Nadpisy snímků</vt:lpstr>
      </vt:variant>
      <vt:variant>
        <vt:i4>30</vt:i4>
      </vt:variant>
    </vt:vector>
  </HeadingPairs>
  <TitlesOfParts>
    <vt:vector size="35" baseType="lpstr">
      <vt:lpstr>Arial</vt:lpstr>
      <vt:lpstr>Calibri</vt:lpstr>
      <vt:lpstr>Wingdings</vt:lpstr>
      <vt:lpstr>117</vt:lpstr>
      <vt:lpstr>Rovnice</vt:lpstr>
      <vt:lpstr>Rizikově očištěná výnosnost</vt:lpstr>
      <vt:lpstr>Tradiční měření rentability</vt:lpstr>
      <vt:lpstr>Nevýhody tradičních ukazatelů</vt:lpstr>
      <vt:lpstr>Metodologie rizikově očištěné výnosnosti vychází z CaR</vt:lpstr>
      <vt:lpstr>Ukazatele rizikově očištěné výnosnosti</vt:lpstr>
      <vt:lpstr>Výpočet rizikově očištěné rentability</vt:lpstr>
      <vt:lpstr>Prezentace aplikace PowerPoint</vt:lpstr>
      <vt:lpstr>Prezentace aplikace PowerPoint</vt:lpstr>
      <vt:lpstr>Využití rizikově očištěné rentability</vt:lpstr>
      <vt:lpstr>Hodnocení výkonnosti banky</vt:lpstr>
      <vt:lpstr>Výpočet SVA</vt:lpstr>
      <vt:lpstr>Výpočet WACC</vt:lpstr>
      <vt:lpstr>Příklad</vt:lpstr>
      <vt:lpstr>Příklad: Výpočet RAROC a SVA pro úvěrové riziko</vt:lpstr>
      <vt:lpstr>Výhody SVA</vt:lpstr>
      <vt:lpstr>Jak lze zvýšit přidanou hodnotu akcionářů?</vt:lpstr>
      <vt:lpstr>Správné ocenění zákazníků</vt:lpstr>
      <vt:lpstr>Jak stanovit úrokovou sazbu pro klienta?</vt:lpstr>
      <vt:lpstr>Úroková sazba klientovi má tedy tyto složky:</vt:lpstr>
      <vt:lpstr>Příklad: Výpočet úrokové sazby pro klienta</vt:lpstr>
      <vt:lpstr>Optimalizace portfolia banky (1)</vt:lpstr>
      <vt:lpstr>Optimalizace portfolia banky (2)</vt:lpstr>
      <vt:lpstr>Příklad</vt:lpstr>
      <vt:lpstr>Výhody rizikově očištěné rentability</vt:lpstr>
      <vt:lpstr>Prezentace aplikace PowerPoint</vt:lpstr>
      <vt:lpstr>Prezentace aplikace PowerPoint</vt:lpstr>
      <vt:lpstr>Prezentace aplikace PowerPoint</vt:lpstr>
      <vt:lpstr>Příklad</vt:lpstr>
      <vt:lpstr>Příklad</vt:lpstr>
      <vt:lpstr>Prezentace aplikace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NAME</dc:title>
  <dc:creator>vodova</dc:creator>
  <cp:lastModifiedBy>Roman Hlawiczka</cp:lastModifiedBy>
  <cp:revision>80</cp:revision>
  <dcterms:created xsi:type="dcterms:W3CDTF">2012-07-31T14:19:10Z</dcterms:created>
  <dcterms:modified xsi:type="dcterms:W3CDTF">2022-09-22T20:06:08Z</dcterms:modified>
</cp:coreProperties>
</file>