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24" r:id="rId9"/>
    <p:sldId id="325" r:id="rId10"/>
    <p:sldId id="326" r:id="rId11"/>
    <p:sldId id="327" r:id="rId12"/>
    <p:sldId id="312" r:id="rId13"/>
    <p:sldId id="313" r:id="rId14"/>
    <p:sldId id="314" r:id="rId15"/>
    <p:sldId id="315" r:id="rId16"/>
    <p:sldId id="318" r:id="rId17"/>
    <p:sldId id="319" r:id="rId18"/>
    <p:sldId id="320" r:id="rId19"/>
    <p:sldId id="323" r:id="rId20"/>
    <p:sldId id="321" r:id="rId21"/>
    <p:sldId id="322" r:id="rId22"/>
    <p:sldId id="304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 varScale="1">
        <p:scale>
          <a:sx n="140" d="100"/>
          <a:sy n="140" d="100"/>
        </p:scale>
        <p:origin x="15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19.10.2021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729891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</a:t>
            </a:r>
            <a:r>
              <a:rPr lang="sk-SK" altLang="cs-CZ" sz="1600" b="1" baseline="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cs-CZ" sz="1600" b="1" baseline="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Postavení měn v mezinárodním měnovém systému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5922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Postavení měn 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mezinárodním měnovém systému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4860032" y="3579862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0668" t="22223" r="41303" b="42063"/>
          <a:stretch/>
        </p:blipFill>
        <p:spPr bwMode="auto">
          <a:xfrm>
            <a:off x="755576" y="1059582"/>
            <a:ext cx="691276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226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6039" t="29100" r="37335" b="32011"/>
          <a:stretch/>
        </p:blipFill>
        <p:spPr bwMode="auto">
          <a:xfrm>
            <a:off x="323528" y="987574"/>
            <a:ext cx="712879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44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1220"/>
            <a:ext cx="4176464" cy="378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5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Determinanty pozice světové měny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Výstup a obchod</a:t>
            </a:r>
          </a:p>
          <a:p>
            <a:pPr lvl="1"/>
            <a:r>
              <a:rPr lang="cs-CZ" dirty="0"/>
              <a:t>měna země s vysokým podílem na světovém výstupu, obchodu a finančních tocích má přirozenou výhodu</a:t>
            </a:r>
          </a:p>
          <a:p>
            <a:r>
              <a:rPr lang="cs-CZ" dirty="0"/>
              <a:t>Finanční trhy</a:t>
            </a:r>
          </a:p>
          <a:p>
            <a:pPr lvl="1"/>
            <a:r>
              <a:rPr lang="cs-CZ" dirty="0"/>
              <a:t>pozice světové měny vyžaduje vyvinuté, likvidní a aktivní finanční trhy</a:t>
            </a:r>
          </a:p>
          <a:p>
            <a:r>
              <a:rPr lang="cs-CZ" dirty="0"/>
              <a:t>Důvěra v hodnotu měny</a:t>
            </a:r>
          </a:p>
          <a:p>
            <a:pPr lvl="1"/>
            <a:r>
              <a:rPr lang="cs-CZ" dirty="0"/>
              <a:t>nutná důvěra investorů ve stabilitu a nízkou volatilitu hodnoty</a:t>
            </a:r>
          </a:p>
          <a:p>
            <a:r>
              <a:rPr lang="cs-CZ" dirty="0"/>
              <a:t>Síťové externality</a:t>
            </a:r>
          </a:p>
          <a:p>
            <a:pPr lvl="1"/>
            <a:r>
              <a:rPr lang="cs-CZ" dirty="0"/>
              <a:t>každý raději používá měnu využívanou ostatními (využití v obchodě -&gt; využití ve finančních operacích -&gt; využití na devizovém trhu -&gt; využití v rezervách -&gt; udržování statusu quo i při existenci konkurenční měny)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41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 jako světová měna?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15566"/>
            <a:ext cx="7218344" cy="3816423"/>
          </a:xfrm>
        </p:spPr>
        <p:txBody>
          <a:bodyPr/>
          <a:lstStyle/>
          <a:p>
            <a:r>
              <a:rPr lang="cs-CZ" dirty="0"/>
              <a:t>Ekonomická síla EU a eurozóny vůči USA stagnuje</a:t>
            </a:r>
          </a:p>
          <a:p>
            <a:pPr lvl="1"/>
            <a:r>
              <a:rPr lang="cs-CZ" dirty="0"/>
              <a:t>HDP v 2004: USA (11,5 bil. $), EU (12,1 bil. $), eurozóna (9 bil. $)</a:t>
            </a:r>
          </a:p>
          <a:p>
            <a:pPr lvl="1"/>
            <a:r>
              <a:rPr lang="cs-CZ" dirty="0"/>
              <a:t>HDP v 2007: USA (13,8 bil. $), EU (16,6 bil. $), eurozóna (11,9 bil. $)</a:t>
            </a:r>
          </a:p>
          <a:p>
            <a:pPr lvl="1"/>
            <a:r>
              <a:rPr lang="cs-CZ" dirty="0"/>
              <a:t>HDP v 2011: USA (15,0 bil. $), EU (15,8 bil. $), eurozóna (11,2 bil. $)</a:t>
            </a:r>
          </a:p>
          <a:p>
            <a:pPr lvl="1"/>
            <a:r>
              <a:rPr lang="cs-CZ" dirty="0"/>
              <a:t>HDP v 2015: USA (17,9 bil. $), EU (16,2 bil. $), eurozóna (11,5 bil. $)</a:t>
            </a:r>
          </a:p>
          <a:p>
            <a:pPr lvl="1"/>
            <a:r>
              <a:rPr lang="cs-CZ" dirty="0"/>
              <a:t>eurozóna ztrácí v produktivitě</a:t>
            </a:r>
          </a:p>
          <a:p>
            <a:r>
              <a:rPr lang="cs-CZ" dirty="0"/>
              <a:t>Role eura jako fakturační měny roste zejména v Evropě</a:t>
            </a:r>
          </a:p>
          <a:p>
            <a:pPr lvl="1"/>
            <a:r>
              <a:rPr lang="cs-CZ" dirty="0"/>
              <a:t>obchody s komoditami v EUR pouze výjimkou</a:t>
            </a:r>
          </a:p>
          <a:p>
            <a:r>
              <a:rPr lang="cs-CZ" dirty="0"/>
              <a:t>Výrazný pokrok v integraci finančních trhů eurozóny, snížení transakčních poplatků, růst likvidity a efektivnosti</a:t>
            </a:r>
          </a:p>
          <a:p>
            <a:pPr lvl="1"/>
            <a:r>
              <a:rPr lang="cs-CZ" dirty="0"/>
              <a:t>efekt vnitřní integrace není dobře rozeznatelný od efektů globalizace</a:t>
            </a:r>
          </a:p>
          <a:p>
            <a:r>
              <a:rPr lang="cs-CZ" dirty="0"/>
              <a:t>Dlouhodobý </a:t>
            </a:r>
            <a:r>
              <a:rPr lang="cs-CZ" dirty="0" err="1"/>
              <a:t>apreciační</a:t>
            </a:r>
            <a:r>
              <a:rPr lang="cs-CZ" dirty="0"/>
              <a:t> trend vůči ostatním klíčovým měnám</a:t>
            </a:r>
          </a:p>
          <a:p>
            <a:r>
              <a:rPr lang="cs-CZ" dirty="0"/>
              <a:t>Vstup Švédska a Dánska do eurozóny? Brexit?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36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Devizový kurz </a:t>
            </a:r>
            <a:r>
              <a:rPr lang="cs-CZ" dirty="0" smtClean="0"/>
              <a:t>USD/EUR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23" y="915566"/>
            <a:ext cx="6469421" cy="38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Čínský </a:t>
            </a:r>
            <a:r>
              <a:rPr lang="cs-CZ" dirty="0" err="1"/>
              <a:t>juan</a:t>
            </a:r>
            <a:r>
              <a:rPr lang="cs-CZ" dirty="0"/>
              <a:t> jako světová měna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Velikost čínské ekonomiky i objem rezerv rostou</a:t>
            </a:r>
          </a:p>
          <a:p>
            <a:pPr lvl="1"/>
            <a:r>
              <a:rPr lang="cs-CZ" dirty="0"/>
              <a:t>udržování podhodnocené měny, export levných produktů s nízkou přidanou hodnotou, nižší životní úroveň a nízké investice do technologií, akumulace rezerv pro státní investice</a:t>
            </a:r>
          </a:p>
          <a:p>
            <a:r>
              <a:rPr lang="cs-CZ" dirty="0"/>
              <a:t>Juan daleko od pozice světové měny</a:t>
            </a:r>
          </a:p>
          <a:p>
            <a:r>
              <a:rPr lang="cs-CZ" dirty="0"/>
              <a:t>Neadekvátní kurzový režim a omezená směnitelnost</a:t>
            </a:r>
          </a:p>
          <a:p>
            <a:pPr lvl="1"/>
            <a:r>
              <a:rPr lang="cs-CZ" dirty="0"/>
              <a:t>dohoda mezi Čínou a Brazílií omezit užívání USD ve vzájemném obchodě</a:t>
            </a:r>
          </a:p>
          <a:p>
            <a:pPr lvl="1"/>
            <a:r>
              <a:rPr lang="cs-CZ" dirty="0"/>
              <a:t>tradice a stabilita kurzového režimu je </a:t>
            </a:r>
            <a:r>
              <a:rPr lang="cs-CZ" dirty="0" smtClean="0"/>
              <a:t>prvořadá</a:t>
            </a:r>
          </a:p>
          <a:p>
            <a:pPr lvl="1"/>
            <a:r>
              <a:rPr lang="cs-CZ" dirty="0" smtClean="0"/>
              <a:t>rostoucí podíl na světových platbách</a:t>
            </a:r>
            <a:endParaRPr lang="cs-CZ" dirty="0"/>
          </a:p>
          <a:p>
            <a:r>
              <a:rPr lang="cs-CZ" dirty="0"/>
              <a:t>Existující restrikce volného pohybu kapitálu</a:t>
            </a:r>
          </a:p>
          <a:p>
            <a:r>
              <a:rPr lang="cs-CZ" dirty="0"/>
              <a:t>Nelikvidní dluhopisový trh</a:t>
            </a:r>
          </a:p>
          <a:p>
            <a:pPr lvl="1"/>
            <a:r>
              <a:rPr lang="cs-CZ" dirty="0"/>
              <a:t>povolení institucím v Hong Kongu vydávat dluhopisy v </a:t>
            </a:r>
            <a:r>
              <a:rPr lang="cs-CZ" dirty="0" err="1"/>
              <a:t>juanech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20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světových rezerv </a:t>
            </a:r>
            <a:r>
              <a:rPr lang="cs-CZ" sz="1800" dirty="0"/>
              <a:t>(03/2009, Bil. USD)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54" y="1030242"/>
            <a:ext cx="6666292" cy="36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světových rezerv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40" y="972649"/>
            <a:ext cx="3279121" cy="378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1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čínského </a:t>
            </a:r>
            <a:r>
              <a:rPr lang="cs-CZ" dirty="0" err="1" smtClean="0"/>
              <a:t>juanu</a:t>
            </a:r>
            <a:r>
              <a:rPr lang="cs-CZ" dirty="0" smtClean="0"/>
              <a:t> na mezinárodních platbách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43558"/>
            <a:ext cx="70394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Pozice světové měny není stálá</a:t>
            </a:r>
          </a:p>
          <a:p>
            <a:endParaRPr lang="cs-CZ" dirty="0"/>
          </a:p>
          <a:p>
            <a:r>
              <a:rPr lang="cs-CZ" dirty="0"/>
              <a:t>Příklady dřívějších světových měn</a:t>
            </a:r>
          </a:p>
          <a:p>
            <a:pPr lvl="1"/>
            <a:r>
              <a:rPr lang="cs-CZ" dirty="0"/>
              <a:t>Čínský </a:t>
            </a:r>
            <a:r>
              <a:rPr lang="cs-CZ" dirty="0" err="1"/>
              <a:t>liang</a:t>
            </a:r>
            <a:r>
              <a:rPr lang="cs-CZ" dirty="0"/>
              <a:t> a řecká drachma (5. st. př. n. l.)</a:t>
            </a:r>
          </a:p>
          <a:p>
            <a:pPr lvl="1"/>
            <a:r>
              <a:rPr lang="cs-CZ" dirty="0"/>
              <a:t>římský dinár (přelom letopočtu)</a:t>
            </a:r>
          </a:p>
          <a:p>
            <a:pPr lvl="1"/>
            <a:r>
              <a:rPr lang="cs-CZ" dirty="0"/>
              <a:t>byzantský solid, islámský dinár</a:t>
            </a:r>
          </a:p>
          <a:p>
            <a:pPr lvl="1"/>
            <a:r>
              <a:rPr lang="cs-CZ" dirty="0"/>
              <a:t>benátský dukát (renesance)</a:t>
            </a:r>
          </a:p>
          <a:p>
            <a:pPr lvl="1"/>
            <a:r>
              <a:rPr lang="cs-CZ" dirty="0"/>
              <a:t>holandský gulden (17. století)</a:t>
            </a:r>
          </a:p>
          <a:p>
            <a:pPr lvl="1"/>
            <a:r>
              <a:rPr lang="cs-CZ" dirty="0"/>
              <a:t>britská libra</a:t>
            </a:r>
          </a:p>
          <a:p>
            <a:pPr lvl="1"/>
            <a:r>
              <a:rPr lang="cs-CZ" dirty="0"/>
              <a:t>americký dolar (od druhé světové války)</a:t>
            </a:r>
          </a:p>
          <a:p>
            <a:pPr lvl="1"/>
            <a:r>
              <a:rPr lang="cs-CZ" dirty="0"/>
              <a:t>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SDR jako světová měna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Čína v první polovině 2009 vznesla požadavek na vytvoření nové světové rezervní měny zvýšením významu SDR</a:t>
            </a:r>
          </a:p>
          <a:p>
            <a:pPr lvl="1"/>
            <a:r>
              <a:rPr lang="cs-CZ" dirty="0"/>
              <a:t>návrh podpořen OSN a komisí expertů v čele s Josephem </a:t>
            </a:r>
            <a:r>
              <a:rPr lang="cs-CZ" dirty="0" err="1"/>
              <a:t>Stiglitzem</a:t>
            </a:r>
            <a:endParaRPr lang="cs-CZ" dirty="0"/>
          </a:p>
          <a:p>
            <a:pPr lvl="1"/>
            <a:r>
              <a:rPr lang="cs-CZ" dirty="0"/>
              <a:t>rozvojové země jako věřitelé půjčily rozvinutým zemím jako dlužníkům v roce 2009 3,7 bil. USD (toky v tomto směru nemají smysl)</a:t>
            </a:r>
          </a:p>
          <a:p>
            <a:r>
              <a:rPr lang="cs-CZ" dirty="0"/>
              <a:t>Nová světová měna vyžaduje novou centrální banku</a:t>
            </a:r>
          </a:p>
          <a:p>
            <a:pPr lvl="1"/>
            <a:r>
              <a:rPr lang="cs-CZ" dirty="0"/>
              <a:t>Světová banka ani MMF nemají mandát, USA nechtějí přijít o pozici dolaru, EU investovala příliš do projektu eurozóny a ECB</a:t>
            </a:r>
          </a:p>
          <a:p>
            <a:r>
              <a:rPr lang="cs-CZ" dirty="0"/>
              <a:t>Pro statut světové měny nutná emise 3 bil. SDR</a:t>
            </a:r>
          </a:p>
          <a:p>
            <a:r>
              <a:rPr lang="cs-CZ" dirty="0"/>
              <a:t>Nutno změnit složení SDR ve prospěch měn exportérů komodit a rozvíjejících se ekonomik</a:t>
            </a:r>
          </a:p>
          <a:p>
            <a:r>
              <a:rPr lang="cs-CZ" dirty="0"/>
              <a:t>Jak podpořit reálné používání SDR v praxi?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49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Americký dolar udržuje pozici hlavní světové měny</a:t>
            </a:r>
          </a:p>
          <a:p>
            <a:r>
              <a:rPr lang="cs-CZ" dirty="0"/>
              <a:t>Euro pomalu získává na síle, v určitých aspektech předčilo dolar</a:t>
            </a:r>
          </a:p>
          <a:p>
            <a:r>
              <a:rPr lang="cs-CZ" dirty="0"/>
              <a:t>Požadavky na snížení významu dolaru mají politický podtext (Čína, Rusko, Írán, …)</a:t>
            </a:r>
          </a:p>
          <a:p>
            <a:r>
              <a:rPr lang="cs-CZ" dirty="0"/>
              <a:t>Plány na vytvoření nové hlavní světové měny jsou nereálné</a:t>
            </a:r>
          </a:p>
          <a:p>
            <a:r>
              <a:rPr lang="cs-CZ" dirty="0"/>
              <a:t>Realistická je existence systému, kde je místo pro více světových měn (dolar a euro)</a:t>
            </a:r>
          </a:p>
          <a:p>
            <a:pPr lvl="1"/>
            <a:r>
              <a:rPr lang="cs-CZ" dirty="0"/>
              <a:t>pro vybalancování významu dolaru a eura nutný rychlejší ekonomický růst, </a:t>
            </a:r>
            <a:r>
              <a:rPr lang="cs-CZ" dirty="0" err="1"/>
              <a:t>kredibilní</a:t>
            </a:r>
            <a:r>
              <a:rPr lang="cs-CZ" dirty="0"/>
              <a:t> fiskální politika a prohlubující se finanční integrace v eurozóně doprovázená apreciací eura</a:t>
            </a:r>
          </a:p>
          <a:p>
            <a:r>
              <a:rPr lang="cs-CZ" dirty="0"/>
              <a:t>Dolar může přijít o dominanci díky politice USA bez náhrady jinou měnou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37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světové měny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Emitent světové měny má privilegium financovat dluhy vlastní měnou</a:t>
            </a:r>
          </a:p>
          <a:p>
            <a:pPr lvl="1"/>
            <a:r>
              <a:rPr lang="cs-CZ" dirty="0"/>
              <a:t>žádné měnové riziko, deficit běžného účtu lze lépe financovat</a:t>
            </a:r>
          </a:p>
          <a:p>
            <a:r>
              <a:rPr lang="cs-CZ" dirty="0"/>
              <a:t>Emitent světové měny je věřitelem poslední instance</a:t>
            </a:r>
          </a:p>
          <a:p>
            <a:pPr lvl="1"/>
            <a:r>
              <a:rPr lang="cs-CZ" dirty="0"/>
              <a:t>úloha USA v řešení krizí v Latinské Americe</a:t>
            </a:r>
          </a:p>
          <a:p>
            <a:r>
              <a:rPr lang="cs-CZ" dirty="0"/>
              <a:t>Emitent světové měny má prospěch z ražebného</a:t>
            </a:r>
          </a:p>
          <a:p>
            <a:pPr lvl="1"/>
            <a:r>
              <a:rPr lang="cs-CZ" dirty="0"/>
              <a:t>zahraniční držitelé světové měny poskytují emitentovi bezúročný úvěr</a:t>
            </a:r>
          </a:p>
          <a:p>
            <a:pPr lvl="1"/>
            <a:r>
              <a:rPr lang="cs-CZ" dirty="0"/>
              <a:t>vysoká poptávka snižuje reálné výnosy placené emitentem</a:t>
            </a:r>
          </a:p>
          <a:p>
            <a:r>
              <a:rPr lang="cs-CZ" dirty="0"/>
              <a:t>Emitent světové měny těží z vyšší efektivnosti</a:t>
            </a:r>
          </a:p>
          <a:p>
            <a:pPr lvl="1"/>
            <a:r>
              <a:rPr lang="cs-CZ" dirty="0"/>
              <a:t>zapojení domácí měny do světového obchodu a obchodů na devizovém trhu zvyšuje efektivnost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7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Výnosy </a:t>
            </a:r>
            <a:r>
              <a:rPr lang="cs-CZ" dirty="0" err="1"/>
              <a:t>FEDu</a:t>
            </a:r>
            <a:r>
              <a:rPr lang="cs-CZ" dirty="0"/>
              <a:t> z ražebného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58" y="1131590"/>
            <a:ext cx="3350484" cy="36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7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Matice využití světové měny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2" y="1563638"/>
            <a:ext cx="784013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Klíčová úloha v obchodu s nerostnými surovinami a obchodu na americkém kontinentu a s Asií</a:t>
            </a:r>
          </a:p>
          <a:p>
            <a:r>
              <a:rPr lang="cs-CZ" dirty="0"/>
              <a:t>Nejlikvidnější a inovativní finanční trhy v USA</a:t>
            </a:r>
          </a:p>
          <a:p>
            <a:r>
              <a:rPr lang="cs-CZ" dirty="0"/>
              <a:t>Dlouhodobě hlavní měna na devizovém trhu</a:t>
            </a:r>
          </a:p>
          <a:p>
            <a:pPr lvl="1"/>
            <a:r>
              <a:rPr lang="cs-CZ" dirty="0"/>
              <a:t>podíl na obratu i přítomnost v jednotlivých obchodech</a:t>
            </a:r>
          </a:p>
          <a:p>
            <a:r>
              <a:rPr lang="cs-CZ" dirty="0"/>
              <a:t>Stabilně nejvyužívanější rezervní měna</a:t>
            </a:r>
          </a:p>
          <a:p>
            <a:pPr lvl="1"/>
            <a:r>
              <a:rPr lang="cs-CZ" dirty="0"/>
              <a:t>rozdíl mezi vývojem rezerv vyspělých a rozvíjejících se ekonomik</a:t>
            </a:r>
          </a:p>
          <a:p>
            <a:r>
              <a:rPr lang="cs-CZ" dirty="0"/>
              <a:t>Podíl eura na emisi dluhových cenných papírů vyšší než dolaru při širším vymezení</a:t>
            </a:r>
          </a:p>
          <a:p>
            <a:pPr lvl="1"/>
            <a:r>
              <a:rPr lang="cs-CZ" dirty="0" err="1"/>
              <a:t>Pyrhovo</a:t>
            </a:r>
            <a:r>
              <a:rPr lang="cs-CZ" dirty="0"/>
              <a:t> vítězství eura? Evropa jako nejzadluženější oblast?</a:t>
            </a:r>
          </a:p>
          <a:p>
            <a:r>
              <a:rPr lang="cs-CZ" dirty="0"/>
              <a:t>Politické faktory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9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43" y="833974"/>
            <a:ext cx="6753914" cy="39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7202" t="17644" r="13360" b="8254"/>
          <a:stretch/>
        </p:blipFill>
        <p:spPr bwMode="auto">
          <a:xfrm>
            <a:off x="395536" y="771550"/>
            <a:ext cx="5904656" cy="437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33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 amerického dolaru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45139" t="20879" r="21627" b="24133"/>
          <a:stretch/>
        </p:blipFill>
        <p:spPr bwMode="auto">
          <a:xfrm>
            <a:off x="323528" y="915566"/>
            <a:ext cx="5616623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407028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</TotalTime>
  <Words>818</Words>
  <Application>Microsoft Office PowerPoint</Application>
  <PresentationFormat>Předvádění na obrazovce (16:9)</PresentationFormat>
  <Paragraphs>96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Enriqueta</vt:lpstr>
      <vt:lpstr>Times New Roman</vt:lpstr>
      <vt:lpstr>Wingdings</vt:lpstr>
      <vt:lpstr>SLU</vt:lpstr>
      <vt:lpstr>Postavení měn  v mezinárodním měnovém systému </vt:lpstr>
      <vt:lpstr>Trocha historie </vt:lpstr>
      <vt:lpstr>Výhody světové měny</vt:lpstr>
      <vt:lpstr>Výnosy FEDu z ražebného</vt:lpstr>
      <vt:lpstr>Matice využití světové měny </vt:lpstr>
      <vt:lpstr>Hegemonie  amerického dolaru</vt:lpstr>
      <vt:lpstr>Hegemonie  amerického dolaru</vt:lpstr>
      <vt:lpstr>Hegemonie  amerického dolaru</vt:lpstr>
      <vt:lpstr>Hegemonie  amerického dolaru</vt:lpstr>
      <vt:lpstr>Hegemonie  amerického dolaru</vt:lpstr>
      <vt:lpstr>Hegemonie  amerického dolaru</vt:lpstr>
      <vt:lpstr>Hegemonie  amerického dolaru</vt:lpstr>
      <vt:lpstr>Determinanty pozice světové měny</vt:lpstr>
      <vt:lpstr>Euro jako světová měna?</vt:lpstr>
      <vt:lpstr>Devizový kurz USD/EUR</vt:lpstr>
      <vt:lpstr>Čínský juan jako světová měna</vt:lpstr>
      <vt:lpstr>Distribuce světových rezerv (03/2009, Bil. USD) </vt:lpstr>
      <vt:lpstr>Změna světových rezerv</vt:lpstr>
      <vt:lpstr>Podíl čínského juanu na mezinárodních platbách</vt:lpstr>
      <vt:lpstr>SDR jako světová měna</vt:lpstr>
      <vt:lpstr>Shrnutí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szkorupova</cp:lastModifiedBy>
  <cp:revision>150</cp:revision>
  <dcterms:created xsi:type="dcterms:W3CDTF">2016-07-06T15:42:34Z</dcterms:created>
  <dcterms:modified xsi:type="dcterms:W3CDTF">2021-10-19T06:35:14Z</dcterms:modified>
</cp:coreProperties>
</file>