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05" r:id="rId2"/>
    <p:sldId id="315" r:id="rId3"/>
    <p:sldId id="274" r:id="rId4"/>
    <p:sldId id="306" r:id="rId5"/>
    <p:sldId id="316" r:id="rId6"/>
    <p:sldId id="266" r:id="rId7"/>
    <p:sldId id="267" r:id="rId8"/>
    <p:sldId id="317" r:id="rId9"/>
    <p:sldId id="270" r:id="rId10"/>
    <p:sldId id="273" r:id="rId11"/>
    <p:sldId id="275" r:id="rId12"/>
    <p:sldId id="271" r:id="rId13"/>
    <p:sldId id="276" r:id="rId14"/>
    <p:sldId id="318" r:id="rId15"/>
    <p:sldId id="319" r:id="rId16"/>
    <p:sldId id="281" r:id="rId17"/>
    <p:sldId id="282" r:id="rId18"/>
    <p:sldId id="283" r:id="rId19"/>
    <p:sldId id="288" r:id="rId20"/>
    <p:sldId id="284" r:id="rId21"/>
    <p:sldId id="285" r:id="rId22"/>
    <p:sldId id="286" r:id="rId23"/>
    <p:sldId id="326" r:id="rId24"/>
    <p:sldId id="290" r:id="rId25"/>
    <p:sldId id="291" r:id="rId26"/>
    <p:sldId id="320" r:id="rId27"/>
    <p:sldId id="321" r:id="rId28"/>
    <p:sldId id="322" r:id="rId29"/>
    <p:sldId id="323" r:id="rId30"/>
    <p:sldId id="324" r:id="rId31"/>
    <p:sldId id="325" r:id="rId32"/>
    <p:sldId id="297" r:id="rId33"/>
    <p:sldId id="327" r:id="rId34"/>
    <p:sldId id="328" r:id="rId35"/>
    <p:sldId id="329" r:id="rId36"/>
    <p:sldId id="330" r:id="rId37"/>
    <p:sldId id="314" r:id="rId38"/>
    <p:sldId id="331" r:id="rId39"/>
    <p:sldId id="332" r:id="rId40"/>
    <p:sldId id="333" r:id="rId41"/>
    <p:sldId id="334" r:id="rId42"/>
    <p:sldId id="304" r:id="rId43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89B2AE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2963" autoAdjust="0"/>
  </p:normalViewPr>
  <p:slideViewPr>
    <p:cSldViewPr>
      <p:cViewPr>
        <p:scale>
          <a:sx n="100" d="100"/>
          <a:sy n="100" d="100"/>
        </p:scale>
        <p:origin x="474" y="-21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172A0-6DD2-4A4B-960F-7F7F33944674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67F2C-2C21-402F-954D-A9D48ED9FA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47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18.10.2021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csvukrs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8686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csvukrs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1480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6873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csvukrs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062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csvukrs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8914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csvukrs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180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csvukrs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8941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csvukrs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912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csvukrs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9528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csvukrs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57031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csvukrs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2701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csvukrs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16506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csvukrs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1651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csvukrs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9520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csvukrs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67967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csvukrs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6229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csvukrs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1114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csvukrs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22288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csvukrs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7231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csvukrs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1606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csvukrs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4773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csvukrs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0466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csvukrs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8054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csvukrs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6117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csvukrs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3006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0240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7087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fiu.cms.opf.slu.cz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306811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47" y="555526"/>
            <a:ext cx="1699500" cy="1325611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000"/>
            </a:lvl1pPr>
          </a:lstStyle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sp>
        <p:nvSpPr>
          <p:cNvPr id="5" name="Podnadpis 2"/>
          <p:cNvSpPr txBox="1">
            <a:spLocks/>
          </p:cNvSpPr>
          <p:nvPr userDrawn="1"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dnadpis 2"/>
          <p:cNvSpPr txBox="1">
            <a:spLocks/>
          </p:cNvSpPr>
          <p:nvPr userDrawn="1"/>
        </p:nvSpPr>
        <p:spPr>
          <a:xfrm>
            <a:off x="6956047" y="3723878"/>
            <a:ext cx="21686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</a:t>
            </a:r>
            <a:r>
              <a:rPr lang="cs-CZ" altLang="cs-CZ" sz="16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Stavárek</a:t>
            </a:r>
            <a:endParaRPr lang="cs-CZ" altLang="cs-CZ" sz="16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sk-SK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Zuzana </a:t>
            </a:r>
            <a:r>
              <a:rPr lang="sk-SK" altLang="cs-CZ" sz="16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Szkorupová</a:t>
            </a: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05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  <a:p>
            <a:pPr algn="r"/>
            <a:r>
              <a:rPr lang="cs-CZ" altLang="cs-CZ" sz="105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http://fiu.cms.opf.slu.cz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435698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>
                <a:solidFill>
                  <a:srgbClr val="000000"/>
                </a:solidFill>
              </a:defRPr>
            </a:lvl1pPr>
          </a:lstStyle>
          <a:p>
            <a:pPr algn="l"/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450000" y="972650"/>
            <a:ext cx="7218344" cy="375933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obsah 2"/>
          <p:cNvSpPr txBox="1">
            <a:spLocks/>
          </p:cNvSpPr>
          <p:nvPr userDrawn="1"/>
        </p:nvSpPr>
        <p:spPr>
          <a:xfrm>
            <a:off x="2699792" y="483975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Úvěrová </a:t>
            </a: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činnost </a:t>
            </a: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MMF</a:t>
            </a: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 userDrawn="1"/>
        </p:nvSpPr>
        <p:spPr>
          <a:xfrm>
            <a:off x="395537" y="1347614"/>
            <a:ext cx="8144308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>  KONEC PŘEDNÁŠKY</a:t>
            </a:r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>DĚKUJI ZA POZORNOST</a:t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  <a:sym typeface="Wingdings" panose="05000000000000000000" pitchFamily="2" charset="2"/>
              </a:rPr>
              <a:t>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endParaRPr lang="cs-CZ" sz="4000" b="1" i="1" dirty="0">
              <a:solidFill>
                <a:srgbClr val="30787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400600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Úvěrová činnost MMF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94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3167844" y="4191931"/>
            <a:ext cx="2808312" cy="155191"/>
          </a:xfrm>
          <a:prstGeom prst="rect">
            <a:avLst/>
          </a:prstGeom>
        </p:spPr>
        <p:txBody>
          <a:bodyPr vert="horz" lIns="68580" tIns="34291" rIns="68580" bIns="3429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051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>
                <a:cs typeface="Arial" pitchFamily="34" charset="0"/>
              </a:rPr>
              <a:t>Rezervní pozice země (1)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P</a:t>
            </a:r>
            <a:r>
              <a:rPr lang="cs-CZ" dirty="0" smtClean="0"/>
              <a:t>ůvodně </a:t>
            </a:r>
            <a:r>
              <a:rPr lang="cs-CZ" dirty="0"/>
              <a:t>25 % kvóty splacené ve světových měnách</a:t>
            </a:r>
          </a:p>
          <a:p>
            <a:pPr>
              <a:lnSpc>
                <a:spcPct val="150000"/>
              </a:lnSpc>
            </a:pPr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/>
              <a:t>čase se mění podle aktivit zahrnujících národní měnu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rezervní pozice země roste, pokud MMF používá její měnu při poskytování úvěrů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rezervní pozice země klesá, když dlužnické země touto měnou splácejí úvěry zpět</a:t>
            </a:r>
          </a:p>
          <a:p>
            <a:pPr>
              <a:lnSpc>
                <a:spcPct val="150000"/>
              </a:lnSpc>
            </a:pPr>
            <a:r>
              <a:rPr lang="cs-CZ" dirty="0"/>
              <a:t>Z</a:t>
            </a:r>
            <a:r>
              <a:rPr lang="cs-CZ" dirty="0" smtClean="0"/>
              <a:t>ůstatky </a:t>
            </a:r>
            <a:r>
              <a:rPr lang="cs-CZ" dirty="0"/>
              <a:t>rezervní pozice jsou úročeny sazbou SDR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055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363689"/>
          </a:xfrm>
        </p:spPr>
        <p:txBody>
          <a:bodyPr>
            <a:normAutofit fontScale="90000"/>
          </a:bodyPr>
          <a:lstStyle/>
          <a:p>
            <a:r>
              <a:rPr lang="cs-CZ" sz="2700" dirty="0"/>
              <a:t>Rezervní pozice země (2)</a:t>
            </a:r>
            <a:r>
              <a:rPr lang="cs-CZ" dirty="0"/>
              <a:t>	     		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812" y="838103"/>
            <a:ext cx="5616375" cy="410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88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3167844" y="4191931"/>
            <a:ext cx="2808312" cy="155191"/>
          </a:xfrm>
          <a:prstGeom prst="rect">
            <a:avLst/>
          </a:prstGeom>
        </p:spPr>
        <p:txBody>
          <a:bodyPr vert="horz" lIns="68580" tIns="34291" rIns="68580" bIns="3429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051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>
                <a:cs typeface="Arial" pitchFamily="34" charset="0"/>
              </a:rPr>
              <a:t>Úvěrové nástroje MMF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0000" y="555526"/>
            <a:ext cx="7218344" cy="41764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400" dirty="0"/>
              <a:t>P</a:t>
            </a:r>
            <a:r>
              <a:rPr lang="cs-CZ" sz="1400" dirty="0" smtClean="0"/>
              <a:t>ostupný </a:t>
            </a:r>
            <a:r>
              <a:rPr lang="cs-CZ" sz="1400" dirty="0"/>
              <a:t>vývoj a modifikace úvěrových nástrojů</a:t>
            </a:r>
          </a:p>
          <a:p>
            <a:pPr>
              <a:lnSpc>
                <a:spcPct val="150000"/>
              </a:lnSpc>
            </a:pPr>
            <a:r>
              <a:rPr lang="cs-CZ" sz="1400" dirty="0"/>
              <a:t>O</a:t>
            </a:r>
            <a:r>
              <a:rPr lang="cs-CZ" sz="1400" dirty="0" smtClean="0"/>
              <a:t>d </a:t>
            </a:r>
            <a:r>
              <a:rPr lang="cs-CZ" sz="1400" dirty="0"/>
              <a:t>60. </a:t>
            </a:r>
            <a:r>
              <a:rPr lang="cs-CZ" sz="1400" dirty="0" smtClean="0"/>
              <a:t>let k původním úvěrům na základě obecné politiky uvěrové tranše zejména ve formě záložních dohod (</a:t>
            </a:r>
            <a:r>
              <a:rPr lang="cs-CZ" sz="1400" dirty="0" err="1" smtClean="0"/>
              <a:t>Stand</a:t>
            </a:r>
            <a:r>
              <a:rPr lang="cs-CZ" sz="1400" dirty="0" smtClean="0"/>
              <a:t>-by Arrangement) přibyly - </a:t>
            </a:r>
            <a:r>
              <a:rPr lang="cs-CZ" sz="1400" dirty="0" smtClean="0"/>
              <a:t> </a:t>
            </a:r>
            <a:r>
              <a:rPr lang="cs-CZ" sz="1400" dirty="0"/>
              <a:t>facility = speciální nástroje na řešení specifických </a:t>
            </a:r>
            <a:r>
              <a:rPr lang="cs-CZ" sz="1400" dirty="0" smtClean="0"/>
              <a:t>problémů PB</a:t>
            </a:r>
            <a:endParaRPr lang="cs-CZ" sz="1400" dirty="0"/>
          </a:p>
          <a:p>
            <a:pPr>
              <a:lnSpc>
                <a:spcPct val="150000"/>
              </a:lnSpc>
            </a:pPr>
            <a:r>
              <a:rPr lang="cs-CZ" sz="1400" dirty="0" smtClean="0"/>
              <a:t>V roce </a:t>
            </a:r>
            <a:r>
              <a:rPr lang="cs-CZ" sz="1400" dirty="0"/>
              <a:t>2000 velká revize všech </a:t>
            </a:r>
            <a:r>
              <a:rPr lang="cs-CZ" sz="1400" dirty="0" smtClean="0"/>
              <a:t>nástrojů - modernější </a:t>
            </a:r>
            <a:r>
              <a:rPr lang="cs-CZ" sz="1400" dirty="0"/>
              <a:t>struktura se zaměřením na řešení finančních </a:t>
            </a:r>
            <a:r>
              <a:rPr lang="cs-CZ" sz="1400" dirty="0" smtClean="0"/>
              <a:t>krizí (asijská </a:t>
            </a:r>
            <a:r>
              <a:rPr lang="cs-CZ" sz="1400" dirty="0" err="1" smtClean="0"/>
              <a:t>fin</a:t>
            </a:r>
            <a:r>
              <a:rPr lang="cs-CZ" sz="1400" dirty="0" smtClean="0"/>
              <a:t>. </a:t>
            </a:r>
            <a:r>
              <a:rPr lang="cs-CZ" sz="1400" dirty="0"/>
              <a:t>krize) </a:t>
            </a:r>
            <a:r>
              <a:rPr lang="cs-CZ" sz="1400" dirty="0" smtClean="0"/>
              <a:t> - členským </a:t>
            </a:r>
            <a:r>
              <a:rPr lang="cs-CZ" sz="1400" dirty="0"/>
              <a:t>zemím čelícím nerovnováze PB byly zpřístupněny nástroje s vyšším objeme </a:t>
            </a:r>
            <a:r>
              <a:rPr lang="cs-CZ" sz="1400" dirty="0" err="1"/>
              <a:t>fin</a:t>
            </a:r>
            <a:r>
              <a:rPr lang="cs-CZ" sz="1400" dirty="0"/>
              <a:t>. pomoci a kratší </a:t>
            </a:r>
            <a:r>
              <a:rPr lang="cs-CZ" sz="1400" dirty="0" smtClean="0"/>
              <a:t>splatností.</a:t>
            </a:r>
            <a:endParaRPr lang="cs-CZ" sz="1400" dirty="0"/>
          </a:p>
          <a:p>
            <a:pPr>
              <a:lnSpc>
                <a:spcPct val="150000"/>
              </a:lnSpc>
            </a:pPr>
            <a:r>
              <a:rPr lang="cs-CZ" sz="1400" dirty="0"/>
              <a:t>N</a:t>
            </a:r>
            <a:r>
              <a:rPr lang="cs-CZ" sz="1400" dirty="0" smtClean="0"/>
              <a:t>ové </a:t>
            </a:r>
            <a:r>
              <a:rPr lang="cs-CZ" sz="1400" dirty="0"/>
              <a:t>nástroje jako reakce na poslední finanční </a:t>
            </a:r>
            <a:r>
              <a:rPr lang="cs-CZ" sz="1400" dirty="0" smtClean="0"/>
              <a:t>krizi – nové nástroje určené především na prevenci</a:t>
            </a:r>
            <a:endParaRPr lang="cs-CZ" sz="1400" dirty="0"/>
          </a:p>
          <a:p>
            <a:pPr>
              <a:lnSpc>
                <a:spcPct val="150000"/>
              </a:lnSpc>
            </a:pPr>
            <a:r>
              <a:rPr lang="cs-CZ" sz="1400" dirty="0"/>
              <a:t>P</a:t>
            </a:r>
            <a:r>
              <a:rPr lang="cs-CZ" sz="1400" dirty="0" smtClean="0"/>
              <a:t>olitika </a:t>
            </a:r>
            <a:r>
              <a:rPr lang="cs-CZ" sz="1400" dirty="0"/>
              <a:t>úvěrové tranše</a:t>
            </a:r>
          </a:p>
          <a:p>
            <a:pPr lvl="1">
              <a:lnSpc>
                <a:spcPct val="150000"/>
              </a:lnSpc>
            </a:pPr>
            <a:r>
              <a:rPr lang="cs-CZ" sz="1400" dirty="0"/>
              <a:t>P</a:t>
            </a:r>
            <a:r>
              <a:rPr lang="cs-CZ" sz="1400" dirty="0" smtClean="0"/>
              <a:t>rvní </a:t>
            </a:r>
            <a:r>
              <a:rPr lang="cs-CZ" sz="1400" dirty="0"/>
              <a:t>tranše (first credit tranche)</a:t>
            </a:r>
          </a:p>
          <a:p>
            <a:pPr lvl="1">
              <a:lnSpc>
                <a:spcPct val="150000"/>
              </a:lnSpc>
            </a:pPr>
            <a:r>
              <a:rPr lang="cs-CZ" sz="1400" dirty="0"/>
              <a:t>N</a:t>
            </a:r>
            <a:r>
              <a:rPr lang="cs-CZ" sz="1400" dirty="0" smtClean="0"/>
              <a:t>ásledující </a:t>
            </a:r>
            <a:r>
              <a:rPr lang="cs-CZ" sz="1400" dirty="0"/>
              <a:t>tranše (upper credit tranche)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707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363689"/>
          </a:xfrm>
        </p:spPr>
        <p:txBody>
          <a:bodyPr>
            <a:normAutofit fontScale="90000"/>
          </a:bodyPr>
          <a:lstStyle/>
          <a:p>
            <a:r>
              <a:rPr lang="cs-CZ" sz="2700" dirty="0"/>
              <a:t>Objem nesplacených poskytnutých úvěrů MMF </a:t>
            </a:r>
            <a:r>
              <a:rPr lang="cs-CZ" sz="2000" dirty="0"/>
              <a:t>(mld. SDR)</a:t>
            </a:r>
            <a:r>
              <a:rPr lang="cs-CZ" sz="2700" dirty="0"/>
              <a:t/>
            </a:r>
            <a:br>
              <a:rPr lang="cs-CZ" sz="2700" dirty="0"/>
            </a:br>
            <a:r>
              <a:rPr lang="cs-CZ" sz="2700" dirty="0"/>
              <a:t>	</a:t>
            </a:r>
            <a:r>
              <a:rPr lang="cs-CZ" dirty="0"/>
              <a:t>     		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7" name="Obrázek 6"/>
          <p:cNvPicPr/>
          <p:nvPr/>
        </p:nvPicPr>
        <p:blipFill>
          <a:blip r:embed="rId3"/>
          <a:stretch>
            <a:fillRect/>
          </a:stretch>
        </p:blipFill>
        <p:spPr>
          <a:xfrm>
            <a:off x="611560" y="1172844"/>
            <a:ext cx="6711895" cy="305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9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6117" t="18526" r="30060" b="11782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6358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7441" t="23525" r="29564" b="7077"/>
          <a:stretch/>
        </p:blipFill>
        <p:spPr bwMode="auto">
          <a:xfrm>
            <a:off x="0" y="0"/>
            <a:ext cx="9252519" cy="52360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50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363689"/>
          </a:xfrm>
        </p:spPr>
        <p:txBody>
          <a:bodyPr>
            <a:normAutofit fontScale="90000"/>
          </a:bodyPr>
          <a:lstStyle/>
          <a:p>
            <a:r>
              <a:rPr lang="cs-CZ" sz="2700" dirty="0"/>
              <a:t>Jednoroční úvěrová kapacita MMF</a:t>
            </a:r>
            <a:r>
              <a:rPr lang="cs-CZ" dirty="0"/>
              <a:t> </a:t>
            </a:r>
            <a:r>
              <a:rPr lang="cs-CZ" sz="2000" dirty="0"/>
              <a:t>(1996-2006, mld. SDR)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	     		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525" y="1059582"/>
            <a:ext cx="676295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21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363689"/>
          </a:xfrm>
        </p:spPr>
        <p:txBody>
          <a:bodyPr>
            <a:normAutofit fontScale="90000"/>
          </a:bodyPr>
          <a:lstStyle/>
          <a:p>
            <a:r>
              <a:rPr lang="cs-CZ" sz="2700" dirty="0"/>
              <a:t>Obecné podmínky standardních úvěrových operací</a:t>
            </a:r>
            <a:br>
              <a:rPr lang="cs-CZ" sz="2700" dirty="0"/>
            </a:br>
            <a:r>
              <a:rPr lang="cs-CZ" sz="2700" dirty="0"/>
              <a:t>	     </a:t>
            </a:r>
            <a:r>
              <a:rPr lang="cs-CZ" dirty="0"/>
              <a:t>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sz="quarter" idx="13"/>
          </p:nvPr>
        </p:nvSpPr>
        <p:spPr>
          <a:xfrm>
            <a:off x="450000" y="631183"/>
            <a:ext cx="7218344" cy="41008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ouzový 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 platební 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bilance – objem použitých prostředků MMF nesmí překročit výši nerovnováhy/nouzového stavu PB. K posouzení nouzového stavu PB se posuzují 3 aspekty (posuzují se odděleně a nouzový stav PB může byt uplatněn v případě nepříznivé situace jakéhokoliv z nich:</a:t>
            </a:r>
            <a:endParaRPr lang="cs-CZ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41" lvl="1" indent="-342900" defTabSz="914400">
              <a:buClr>
                <a:schemeClr val="tx1"/>
              </a:buClr>
              <a:buSzPct val="95000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ktuální 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 platební bilance</a:t>
            </a:r>
          </a:p>
          <a:p>
            <a:pPr marL="742941" lvl="1" indent="-342900" defTabSz="914400">
              <a:buClr>
                <a:schemeClr val="tx1"/>
              </a:buClr>
              <a:buSzPct val="95000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evizová 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rezervní pozice</a:t>
            </a:r>
          </a:p>
          <a:p>
            <a:pPr marL="742941" lvl="1" indent="-342900" defTabSz="914400">
              <a:buClr>
                <a:schemeClr val="tx1"/>
              </a:buClr>
              <a:buSzPct val="95000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ývoj 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rezervní pozice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řístup 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 zdrojům</a:t>
            </a:r>
          </a:p>
          <a:p>
            <a:pPr marL="742941" lvl="1" indent="-342900" defTabSz="914400">
              <a:buClr>
                <a:schemeClr val="tx1"/>
              </a:buClr>
              <a:buSzPct val="95000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SBA a EFF: 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145 % 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kvóty pro jakékoliv 12měsíční období</a:t>
            </a:r>
          </a:p>
          <a:p>
            <a:pPr marL="742941" lvl="1" indent="-342900" defTabSz="914400">
              <a:buClr>
                <a:schemeClr val="tx1"/>
              </a:buClr>
              <a:buSzPct val="95000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elkový 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 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435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kvóty pro objem nesplacených úvěrů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ázování 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úvěrové operace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plácení 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úvěrů podle předem stanoveného kalendáře</a:t>
            </a:r>
          </a:p>
          <a:p>
            <a:pPr marL="742941" lvl="1" indent="-342900" defTabSz="914400">
              <a:buClr>
                <a:schemeClr val="tx1"/>
              </a:buClr>
              <a:buSzPct val="95000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čekávaná 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doba splatnosti</a:t>
            </a:r>
          </a:p>
          <a:p>
            <a:pPr marL="742941" lvl="1" indent="-342900" defTabSz="914400">
              <a:buClr>
                <a:schemeClr val="tx1"/>
              </a:buClr>
              <a:buSzPct val="95000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rodloužená 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doba splatnosti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8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19" y="267494"/>
            <a:ext cx="7811393" cy="363689"/>
          </a:xfrm>
        </p:spPr>
        <p:txBody>
          <a:bodyPr>
            <a:noAutofit/>
          </a:bodyPr>
          <a:lstStyle/>
          <a:p>
            <a:r>
              <a:rPr lang="cs-CZ" dirty="0"/>
              <a:t>Záložní dohody (Stand-By Agreements ) 	</a:t>
            </a:r>
            <a:r>
              <a:rPr lang="cs-CZ" sz="2200" dirty="0"/>
              <a:t>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sz="quarter" idx="13"/>
          </p:nvPr>
        </p:nvSpPr>
        <p:spPr>
          <a:xfrm>
            <a:off x="395536" y="972651"/>
            <a:ext cx="7218344" cy="375933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defTabSz="914400">
              <a:lnSpc>
                <a:spcPct val="150000"/>
              </a:lnSpc>
              <a:buClr>
                <a:schemeClr val="tx1"/>
              </a:buClr>
              <a:buSzPct val="95000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ákladní 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úvěrový nástroj 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MMF, nejstarší nástroj v současném portfoliu</a:t>
            </a:r>
            <a:endParaRPr lang="cs-CZ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>
              <a:lnSpc>
                <a:spcPct val="150000"/>
              </a:lnSpc>
              <a:buClr>
                <a:schemeClr val="tx1"/>
              </a:buClr>
              <a:buSzPct val="95000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účinnosti od roku 1952, uprgrade v roce 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  <a:endParaRPr lang="cs-CZ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>
              <a:lnSpc>
                <a:spcPct val="150000"/>
              </a:lnSpc>
              <a:buClr>
                <a:schemeClr val="tx1"/>
              </a:buClr>
              <a:buSzPct val="95000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třednědobá 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pomoc zemím s krátkodobými problémy platební 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bilance</a:t>
            </a:r>
          </a:p>
          <a:p>
            <a:pPr marL="342900" indent="-342900" defTabSz="914400">
              <a:lnSpc>
                <a:spcPct val="150000"/>
              </a:lnSpc>
              <a:buClr>
                <a:schemeClr val="tx1"/>
              </a:buClr>
              <a:buSzPct val="95000"/>
            </a:pP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Standardně pokrývá období 1 – 2 let, mohou být poskytnutý i na 3 roky</a:t>
            </a:r>
            <a:endParaRPr lang="cs-CZ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>
              <a:lnSpc>
                <a:spcPct val="150000"/>
              </a:lnSpc>
              <a:buClr>
                <a:schemeClr val="tx1"/>
              </a:buClr>
              <a:buSzPct val="95000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tvrtletní 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splátky 3¼ – 5 let po poskytnutí první části úvěru </a:t>
            </a:r>
          </a:p>
          <a:p>
            <a:pPr marL="342900" indent="-342900" defTabSz="914400">
              <a:lnSpc>
                <a:spcPct val="150000"/>
              </a:lnSpc>
              <a:buClr>
                <a:schemeClr val="tx1"/>
              </a:buClr>
              <a:buSzPct val="95000"/>
            </a:pP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Dlužnická 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země platí úroky, úrokové přirážky a poplatky za schválení</a:t>
            </a:r>
          </a:p>
          <a:p>
            <a:pPr marL="342900" indent="-342900" defTabSz="914400">
              <a:lnSpc>
                <a:spcPct val="150000"/>
              </a:lnSpc>
              <a:buClr>
                <a:schemeClr val="tx1"/>
              </a:buClr>
              <a:buSzPct val="95000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okles 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využití v posledních letech, ale přesto základní nástroj pomoci středně příjmovým zemím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SzPct val="95000"/>
            </a:pP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16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363689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P</a:t>
            </a:r>
            <a:r>
              <a:rPr lang="cs-CZ" sz="2700" dirty="0"/>
              <a:t>rodloužený úvěr (Extended fund facility)</a:t>
            </a:r>
            <a:endParaRPr lang="en-US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body" sz="quarter" idx="13"/>
          </p:nvPr>
        </p:nvSpPr>
        <p:spPr>
          <a:xfrm>
            <a:off x="450000" y="631184"/>
            <a:ext cx="7218344" cy="41008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defTabSz="914400">
              <a:lnSpc>
                <a:spcPct val="120000"/>
              </a:lnSpc>
              <a:buClr>
                <a:schemeClr val="tx1"/>
              </a:buClr>
              <a:buSzPct val="95000"/>
            </a:pP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Poprvé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uplatněn v roce 1974</a:t>
            </a:r>
          </a:p>
          <a:p>
            <a:pPr marL="342900" indent="-342900" defTabSz="914400">
              <a:lnSpc>
                <a:spcPct val="120000"/>
              </a:lnSpc>
              <a:buClr>
                <a:schemeClr val="tx1"/>
              </a:buClr>
              <a:buSzPct val="95000"/>
            </a:pP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Nástroj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dlouhodobé finanční asistence při podpoře zavádění strukturálních reforem s cílem odstranit dlouhodobé potíže platební 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bilance</a:t>
            </a:r>
          </a:p>
          <a:p>
            <a:pPr marL="342900" indent="-342900" defTabSz="914400">
              <a:lnSpc>
                <a:spcPct val="120000"/>
              </a:lnSpc>
              <a:buClr>
                <a:schemeClr val="tx1"/>
              </a:buClr>
              <a:buSzPct val="95000"/>
            </a:pP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Cílové země – země s vážnými problémy PB, které pramení ze strukturální nerovnováhy ve výrobě a obchodu a z hlubokých cenových a nákladových distorzí.</a:t>
            </a:r>
          </a:p>
          <a:p>
            <a:pPr marL="342900" indent="-342900" defTabSz="914400">
              <a:lnSpc>
                <a:spcPct val="120000"/>
              </a:lnSpc>
              <a:buClr>
                <a:schemeClr val="tx1"/>
              </a:buClr>
              <a:buSzPct val="95000"/>
            </a:pP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 – pro země s pomalým růstem a inherentně špatným stavem PB</a:t>
            </a:r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>
              <a:lnSpc>
                <a:spcPct val="120000"/>
              </a:lnSpc>
              <a:buClr>
                <a:schemeClr val="tx1"/>
              </a:buClr>
              <a:buSzPct val="95000"/>
            </a:pP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Poskytnutí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podmíněno přijetím tříletého programu reforem, jeho plnění umožňuje 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poskytnutí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 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části</a:t>
            </a:r>
          </a:p>
          <a:p>
            <a:pPr marL="342900" indent="-342900" defTabSz="914400">
              <a:lnSpc>
                <a:spcPct val="120000"/>
              </a:lnSpc>
              <a:buClr>
                <a:schemeClr val="tx1"/>
              </a:buClr>
              <a:buSzPct val="95000"/>
            </a:pP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Doba poskytnutí – 3 roky s možností prodloužení na 4 roky</a:t>
            </a:r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>
              <a:lnSpc>
                <a:spcPct val="120000"/>
              </a:lnSpc>
              <a:buClr>
                <a:schemeClr val="tx1"/>
              </a:buClr>
              <a:buSzPct val="95000"/>
            </a:pP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Pololetní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splátky 4½ – 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po poskytnutí první části úvěru </a:t>
            </a:r>
          </a:p>
          <a:p>
            <a:pPr marL="342900" indent="-342900" defTabSz="914400">
              <a:lnSpc>
                <a:spcPct val="120000"/>
              </a:lnSpc>
              <a:buClr>
                <a:schemeClr val="tx1"/>
              </a:buClr>
              <a:buSzPct val="95000"/>
            </a:pP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Dlužnická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země platí úroky, úrokové přirážky a poplatky za žádost o 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úvěr </a:t>
            </a:r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59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432048"/>
          </a:xfrm>
        </p:spPr>
        <p:txBody>
          <a:bodyPr>
            <a:normAutofit fontScale="90000"/>
          </a:bodyPr>
          <a:lstStyle/>
          <a:p>
            <a:r>
              <a:rPr lang="cs-CZ" sz="2700" dirty="0"/>
              <a:t>Hlavní etapy úvěrové činnosti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	     		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4" name="Zástupný symbol pro obsah 2"/>
          <p:cNvSpPr txBox="1">
            <a:spLocks noGrp="1"/>
          </p:cNvSpPr>
          <p:nvPr>
            <p:ph type="body" sz="quarter" idx="13"/>
          </p:nvPr>
        </p:nvSpPr>
        <p:spPr>
          <a:xfrm>
            <a:off x="450000" y="699542"/>
            <a:ext cx="7218344" cy="4104455"/>
          </a:xfrm>
          <a:prstGeom prst="rect">
            <a:avLst/>
          </a:prstGeom>
        </p:spPr>
        <p:txBody>
          <a:bodyPr/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1945 – 1960: relativně malá angažovanost MMF, orientace na konvertibilitu měn a odstraňování bariér světového </a:t>
            </a:r>
            <a:r>
              <a:rPr lang="cs-CZ" dirty="0" smtClean="0"/>
              <a:t>obchodu. Relativně nízká angažovanost MMF v úvěrových operacích – substituována USA a Marshallovým plánem.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1961 – 1970: MMF korigoval tlaky na stabilitu </a:t>
            </a:r>
            <a:r>
              <a:rPr lang="cs-CZ" dirty="0" err="1"/>
              <a:t>bretton-woodského</a:t>
            </a:r>
            <a:r>
              <a:rPr lang="cs-CZ" dirty="0"/>
              <a:t> </a:t>
            </a:r>
            <a:r>
              <a:rPr lang="cs-CZ" dirty="0" smtClean="0"/>
              <a:t>systému. Začátek používání nového rezervního aktiva SDR – doplnění rezervy největších věřitelů pro období systémových krizí.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1971 – 1980: masivnější využívání zvýhodněných úvěrů, speciální produkty pro kompenzaci dopadů ropných </a:t>
            </a:r>
            <a:r>
              <a:rPr lang="cs-CZ" dirty="0" smtClean="0"/>
              <a:t>krizí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1981 – 1990: prudký nárůst objemu úvěrové činnosti v důsledku dlužnických krizí rozvojových zemí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497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363689"/>
          </a:xfrm>
        </p:spPr>
        <p:txBody>
          <a:bodyPr>
            <a:normAutofit fontScale="90000"/>
          </a:bodyPr>
          <a:lstStyle/>
          <a:p>
            <a:r>
              <a:rPr lang="cs-CZ" sz="2700" dirty="0"/>
              <a:t>Flexibilní úvěrové linky (Flexible credit lines)</a:t>
            </a:r>
            <a:br>
              <a:rPr lang="cs-CZ" sz="2700" dirty="0"/>
            </a:br>
            <a:r>
              <a:rPr lang="cs-CZ" dirty="0"/>
              <a:t>     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sz="quarter" idx="13"/>
          </p:nvPr>
        </p:nvSpPr>
        <p:spPr>
          <a:xfrm>
            <a:off x="450000" y="631184"/>
            <a:ext cx="7218344" cy="41008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defTabSz="914400">
              <a:lnSpc>
                <a:spcPct val="120000"/>
              </a:lnSpc>
              <a:buClr>
                <a:schemeClr val="tx1"/>
              </a:buClr>
              <a:buSzPct val="95000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ový 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nástroj MMF (2009) pro silné země se zdravým ekonomickým 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fundamentem, zdravou HP</a:t>
            </a:r>
          </a:p>
          <a:p>
            <a:pPr marL="342900" indent="-342900" defTabSz="914400">
              <a:lnSpc>
                <a:spcPct val="120000"/>
              </a:lnSpc>
              <a:buClr>
                <a:schemeClr val="tx1"/>
              </a:buClr>
              <a:buSzPct val="95000"/>
            </a:pP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Účel prostředků FCL – na prevenci ekonomických krizí a problémů jako i jejich řešení</a:t>
            </a:r>
            <a:endParaRPr lang="cs-CZ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>
              <a:lnSpc>
                <a:spcPct val="120000"/>
              </a:lnSpc>
              <a:buClr>
                <a:schemeClr val="tx1"/>
              </a:buClr>
              <a:buSzPct val="95000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splnění kvalifikačních kritérií má země přístup k celému schválenému objemu kdykoliv (úvěr není v tranších)</a:t>
            </a:r>
          </a:p>
          <a:p>
            <a:pPr marL="742941" lvl="1" indent="-342900" defTabSz="914400">
              <a:lnSpc>
                <a:spcPct val="120000"/>
              </a:lnSpc>
              <a:buClr>
                <a:schemeClr val="tx1"/>
              </a:buClr>
              <a:buSzPct val="95000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velká změna v přístupu MMF k 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úvěrování, rozdíl v čerpání oproti SBA a EFF. Splacení ale probíhá jako u SBA a EFF.</a:t>
            </a:r>
            <a:endParaRPr lang="cs-CZ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>
              <a:lnSpc>
                <a:spcPct val="120000"/>
              </a:lnSpc>
              <a:buClr>
                <a:schemeClr val="tx1"/>
              </a:buClr>
              <a:buSzPct val="95000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élka 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úvěru 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2 roky 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možností zjednodušeného obnovení (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prodloužení). Prodloužená 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doba splácení na 3¼ - 5 let</a:t>
            </a:r>
          </a:p>
          <a:p>
            <a:pPr marL="342900" indent="-342900" defTabSz="914400">
              <a:lnSpc>
                <a:spcPct val="120000"/>
              </a:lnSpc>
              <a:buClr>
                <a:schemeClr val="tx1"/>
              </a:buClr>
              <a:buSzPct val="95000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bjem 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úvěru stanoven zvlášť pro každý případ, neplatí standardní limity vůči členské kvótě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SzPct val="95000"/>
            </a:pP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4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267494"/>
            <a:ext cx="7632848" cy="363689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P</a:t>
            </a:r>
            <a:r>
              <a:rPr lang="cs-CZ" sz="2700" dirty="0"/>
              <a:t>reventivní likvidní linky </a:t>
            </a:r>
            <a:r>
              <a:rPr lang="en-US" sz="2700" dirty="0"/>
              <a:t>(P</a:t>
            </a:r>
            <a:r>
              <a:rPr lang="cs-CZ" sz="2700" dirty="0"/>
              <a:t>recautionary and liquidity lines) 	</a:t>
            </a:r>
            <a:r>
              <a:rPr lang="cs-CZ" dirty="0"/>
              <a:t>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sz="quarter" idx="13"/>
          </p:nvPr>
        </p:nvSpPr>
        <p:spPr>
          <a:xfrm>
            <a:off x="450000" y="631184"/>
            <a:ext cx="7218344" cy="41008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defTabSz="914400">
              <a:lnSpc>
                <a:spcPct val="120000"/>
              </a:lnSpc>
              <a:buClr>
                <a:schemeClr val="tx1"/>
              </a:buClr>
              <a:buSzPct val="95000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Vycházejí z předchozích „Precautionary Credit Lines“</a:t>
            </a:r>
          </a:p>
          <a:p>
            <a:pPr marL="342900" indent="-342900" defTabSz="914400">
              <a:lnSpc>
                <a:spcPct val="120000"/>
              </a:lnSpc>
              <a:buClr>
                <a:schemeClr val="tx1"/>
              </a:buClr>
              <a:buSzPct val="95000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cela 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nový nástroj MMF rovněž pro silné země se zdravým ekonomickým 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fundamentem, jenž v dílčích oblastech vykazují jistou zranitelnost, což je vylučuje z FCL</a:t>
            </a:r>
            <a:endParaRPr lang="cs-CZ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>
              <a:lnSpc>
                <a:spcPct val="120000"/>
              </a:lnSpc>
              <a:buClr>
                <a:schemeClr val="tx1"/>
              </a:buClr>
              <a:buSzPct val="95000"/>
            </a:pP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Jsou dopředu schváleny jako úvěrové okno – lze čerpat jednotlivé tranše úvěru pro řešení jakéhokoliv problému PB.</a:t>
            </a:r>
          </a:p>
          <a:p>
            <a:pPr marL="342900" indent="-342900" defTabSz="914400">
              <a:lnSpc>
                <a:spcPct val="120000"/>
              </a:lnSpc>
              <a:buClr>
                <a:schemeClr val="tx1"/>
              </a:buClr>
              <a:buSzPct val="95000"/>
            </a:pP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Poskytnutí další tranše může být podmíněno splněním určitých podmínek.</a:t>
            </a:r>
            <a:endParaRPr lang="cs-CZ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>
              <a:lnSpc>
                <a:spcPct val="120000"/>
              </a:lnSpc>
              <a:buClr>
                <a:schemeClr val="tx1"/>
              </a:buClr>
              <a:buSzPct val="95000"/>
            </a:pP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Poskytnutý 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objem vyšší než u SBA</a:t>
            </a:r>
          </a:p>
          <a:p>
            <a:pPr marL="342900" indent="-342900" defTabSz="914400">
              <a:lnSpc>
                <a:spcPct val="120000"/>
              </a:lnSpc>
              <a:buClr>
                <a:schemeClr val="tx1"/>
              </a:buClr>
              <a:buSzPct val="95000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bnovitelná 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předschválená úvěrová linka na 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měsíců až 1-2 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roky, čerpání v případě potřeby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80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88832" cy="363689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Z</a:t>
            </a:r>
            <a:r>
              <a:rPr lang="cs-CZ" sz="2700" dirty="0"/>
              <a:t>rychlený nástroj financování </a:t>
            </a:r>
            <a:r>
              <a:rPr lang="en-US" sz="2700" dirty="0"/>
              <a:t>(R</a:t>
            </a:r>
            <a:r>
              <a:rPr lang="cs-CZ" sz="2700" dirty="0"/>
              <a:t>apid financing instrument)</a:t>
            </a:r>
            <a:r>
              <a:rPr lang="en-US" sz="2700" dirty="0"/>
              <a:t> </a:t>
            </a:r>
            <a:r>
              <a:rPr lang="cs-CZ" dirty="0"/>
              <a:t>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sz="quarter" idx="13"/>
          </p:nvPr>
        </p:nvSpPr>
        <p:spPr>
          <a:xfrm>
            <a:off x="450000" y="699542"/>
            <a:ext cx="7218344" cy="403244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Rychlý nástroj financování závažných problémů platební bilance se zjednodušeným přístupem prostředkům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endParaRPr lang="cs-CZ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poskytnutí není nutná příprava plnohodnotného hospodářského plánu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endParaRPr lang="cs-CZ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Použití při širokém spektru urgentních potřeb způsobených např. šoky v cenách komodit, přírodními katastrofami, poválečnými stavy apod. </a:t>
            </a:r>
            <a:endParaRPr lang="cs-CZ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400">
              <a:buClr>
                <a:schemeClr val="tx1"/>
              </a:buClr>
              <a:buSzPct val="95000"/>
              <a:buNone/>
            </a:pPr>
            <a:endParaRPr lang="cs-CZ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Úvěr poskytnut jednorázově a okamžitě. </a:t>
            </a:r>
          </a:p>
          <a:p>
            <a:pPr marL="0" indent="0" defTabSz="914400">
              <a:buClr>
                <a:schemeClr val="tx1"/>
              </a:buClr>
              <a:buSzPct val="95000"/>
              <a:buNone/>
            </a:pPr>
            <a:endParaRPr lang="cs-CZ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Podmíněn pouze úzkou spolupráci země s MMF na řešení ekonomické situace a nastavení vhodné HP.</a:t>
            </a:r>
            <a:endParaRPr lang="cs-CZ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67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20007" t="33523" r="42626" b="13252"/>
          <a:stretch/>
        </p:blipFill>
        <p:spPr bwMode="auto">
          <a:xfrm>
            <a:off x="107504" y="246956"/>
            <a:ext cx="7704856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8547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dirty="0" smtClean="0"/>
              <a:t>Finanční asistence pro nízkopříjmové země</a:t>
            </a:r>
            <a:endParaRPr lang="cs-CZ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0000" y="703192"/>
            <a:ext cx="7218344" cy="402879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1600" dirty="0" smtClean="0"/>
              <a:t>Finanční asistence pro nízkopříjmové země se skládá ze 2 základních elementů:</a:t>
            </a:r>
          </a:p>
          <a:p>
            <a:pPr lvl="1">
              <a:lnSpc>
                <a:spcPct val="120000"/>
              </a:lnSpc>
            </a:pPr>
            <a:r>
              <a:rPr lang="cs-CZ" dirty="0" smtClean="0"/>
              <a:t>Zvýhodněné úvěry </a:t>
            </a:r>
          </a:p>
          <a:p>
            <a:pPr lvl="1">
              <a:lnSpc>
                <a:spcPct val="120000"/>
              </a:lnSpc>
            </a:pPr>
            <a:r>
              <a:rPr lang="cs-CZ" dirty="0" smtClean="0"/>
              <a:t>Oddlužení</a:t>
            </a:r>
            <a:endParaRPr lang="cs-CZ" dirty="0"/>
          </a:p>
          <a:p>
            <a:pPr lvl="0">
              <a:lnSpc>
                <a:spcPct val="120000"/>
              </a:lnSpc>
            </a:pPr>
            <a:r>
              <a:rPr lang="cs-CZ" sz="1600" dirty="0" smtClean="0">
                <a:solidFill>
                  <a:srgbClr val="307871"/>
                </a:solidFill>
              </a:rPr>
              <a:t>70. léta 20 stol. – zahájení poskytování zvýhodněných úvěrů – od té doby do současnosti expanze pomoci chudým zemím.</a:t>
            </a:r>
          </a:p>
          <a:p>
            <a:pPr lvl="0">
              <a:lnSpc>
                <a:spcPct val="120000"/>
              </a:lnSpc>
            </a:pPr>
            <a:r>
              <a:rPr lang="cs-CZ" sz="1600" dirty="0" smtClean="0">
                <a:solidFill>
                  <a:srgbClr val="307871"/>
                </a:solidFill>
              </a:rPr>
              <a:t>Rok 2009 – zásadní reforma – používané nástroje zmodernizované – všechny zvýhodněné úvěrové aktivity centralizované do svěřeneckého fondu </a:t>
            </a:r>
            <a:r>
              <a:rPr lang="cs-CZ" sz="1600" dirty="0" err="1" smtClean="0">
                <a:solidFill>
                  <a:srgbClr val="307871"/>
                </a:solidFill>
              </a:rPr>
              <a:t>Poverty</a:t>
            </a:r>
            <a:r>
              <a:rPr lang="cs-CZ" sz="1600" dirty="0" smtClean="0">
                <a:solidFill>
                  <a:srgbClr val="307871"/>
                </a:solidFill>
              </a:rPr>
              <a:t> </a:t>
            </a:r>
            <a:r>
              <a:rPr lang="cs-CZ" sz="1600" dirty="0" err="1" smtClean="0">
                <a:solidFill>
                  <a:srgbClr val="307871"/>
                </a:solidFill>
              </a:rPr>
              <a:t>Reduction</a:t>
            </a:r>
            <a:r>
              <a:rPr lang="cs-CZ" sz="1600" dirty="0" smtClean="0">
                <a:solidFill>
                  <a:srgbClr val="307871"/>
                </a:solidFill>
              </a:rPr>
              <a:t> and </a:t>
            </a:r>
            <a:r>
              <a:rPr lang="cs-CZ" sz="1600" dirty="0" err="1" smtClean="0">
                <a:solidFill>
                  <a:srgbClr val="307871"/>
                </a:solidFill>
              </a:rPr>
              <a:t>Growth</a:t>
            </a:r>
            <a:r>
              <a:rPr lang="cs-CZ" sz="1600" dirty="0" smtClean="0">
                <a:solidFill>
                  <a:srgbClr val="307871"/>
                </a:solidFill>
              </a:rPr>
              <a:t> Trust (PRGT).</a:t>
            </a:r>
          </a:p>
          <a:p>
            <a:pPr lvl="0">
              <a:lnSpc>
                <a:spcPct val="120000"/>
              </a:lnSpc>
            </a:pPr>
            <a:r>
              <a:rPr lang="cs-CZ" sz="1600" dirty="0" smtClean="0">
                <a:solidFill>
                  <a:srgbClr val="307871"/>
                </a:solidFill>
              </a:rPr>
              <a:t>Oddlužení probíhá prostřednictvím dvou inciativ – HIPC, CRR</a:t>
            </a:r>
          </a:p>
          <a:p>
            <a:pPr lvl="0">
              <a:lnSpc>
                <a:spcPct val="120000"/>
              </a:lnSpc>
            </a:pPr>
            <a:r>
              <a:rPr lang="cs-CZ" sz="1600" dirty="0" smtClean="0">
                <a:solidFill>
                  <a:srgbClr val="307871"/>
                </a:solidFill>
              </a:rPr>
              <a:t>Využití svěřeneckých fondů nabízí větší pružnost a zohlednění specifických potřeb jednotlivých zemí než standardní operace GRA.</a:t>
            </a:r>
          </a:p>
          <a:p>
            <a:pPr lvl="0">
              <a:lnSpc>
                <a:spcPct val="120000"/>
              </a:lnSpc>
            </a:pPr>
            <a:r>
              <a:rPr lang="cs-CZ" sz="1600" dirty="0" smtClean="0">
                <a:solidFill>
                  <a:srgbClr val="307871"/>
                </a:solidFill>
              </a:rPr>
              <a:t>MMF – správce svěřeneckých fondů – poskytuje část prostředků do fondů a mobilizuje prostředky i z jiných zdrojů.</a:t>
            </a:r>
            <a:endParaRPr lang="cs-CZ" sz="1600" dirty="0">
              <a:solidFill>
                <a:srgbClr val="307871"/>
              </a:solidFill>
            </a:endParaRPr>
          </a:p>
          <a:p>
            <a:pPr marL="457188" lvl="1" indent="0">
              <a:lnSpc>
                <a:spcPct val="120000"/>
              </a:lnSpc>
              <a:buNone/>
            </a:pPr>
            <a:endParaRPr lang="cs-CZ" dirty="0" smtClean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1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dirty="0"/>
              <a:t>Facility pro nízkopříjmové země</a:t>
            </a:r>
            <a:br>
              <a:rPr lang="cs-CZ" sz="2700" dirty="0"/>
            </a:br>
            <a:r>
              <a:rPr lang="cs-CZ" sz="2700" dirty="0"/>
              <a:t>	</a:t>
            </a:r>
            <a:r>
              <a:rPr lang="cs-CZ" dirty="0"/>
              <a:t>     		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0000" y="703192"/>
            <a:ext cx="7218344" cy="402879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dirty="0" smtClean="0"/>
              <a:t>3 typy úvěrů + 1 nefinanční nástroj</a:t>
            </a:r>
            <a:endParaRPr lang="cs-CZ" dirty="0" smtClean="0"/>
          </a:p>
          <a:p>
            <a:pPr>
              <a:lnSpc>
                <a:spcPct val="120000"/>
              </a:lnSpc>
            </a:pPr>
            <a:r>
              <a:rPr lang="cs-CZ" dirty="0" err="1" smtClean="0"/>
              <a:t>Extended</a:t>
            </a:r>
            <a:r>
              <a:rPr lang="cs-CZ" dirty="0" smtClean="0"/>
              <a:t> </a:t>
            </a:r>
            <a:r>
              <a:rPr lang="cs-CZ" dirty="0"/>
              <a:t>Credit Facility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Rapid </a:t>
            </a:r>
            <a:r>
              <a:rPr lang="cs-CZ" dirty="0" err="1"/>
              <a:t>Credit</a:t>
            </a:r>
            <a:r>
              <a:rPr lang="cs-CZ" dirty="0"/>
              <a:t> </a:t>
            </a:r>
            <a:r>
              <a:rPr lang="cs-CZ" dirty="0" err="1" smtClean="0"/>
              <a:t>Facility</a:t>
            </a:r>
            <a:endParaRPr lang="cs-CZ" dirty="0"/>
          </a:p>
          <a:p>
            <a:pPr>
              <a:lnSpc>
                <a:spcPct val="120000"/>
              </a:lnSpc>
            </a:pPr>
            <a:r>
              <a:rPr lang="cs-CZ" dirty="0" err="1" smtClean="0"/>
              <a:t>Standby</a:t>
            </a:r>
            <a:r>
              <a:rPr lang="cs-CZ" dirty="0" smtClean="0"/>
              <a:t> </a:t>
            </a:r>
            <a:r>
              <a:rPr lang="cs-CZ" dirty="0" err="1"/>
              <a:t>Credit</a:t>
            </a:r>
            <a:r>
              <a:rPr lang="cs-CZ" dirty="0"/>
              <a:t> </a:t>
            </a:r>
            <a:r>
              <a:rPr lang="cs-CZ" dirty="0" err="1" smtClean="0"/>
              <a:t>Facility</a:t>
            </a:r>
            <a:endParaRPr lang="cs-CZ" dirty="0" smtClean="0"/>
          </a:p>
          <a:p>
            <a:pPr>
              <a:lnSpc>
                <a:spcPct val="120000"/>
              </a:lnSpc>
            </a:pPr>
            <a:r>
              <a:rPr lang="cs-CZ" dirty="0" err="1" smtClean="0"/>
              <a:t>Policy</a:t>
            </a:r>
            <a:r>
              <a:rPr lang="cs-CZ" dirty="0" smtClean="0"/>
              <a:t> Support instrument</a:t>
            </a:r>
          </a:p>
          <a:p>
            <a:pPr>
              <a:lnSpc>
                <a:spcPct val="120000"/>
              </a:lnSpc>
            </a:pPr>
            <a:endParaRPr lang="cs-CZ" dirty="0"/>
          </a:p>
          <a:p>
            <a:pPr>
              <a:lnSpc>
                <a:spcPct val="120000"/>
              </a:lnSpc>
            </a:pPr>
            <a:r>
              <a:rPr lang="cs-CZ" dirty="0" smtClean="0"/>
              <a:t>Země kvalifikující se na zvýhodněnou pomoc by měly díky pomoci dosáhnout a udržet makroekonomickou úroveň zajišťující trvalé snížení chudoby a podporující ekonomický růst.</a:t>
            </a:r>
          </a:p>
          <a:p>
            <a:pPr>
              <a:lnSpc>
                <a:spcPct val="120000"/>
              </a:lnSpc>
            </a:pPr>
            <a:endParaRPr lang="cs-CZ" dirty="0"/>
          </a:p>
          <a:p>
            <a:pPr>
              <a:lnSpc>
                <a:spcPct val="120000"/>
              </a:lnSpc>
            </a:pPr>
            <a:endParaRPr lang="cs-CZ" dirty="0"/>
          </a:p>
          <a:p>
            <a:pPr marL="457188" lvl="1" indent="0">
              <a:lnSpc>
                <a:spcPct val="120000"/>
              </a:lnSpc>
              <a:buNone/>
            </a:pPr>
            <a:endParaRPr lang="cs-CZ" dirty="0"/>
          </a:p>
          <a:p>
            <a:pPr>
              <a:lnSpc>
                <a:spcPct val="120000"/>
              </a:lnSpc>
            </a:pP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28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dirty="0" err="1" smtClean="0"/>
              <a:t>Extended</a:t>
            </a:r>
            <a:r>
              <a:rPr lang="cs-CZ" sz="2700" dirty="0" smtClean="0"/>
              <a:t> </a:t>
            </a:r>
            <a:r>
              <a:rPr lang="cs-CZ" sz="2700" dirty="0" err="1" smtClean="0"/>
              <a:t>credit</a:t>
            </a:r>
            <a:r>
              <a:rPr lang="cs-CZ" sz="2700" dirty="0" smtClean="0"/>
              <a:t> </a:t>
            </a:r>
            <a:r>
              <a:rPr lang="cs-CZ" sz="2700" dirty="0" err="1" smtClean="0"/>
              <a:t>facility</a:t>
            </a:r>
            <a:r>
              <a:rPr lang="cs-CZ" sz="2700" dirty="0"/>
              <a:t> </a:t>
            </a:r>
            <a:r>
              <a:rPr lang="cs-CZ" sz="2700" dirty="0" smtClean="0"/>
              <a:t>– rozšířená úvěrová </a:t>
            </a:r>
            <a:r>
              <a:rPr lang="cs-CZ" sz="2700" dirty="0" err="1" smtClean="0"/>
              <a:t>facilita</a:t>
            </a:r>
            <a:r>
              <a:rPr lang="cs-CZ" dirty="0" smtClean="0"/>
              <a:t>     </a:t>
            </a:r>
            <a:r>
              <a:rPr lang="cs-CZ" dirty="0"/>
              <a:t>		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0000" y="703192"/>
            <a:ext cx="7218344" cy="402879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1600" dirty="0" smtClean="0"/>
              <a:t>Hlavní nástroj MMF pro střednědobou finanční asistenci nízkopříjmovým zemím</a:t>
            </a:r>
          </a:p>
          <a:p>
            <a:pPr>
              <a:lnSpc>
                <a:spcPct val="120000"/>
              </a:lnSpc>
            </a:pPr>
            <a:r>
              <a:rPr lang="cs-CZ" sz="1600" dirty="0" smtClean="0"/>
              <a:t>Úvěry na podporu makroekonomických programů, kterých cílem je zlepšení ekonomické úrovně a přispění k trvale udržitelnému ekonomickému růstu a snížení chudoby.</a:t>
            </a:r>
          </a:p>
          <a:p>
            <a:pPr>
              <a:lnSpc>
                <a:spcPct val="120000"/>
              </a:lnSpc>
            </a:pPr>
            <a:r>
              <a:rPr lang="cs-CZ" sz="1600" dirty="0" smtClean="0"/>
              <a:t>Úvěry podmíněné zpracováním národní strategie na snížení chudoby (</a:t>
            </a:r>
            <a:r>
              <a:rPr lang="cs-CZ" sz="1600" dirty="0" err="1" smtClean="0"/>
              <a:t>poverty</a:t>
            </a:r>
            <a:r>
              <a:rPr lang="cs-CZ" sz="1600" dirty="0" smtClean="0"/>
              <a:t> </a:t>
            </a:r>
            <a:r>
              <a:rPr lang="cs-CZ" sz="1600" dirty="0" err="1" smtClean="0"/>
              <a:t>reduction</a:t>
            </a:r>
            <a:r>
              <a:rPr lang="cs-CZ" sz="1600" dirty="0" smtClean="0"/>
              <a:t> </a:t>
            </a:r>
            <a:r>
              <a:rPr lang="cs-CZ" sz="1600" dirty="0" err="1" smtClean="0"/>
              <a:t>strategy</a:t>
            </a:r>
            <a:r>
              <a:rPr lang="cs-CZ" sz="1600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cs-CZ" sz="1600" dirty="0" smtClean="0"/>
              <a:t>Nízká úroková sazba – 2016 – současnost – Rada výkonných ředitelů rozhodla o nulové úrokové sazbě u ECF a SCF po celou dobu celosvětově nízkých sazeb.</a:t>
            </a:r>
          </a:p>
          <a:p>
            <a:pPr>
              <a:lnSpc>
                <a:spcPct val="120000"/>
              </a:lnSpc>
            </a:pPr>
            <a:r>
              <a:rPr lang="cs-CZ" sz="1600" dirty="0" smtClean="0"/>
              <a:t>Dostupnost ECF pro období 3 – 4 let – možnost prodloužení na 5 let.</a:t>
            </a:r>
          </a:p>
          <a:p>
            <a:pPr>
              <a:lnSpc>
                <a:spcPct val="120000"/>
              </a:lnSpc>
            </a:pPr>
            <a:r>
              <a:rPr lang="cs-CZ" sz="1600" dirty="0" smtClean="0"/>
              <a:t>Splácení pololetní a začíná po 5,5 roku po poskytnutí úvěru. Úvěr by měl být splacen do 10 let od poskytnutí.</a:t>
            </a:r>
          </a:p>
          <a:p>
            <a:pPr>
              <a:lnSpc>
                <a:spcPct val="120000"/>
              </a:lnSpc>
            </a:pPr>
            <a:endParaRPr lang="cs-CZ" dirty="0"/>
          </a:p>
          <a:p>
            <a:pPr>
              <a:lnSpc>
                <a:spcPct val="120000"/>
              </a:lnSpc>
            </a:pPr>
            <a:endParaRPr lang="cs-CZ" dirty="0"/>
          </a:p>
          <a:p>
            <a:pPr marL="457188" lvl="1" indent="0">
              <a:lnSpc>
                <a:spcPct val="120000"/>
              </a:lnSpc>
              <a:buNone/>
            </a:pPr>
            <a:endParaRPr lang="cs-CZ" dirty="0"/>
          </a:p>
          <a:p>
            <a:pPr>
              <a:lnSpc>
                <a:spcPct val="120000"/>
              </a:lnSpc>
            </a:pP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20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dirty="0" err="1" smtClean="0"/>
              <a:t>Stand</a:t>
            </a:r>
            <a:r>
              <a:rPr lang="cs-CZ" sz="2700" dirty="0" err="1" smtClean="0"/>
              <a:t>by</a:t>
            </a:r>
            <a:r>
              <a:rPr lang="cs-CZ" sz="2700" dirty="0" smtClean="0"/>
              <a:t> </a:t>
            </a:r>
            <a:r>
              <a:rPr lang="cs-CZ" sz="2700" dirty="0" err="1" smtClean="0"/>
              <a:t>credit</a:t>
            </a:r>
            <a:r>
              <a:rPr lang="cs-CZ" sz="2700" dirty="0" smtClean="0"/>
              <a:t> </a:t>
            </a:r>
            <a:r>
              <a:rPr lang="cs-CZ" sz="2700" dirty="0" err="1" smtClean="0"/>
              <a:t>facility</a:t>
            </a:r>
            <a:r>
              <a:rPr lang="cs-CZ" sz="2700" dirty="0"/>
              <a:t>	</a:t>
            </a:r>
            <a:r>
              <a:rPr lang="cs-CZ" dirty="0" smtClean="0"/>
              <a:t>- Záložní úvěrová </a:t>
            </a:r>
            <a:r>
              <a:rPr lang="cs-CZ" dirty="0" err="1" smtClean="0"/>
              <a:t>facilita</a:t>
            </a:r>
            <a:r>
              <a:rPr lang="cs-CZ" dirty="0"/>
              <a:t>	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0000" y="703192"/>
            <a:ext cx="7218344" cy="402879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1600" dirty="0" smtClean="0"/>
              <a:t>Financování pro řešení krátkodobých problému PB v nízkopříjmových zemích</a:t>
            </a:r>
          </a:p>
          <a:p>
            <a:pPr>
              <a:lnSpc>
                <a:spcPct val="120000"/>
              </a:lnSpc>
            </a:pPr>
            <a:r>
              <a:rPr lang="cs-CZ" sz="1600" dirty="0" smtClean="0"/>
              <a:t>Podobný nástroj jako SBA u standardních úvěrových transakcí.</a:t>
            </a:r>
          </a:p>
          <a:p>
            <a:pPr>
              <a:lnSpc>
                <a:spcPct val="120000"/>
              </a:lnSpc>
            </a:pPr>
            <a:r>
              <a:rPr lang="cs-CZ" sz="1600" dirty="0" smtClean="0"/>
              <a:t>Oproti SBA je u SFC zvýhodněná úroková sazba – v současnosti 0 % od roku 2016</a:t>
            </a:r>
          </a:p>
          <a:p>
            <a:pPr>
              <a:lnSpc>
                <a:spcPct val="120000"/>
              </a:lnSpc>
            </a:pPr>
            <a:r>
              <a:rPr lang="cs-CZ" sz="1600" dirty="0" smtClean="0"/>
              <a:t>Dostupnost SFC je od 12 – 24 měsíců.</a:t>
            </a:r>
          </a:p>
          <a:p>
            <a:pPr>
              <a:lnSpc>
                <a:spcPct val="120000"/>
              </a:lnSpc>
            </a:pPr>
            <a:r>
              <a:rPr lang="cs-CZ" sz="1600" dirty="0" smtClean="0"/>
              <a:t>S ohledem na určení SCF na překonání krátkodobých problémů s PB – může ji členská země využít pouze během 2,5 roku za období posledních 5 let.</a:t>
            </a:r>
          </a:p>
          <a:p>
            <a:pPr>
              <a:lnSpc>
                <a:spcPct val="120000"/>
              </a:lnSpc>
            </a:pPr>
            <a:r>
              <a:rPr lang="cs-CZ" sz="1600" dirty="0" smtClean="0"/>
              <a:t>Splácení SFC probíhá pololetně – první splátka je 4 roky po poskytnutí úvěru. Nutnost splatit úvěr do 8 let.</a:t>
            </a:r>
          </a:p>
          <a:p>
            <a:pPr>
              <a:lnSpc>
                <a:spcPct val="120000"/>
              </a:lnSpc>
            </a:pPr>
            <a:r>
              <a:rPr lang="cs-CZ" sz="1600" dirty="0" smtClean="0"/>
              <a:t>Preventivní využití SFC = členská země musí zaplatit poplatek ve výší 0,15 % vyplacené částky.</a:t>
            </a:r>
          </a:p>
          <a:p>
            <a:pPr>
              <a:lnSpc>
                <a:spcPct val="120000"/>
              </a:lnSpc>
            </a:pPr>
            <a:endParaRPr lang="cs-CZ" dirty="0"/>
          </a:p>
          <a:p>
            <a:pPr>
              <a:lnSpc>
                <a:spcPct val="120000"/>
              </a:lnSpc>
            </a:pPr>
            <a:endParaRPr lang="cs-CZ" dirty="0"/>
          </a:p>
          <a:p>
            <a:pPr marL="457188" lvl="1" indent="0">
              <a:lnSpc>
                <a:spcPct val="120000"/>
              </a:lnSpc>
              <a:buNone/>
            </a:pPr>
            <a:endParaRPr lang="cs-CZ" dirty="0"/>
          </a:p>
          <a:p>
            <a:pPr>
              <a:lnSpc>
                <a:spcPct val="120000"/>
              </a:lnSpc>
            </a:pP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52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dirty="0" smtClean="0"/>
              <a:t>Rapid </a:t>
            </a:r>
            <a:r>
              <a:rPr lang="cs-CZ" sz="2700" dirty="0" err="1" smtClean="0"/>
              <a:t>credit</a:t>
            </a:r>
            <a:r>
              <a:rPr lang="cs-CZ" sz="2700" dirty="0" smtClean="0"/>
              <a:t> </a:t>
            </a:r>
            <a:r>
              <a:rPr lang="cs-CZ" sz="2700" dirty="0" err="1" smtClean="0"/>
              <a:t>facility</a:t>
            </a:r>
            <a:r>
              <a:rPr lang="cs-CZ" sz="2700" dirty="0" smtClean="0"/>
              <a:t> – </a:t>
            </a:r>
            <a:r>
              <a:rPr lang="cs-CZ" sz="2700" dirty="0" err="1" smtClean="0"/>
              <a:t>Zrýchlená</a:t>
            </a:r>
            <a:r>
              <a:rPr lang="cs-CZ" sz="2700" dirty="0" smtClean="0"/>
              <a:t> úvěrová </a:t>
            </a:r>
            <a:r>
              <a:rPr lang="cs-CZ" sz="2700" dirty="0" err="1" smtClean="0"/>
              <a:t>facilita</a:t>
            </a:r>
            <a:r>
              <a:rPr lang="cs-CZ" sz="2700" dirty="0" smtClean="0"/>
              <a:t> </a:t>
            </a:r>
            <a:endParaRPr lang="cs-CZ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0000" y="703192"/>
            <a:ext cx="7218344" cy="402879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1600" dirty="0" smtClean="0"/>
              <a:t>Jde o rychlé financování menšího rozsahu</a:t>
            </a:r>
          </a:p>
          <a:p>
            <a:pPr>
              <a:lnSpc>
                <a:spcPct val="120000"/>
              </a:lnSpc>
            </a:pPr>
            <a:r>
              <a:rPr lang="cs-CZ" sz="1600" dirty="0" smtClean="0"/>
              <a:t>Využití v situacích, kdy není možné stanovit klíčové podmínky poskytnutí a čerpání předešlých dvou typů úvěrů.  (případy kdy je nutné čerpat tento druh úvěru – dopady způsobené exogenními ekonomickým šoky, přírodními katastrofami, ozbrojenými konflikty atd.</a:t>
            </a:r>
          </a:p>
          <a:p>
            <a:pPr>
              <a:lnSpc>
                <a:spcPct val="120000"/>
              </a:lnSpc>
            </a:pPr>
            <a:r>
              <a:rPr lang="cs-CZ" sz="1600" dirty="0" smtClean="0"/>
              <a:t>Hlavní charakteristiky – rychlost a dostupnost finanční asistence.</a:t>
            </a:r>
          </a:p>
          <a:p>
            <a:pPr>
              <a:lnSpc>
                <a:spcPct val="120000"/>
              </a:lnSpc>
            </a:pPr>
            <a:r>
              <a:rPr lang="cs-CZ" sz="1600" dirty="0" smtClean="0"/>
              <a:t>Úroková sazba – od 07/2015 – 0 %.</a:t>
            </a:r>
          </a:p>
          <a:p>
            <a:pPr>
              <a:lnSpc>
                <a:spcPct val="120000"/>
              </a:lnSpc>
            </a:pPr>
            <a:r>
              <a:rPr lang="cs-CZ" sz="1600" dirty="0" smtClean="0"/>
              <a:t>Úvěr je poskytnut jednorázově/opakované tranše v omezeném časovém období.</a:t>
            </a:r>
          </a:p>
          <a:p>
            <a:pPr>
              <a:lnSpc>
                <a:spcPct val="120000"/>
              </a:lnSpc>
            </a:pPr>
            <a:r>
              <a:rPr lang="cs-CZ" sz="1600" dirty="0" smtClean="0"/>
              <a:t>Splácení pololetní a začíná 5,5 roku po poskytnutí úvěrů.</a:t>
            </a:r>
          </a:p>
          <a:p>
            <a:pPr>
              <a:lnSpc>
                <a:spcPct val="120000"/>
              </a:lnSpc>
            </a:pPr>
            <a:r>
              <a:rPr lang="cs-CZ" sz="1600" dirty="0" smtClean="0"/>
              <a:t>Kompletní splacení úvěru do 10 let od poskytnutí.</a:t>
            </a:r>
            <a:endParaRPr lang="cs-CZ" dirty="0"/>
          </a:p>
          <a:p>
            <a:pPr>
              <a:lnSpc>
                <a:spcPct val="120000"/>
              </a:lnSpc>
            </a:pPr>
            <a:endParaRPr lang="cs-CZ" dirty="0"/>
          </a:p>
          <a:p>
            <a:pPr marL="457188" lvl="1" indent="0">
              <a:lnSpc>
                <a:spcPct val="120000"/>
              </a:lnSpc>
              <a:buNone/>
            </a:pPr>
            <a:endParaRPr lang="cs-CZ" dirty="0"/>
          </a:p>
          <a:p>
            <a:pPr>
              <a:lnSpc>
                <a:spcPct val="120000"/>
              </a:lnSpc>
            </a:pP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97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dirty="0" err="1" smtClean="0"/>
              <a:t>Policy</a:t>
            </a:r>
            <a:r>
              <a:rPr lang="cs-CZ" sz="2700" dirty="0" smtClean="0"/>
              <a:t> Support Instrument – nástroj na podporu HP</a:t>
            </a:r>
            <a:endParaRPr lang="cs-CZ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0000" y="703192"/>
            <a:ext cx="7218344" cy="402879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1600" dirty="0" smtClean="0"/>
              <a:t>Nefinanční nástroj.</a:t>
            </a:r>
          </a:p>
          <a:p>
            <a:pPr>
              <a:lnSpc>
                <a:spcPct val="120000"/>
              </a:lnSpc>
            </a:pPr>
            <a:r>
              <a:rPr lang="cs-CZ" sz="1600" dirty="0" smtClean="0"/>
              <a:t>Poskytován zemím, jež neusilují o finanční pomoc, ale mají zájem konsolidovat a posílit svou HP a její výsledky.</a:t>
            </a:r>
          </a:p>
          <a:p>
            <a:pPr>
              <a:lnSpc>
                <a:spcPct val="120000"/>
              </a:lnSpc>
            </a:pPr>
            <a:r>
              <a:rPr lang="cs-CZ" sz="1600" dirty="0" smtClean="0"/>
              <a:t>MMF – poskytuje pomoc, monitoring, explicitní doporučení a podporu nastavení HP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61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432048"/>
          </a:xfrm>
        </p:spPr>
        <p:txBody>
          <a:bodyPr>
            <a:normAutofit fontScale="90000"/>
          </a:bodyPr>
          <a:lstStyle/>
          <a:p>
            <a:r>
              <a:rPr lang="cs-CZ" sz="2700" dirty="0"/>
              <a:t>Hlavní etapy úvěrové činnosti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	     		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4" name="Zástupný symbol pro obsah 2"/>
          <p:cNvSpPr txBox="1">
            <a:spLocks noGrp="1"/>
          </p:cNvSpPr>
          <p:nvPr>
            <p:ph type="body" sz="quarter" idx="13"/>
          </p:nvPr>
        </p:nvSpPr>
        <p:spPr>
          <a:xfrm>
            <a:off x="450000" y="771550"/>
            <a:ext cx="7218344" cy="4032447"/>
          </a:xfrm>
          <a:prstGeom prst="rect">
            <a:avLst/>
          </a:prstGeom>
        </p:spPr>
        <p:txBody>
          <a:bodyPr/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1991 </a:t>
            </a:r>
            <a:r>
              <a:rPr lang="cs-CZ" dirty="0"/>
              <a:t>– 2000: speciální produkty pro postkomunistické země, adaptace nástrojů MMF na podmínky globalizované ekonomiky </a:t>
            </a:r>
            <a:br>
              <a:rPr lang="cs-CZ" dirty="0"/>
            </a:br>
            <a:r>
              <a:rPr lang="cs-CZ" dirty="0"/>
              <a:t>s náhlými přesuny kapitálových zdrojů</a:t>
            </a:r>
          </a:p>
          <a:p>
            <a:r>
              <a:rPr lang="cs-CZ" dirty="0" smtClean="0"/>
              <a:t>2001 - 2006: rychlý ekonomický růst, rozmach zahraničního obchodu a investic, relativně nízká inflace. </a:t>
            </a:r>
            <a:r>
              <a:rPr lang="cs-CZ" dirty="0" smtClean="0"/>
              <a:t>Příznivá ekonomická situace většiny zemí →prudký pokles úvěrové činnosti MMF. Zaměření MMF na ekonomický dohled a technickou pomoc v rozvíjejících se ekonomikách a růst angažovanosti MMF ve finanční pomoci nejchudším zemím.</a:t>
            </a:r>
            <a:endParaRPr lang="cs-CZ" dirty="0"/>
          </a:p>
          <a:p>
            <a:r>
              <a:rPr lang="cs-CZ" dirty="0"/>
              <a:t>od </a:t>
            </a:r>
            <a:r>
              <a:rPr lang="cs-CZ" dirty="0" smtClean="0"/>
              <a:t>2007: </a:t>
            </a:r>
            <a:r>
              <a:rPr lang="cs-CZ" dirty="0"/>
              <a:t>celosvětová finanční a ekonomická </a:t>
            </a:r>
            <a:r>
              <a:rPr lang="cs-CZ" dirty="0" smtClean="0"/>
              <a:t>krize. Reakce MMF – dohoda s oficiálními věřiteli a zvýšení úvěrové kapacity. Komplexní reforma úvěrových nástrojů a zavedení nových typů úvěrů – úvěry pro země se silným ekonomickým základem a specifickými problémy. MMF – posílení zvýhodněné úvěrové pomoci pro nejchudší země.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005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dirty="0" smtClean="0"/>
              <a:t>Podmínky zvýhodněných úvěrů</a:t>
            </a:r>
            <a:endParaRPr lang="cs-CZ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0000" y="703192"/>
            <a:ext cx="7218344" cy="402879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1600" dirty="0" smtClean="0"/>
              <a:t>Maximální objem poskytnutých finanční prostředků:</a:t>
            </a:r>
          </a:p>
          <a:p>
            <a:pPr lvl="1">
              <a:lnSpc>
                <a:spcPct val="120000"/>
              </a:lnSpc>
            </a:pPr>
            <a:r>
              <a:rPr lang="cs-CZ" dirty="0" smtClean="0"/>
              <a:t>Standardně objem zvýhodněné finanční pomoci je 75 % členské kvóty a kumulativní objem 225 % členské kvóty</a:t>
            </a:r>
          </a:p>
          <a:p>
            <a:pPr lvl="1">
              <a:lnSpc>
                <a:spcPct val="120000"/>
              </a:lnSpc>
            </a:pPr>
            <a:r>
              <a:rPr lang="cs-CZ" dirty="0" smtClean="0"/>
              <a:t>speciální případy – může být zpřístupněn vyšší objem finanční asistence než standardní limity – 100 % členské kvóty pro roční asistenci a 300 % členské kvóty pro celkový kumulativní objem finanční asistence. </a:t>
            </a:r>
            <a:r>
              <a:rPr lang="cs-CZ" sz="1200" i="1" dirty="0" smtClean="0"/>
              <a:t>(</a:t>
            </a:r>
            <a:r>
              <a:rPr lang="cs-CZ" sz="1200" i="1" dirty="0"/>
              <a:t>Země s mimořádně silnými problémy </a:t>
            </a:r>
            <a:r>
              <a:rPr lang="cs-CZ" sz="1200" i="1" dirty="0" smtClean="0"/>
              <a:t>PB, musí být vytvořen silný program přizpůsobení HP, který zaručí splácení úvěru, země nedisponuje přístupem k soukromým zdrojům na kap. trzích, země se výší hrubého národního důchodu na obyvatele kvalifikuje pro rozvojovou pomoc IDA)</a:t>
            </a:r>
          </a:p>
          <a:p>
            <a:pPr lvl="1">
              <a:lnSpc>
                <a:spcPct val="120000"/>
              </a:lnSpc>
            </a:pPr>
            <a:r>
              <a:rPr lang="cs-CZ" dirty="0" smtClean="0"/>
              <a:t>Zvýhodněná </a:t>
            </a:r>
            <a:r>
              <a:rPr lang="cs-CZ" dirty="0" err="1" smtClean="0"/>
              <a:t>fin</a:t>
            </a:r>
            <a:r>
              <a:rPr lang="cs-CZ" dirty="0" smtClean="0"/>
              <a:t>. pomoc v rámci PRGT může být kombinovaná se standardními úvěry GRA – </a:t>
            </a:r>
            <a:r>
              <a:rPr lang="cs-CZ" dirty="0" err="1" smtClean="0"/>
              <a:t>blending</a:t>
            </a:r>
            <a:r>
              <a:rPr lang="cs-CZ" dirty="0" smtClean="0"/>
              <a:t> – možné pro země, kde hrubý národní důchod na obyvatele je vyšší než rozhodná úroveň pro rozvojovou pomoc z IDA. V případe </a:t>
            </a:r>
            <a:r>
              <a:rPr lang="cs-CZ" dirty="0" err="1" smtClean="0"/>
              <a:t>blendingu</a:t>
            </a:r>
            <a:r>
              <a:rPr lang="cs-CZ" dirty="0" smtClean="0"/>
              <a:t> předpoklad využití zvýhodněné a standardní pomoci v poměru 1:2 a zachování limitu pro objem zvýhodněné pomoci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1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18353" t="22642" r="40146" b="9136"/>
          <a:stretch/>
        </p:blipFill>
        <p:spPr bwMode="auto">
          <a:xfrm>
            <a:off x="0" y="0"/>
            <a:ext cx="7740352" cy="48760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6626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363689"/>
          </a:xfrm>
        </p:spPr>
        <p:txBody>
          <a:bodyPr>
            <a:normAutofit fontScale="90000"/>
          </a:bodyPr>
          <a:lstStyle/>
          <a:p>
            <a:r>
              <a:rPr lang="cs-CZ" sz="2700" dirty="0"/>
              <a:t>Nově poskytnuté úvěry v jednotlivých letech </a:t>
            </a:r>
            <a:r>
              <a:rPr lang="cs-CZ" sz="2000" dirty="0"/>
              <a:t>(mld. SDR)</a:t>
            </a:r>
            <a:r>
              <a:rPr lang="cs-CZ" sz="2700" dirty="0"/>
              <a:t/>
            </a:r>
            <a:br>
              <a:rPr lang="cs-CZ" sz="2700" dirty="0"/>
            </a:br>
            <a:r>
              <a:rPr lang="cs-CZ" dirty="0"/>
              <a:t>	     		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23678"/>
            <a:ext cx="3818147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2" r="20556" b="7063"/>
          <a:stretch/>
        </p:blipFill>
        <p:spPr>
          <a:xfrm>
            <a:off x="4557091" y="1101240"/>
            <a:ext cx="3774233" cy="370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Heavily</a:t>
            </a:r>
            <a:r>
              <a:rPr lang="cs-CZ" dirty="0" smtClean="0"/>
              <a:t> </a:t>
            </a:r>
            <a:r>
              <a:rPr lang="cs-CZ" dirty="0" err="1" smtClean="0"/>
              <a:t>Indebted</a:t>
            </a:r>
            <a:r>
              <a:rPr lang="cs-CZ" dirty="0" smtClean="0"/>
              <a:t> </a:t>
            </a:r>
            <a:r>
              <a:rPr lang="cs-CZ" dirty="0" err="1" smtClean="0"/>
              <a:t>Poor</a:t>
            </a:r>
            <a:r>
              <a:rPr lang="cs-CZ" dirty="0" smtClean="0"/>
              <a:t> </a:t>
            </a:r>
            <a:r>
              <a:rPr lang="cs-CZ" dirty="0" err="1" smtClean="0"/>
              <a:t>Countries</a:t>
            </a:r>
            <a:r>
              <a:rPr lang="cs-CZ" dirty="0" smtClean="0"/>
              <a:t> </a:t>
            </a:r>
            <a:r>
              <a:rPr lang="cs-CZ" dirty="0" err="1" smtClean="0"/>
              <a:t>Inititative</a:t>
            </a:r>
            <a:r>
              <a:rPr lang="cs-CZ" dirty="0" smtClean="0"/>
              <a:t> - HIPC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450000" y="771550"/>
            <a:ext cx="7218344" cy="4104456"/>
          </a:xfrm>
        </p:spPr>
        <p:txBody>
          <a:bodyPr/>
          <a:lstStyle/>
          <a:p>
            <a:r>
              <a:rPr lang="cs-CZ" sz="1600" dirty="0" smtClean="0"/>
              <a:t>HIPC – společný projekt MMF a SB – snížení zadlužení chudých zemí</a:t>
            </a:r>
          </a:p>
          <a:p>
            <a:r>
              <a:rPr lang="cs-CZ" sz="1600" dirty="0" smtClean="0"/>
              <a:t>Cíl – aby žádná chudá země nečelila dluhovému břemenu, které nemůže zvládnout</a:t>
            </a:r>
          </a:p>
          <a:p>
            <a:r>
              <a:rPr lang="cs-CZ" sz="1600" dirty="0" smtClean="0"/>
              <a:t>Rok 1996 - začátek fungování inciativy. </a:t>
            </a:r>
          </a:p>
          <a:p>
            <a:r>
              <a:rPr lang="cs-CZ" sz="1600" dirty="0" smtClean="0"/>
              <a:t>Doposud balíčky snižování dluhu schváleny pro 36 zemí, z toho 30 v Africe.</a:t>
            </a:r>
          </a:p>
          <a:p>
            <a:r>
              <a:rPr lang="cs-CZ" sz="1600" dirty="0" smtClean="0"/>
              <a:t>Celkově úlevy 76 mld. USD na oddlužení.</a:t>
            </a:r>
          </a:p>
          <a:p>
            <a:r>
              <a:rPr lang="cs-CZ" sz="1600" dirty="0" smtClean="0"/>
              <a:t>Rok 2005 – inciativa HIPC doplněná Multilaterální inciativou pro oddlužení (MDRI) – cíl – urychlit pokrok směrem k Rozvojovým cílům tisíciletí OSN.</a:t>
            </a:r>
          </a:p>
          <a:p>
            <a:r>
              <a:rPr lang="cs-CZ" sz="1600" dirty="0" smtClean="0"/>
              <a:t>MDRI – umožňuje 100 % úlevy na způsobilé dluhy ze strany 3 multilaterálních institucí (MMF, SB a Afrického rozvojového fondu – </a:t>
            </a:r>
            <a:r>
              <a:rPr lang="cs-CZ" sz="1600" dirty="0" err="1" smtClean="0"/>
              <a:t>AfDF</a:t>
            </a:r>
            <a:r>
              <a:rPr lang="cs-CZ" sz="1600" dirty="0" smtClean="0"/>
              <a:t>.</a:t>
            </a:r>
          </a:p>
          <a:p>
            <a:r>
              <a:rPr lang="cs-CZ" sz="1600" dirty="0" smtClean="0"/>
              <a:t>Rok 2007 – </a:t>
            </a:r>
            <a:r>
              <a:rPr lang="cs-CZ" sz="1600" dirty="0" err="1" smtClean="0"/>
              <a:t>IaDB</a:t>
            </a:r>
            <a:r>
              <a:rPr lang="cs-CZ" sz="1600" dirty="0" smtClean="0"/>
              <a:t> poskytla další oddlužení nad rámec HIPC 5 zemím západní polokouli.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68153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Heavily</a:t>
            </a:r>
            <a:r>
              <a:rPr lang="cs-CZ" dirty="0" smtClean="0"/>
              <a:t> </a:t>
            </a:r>
            <a:r>
              <a:rPr lang="cs-CZ" dirty="0" err="1" smtClean="0"/>
              <a:t>Indebted</a:t>
            </a:r>
            <a:r>
              <a:rPr lang="cs-CZ" dirty="0" smtClean="0"/>
              <a:t> </a:t>
            </a:r>
            <a:r>
              <a:rPr lang="cs-CZ" dirty="0" err="1" smtClean="0"/>
              <a:t>Poor</a:t>
            </a:r>
            <a:r>
              <a:rPr lang="cs-CZ" dirty="0" smtClean="0"/>
              <a:t> </a:t>
            </a:r>
            <a:r>
              <a:rPr lang="cs-CZ" dirty="0" err="1" smtClean="0"/>
              <a:t>Countries</a:t>
            </a:r>
            <a:r>
              <a:rPr lang="cs-CZ" dirty="0" smtClean="0"/>
              <a:t> </a:t>
            </a:r>
            <a:r>
              <a:rPr lang="cs-CZ" dirty="0" err="1" smtClean="0"/>
              <a:t>Inititative</a:t>
            </a:r>
            <a:r>
              <a:rPr lang="cs-CZ" dirty="0" smtClean="0"/>
              <a:t> - HIPC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450000" y="771550"/>
            <a:ext cx="7218344" cy="4104456"/>
          </a:xfrm>
        </p:spPr>
        <p:txBody>
          <a:bodyPr/>
          <a:lstStyle/>
          <a:p>
            <a:r>
              <a:rPr lang="cs-CZ" sz="1600" dirty="0" smtClean="0"/>
              <a:t>Země, kterým je poskytnuté oddlužení se musí zavázat ke snižování chudoby prostřednictvím politických změn a prokázat dobré výsledky v průběhu času.</a:t>
            </a:r>
          </a:p>
          <a:p>
            <a:pPr marL="0" indent="0">
              <a:buNone/>
            </a:pPr>
            <a:endParaRPr lang="cs-CZ" sz="1600" dirty="0" smtClean="0"/>
          </a:p>
          <a:p>
            <a:r>
              <a:rPr lang="cs-CZ" sz="1600" dirty="0" smtClean="0"/>
              <a:t>MMF a SB poskytují prozatímní oddlužení a následně na základě prokázaných výsledků poskytují celkové oddlužení.</a:t>
            </a:r>
          </a:p>
          <a:p>
            <a:pPr marL="0" indent="0">
              <a:buNone/>
            </a:pPr>
            <a:endParaRPr lang="cs-CZ" sz="1600" dirty="0" smtClean="0"/>
          </a:p>
          <a:p>
            <a:r>
              <a:rPr lang="cs-CZ" sz="1600" dirty="0" smtClean="0"/>
              <a:t>Proces oddlužení má 2 fáze:</a:t>
            </a:r>
          </a:p>
          <a:p>
            <a:pPr lvl="1"/>
            <a:r>
              <a:rPr lang="cs-CZ" sz="1400" dirty="0" smtClean="0"/>
              <a:t>1. fáze završená bodem rozhodnutí – </a:t>
            </a:r>
            <a:r>
              <a:rPr lang="cs-CZ" sz="1400" dirty="0" err="1" smtClean="0"/>
              <a:t>decision</a:t>
            </a:r>
            <a:r>
              <a:rPr lang="cs-CZ" sz="1400" dirty="0" smtClean="0"/>
              <a:t> point – splnění kvalifikačních podmínek</a:t>
            </a:r>
          </a:p>
          <a:p>
            <a:pPr lvl="1"/>
            <a:r>
              <a:rPr lang="cs-CZ" sz="1400" dirty="0" smtClean="0"/>
              <a:t>2. fáze finalizována bodem dokončení – </a:t>
            </a:r>
            <a:r>
              <a:rPr lang="cs-CZ" sz="1400" dirty="0" err="1" smtClean="0"/>
              <a:t>completion</a:t>
            </a:r>
            <a:r>
              <a:rPr lang="cs-CZ" sz="1400" dirty="0" smtClean="0"/>
              <a:t> point – země prokáže udržitelnost oddlužení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69366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Heavily</a:t>
            </a:r>
            <a:r>
              <a:rPr lang="cs-CZ" dirty="0" smtClean="0"/>
              <a:t> </a:t>
            </a:r>
            <a:r>
              <a:rPr lang="cs-CZ" dirty="0" err="1" smtClean="0"/>
              <a:t>Indebted</a:t>
            </a:r>
            <a:r>
              <a:rPr lang="cs-CZ" dirty="0" smtClean="0"/>
              <a:t> </a:t>
            </a:r>
            <a:r>
              <a:rPr lang="cs-CZ" dirty="0" err="1" smtClean="0"/>
              <a:t>Poor</a:t>
            </a:r>
            <a:r>
              <a:rPr lang="cs-CZ" dirty="0" smtClean="0"/>
              <a:t> </a:t>
            </a:r>
            <a:r>
              <a:rPr lang="cs-CZ" dirty="0" err="1" smtClean="0"/>
              <a:t>Countries</a:t>
            </a:r>
            <a:r>
              <a:rPr lang="cs-CZ" dirty="0" smtClean="0"/>
              <a:t> </a:t>
            </a:r>
            <a:r>
              <a:rPr lang="cs-CZ" dirty="0" err="1" smtClean="0"/>
              <a:t>Inititative</a:t>
            </a:r>
            <a:r>
              <a:rPr lang="cs-CZ" dirty="0" smtClean="0"/>
              <a:t> - HIPC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450000" y="771550"/>
            <a:ext cx="7218344" cy="4104456"/>
          </a:xfrm>
        </p:spPr>
        <p:txBody>
          <a:bodyPr/>
          <a:lstStyle/>
          <a:p>
            <a:r>
              <a:rPr lang="cs-CZ" sz="1600" dirty="0" smtClean="0"/>
              <a:t>BOD ROZHODNUTÍ – pro zařazení země do HIPC musí byt splněný 4 podmínky:</a:t>
            </a:r>
          </a:p>
          <a:p>
            <a:pPr lvl="1"/>
            <a:r>
              <a:rPr lang="cs-CZ" sz="1200" dirty="0"/>
              <a:t>Země musí být způsobilá čerpat zvýhodněnou rozvojovou pomoc od Mezinárodní rozvojové agentury (IDA) a zvýhodněnou finanční asistenci MMF v rámci PRGT.</a:t>
            </a:r>
          </a:p>
          <a:p>
            <a:pPr lvl="1"/>
            <a:r>
              <a:rPr lang="cs-CZ" sz="1200" dirty="0" smtClean="0"/>
              <a:t>Země </a:t>
            </a:r>
            <a:r>
              <a:rPr lang="cs-CZ" sz="1200" dirty="0"/>
              <a:t>musí čelit neudržitelnému dluhovému zatížení, které nelze řešit </a:t>
            </a:r>
            <a:r>
              <a:rPr lang="cs-CZ" sz="1200" dirty="0" smtClean="0"/>
              <a:t>prostřednictvím </a:t>
            </a:r>
            <a:r>
              <a:rPr lang="cs-CZ" sz="1200" dirty="0"/>
              <a:t>tradičních mechanismů na oddlužení.</a:t>
            </a:r>
          </a:p>
          <a:p>
            <a:pPr lvl="1"/>
            <a:r>
              <a:rPr lang="cs-CZ" sz="1200" dirty="0" smtClean="0"/>
              <a:t>Země </a:t>
            </a:r>
            <a:r>
              <a:rPr lang="cs-CZ" sz="1200" dirty="0"/>
              <a:t>musí prokázat dobré výsledky v provádění reforem a zdravé hospodářské </a:t>
            </a:r>
            <a:r>
              <a:rPr lang="cs-CZ" sz="1200" dirty="0" smtClean="0"/>
              <a:t>politiky </a:t>
            </a:r>
            <a:r>
              <a:rPr lang="cs-CZ" sz="1200" dirty="0"/>
              <a:t>v rámci podpůrných programů MMF a Světové banky.</a:t>
            </a:r>
          </a:p>
          <a:p>
            <a:pPr lvl="1"/>
            <a:r>
              <a:rPr lang="cs-CZ" sz="1200" dirty="0" smtClean="0"/>
              <a:t>Země </a:t>
            </a:r>
            <a:r>
              <a:rPr lang="cs-CZ" sz="1200" dirty="0"/>
              <a:t>připravila národní strategii na snížení chudoby (PRSP) na základě participace a širokého konsensu občasné společnosti.</a:t>
            </a:r>
            <a:endParaRPr lang="cs-CZ" sz="1200" dirty="0" smtClean="0"/>
          </a:p>
          <a:p>
            <a:r>
              <a:rPr lang="cs-CZ" dirty="0" smtClean="0"/>
              <a:t>Splnění 4 bodů – mezinárodní společenství se zaváže snížit dluh na úroveň, která je považována za udržitelnou. Země může obdržet předběžné oddlužení týkající se dluhové služby, která je aktuálně splatná.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64470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Heavily</a:t>
            </a:r>
            <a:r>
              <a:rPr lang="cs-CZ" dirty="0" smtClean="0"/>
              <a:t> </a:t>
            </a:r>
            <a:r>
              <a:rPr lang="cs-CZ" dirty="0" err="1" smtClean="0"/>
              <a:t>Indebted</a:t>
            </a:r>
            <a:r>
              <a:rPr lang="cs-CZ" dirty="0" smtClean="0"/>
              <a:t> </a:t>
            </a:r>
            <a:r>
              <a:rPr lang="cs-CZ" dirty="0" err="1" smtClean="0"/>
              <a:t>Poor</a:t>
            </a:r>
            <a:r>
              <a:rPr lang="cs-CZ" dirty="0" smtClean="0"/>
              <a:t> </a:t>
            </a:r>
            <a:r>
              <a:rPr lang="cs-CZ" dirty="0" err="1" smtClean="0"/>
              <a:t>Countries</a:t>
            </a:r>
            <a:r>
              <a:rPr lang="cs-CZ" dirty="0" smtClean="0"/>
              <a:t> </a:t>
            </a:r>
            <a:r>
              <a:rPr lang="cs-CZ" dirty="0" err="1" smtClean="0"/>
              <a:t>Inititative</a:t>
            </a:r>
            <a:r>
              <a:rPr lang="cs-CZ" dirty="0" smtClean="0"/>
              <a:t> - HIPC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450000" y="771550"/>
            <a:ext cx="7218344" cy="4104456"/>
          </a:xfrm>
        </p:spPr>
        <p:txBody>
          <a:bodyPr/>
          <a:lstStyle/>
          <a:p>
            <a:r>
              <a:rPr lang="cs-CZ" sz="1600" dirty="0" smtClean="0"/>
              <a:t>BOD UKONČENÍ – pro trvalé a neodvolatelné oddlužení v rámci inciativy HIPC musí země splnit podmínky:</a:t>
            </a:r>
          </a:p>
          <a:p>
            <a:pPr lvl="1"/>
            <a:r>
              <a:rPr lang="cs-CZ" sz="1400" dirty="0"/>
              <a:t>Země musí prokázat další dobré výsledky programů, které byly podporovány úvěry a finanční asistencí </a:t>
            </a:r>
            <a:r>
              <a:rPr lang="cs-CZ" sz="1400" dirty="0" smtClean="0"/>
              <a:t>od </a:t>
            </a:r>
            <a:r>
              <a:rPr lang="cs-CZ" sz="1400" dirty="0"/>
              <a:t>MMF a Světové banky.</a:t>
            </a:r>
          </a:p>
          <a:p>
            <a:pPr lvl="1"/>
            <a:r>
              <a:rPr lang="cs-CZ" sz="1400" dirty="0" smtClean="0"/>
              <a:t>Země </a:t>
            </a:r>
            <a:r>
              <a:rPr lang="cs-CZ" sz="1400" dirty="0"/>
              <a:t>musí úspěšně implementovat klíčové reformy a opatření hospodářské politiky, které byly dohodnuty v bodě </a:t>
            </a:r>
            <a:r>
              <a:rPr lang="cs-CZ" sz="1400" dirty="0" smtClean="0"/>
              <a:t>rozhodnutí.</a:t>
            </a:r>
          </a:p>
          <a:p>
            <a:pPr lvl="1"/>
            <a:r>
              <a:rPr lang="cs-CZ" sz="1400" dirty="0" smtClean="0"/>
              <a:t>Země </a:t>
            </a:r>
            <a:r>
              <a:rPr lang="cs-CZ" sz="1400" dirty="0"/>
              <a:t>musí úspěšně naplňovat svou strategii na snížení chudoby po dobu alespoň jednoho </a:t>
            </a:r>
            <a:r>
              <a:rPr lang="cs-CZ" sz="1400" dirty="0" smtClean="0"/>
              <a:t>roku.</a:t>
            </a:r>
          </a:p>
          <a:p>
            <a:pPr lvl="1"/>
            <a:endParaRPr lang="cs-CZ" dirty="0"/>
          </a:p>
          <a:p>
            <a:pPr marL="457188" lvl="1" indent="0">
              <a:buNone/>
            </a:pPr>
            <a:r>
              <a:rPr lang="cs-CZ" dirty="0" smtClean="0"/>
              <a:t>BOD </a:t>
            </a:r>
            <a:r>
              <a:rPr lang="cs-CZ" dirty="0"/>
              <a:t>UKONČENÍ – </a:t>
            </a:r>
            <a:r>
              <a:rPr lang="cs-CZ" dirty="0" smtClean="0"/>
              <a:t>po splnění uvedených podmínek může země dosáhnout kompletní oddlužení, které ji bylo přislíbeno. Z 39 zemí způsobilých pro oddlužení již 36 dosáhlo plné oddlužení. 3 země dosud nedosáhly svých rozhodovacích bodů, nejblíže je Somálsko.</a:t>
            </a:r>
          </a:p>
          <a:p>
            <a:pPr marL="457188" lvl="1" indent="0">
              <a:buNone/>
            </a:pPr>
            <a:endParaRPr lang="cs-CZ" dirty="0"/>
          </a:p>
          <a:p>
            <a:pPr marL="457188" lvl="1" indent="0" algn="ctr">
              <a:buNone/>
            </a:pPr>
            <a:r>
              <a:rPr lang="cs-CZ" b="1" u="sng" dirty="0" smtClean="0"/>
              <a:t>Vzhledem k tomu, že 36 zemí z 39 získalo oddlužení, lze iniciativu HIPC považovat za téměř ukončenou.</a:t>
            </a:r>
          </a:p>
        </p:txBody>
      </p:sp>
    </p:spTree>
    <p:extLst>
      <p:ext uri="{BB962C8B-B14F-4D97-AF65-F5344CB8AC3E}">
        <p14:creationId xmlns:p14="http://schemas.microsoft.com/office/powerpoint/2010/main" val="6322897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dirty="0"/>
              <a:t>Seznam zemí způsobilých pro oddlužení v rámci HIPC (stav k říjnu 2020)</a:t>
            </a:r>
            <a:r>
              <a:rPr lang="cs-CZ" sz="1800" dirty="0" smtClean="0"/>
              <a:t/>
            </a:r>
            <a:br>
              <a:rPr lang="cs-CZ" sz="1800" dirty="0" smtClean="0"/>
            </a:br>
            <a:endParaRPr lang="cs-CZ" sz="1800" dirty="0"/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1131590"/>
            <a:ext cx="763284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4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19015" t="32935" r="38657" b="16486"/>
          <a:stretch/>
        </p:blipFill>
        <p:spPr bwMode="auto">
          <a:xfrm>
            <a:off x="0" y="0"/>
            <a:ext cx="8172400" cy="50200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74518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Technická asistence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450000" y="703192"/>
            <a:ext cx="7218344" cy="4028797"/>
          </a:xfrm>
        </p:spPr>
        <p:txBody>
          <a:bodyPr/>
          <a:lstStyle/>
          <a:p>
            <a:r>
              <a:rPr lang="cs-CZ" dirty="0" smtClean="0"/>
              <a:t>MMF – poskytuje technickou </a:t>
            </a:r>
            <a:r>
              <a:rPr lang="cs-CZ" dirty="0"/>
              <a:t>pomoc a školení centrálním bankám, ministerstvům financí, daňovým a </a:t>
            </a:r>
            <a:r>
              <a:rPr lang="cs-CZ" dirty="0" smtClean="0"/>
              <a:t>finančním </a:t>
            </a:r>
            <a:r>
              <a:rPr lang="cs-CZ" dirty="0"/>
              <a:t>úřadům a dalším ekonomickým institucím. </a:t>
            </a:r>
            <a:endParaRPr lang="cs-CZ" dirty="0" smtClean="0"/>
          </a:p>
          <a:p>
            <a:r>
              <a:rPr lang="cs-CZ" dirty="0" smtClean="0"/>
              <a:t>Technická asistence -  </a:t>
            </a:r>
            <a:r>
              <a:rPr lang="cs-CZ" dirty="0"/>
              <a:t>pomáhá zemím posilovat </a:t>
            </a:r>
            <a:r>
              <a:rPr lang="cs-CZ" dirty="0" smtClean="0"/>
              <a:t>veřejné </a:t>
            </a:r>
            <a:r>
              <a:rPr lang="cs-CZ" dirty="0"/>
              <a:t>finance, modernizovat měnové a kurzové politiky, posilovat finanční systémy, </a:t>
            </a:r>
            <a:r>
              <a:rPr lang="cs-CZ" dirty="0" smtClean="0"/>
              <a:t>rozvíjet </a:t>
            </a:r>
            <a:r>
              <a:rPr lang="cs-CZ" dirty="0"/>
              <a:t>silné právní rámce, zlepšovat správu věcí veřejných a zlepšovat sestavování a </a:t>
            </a:r>
            <a:r>
              <a:rPr lang="cs-CZ" dirty="0" smtClean="0"/>
              <a:t>vykazování </a:t>
            </a:r>
            <a:r>
              <a:rPr lang="cs-CZ" dirty="0"/>
              <a:t>makroekonomických a finančních údajů. </a:t>
            </a:r>
            <a:endParaRPr lang="cs-CZ" dirty="0" smtClean="0"/>
          </a:p>
          <a:p>
            <a:r>
              <a:rPr lang="cs-CZ" dirty="0"/>
              <a:t>O technickou asistenci a pomoc MMF a budování </a:t>
            </a:r>
            <a:r>
              <a:rPr lang="cs-CZ" dirty="0" smtClean="0"/>
              <a:t>kapacit žádá </a:t>
            </a:r>
            <a:r>
              <a:rPr lang="cs-CZ" dirty="0"/>
              <a:t>členská země. </a:t>
            </a:r>
            <a:endParaRPr lang="cs-CZ" dirty="0" smtClean="0"/>
          </a:p>
          <a:p>
            <a:r>
              <a:rPr lang="cs-CZ" dirty="0" smtClean="0"/>
              <a:t>Technickou </a:t>
            </a:r>
            <a:r>
              <a:rPr lang="cs-CZ" dirty="0"/>
              <a:t>asistenci MMF již poskytl všem členským zemím.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V </a:t>
            </a:r>
            <a:r>
              <a:rPr lang="cs-CZ" dirty="0"/>
              <a:t>posledních letech byla zhruba polovina zdrojů MMF souvisejících s budování kapacit směřována do rozvojových zemí s nízkými </a:t>
            </a:r>
            <a:r>
              <a:rPr lang="cs-CZ" dirty="0" smtClean="0"/>
              <a:t>příjmy.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3359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363689"/>
          </a:xfrm>
        </p:spPr>
        <p:txBody>
          <a:bodyPr>
            <a:normAutofit fontScale="90000"/>
          </a:bodyPr>
          <a:lstStyle/>
          <a:p>
            <a:r>
              <a:rPr lang="cs-CZ" sz="2700" dirty="0"/>
              <a:t>Současné cíle úvěrové činnosti</a:t>
            </a:r>
            <a:br>
              <a:rPr lang="cs-CZ" sz="2700" dirty="0"/>
            </a:br>
            <a:r>
              <a:rPr lang="cs-CZ" dirty="0">
                <a:solidFill>
                  <a:srgbClr val="000000"/>
                </a:solidFill>
              </a:rPr>
              <a:t>	     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defTabSz="914400">
              <a:lnSpc>
                <a:spcPct val="150000"/>
              </a:lnSpc>
              <a:buClr>
                <a:schemeClr val="tx1"/>
              </a:buClr>
              <a:buSzPct val="95000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odpořit 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přizpůsobení na různé typy šoků tak, aby bylo možno se vyhnout zničujícímu ekonomickému přizpůsobení nebo státnímu bankrotu</a:t>
            </a:r>
          </a:p>
          <a:p>
            <a:pPr marL="342900" indent="-342900" defTabSz="914400">
              <a:lnSpc>
                <a:spcPct val="150000"/>
              </a:lnSpc>
              <a:buClr>
                <a:schemeClr val="tx1"/>
              </a:buClr>
              <a:buSzPct val="95000"/>
            </a:pPr>
            <a:endParaRPr lang="cs-CZ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>
              <a:lnSpc>
                <a:spcPct val="150000"/>
              </a:lnSpc>
              <a:buClr>
                <a:schemeClr val="tx1"/>
              </a:buClr>
              <a:buSzPct val="95000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ůsobit 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 katalyzátor pro získání dalších finančních zdrojů, jež by bez zapojení MMF byly nedostupné</a:t>
            </a:r>
          </a:p>
          <a:p>
            <a:pPr marL="342900" indent="-342900" defTabSz="914400">
              <a:lnSpc>
                <a:spcPct val="150000"/>
              </a:lnSpc>
              <a:buClr>
                <a:schemeClr val="tx1"/>
              </a:buClr>
              <a:buSzPct val="95000"/>
            </a:pPr>
            <a:endParaRPr lang="cs-CZ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>
              <a:lnSpc>
                <a:spcPct val="150000"/>
              </a:lnSpc>
              <a:buClr>
                <a:schemeClr val="tx1"/>
              </a:buClr>
              <a:buSzPct val="95000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ředcházet 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finančním krizím</a:t>
            </a:r>
          </a:p>
        </p:txBody>
      </p:sp>
    </p:spTree>
    <p:extLst>
      <p:ext uri="{BB962C8B-B14F-4D97-AF65-F5344CB8AC3E}">
        <p14:creationId xmlns:p14="http://schemas.microsoft.com/office/powerpoint/2010/main" val="12417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Technická asistence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450000" y="703192"/>
            <a:ext cx="7218344" cy="4028797"/>
          </a:xfrm>
        </p:spPr>
        <p:txBody>
          <a:bodyPr/>
          <a:lstStyle/>
          <a:p>
            <a:r>
              <a:rPr lang="cs-CZ" dirty="0"/>
              <a:t>Roční objem technické asistence a budování kapacit dlouhodobě roste a nyní převyšuje 300 mil. </a:t>
            </a:r>
            <a:r>
              <a:rPr lang="cs-CZ" dirty="0" smtClean="0"/>
              <a:t>USD.</a:t>
            </a:r>
          </a:p>
          <a:p>
            <a:endParaRPr lang="cs-CZ" dirty="0"/>
          </a:p>
          <a:p>
            <a:r>
              <a:rPr lang="cs-CZ" dirty="0" smtClean="0"/>
              <a:t>Více </a:t>
            </a:r>
            <a:r>
              <a:rPr lang="cs-CZ" dirty="0"/>
              <a:t>než polovina nákladů je financována z externích </a:t>
            </a:r>
            <a:r>
              <a:rPr lang="cs-CZ" dirty="0" smtClean="0"/>
              <a:t>zdrojů  partnery </a:t>
            </a:r>
            <a:r>
              <a:rPr lang="cs-CZ" dirty="0"/>
              <a:t>MMF. Jedná se především o vlády vyspělých zemí, Evropskou unii a vybrané mezinárodní rozvojové instituce.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97929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22321" t="41168" r="42130" b="20898"/>
          <a:stretch/>
        </p:blipFill>
        <p:spPr bwMode="auto">
          <a:xfrm>
            <a:off x="251520" y="195486"/>
            <a:ext cx="7992888" cy="46805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16660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395537" y="1347614"/>
            <a:ext cx="8144308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>  KONEC PŘEDNÁŠKY</a:t>
            </a:r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>DĚKUJI ZA POZORNOST</a:t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  <a:sym typeface="Wingdings" panose="05000000000000000000" pitchFamily="2" charset="2"/>
              </a:rPr>
              <a:t>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endParaRPr lang="cs-CZ" sz="4000" b="1" i="1" dirty="0">
              <a:solidFill>
                <a:srgbClr val="30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8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363689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Úvěrová činnost</a:t>
            </a:r>
            <a:r>
              <a:rPr lang="cs-CZ" dirty="0">
                <a:solidFill>
                  <a:srgbClr val="000000"/>
                </a:solidFill>
              </a:rPr>
              <a:t>	     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sz="quarter" idx="13"/>
          </p:nvPr>
        </p:nvSpPr>
        <p:spPr>
          <a:xfrm>
            <a:off x="450000" y="699542"/>
            <a:ext cx="7218344" cy="403244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defTabSz="914400">
              <a:lnSpc>
                <a:spcPct val="150000"/>
              </a:lnSpc>
              <a:buClr>
                <a:schemeClr val="tx1"/>
              </a:buClr>
              <a:buSzPct val="95000"/>
            </a:pP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Úvěrová činnost MMF realizována v rámci finanční struktury MMF</a:t>
            </a:r>
          </a:p>
          <a:p>
            <a:pPr marL="342900" indent="-342900" defTabSz="914400">
              <a:lnSpc>
                <a:spcPct val="150000"/>
              </a:lnSpc>
              <a:buClr>
                <a:schemeClr val="tx1"/>
              </a:buClr>
              <a:buSzPct val="95000"/>
            </a:pP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struktura vychází z tři pilířového uspořádání.</a:t>
            </a:r>
          </a:p>
          <a:p>
            <a:pPr marL="342900" indent="-342900" defTabSz="914400">
              <a:lnSpc>
                <a:spcPct val="150000"/>
              </a:lnSpc>
              <a:buClr>
                <a:schemeClr val="tx1"/>
              </a:buClr>
              <a:buSzPct val="95000"/>
            </a:pP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Každý pilíř reprezentuje samostatný typ finanční asistence.</a:t>
            </a:r>
          </a:p>
          <a:p>
            <a:pPr marL="342900" indent="-342900" defTabSz="914400">
              <a:lnSpc>
                <a:spcPct val="150000"/>
              </a:lnSpc>
              <a:buClr>
                <a:schemeClr val="tx1"/>
              </a:buClr>
              <a:buSzPct val="95000"/>
            </a:pP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pilíř – standardní úvěrová aktivita</a:t>
            </a:r>
          </a:p>
          <a:p>
            <a:pPr marL="342900" indent="-342900" defTabSz="914400">
              <a:lnSpc>
                <a:spcPct val="150000"/>
              </a:lnSpc>
              <a:buClr>
                <a:schemeClr val="tx1"/>
              </a:buClr>
              <a:buSzPct val="95000"/>
            </a:pP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pilí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 – zvýhodněná finanční pomoc a snižování zadlužení</a:t>
            </a:r>
          </a:p>
          <a:p>
            <a:pPr marL="342900" indent="-342900" defTabSz="914400">
              <a:lnSpc>
                <a:spcPct val="150000"/>
              </a:lnSpc>
              <a:buClr>
                <a:schemeClr val="tx1"/>
              </a:buClr>
              <a:buSzPct val="95000"/>
            </a:pP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pilíř – emise SDR</a:t>
            </a:r>
            <a:endParaRPr lang="cs-CZ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73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363689"/>
          </a:xfrm>
        </p:spPr>
        <p:txBody>
          <a:bodyPr/>
          <a:lstStyle/>
          <a:p>
            <a:r>
              <a:rPr lang="cs-CZ" dirty="0"/>
              <a:t>Finanční struktura MMF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		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24682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7" name="Obrázek 6"/>
          <p:cNvPicPr/>
          <p:nvPr/>
        </p:nvPicPr>
        <p:blipFill rotWithShape="1">
          <a:blip r:embed="rId3"/>
          <a:srcRect l="17196" t="17350" r="36838" b="12958"/>
          <a:stretch/>
        </p:blipFill>
        <p:spPr bwMode="auto">
          <a:xfrm>
            <a:off x="1547664" y="631184"/>
            <a:ext cx="5688632" cy="4100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07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363689"/>
          </a:xfrm>
        </p:spPr>
        <p:txBody>
          <a:bodyPr/>
          <a:lstStyle/>
          <a:p>
            <a:r>
              <a:rPr lang="cs-CZ" dirty="0"/>
              <a:t>Standardní úvěrové operace</a:t>
            </a:r>
            <a:br>
              <a:rPr lang="cs-CZ" dirty="0"/>
            </a:br>
            <a:r>
              <a:rPr lang="cs-CZ" dirty="0"/>
              <a:t>	     		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sz="quarter" idx="13"/>
          </p:nvPr>
        </p:nvSpPr>
        <p:spPr>
          <a:xfrm>
            <a:off x="450000" y="699543"/>
            <a:ext cx="7218344" cy="40324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MMF – organizace spravující členské příspěvky, které využívá s dalšími rezervními aktivy k poskytnutí úvěru dalším členským zemím s ekonomickými problémy spojenými s nerovnováhou platební bilance.</a:t>
            </a:r>
            <a:endParaRPr lang="cs-CZ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zdroje – splacené členské kvóty, které jsou doplněny multilaterálními a bilaterálními dohodami o poskytnutí finanční zdrojů v případě potřeby.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 – základní účet – je základem většiny transakcí mezi členskými zeměmi a MMF včetně standardních úvěrových operací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 (základní účet) + SDA (speciální účet – </a:t>
            </a:r>
            <a:r>
              <a:rPr lang="cs-CZ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Disbursement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IA (investiční účet – </a:t>
            </a:r>
            <a:r>
              <a:rPr lang="cs-CZ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Investment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cs-CZ" b="1" u="sng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spravuje Generální odbor MMF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 – od založení MMF funguje téměř na stejných principech x SDA a IA se mění dle aktuálních potřeb – na základě rozhodnutí orgánu MMF</a:t>
            </a:r>
            <a:endParaRPr lang="cs-CZ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15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363689"/>
          </a:xfrm>
        </p:spPr>
        <p:txBody>
          <a:bodyPr/>
          <a:lstStyle/>
          <a:p>
            <a:r>
              <a:rPr lang="cs-CZ" dirty="0"/>
              <a:t>Standardní úvěrové operace</a:t>
            </a:r>
            <a:br>
              <a:rPr lang="cs-CZ" dirty="0"/>
            </a:br>
            <a:r>
              <a:rPr lang="cs-CZ" dirty="0"/>
              <a:t>	     		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sz="quarter" idx="13"/>
          </p:nvPr>
        </p:nvSpPr>
        <p:spPr>
          <a:xfrm>
            <a:off x="450000" y="972651"/>
            <a:ext cx="7218344" cy="375933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Účet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 = soubor měn a rezervních aktiv vzešlých 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plně splacených 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kvót</a:t>
            </a:r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typy měn v držbě MMF</a:t>
            </a:r>
          </a:p>
          <a:p>
            <a:pPr marL="742941" lvl="1" indent="-342900" defTabSz="914400">
              <a:buClr>
                <a:schemeClr val="tx1"/>
              </a:buClr>
              <a:buSzPct val="95000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použitelné měny (usable currencies)</a:t>
            </a:r>
          </a:p>
          <a:p>
            <a:pPr marL="742941" lvl="1" indent="-342900" defTabSz="914400">
              <a:buClr>
                <a:schemeClr val="tx1"/>
              </a:buClr>
              <a:buSzPct val="95000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nepoužitelné měny (unusable </a:t>
            </a:r>
            <a:r>
              <a:rPr lang="cs-CZ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currencies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poskytování úvěrů jsou určeny pouze použitelné 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měny – měny členských zemí, které vykazují silnou a stabilní situaci své PB a rezervní pozice. Tyto země posuzuje MMF každé čtvrtletí a jsou uvedeny v plánu finančních transakcí (</a:t>
            </a:r>
            <a:r>
              <a:rPr lang="cs-CZ" sz="16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Trasactions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Členské země vykazující silnou vnější ekonomickou pozici, uvedené ve FTP – mají povinnost na žádost dlužníka převést svou národní měnu na některou ze světových </a:t>
            </a:r>
            <a:r>
              <a:rPr lang="cs-CZ" sz="16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čiroce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používaných měn a poskytnou ji v rámci </a:t>
            </a:r>
            <a:r>
              <a:rPr lang="cs-CZ" sz="16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purchase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16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repurchase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mechanismu.</a:t>
            </a:r>
            <a:endParaRPr lang="cs-CZ" sz="16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>
              <a:buClr>
                <a:schemeClr val="tx1"/>
              </a:buClr>
              <a:buSzPct val="95000"/>
            </a:pP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10/2016 se za světové široce využitelné měny považuje USD, EUR, čínsky </a:t>
            </a:r>
            <a:r>
              <a:rPr lang="cs-CZ" sz="16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juan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YEN, GBP</a:t>
            </a:r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3167844" y="4191931"/>
            <a:ext cx="2808312" cy="155191"/>
          </a:xfrm>
          <a:prstGeom prst="rect">
            <a:avLst/>
          </a:prstGeom>
        </p:spPr>
        <p:txBody>
          <a:bodyPr vert="horz" lIns="68580" tIns="34291" rIns="68580" bIns="3429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051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>
                <a:cs typeface="Arial" pitchFamily="34" charset="0"/>
              </a:rPr>
              <a:t>Mechanismus </a:t>
            </a:r>
            <a:r>
              <a:rPr lang="cs-CZ" dirty="0">
                <a:cs typeface="Arial" pitchFamily="34" charset="0"/>
              </a:rPr>
              <a:t>standardních úvěrových operací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cs-CZ" dirty="0"/>
              <a:t>F</a:t>
            </a:r>
            <a:r>
              <a:rPr lang="cs-CZ" dirty="0" smtClean="0"/>
              <a:t>inanční </a:t>
            </a:r>
            <a:r>
              <a:rPr lang="cs-CZ" dirty="0"/>
              <a:t>pomoc dostupná v tranších</a:t>
            </a:r>
          </a:p>
          <a:p>
            <a:pPr>
              <a:lnSpc>
                <a:spcPct val="130000"/>
              </a:lnSpc>
            </a:pPr>
            <a:r>
              <a:rPr lang="cs-CZ" dirty="0"/>
              <a:t>P</a:t>
            </a:r>
            <a:r>
              <a:rPr lang="cs-CZ" dirty="0" smtClean="0"/>
              <a:t>oskytnutí </a:t>
            </a:r>
            <a:r>
              <a:rPr lang="cs-CZ" dirty="0"/>
              <a:t>další tranše podmíněno splněním dohodnutých podmínek</a:t>
            </a:r>
          </a:p>
          <a:p>
            <a:pPr>
              <a:lnSpc>
                <a:spcPct val="130000"/>
              </a:lnSpc>
            </a:pPr>
            <a:r>
              <a:rPr lang="cs-CZ" dirty="0"/>
              <a:t>Ú</a:t>
            </a:r>
            <a:r>
              <a:rPr lang="cs-CZ" dirty="0" smtClean="0"/>
              <a:t>věr </a:t>
            </a:r>
            <a:r>
              <a:rPr lang="cs-CZ" dirty="0"/>
              <a:t>poskytnut z rezervních aktiv MMF, která dlužnická země koupí za národní měnu</a:t>
            </a:r>
          </a:p>
          <a:p>
            <a:pPr>
              <a:lnSpc>
                <a:spcPct val="130000"/>
              </a:lnSpc>
            </a:pPr>
            <a:r>
              <a:rPr lang="cs-CZ" dirty="0"/>
              <a:t>S</a:t>
            </a:r>
            <a:r>
              <a:rPr lang="cs-CZ" dirty="0" smtClean="0"/>
              <a:t>plácení </a:t>
            </a:r>
            <a:r>
              <a:rPr lang="cs-CZ" dirty="0"/>
              <a:t>probíhá opačným směrem</a:t>
            </a:r>
          </a:p>
          <a:p>
            <a:pPr>
              <a:lnSpc>
                <a:spcPct val="130000"/>
              </a:lnSpc>
            </a:pPr>
            <a:r>
              <a:rPr lang="cs-CZ" dirty="0" err="1"/>
              <a:t>P</a:t>
            </a:r>
            <a:r>
              <a:rPr lang="cs-CZ" dirty="0" err="1" smtClean="0"/>
              <a:t>urchase</a:t>
            </a:r>
            <a:r>
              <a:rPr lang="cs-CZ" dirty="0" smtClean="0"/>
              <a:t> </a:t>
            </a:r>
            <a:r>
              <a:rPr lang="cs-CZ" dirty="0"/>
              <a:t>– repurchase mechanism tak ovlivňuje strukturu zdrojů MMF, nikoliv jejich celkovou výši</a:t>
            </a:r>
          </a:p>
          <a:p>
            <a:pPr lvl="1">
              <a:lnSpc>
                <a:spcPct val="130000"/>
              </a:lnSpc>
            </a:pPr>
            <a:r>
              <a:rPr lang="cs-CZ" dirty="0"/>
              <a:t>P</a:t>
            </a:r>
            <a:r>
              <a:rPr lang="cs-CZ" dirty="0" smtClean="0"/>
              <a:t>oskytnutí </a:t>
            </a:r>
            <a:r>
              <a:rPr lang="cs-CZ" dirty="0"/>
              <a:t>úvěru snižuje objem použitelných měn v držbě MMF a zvyšuje objem měny dlužnické země v držbě MMF</a:t>
            </a:r>
          </a:p>
          <a:p>
            <a:pPr>
              <a:lnSpc>
                <a:spcPct val="13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115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Vlastní 3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307871"/>
      </a:accent6>
      <a:hlink>
        <a:srgbClr val="307871"/>
      </a:hlink>
      <a:folHlink>
        <a:srgbClr val="800080"/>
      </a:folHlink>
    </a:clrScheme>
    <a:fontScheme name="Vlastní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-sablona-OPF" id="{03B121F2-7AB1-4F95-9E0E-4032E0AAF7D9}" vid="{3A2D7B7A-8C72-486E-9E73-6E7B6F4DADB5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4557</TotalTime>
  <Words>2926</Words>
  <Application>Microsoft Office PowerPoint</Application>
  <PresentationFormat>Předvádění na obrazovce (16:9)</PresentationFormat>
  <Paragraphs>272</Paragraphs>
  <Slides>42</Slides>
  <Notes>27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8" baseType="lpstr">
      <vt:lpstr>Arial</vt:lpstr>
      <vt:lpstr>Calibri</vt:lpstr>
      <vt:lpstr>Enriqueta</vt:lpstr>
      <vt:lpstr>Times New Roman</vt:lpstr>
      <vt:lpstr>Wingdings</vt:lpstr>
      <vt:lpstr>SLU</vt:lpstr>
      <vt:lpstr>Úvěrová činnost MMF</vt:lpstr>
      <vt:lpstr>Hlavní etapy úvěrové činnosti         </vt:lpstr>
      <vt:lpstr>Hlavní etapy úvěrové činnosti         </vt:lpstr>
      <vt:lpstr>Současné cíle úvěrové činnosti         </vt:lpstr>
      <vt:lpstr>Úvěrová činnost        </vt:lpstr>
      <vt:lpstr>Finanční struktura MMF    </vt:lpstr>
      <vt:lpstr>Standardní úvěrové operace         </vt:lpstr>
      <vt:lpstr>Standardní úvěrové operace         </vt:lpstr>
      <vt:lpstr>Mechanismus standardních úvěrových operací</vt:lpstr>
      <vt:lpstr>Rezervní pozice země (1)</vt:lpstr>
      <vt:lpstr>Rezervní pozice země (2)        </vt:lpstr>
      <vt:lpstr>Úvěrové nástroje MMF</vt:lpstr>
      <vt:lpstr>Objem nesplacených poskytnutých úvěrů MMF (mld. SDR)         </vt:lpstr>
      <vt:lpstr>Prezentace aplikace PowerPoint</vt:lpstr>
      <vt:lpstr>Prezentace aplikace PowerPoint</vt:lpstr>
      <vt:lpstr>Jednoroční úvěrová kapacita MMF (1996-2006, mld. SDR)         </vt:lpstr>
      <vt:lpstr>Obecné podmínky standardních úvěrových operací         </vt:lpstr>
      <vt:lpstr>Záložní dohody (Stand-By Agreements )   </vt:lpstr>
      <vt:lpstr>Prodloužený úvěr (Extended fund facility)</vt:lpstr>
      <vt:lpstr>Flexibilní úvěrové linky (Flexible credit lines)        </vt:lpstr>
      <vt:lpstr>Preventivní likvidní linky (Precautionary and liquidity lines)   </vt:lpstr>
      <vt:lpstr>Zrychlený nástroj financování (Rapid financing instrument)   </vt:lpstr>
      <vt:lpstr>Prezentace aplikace PowerPoint</vt:lpstr>
      <vt:lpstr>Finanční asistence pro nízkopříjmové země</vt:lpstr>
      <vt:lpstr>Facility pro nízkopříjmové země         </vt:lpstr>
      <vt:lpstr>Extended credit facility – rozšířená úvěrová facilita       </vt:lpstr>
      <vt:lpstr>Standby credit facility - Záložní úvěrová facilita </vt:lpstr>
      <vt:lpstr>Rapid credit facility – Zrýchlená úvěrová facilita </vt:lpstr>
      <vt:lpstr>Policy Support Instrument – nástroj na podporu HP</vt:lpstr>
      <vt:lpstr>Podmínky zvýhodněných úvěrů</vt:lpstr>
      <vt:lpstr>Prezentace aplikace PowerPoint</vt:lpstr>
      <vt:lpstr>Nově poskytnuté úvěry v jednotlivých letech (mld. SDR)         </vt:lpstr>
      <vt:lpstr>Heavily Indebted Poor Countries Inititative - HIPC</vt:lpstr>
      <vt:lpstr>Heavily Indebted Poor Countries Inititative - HIPC</vt:lpstr>
      <vt:lpstr>Heavily Indebted Poor Countries Inititative - HIPC</vt:lpstr>
      <vt:lpstr>Heavily Indebted Poor Countries Inititative - HIPC</vt:lpstr>
      <vt:lpstr>Seznam zemí způsobilých pro oddlužení v rámci HIPC (stav k říjnu 2020) </vt:lpstr>
      <vt:lpstr>Prezentace aplikace PowerPoint</vt:lpstr>
      <vt:lpstr>Technická asistence</vt:lpstr>
      <vt:lpstr>Technická asistence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uzivatel</cp:lastModifiedBy>
  <cp:revision>171</cp:revision>
  <dcterms:created xsi:type="dcterms:W3CDTF">2016-07-06T15:42:34Z</dcterms:created>
  <dcterms:modified xsi:type="dcterms:W3CDTF">2021-10-18T22:03:03Z</dcterms:modified>
</cp:coreProperties>
</file>