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15" r:id="rId14"/>
    <p:sldId id="316" r:id="rId15"/>
    <p:sldId id="357" r:id="rId16"/>
    <p:sldId id="318" r:id="rId17"/>
    <p:sldId id="319" r:id="rId18"/>
    <p:sldId id="320" r:id="rId19"/>
    <p:sldId id="321" r:id="rId20"/>
    <p:sldId id="323" r:id="rId21"/>
    <p:sldId id="324" r:id="rId22"/>
    <p:sldId id="356" r:id="rId23"/>
    <p:sldId id="326" r:id="rId24"/>
    <p:sldId id="327" r:id="rId25"/>
    <p:sldId id="328" r:id="rId26"/>
    <p:sldId id="358" r:id="rId27"/>
    <p:sldId id="330" r:id="rId28"/>
    <p:sldId id="331" r:id="rId29"/>
    <p:sldId id="333" r:id="rId30"/>
    <p:sldId id="334" r:id="rId31"/>
    <p:sldId id="359" r:id="rId32"/>
    <p:sldId id="335" r:id="rId33"/>
    <p:sldId id="336" r:id="rId34"/>
    <p:sldId id="337" r:id="rId35"/>
    <p:sldId id="338" r:id="rId36"/>
    <p:sldId id="341" r:id="rId37"/>
    <p:sldId id="342" r:id="rId38"/>
    <p:sldId id="343" r:id="rId39"/>
    <p:sldId id="344" r:id="rId40"/>
    <p:sldId id="345" r:id="rId41"/>
    <p:sldId id="350" r:id="rId42"/>
    <p:sldId id="351" r:id="rId43"/>
    <p:sldId id="352" r:id="rId44"/>
    <p:sldId id="353" r:id="rId45"/>
    <p:sldId id="354" r:id="rId46"/>
    <p:sldId id="304" r:id="rId4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963" autoAdjust="0"/>
  </p:normalViewPr>
  <p:slideViewPr>
    <p:cSldViewPr>
      <p:cViewPr varScale="1">
        <p:scale>
          <a:sx n="105" d="100"/>
          <a:sy n="105" d="100"/>
        </p:scale>
        <p:origin x="75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729891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</a:t>
            </a:r>
            <a:r>
              <a:rPr lang="cs-CZ" altLang="cs-CZ" sz="1600" b="1" baseline="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b="1" baseline="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rozvojové banky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2021.ar-ebrd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Regionální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rozvojové banky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Standardní operace</a:t>
            </a:r>
          </a:p>
          <a:p>
            <a:pPr lvl="1"/>
            <a:r>
              <a:rPr lang="cs-CZ" dirty="0"/>
              <a:t>Politické riziko: odpovědnost RRB vůči akcionářům</a:t>
            </a:r>
          </a:p>
          <a:p>
            <a:pPr lvl="1"/>
            <a:r>
              <a:rPr lang="cs-CZ" dirty="0"/>
              <a:t>Tržní riziko: schopnost RRB získávat zdroje na kapitálových trzích za výhodných podmínek</a:t>
            </a:r>
          </a:p>
          <a:p>
            <a:pPr lvl="1"/>
            <a:r>
              <a:rPr lang="cs-CZ" dirty="0"/>
              <a:t>Portfoliové (úvěrové) riziko: kvalita a struktura souboru poskytnutých úvěrů</a:t>
            </a:r>
            <a:br>
              <a:rPr lang="cs-CZ" dirty="0"/>
            </a:br>
            <a:endParaRPr lang="cs-CZ" dirty="0"/>
          </a:p>
          <a:p>
            <a:r>
              <a:rPr lang="cs-CZ" dirty="0"/>
              <a:t>Zvýhodněné operace</a:t>
            </a:r>
          </a:p>
          <a:p>
            <a:pPr lvl="1"/>
            <a:r>
              <a:rPr lang="cs-CZ" dirty="0"/>
              <a:t>Politické riziko</a:t>
            </a:r>
          </a:p>
          <a:p>
            <a:pPr lvl="1"/>
            <a:r>
              <a:rPr lang="cs-CZ" dirty="0"/>
              <a:t>Portfoliové (úvěrové) riziko: schopnost dlužnických zemí dostát svým závazkům</a:t>
            </a:r>
          </a:p>
          <a:p>
            <a:pPr lvl="1"/>
            <a:r>
              <a:rPr lang="cs-CZ" dirty="0"/>
              <a:t>Riziko i u RRB: menší kontrola než u soukromých věřitelů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01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a objem úvěrových operací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50. – 70.léta</a:t>
            </a:r>
          </a:p>
          <a:p>
            <a:pPr lvl="1"/>
            <a:r>
              <a:rPr lang="cs-CZ" dirty="0"/>
              <a:t>Investice do energetiky, infrastruktury, zásobování vodou</a:t>
            </a:r>
          </a:p>
          <a:p>
            <a:pPr lvl="1"/>
            <a:r>
              <a:rPr lang="cs-CZ" dirty="0"/>
              <a:t>Větší diverzifikace na konci 60.let</a:t>
            </a:r>
          </a:p>
          <a:p>
            <a:pPr lvl="1"/>
            <a:r>
              <a:rPr lang="cs-CZ" dirty="0"/>
              <a:t>Zvýšená pomoc do sociální oblasti po ropných krizích v 70.letech</a:t>
            </a:r>
          </a:p>
          <a:p>
            <a:r>
              <a:rPr lang="cs-CZ" dirty="0"/>
              <a:t>80.léta</a:t>
            </a:r>
          </a:p>
          <a:p>
            <a:pPr lvl="1"/>
            <a:r>
              <a:rPr lang="cs-CZ" dirty="0"/>
              <a:t>V důsledku dlužnických krizí nárůst objemu úvěrů na stabilitu platební bilance</a:t>
            </a:r>
          </a:p>
          <a:p>
            <a:pPr lvl="1"/>
            <a:r>
              <a:rPr lang="cs-CZ" dirty="0"/>
              <a:t>Programy pomáhající odstranit strukturální problémy ekonomiky</a:t>
            </a:r>
          </a:p>
          <a:p>
            <a:r>
              <a:rPr lang="cs-CZ" dirty="0"/>
              <a:t>90.léta</a:t>
            </a:r>
          </a:p>
          <a:p>
            <a:pPr lvl="1"/>
            <a:r>
              <a:rPr lang="cs-CZ" dirty="0"/>
              <a:t>Zvýšený důraz na lidská práva, rovnoprávnost pohlaví a menšin, ochranu životního prostředí, sociální sféru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96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Zaměření a objem úvěrových operací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 roce 2000</a:t>
            </a:r>
          </a:p>
          <a:p>
            <a:pPr lvl="1"/>
            <a:r>
              <a:rPr lang="cs-CZ" dirty="0"/>
              <a:t>1. významným faktorem, který ovlivnil činnost RRB a SRRB byla globální finanční krize</a:t>
            </a:r>
          </a:p>
          <a:p>
            <a:pPr lvl="2"/>
            <a:r>
              <a:rPr lang="cs-CZ" dirty="0"/>
              <a:t>Africká rozvojová banka  - podpora zemí zasažených finanční krizí -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Disbursement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a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Liquidity</a:t>
            </a:r>
            <a:r>
              <a:rPr lang="cs-CZ" dirty="0"/>
              <a:t> </a:t>
            </a:r>
            <a:r>
              <a:rPr lang="cs-CZ" dirty="0" err="1"/>
              <a:t>Facility</a:t>
            </a:r>
            <a:r>
              <a:rPr lang="cs-CZ" dirty="0"/>
              <a:t> v hodnotě 1,5 miliardy USD</a:t>
            </a:r>
          </a:p>
          <a:p>
            <a:pPr lvl="2"/>
            <a:r>
              <a:rPr lang="cs-CZ" dirty="0"/>
              <a:t>Meziamerická rozvojová banka – podpora zemí zasažených finanční krizí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Liquidity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ve výšce 6 mld. USD a zvýšení půjček na </a:t>
            </a:r>
            <a:r>
              <a:rPr lang="cs-CZ" dirty="0" err="1"/>
              <a:t>mikrofinancování</a:t>
            </a:r>
            <a:r>
              <a:rPr lang="cs-CZ" dirty="0"/>
              <a:t> prostřednictvím 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Fund</a:t>
            </a:r>
            <a:endParaRPr lang="cs-CZ" dirty="0"/>
          </a:p>
          <a:p>
            <a:pPr lvl="1"/>
            <a:r>
              <a:rPr lang="cs-CZ" dirty="0"/>
              <a:t>Kritika pomoci RRB A SRRB </a:t>
            </a:r>
          </a:p>
          <a:p>
            <a:pPr lvl="1"/>
            <a:r>
              <a:rPr lang="cs-CZ" dirty="0"/>
              <a:t>2. významným faktorem, který ovlivnil činnost RRB a SRRB – krize způsobená pandemii COVID - 19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9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a užití zisku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Příjmy z úvěrových operací</a:t>
            </a:r>
          </a:p>
          <a:p>
            <a:pPr lvl="1"/>
            <a:r>
              <a:rPr lang="cs-CZ" dirty="0"/>
              <a:t>Nárůst přes zvýšení celkového objemu úvěrů nebo růst úrokových sazeb</a:t>
            </a:r>
          </a:p>
          <a:p>
            <a:pPr lvl="1"/>
            <a:r>
              <a:rPr lang="cs-CZ" dirty="0"/>
              <a:t>První i druhé vede v důsledku ke zvýšení portfoliového rizika</a:t>
            </a:r>
          </a:p>
          <a:p>
            <a:r>
              <a:rPr lang="cs-CZ" dirty="0"/>
              <a:t>Příjmy z managementu aktiv</a:t>
            </a:r>
          </a:p>
          <a:p>
            <a:pPr lvl="1"/>
            <a:r>
              <a:rPr lang="cs-CZ" dirty="0"/>
              <a:t>Nárůst přes zvýšení krátkodobých investic nebo akceptování vyšší míry rizika investic</a:t>
            </a:r>
          </a:p>
          <a:p>
            <a:pPr lvl="1"/>
            <a:r>
              <a:rPr lang="cs-CZ" dirty="0"/>
              <a:t>Příjmy více volatilní a závislé na vývoji na kapitálových trzích</a:t>
            </a:r>
          </a:p>
          <a:p>
            <a:r>
              <a:rPr lang="cs-CZ" dirty="0"/>
              <a:t>Rozdělení zisku</a:t>
            </a:r>
          </a:p>
          <a:p>
            <a:pPr lvl="1"/>
            <a:r>
              <a:rPr lang="cs-CZ" dirty="0"/>
              <a:t>Každá RRB přistupuje k rozdělení zisku odlišně</a:t>
            </a:r>
          </a:p>
          <a:p>
            <a:pPr lvl="1"/>
            <a:r>
              <a:rPr lang="cs-CZ" dirty="0"/>
              <a:t>Základní úkol spočívá v určení podílu rezerv, zvýšení úvěrové aktivity, poskytování grantů či rozhodnutí o snížení úrokových sazeb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5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banka pro obnovu a rozvoj (EBRD)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15566"/>
            <a:ext cx="7218344" cy="3759339"/>
          </a:xfrm>
        </p:spPr>
        <p:txBody>
          <a:bodyPr/>
          <a:lstStyle/>
          <a:p>
            <a:r>
              <a:rPr lang="cs-CZ" dirty="0"/>
              <a:t>Založena v roce 1990 (činnost od dubna 1991)</a:t>
            </a:r>
          </a:p>
          <a:p>
            <a:pPr lvl="1"/>
            <a:r>
              <a:rPr lang="cs-CZ" dirty="0"/>
              <a:t>Cíl: přispět k rychlejší transformaci ekonomik bývalých komunistických zemí střední a východní Evropy a k rychlejšímu postupu směrem k moderní tržní ekonomice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38 zakládajících zemí</a:t>
            </a:r>
          </a:p>
          <a:p>
            <a:pPr lvl="1"/>
            <a:r>
              <a:rPr lang="cs-CZ" dirty="0"/>
              <a:t>V současnosti 69 členů (67 zemí + EIB + ES)</a:t>
            </a:r>
          </a:p>
          <a:p>
            <a:r>
              <a:rPr lang="cs-CZ" dirty="0"/>
              <a:t>Menší regionální charakter banky</a:t>
            </a:r>
          </a:p>
          <a:p>
            <a:pPr lvl="1"/>
            <a:r>
              <a:rPr lang="cs-CZ" dirty="0"/>
              <a:t>Největší akcionář USA (10 %)</a:t>
            </a:r>
          </a:p>
          <a:p>
            <a:pPr lvl="1"/>
            <a:r>
              <a:rPr lang="cs-CZ" dirty="0"/>
              <a:t>Francie, Německo, Itálie, Japonsko a Velká Británie (8,5 %)</a:t>
            </a:r>
          </a:p>
          <a:p>
            <a:pPr lvl="1"/>
            <a:r>
              <a:rPr lang="cs-CZ" dirty="0"/>
              <a:t>Česko (0,85 %)</a:t>
            </a:r>
          </a:p>
          <a:p>
            <a:r>
              <a:rPr lang="cs-CZ" dirty="0"/>
              <a:t>Sídlo v Londýně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30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pPr lvl="1"/>
            <a:r>
              <a:rPr lang="cs-CZ" dirty="0"/>
              <a:t>Česko zastoupeno ministrem financí</a:t>
            </a:r>
          </a:p>
          <a:p>
            <a:r>
              <a:rPr lang="cs-CZ" dirty="0"/>
              <a:t>Rada výkonných ředitelů (23 členů)</a:t>
            </a:r>
          </a:p>
          <a:p>
            <a:pPr lvl="1"/>
            <a:r>
              <a:rPr lang="cs-CZ" dirty="0"/>
              <a:t>11 ředitelů ze zemí EU15, EIB a ES a každá ze skupin (země střední a východní Evropy, ostatní evropské země a mimoevropské země) zastoupena 4 řediteli</a:t>
            </a:r>
          </a:p>
          <a:p>
            <a:r>
              <a:rPr lang="cs-CZ" dirty="0"/>
              <a:t>Prezident (</a:t>
            </a:r>
            <a:r>
              <a:rPr lang="cs-CZ" dirty="0" err="1"/>
              <a:t>Odile</a:t>
            </a:r>
            <a:r>
              <a:rPr lang="cs-CZ" dirty="0"/>
              <a:t> </a:t>
            </a:r>
            <a:r>
              <a:rPr lang="cs-CZ" dirty="0" err="1"/>
              <a:t>Renaud</a:t>
            </a:r>
            <a:r>
              <a:rPr lang="cs-CZ" dirty="0"/>
              <a:t>-Basso)</a:t>
            </a:r>
          </a:p>
          <a:p>
            <a:pPr lvl="1"/>
            <a:r>
              <a:rPr lang="cs-CZ" dirty="0"/>
              <a:t>Volen Radou guvernérů na 4-leté funkční období</a:t>
            </a:r>
          </a:p>
          <a:p>
            <a:pPr lvl="1"/>
            <a:r>
              <a:rPr lang="cs-CZ" dirty="0"/>
              <a:t>Obyvatel některé z evropských členských států</a:t>
            </a:r>
          </a:p>
          <a:p>
            <a:r>
              <a:rPr lang="cs-CZ" dirty="0"/>
              <a:t>Pobočky v mnoha zemích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24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EBRD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(30 mld. EUR, 6 mld. splaceno, není využíván k přímému financování úvěrových aktivit)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Celkem emitováno za 78 mld. EUR v 40 měnách, 26,4 mld. je nesplaceno</a:t>
            </a:r>
          </a:p>
          <a:p>
            <a:pPr lvl="2"/>
            <a:r>
              <a:rPr lang="cs-CZ" dirty="0"/>
              <a:t>Průměrná splatnost 6,7 let, u nesplaceného dluhu aktuálně 2,8 roků</a:t>
            </a:r>
          </a:p>
          <a:p>
            <a:r>
              <a:rPr lang="cs-CZ" dirty="0"/>
              <a:t>Spolufinancování</a:t>
            </a:r>
          </a:p>
          <a:p>
            <a:pPr lvl="1"/>
            <a:r>
              <a:rPr lang="cs-CZ" dirty="0"/>
              <a:t>U projektů v soukromém sektoru angažovanost EBRD max. 35%</a:t>
            </a:r>
          </a:p>
          <a:p>
            <a:pPr lvl="1"/>
            <a:r>
              <a:rPr lang="cs-CZ" dirty="0"/>
              <a:t>Spolupráce zejména s komerčními bankami, vládními agenturami, rozvojovými institucemi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69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Do veřejného sektoru a odvětví se státním zájmem max. 40 % aktivit (celkově i v jednotlivých zemích)</a:t>
            </a:r>
          </a:p>
          <a:p>
            <a:r>
              <a:rPr lang="cs-CZ" dirty="0"/>
              <a:t>Za dobu existence 5700 projektů v objemu 145 mld. EUR</a:t>
            </a:r>
          </a:p>
          <a:p>
            <a:pPr lvl="2"/>
            <a:r>
              <a:rPr lang="cs-CZ" dirty="0"/>
              <a:t>V roce 2019 přesahovali investice EBRD 10 mld. EUR. EBRD financovala bezprecedentní počet 452 projektů Zaměření úvěrů</a:t>
            </a:r>
          </a:p>
          <a:p>
            <a:pPr lvl="1"/>
            <a:r>
              <a:rPr lang="cs-CZ" dirty="0"/>
              <a:t>Podporu produktivního soukromého sektoru (hlavně MSP)</a:t>
            </a:r>
          </a:p>
          <a:p>
            <a:pPr lvl="1"/>
            <a:r>
              <a:rPr lang="cs-CZ" dirty="0"/>
              <a:t>Reforma finančního sektoru (rozvoj kapitálových trhů a privatizace bank)</a:t>
            </a:r>
          </a:p>
          <a:p>
            <a:pPr lvl="1"/>
            <a:r>
              <a:rPr lang="cs-CZ" dirty="0"/>
              <a:t>Zlepšení infrastruktury</a:t>
            </a:r>
          </a:p>
          <a:p>
            <a:pPr lvl="1"/>
            <a:r>
              <a:rPr lang="cs-CZ" dirty="0"/>
              <a:t>Zlepšení ochrany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17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EBRD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Minimální výše angažovanosti EBRD je 5 mil. EUR</a:t>
            </a:r>
          </a:p>
          <a:p>
            <a:pPr lvl="1"/>
            <a:r>
              <a:rPr lang="cs-CZ" dirty="0"/>
              <a:t>Úvěry na komerčních principech</a:t>
            </a:r>
          </a:p>
          <a:p>
            <a:pPr lvl="1"/>
            <a:r>
              <a:rPr lang="cs-CZ" dirty="0"/>
              <a:t>Půjčky ve veřejném sektoru</a:t>
            </a:r>
          </a:p>
          <a:p>
            <a:pPr lvl="2"/>
            <a:r>
              <a:rPr lang="cs-CZ" dirty="0"/>
              <a:t>Splatnost 5-15 let, odklad 3-5 let, úroková sazba variabilní (základní + přirážka)</a:t>
            </a:r>
          </a:p>
          <a:p>
            <a:pPr lvl="1"/>
            <a:r>
              <a:rPr lang="cs-CZ" dirty="0"/>
              <a:t>Soukromý sektor </a:t>
            </a:r>
          </a:p>
          <a:p>
            <a:pPr lvl="2"/>
            <a:r>
              <a:rPr lang="cs-CZ" dirty="0"/>
              <a:t>Splatnost 5-10 let, bez odkladu, stejný princip úrokové sazby</a:t>
            </a:r>
          </a:p>
          <a:p>
            <a:pPr lvl="2"/>
            <a:endParaRPr lang="cs-CZ" dirty="0"/>
          </a:p>
          <a:p>
            <a:r>
              <a:rPr lang="cs-CZ" dirty="0"/>
              <a:t>Typy úvěrů</a:t>
            </a:r>
          </a:p>
          <a:p>
            <a:pPr lvl="1"/>
            <a:r>
              <a:rPr lang="cs-CZ" dirty="0"/>
              <a:t>Standardní půjčky</a:t>
            </a:r>
          </a:p>
          <a:p>
            <a:pPr lvl="1"/>
            <a:r>
              <a:rPr lang="cs-CZ" dirty="0"/>
              <a:t>Projekty malým a středním firmám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582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EBRD investuje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843558"/>
            <a:ext cx="630541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regionálních rozvojových bank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Osamostatnění mnoha bývalých kolonií a vznik nových rozvojových států</a:t>
            </a:r>
          </a:p>
          <a:p>
            <a:r>
              <a:rPr lang="cs-CZ" dirty="0"/>
              <a:t>Integrační tendence</a:t>
            </a:r>
          </a:p>
          <a:p>
            <a:r>
              <a:rPr lang="cs-CZ" dirty="0"/>
              <a:t>Ekonomická a sociální spolupráce mezi rozvojovými zeměmi</a:t>
            </a:r>
          </a:p>
          <a:p>
            <a:r>
              <a:rPr lang="cs-CZ" dirty="0"/>
              <a:t>Vznik tří bank v 50. a 60. letech 20.století</a:t>
            </a:r>
          </a:p>
          <a:p>
            <a:endParaRPr lang="cs-CZ" dirty="0"/>
          </a:p>
          <a:p>
            <a:r>
              <a:rPr lang="cs-CZ" dirty="0"/>
              <a:t>Pád komunismu ve střední a východní Evropě a rozpad Sovětského svazu a Jugoslávie</a:t>
            </a:r>
          </a:p>
          <a:p>
            <a:r>
              <a:rPr lang="cs-CZ" dirty="0"/>
              <a:t>Vznik Evropské banky pro obnovu a rozvoj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Schválené a poskytnuté úvěry EBRD </a:t>
            </a:r>
            <a:r>
              <a:rPr lang="cs-CZ" sz="1800" dirty="0"/>
              <a:t>(1991-2015, </a:t>
            </a:r>
            <a:r>
              <a:rPr lang="cs-CZ" sz="1800" dirty="0" err="1"/>
              <a:t>mil.EUR</a:t>
            </a:r>
            <a:r>
              <a:rPr lang="cs-CZ" sz="1800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3598"/>
            <a:ext cx="4210050" cy="3457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03598"/>
            <a:ext cx="41624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Objem úvěrové aktivity EBRD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873" t="24407" r="15840" b="27661"/>
          <a:stretch/>
        </p:blipFill>
        <p:spPr bwMode="auto">
          <a:xfrm>
            <a:off x="251520" y="1059582"/>
            <a:ext cx="8064895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24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výsledky EBRD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1660" t="30876" r="22950" b="11782"/>
          <a:stretch/>
        </p:blipFill>
        <p:spPr bwMode="auto">
          <a:xfrm>
            <a:off x="467544" y="1131590"/>
            <a:ext cx="720080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81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projektů EBRD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vždy za aktuální rok viz.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</a:p>
          <a:p>
            <a:r>
              <a:rPr lang="cs-CZ" dirty="0">
                <a:hlinkClick r:id="rId2"/>
              </a:rPr>
              <a:t>https://2021.ar-ebrd.com/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34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v Česku </a:t>
            </a:r>
            <a:r>
              <a:rPr lang="cs-CZ" sz="1800" dirty="0"/>
              <a:t>(2004-2006)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12" y="802916"/>
            <a:ext cx="3751976" cy="39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7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EBRD a Česko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/>
              <a:t>Říjen 2007 dokončen proces graduace</a:t>
            </a:r>
          </a:p>
          <a:p>
            <a:r>
              <a:rPr lang="cs-CZ" dirty="0"/>
              <a:t>Česko již nemá právo čerpat pomoc od EBRD</a:t>
            </a:r>
          </a:p>
          <a:p>
            <a:r>
              <a:rPr lang="cs-CZ" dirty="0"/>
              <a:t>Zahájené projekty budou nadále pokračovat</a:t>
            </a:r>
          </a:p>
          <a:p>
            <a:r>
              <a:rPr lang="cs-CZ" dirty="0"/>
              <a:t>Česko jako dárce ve Western </a:t>
            </a:r>
            <a:r>
              <a:rPr lang="cs-CZ" dirty="0" err="1"/>
              <a:t>Balkans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od r. 2006 přispělo 4 mil. EUR</a:t>
            </a:r>
          </a:p>
          <a:p>
            <a:r>
              <a:rPr lang="cs-CZ" dirty="0"/>
              <a:t>V roce 2007 založen Czech </a:t>
            </a:r>
            <a:r>
              <a:rPr lang="cs-CZ" dirty="0" err="1"/>
              <a:t>Official</a:t>
            </a:r>
            <a:r>
              <a:rPr lang="cs-CZ" dirty="0"/>
              <a:t> Development </a:t>
            </a:r>
            <a:r>
              <a:rPr lang="cs-CZ" dirty="0" err="1"/>
              <a:t>Assistance</a:t>
            </a:r>
            <a:r>
              <a:rPr lang="cs-CZ" dirty="0"/>
              <a:t> (ODA)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(TC) </a:t>
            </a:r>
            <a:r>
              <a:rPr lang="cs-CZ" dirty="0" err="1"/>
              <a:t>Fund</a:t>
            </a:r>
            <a:r>
              <a:rPr lang="cs-CZ" dirty="0"/>
              <a:t>. Česko přispělo v letech 2010-11 9,5 mil. EUR</a:t>
            </a:r>
          </a:p>
          <a:p>
            <a:r>
              <a:rPr lang="cs-CZ" dirty="0"/>
              <a:t>Spolupráce s 13 českými bankami v rámci Trade </a:t>
            </a:r>
            <a:r>
              <a:rPr lang="cs-CZ" dirty="0" err="1"/>
              <a:t>Facilitation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 (v Česku zatím podpora 77 obchodů za 32 mil. EUR)</a:t>
            </a:r>
          </a:p>
          <a:p>
            <a:r>
              <a:rPr lang="cs-CZ" dirty="0"/>
              <a:t>V roce 2018 čeští konzultanti získali 28 poradenských kontraktů v hodnotě 1,9 mil. EUR, a to v oblasti energetiky, komunální infrastruktury, dopravy a finančních institucí.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5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Meziamerická rozvojová banka (IADB)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prosinci 1959</a:t>
            </a:r>
          </a:p>
          <a:p>
            <a:pPr lvl="1"/>
            <a:r>
              <a:rPr lang="cs-CZ" dirty="0"/>
              <a:t>Cíl: podpořit a urychlit ekonomický a sociální rozvoj v latinské Americe a Karibiku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(19 regionálních + USA)</a:t>
            </a:r>
          </a:p>
          <a:p>
            <a:pPr lvl="1"/>
            <a:r>
              <a:rPr lang="cs-CZ" dirty="0"/>
              <a:t>V současnosti 48 členů (26 regionálních + 22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latinské Ameriky a Karibiku drží zhruba 50 % kapitálu</a:t>
            </a:r>
          </a:p>
          <a:p>
            <a:pPr lvl="1"/>
            <a:r>
              <a:rPr lang="cs-CZ" dirty="0"/>
              <a:t>USA 30 %, Japonsko 5 %, Kanada 4 %, ostatní 11 %</a:t>
            </a:r>
          </a:p>
          <a:p>
            <a:r>
              <a:rPr lang="cs-CZ" dirty="0"/>
              <a:t>Sídlo ve Washingtonu D.C.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41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(14 členů)</a:t>
            </a:r>
          </a:p>
          <a:p>
            <a:pPr lvl="1"/>
            <a:r>
              <a:rPr lang="cs-CZ" dirty="0"/>
              <a:t>USA a Kanada mají své výkonné ředitele</a:t>
            </a:r>
          </a:p>
          <a:p>
            <a:r>
              <a:rPr lang="cs-CZ" dirty="0"/>
              <a:t>prezident (</a:t>
            </a:r>
            <a:r>
              <a:rPr lang="cs-CZ" dirty="0" err="1"/>
              <a:t>Mauricio</a:t>
            </a:r>
            <a:r>
              <a:rPr lang="cs-CZ" dirty="0"/>
              <a:t> </a:t>
            </a:r>
            <a:r>
              <a:rPr lang="cs-CZ" dirty="0" err="1"/>
              <a:t>Claver-Carone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latinskoamerické země</a:t>
            </a:r>
          </a:p>
          <a:p>
            <a:pPr lvl="2"/>
            <a:r>
              <a:rPr lang="cs-CZ" dirty="0"/>
              <a:t>viceprezident tradičně občan USA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0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organizace skupiny IADB</a:t>
            </a:r>
          </a:p>
          <a:p>
            <a:pPr lvl="1"/>
            <a:r>
              <a:rPr lang="cs-CZ" dirty="0"/>
              <a:t>Meziamerická investiční korporace (IAIC = IDB </a:t>
            </a:r>
            <a:r>
              <a:rPr lang="cs-CZ" dirty="0" err="1"/>
              <a:t>invest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založena 1986,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Meziamerická investiční korporace funguje od roku 2017 jako IDB Invest,</a:t>
            </a:r>
            <a:r>
              <a:rPr lang="cs-CZ" dirty="0"/>
              <a:t>  podpora zakládání a modernizaci malých a středních firem</a:t>
            </a:r>
          </a:p>
          <a:p>
            <a:pPr lvl="1"/>
            <a:r>
              <a:rPr lang="cs-CZ" dirty="0"/>
              <a:t>Multilaterální investiční fond (MIF = IDB </a:t>
            </a:r>
            <a:r>
              <a:rPr lang="cs-CZ" dirty="0" err="1"/>
              <a:t>Lab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1993, poskytování grantů na rozvoj soukromého sektoru,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 roce 2018 se MIF ve skutečnosti stává IDB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, teda inovační laboratoří skupiny IADB Group. Hlavním cílem IDB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je podporovat inovace s přesvědčením, že jsou silným nástrojem, který může výrazným způsobem pozitivně ovlivnit ekonomický vývoj v zemích latinské Ameriky a Karibiku.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78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7218344" cy="4028797"/>
          </a:xfrm>
        </p:spPr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176,8 mld. USD (splaceno 3,4 %)</a:t>
            </a:r>
          </a:p>
          <a:p>
            <a:pPr lvl="1"/>
            <a:r>
              <a:rPr lang="cs-CZ" dirty="0"/>
              <a:t>Fond pro speciální operace 10 mld. USD (dárcovské příspěvky členských zemí) Rada guvernérů jednomyslně schválila převod aktiv a pasiv tohoto fondu na zdroje základního kapitálu a to s účinnosti od 1/1/2017. 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 (80 % operací financováno z cizích zdrojů)</a:t>
            </a:r>
          </a:p>
          <a:p>
            <a:pPr lvl="1"/>
            <a:r>
              <a:rPr lang="cs-CZ" dirty="0"/>
              <a:t>zejména emise obligací na kapitálových trzích</a:t>
            </a:r>
          </a:p>
          <a:p>
            <a:pPr lvl="2"/>
            <a:r>
              <a:rPr lang="cs-CZ" dirty="0"/>
              <a:t>roční emise 6-9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/>
              <a:t>Svěřenecké fondy na základě multilaterálních smluv</a:t>
            </a:r>
          </a:p>
          <a:p>
            <a:pPr lvl="1"/>
            <a:r>
              <a:rPr lang="cs-CZ" dirty="0"/>
              <a:t>spolufinancování především se Světovou bankou, Japonskem a evropskými zeměmi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35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rozvojové banky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Meziamerická rozvojová banka (Inter-American Development Bank)</a:t>
            </a:r>
          </a:p>
          <a:p>
            <a:pPr lvl="1"/>
            <a:r>
              <a:rPr lang="cs-CZ" dirty="0"/>
              <a:t>Multilaterální investiční fond (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Meziamerická investiční korporace (Inter-American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Corporation</a:t>
            </a:r>
            <a:r>
              <a:rPr lang="cs-CZ" dirty="0"/>
              <a:t>)</a:t>
            </a:r>
          </a:p>
          <a:p>
            <a:r>
              <a:rPr lang="cs-CZ" dirty="0"/>
              <a:t>Africká rozvojová banka (</a:t>
            </a:r>
            <a:r>
              <a:rPr lang="cs-CZ" dirty="0" err="1"/>
              <a:t>African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African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Asijská rozvojová banka (</a:t>
            </a:r>
            <a:r>
              <a:rPr lang="cs-CZ" dirty="0" err="1"/>
              <a:t>Asian</a:t>
            </a:r>
            <a:r>
              <a:rPr lang="cs-CZ" dirty="0"/>
              <a:t> Development Bank)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Asian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r>
              <a:rPr lang="cs-CZ" dirty="0"/>
              <a:t>Evropská banka pro obnovu a rozvoj (European Bank for </a:t>
            </a:r>
            <a:r>
              <a:rPr lang="cs-CZ" dirty="0" err="1"/>
              <a:t>Reconstruction</a:t>
            </a:r>
            <a:r>
              <a:rPr lang="cs-CZ" dirty="0"/>
              <a:t> and Development)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40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IADB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04" y="783120"/>
            <a:ext cx="5989392" cy="40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Jako příjemci vlády zemí, regionů, samospráva, občanské organizace </a:t>
            </a:r>
            <a:br>
              <a:rPr lang="cs-CZ" dirty="0"/>
            </a:br>
            <a:r>
              <a:rPr lang="cs-CZ" dirty="0"/>
              <a:t>s garancí vlády</a:t>
            </a:r>
          </a:p>
          <a:p>
            <a:pPr lvl="1"/>
            <a:r>
              <a:rPr lang="cs-CZ" dirty="0"/>
              <a:t>V soukromé sféře bez záruk max. 5 % úvěrů</a:t>
            </a:r>
          </a:p>
          <a:p>
            <a:r>
              <a:rPr lang="cs-CZ" dirty="0"/>
              <a:t>Zaměření úvěrů</a:t>
            </a:r>
          </a:p>
          <a:p>
            <a:pPr lvl="1"/>
            <a:r>
              <a:rPr lang="cs-CZ" dirty="0"/>
              <a:t>V minulosti zejména sektory průmyslu a zemědělství, energetická a dopravní infrastruktura </a:t>
            </a:r>
          </a:p>
          <a:p>
            <a:pPr lvl="1"/>
            <a:r>
              <a:rPr lang="cs-CZ" dirty="0"/>
              <a:t>V 70. letech do sociální oblasti a vzdělávání </a:t>
            </a:r>
          </a:p>
          <a:p>
            <a:pPr lvl="1"/>
            <a:r>
              <a:rPr lang="cs-CZ" dirty="0"/>
              <a:t>Současné priority jsou snižování chudoby, oblast strukturálních a legislativních reforem a ochrana životního prostředí</a:t>
            </a:r>
          </a:p>
          <a:p>
            <a:pPr lvl="1"/>
            <a:r>
              <a:rPr lang="cs-CZ" dirty="0"/>
              <a:t>Od roku 2020 – pomoc zemím postiženým pandemií COVID - 19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84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IADB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</a:t>
            </a:r>
          </a:p>
          <a:p>
            <a:pPr lvl="1"/>
            <a:r>
              <a:rPr lang="cs-CZ" dirty="0"/>
              <a:t>Granty a zvýhodněné operace: podmínky sjednávány jednotlivě</a:t>
            </a:r>
          </a:p>
          <a:p>
            <a:pPr lvl="1"/>
            <a:r>
              <a:rPr lang="cs-CZ" dirty="0"/>
              <a:t>Fond pro speciální operace: sazba 2 %, splatnost 40 let, odklad 10 let</a:t>
            </a:r>
          </a:p>
          <a:p>
            <a:endParaRPr lang="cs-CZ" dirty="0"/>
          </a:p>
          <a:p>
            <a:r>
              <a:rPr lang="cs-CZ" dirty="0"/>
              <a:t>IADB nikdy nefinancuje celý projekt ze svých zdrojů</a:t>
            </a:r>
          </a:p>
          <a:p>
            <a:pPr lvl="1"/>
            <a:r>
              <a:rPr lang="cs-CZ" dirty="0"/>
              <a:t>Země rozděleny do čtyř skupin (80 %, 70 %, 60 % a 50 % nákladů</a:t>
            </a:r>
          </a:p>
        </p:txBody>
      </p:sp>
    </p:spTree>
    <p:extLst>
      <p:ext uri="{BB962C8B-B14F-4D97-AF65-F5344CB8AC3E}">
        <p14:creationId xmlns:p14="http://schemas.microsoft.com/office/powerpoint/2010/main" val="332051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Africká rozvojová banka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září 1964</a:t>
            </a:r>
          </a:p>
          <a:p>
            <a:pPr lvl="1"/>
            <a:r>
              <a:rPr lang="cs-CZ" dirty="0"/>
              <a:t>Cíl: podporovat ekonomický a sociální pokrok svých členských zemí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20 zakládajících zemí (původně pouze africké země)</a:t>
            </a:r>
          </a:p>
          <a:p>
            <a:pPr lvl="1"/>
            <a:r>
              <a:rPr lang="cs-CZ" dirty="0"/>
              <a:t>Od 1982 také neregionální členové</a:t>
            </a:r>
          </a:p>
          <a:p>
            <a:pPr lvl="1"/>
            <a:r>
              <a:rPr lang="cs-CZ" dirty="0"/>
              <a:t>V současnosti 81 členů (54 regionálních + 27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Země z Afriky drží zhruba 60 % kapitálu (Nigérie 9,54 % a Egypt 5,6 %)</a:t>
            </a:r>
          </a:p>
          <a:p>
            <a:pPr lvl="1"/>
            <a:r>
              <a:rPr lang="cs-CZ" dirty="0"/>
              <a:t>40 % drží neregionální země (USA 6,4 % a Japonsko </a:t>
            </a:r>
            <a:br>
              <a:rPr lang="cs-CZ" dirty="0"/>
            </a:br>
            <a:r>
              <a:rPr lang="cs-CZ" dirty="0"/>
              <a:t>5,3 %)</a:t>
            </a:r>
          </a:p>
          <a:p>
            <a:r>
              <a:rPr lang="cs-CZ" dirty="0"/>
              <a:t>Sídlo v Abidjanu (Pobřeží Slonoviny)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47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(20 členů)</a:t>
            </a:r>
          </a:p>
          <a:p>
            <a:pPr lvl="1"/>
            <a:r>
              <a:rPr lang="cs-CZ" dirty="0"/>
              <a:t>13 ředitelů z regionálních a 7 z neregionálních zemí</a:t>
            </a:r>
          </a:p>
          <a:p>
            <a:r>
              <a:rPr lang="cs-CZ" dirty="0"/>
              <a:t>Prezident (</a:t>
            </a:r>
            <a:r>
              <a:rPr lang="cs-CZ" dirty="0" err="1"/>
              <a:t>Akinwumi</a:t>
            </a:r>
            <a:r>
              <a:rPr lang="cs-CZ" dirty="0"/>
              <a:t> A. </a:t>
            </a:r>
            <a:r>
              <a:rPr lang="cs-CZ" dirty="0" err="1"/>
              <a:t>Adesina</a:t>
            </a:r>
            <a:r>
              <a:rPr lang="cs-CZ" dirty="0"/>
              <a:t> 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Tradičně občan některé z regionálních zemí</a:t>
            </a:r>
          </a:p>
          <a:p>
            <a:r>
              <a:rPr lang="cs-CZ" dirty="0"/>
              <a:t>Organizace skupiny </a:t>
            </a:r>
            <a:r>
              <a:rPr lang="cs-CZ" dirty="0" err="1"/>
              <a:t>AfDB</a:t>
            </a:r>
            <a:endParaRPr lang="cs-CZ" dirty="0"/>
          </a:p>
          <a:p>
            <a:pPr lvl="1"/>
            <a:r>
              <a:rPr lang="cs-CZ" dirty="0"/>
              <a:t>Africký rozvojový fond (</a:t>
            </a:r>
            <a:r>
              <a:rPr lang="cs-CZ" dirty="0" err="1"/>
              <a:t>AfDB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1972, maximálně zvýhodněné úvěry nejchudším africkým zemím</a:t>
            </a:r>
          </a:p>
          <a:p>
            <a:pPr lvl="1"/>
            <a:r>
              <a:rPr lang="cs-CZ" dirty="0"/>
              <a:t>Nigerijský svěřenecký fond (NTF)</a:t>
            </a:r>
          </a:p>
          <a:p>
            <a:pPr lvl="2"/>
            <a:r>
              <a:rPr lang="cs-CZ" dirty="0"/>
              <a:t>Založen 1976 vládou Nigérie se záměrem asistovat snahám o rozvoj a pokrok v nejchudších členských zemích </a:t>
            </a:r>
            <a:r>
              <a:rPr lang="cs-CZ" dirty="0" err="1"/>
              <a:t>AfDB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60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AfDB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Splaceno je cca 12,5 % kapitálu. Zbytek slouží jako záruka při výpůjčkách.</a:t>
            </a:r>
            <a:endParaRPr lang="cs-CZ" dirty="0"/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 (80 % operací financováno z cizích zdrojů)</a:t>
            </a:r>
          </a:p>
          <a:p>
            <a:pPr lvl="1"/>
            <a:r>
              <a:rPr lang="cs-CZ" dirty="0"/>
              <a:t>Zejména emise obligací s ratingem AA+ nebo AAA na kapitálových trzích</a:t>
            </a:r>
          </a:p>
          <a:p>
            <a:pPr lvl="2"/>
            <a:r>
              <a:rPr lang="cs-CZ" dirty="0"/>
              <a:t>Roční emise 0,5 - 1 mld. USD</a:t>
            </a:r>
          </a:p>
          <a:p>
            <a:r>
              <a:rPr lang="cs-CZ" dirty="0"/>
              <a:t>Svěřenecké fondy a spolufinancování</a:t>
            </a:r>
          </a:p>
          <a:p>
            <a:pPr lvl="1"/>
            <a:r>
              <a:rPr lang="cs-CZ" dirty="0"/>
              <a:t>Několik svěřeneckých fondů na základě multilaterálních smluv</a:t>
            </a:r>
          </a:p>
          <a:p>
            <a:pPr lvl="1"/>
            <a:r>
              <a:rPr lang="cs-CZ" dirty="0"/>
              <a:t>Kromě </a:t>
            </a:r>
            <a:r>
              <a:rPr lang="cs-CZ" dirty="0" err="1"/>
              <a:t>AfDF</a:t>
            </a:r>
            <a:r>
              <a:rPr lang="cs-CZ" dirty="0"/>
              <a:t> a NTF ještě Arabský ropný fond,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Emergency</a:t>
            </a:r>
            <a:r>
              <a:rPr lang="cs-CZ" dirty="0"/>
              <a:t> </a:t>
            </a:r>
            <a:r>
              <a:rPr lang="cs-CZ" dirty="0" err="1"/>
              <a:t>Assistence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Drought</a:t>
            </a:r>
            <a:r>
              <a:rPr lang="cs-CZ" dirty="0"/>
              <a:t> and </a:t>
            </a:r>
            <a:r>
              <a:rPr lang="cs-CZ" dirty="0" err="1"/>
              <a:t>Famine</a:t>
            </a:r>
            <a:r>
              <a:rPr lang="cs-CZ" dirty="0"/>
              <a:t> in </a:t>
            </a:r>
            <a:r>
              <a:rPr lang="cs-CZ" dirty="0" err="1"/>
              <a:t>Africa</a:t>
            </a:r>
            <a:r>
              <a:rPr lang="cs-CZ" dirty="0"/>
              <a:t> a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Relief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.</a:t>
            </a:r>
          </a:p>
          <a:p>
            <a:pPr marL="45718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72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03192"/>
            <a:ext cx="8442480" cy="4028797"/>
          </a:xfrm>
        </p:spPr>
        <p:txBody>
          <a:bodyPr/>
          <a:lstStyle/>
          <a:p>
            <a:r>
              <a:rPr lang="cs-CZ" dirty="0"/>
              <a:t>Úvěry pouze členským zemím z regionu</a:t>
            </a:r>
          </a:p>
          <a:p>
            <a:pPr lvl="1"/>
            <a:r>
              <a:rPr lang="cs-CZ" dirty="0"/>
              <a:t>Největší podíl oficiální exekutivní orgány s celostátní působností</a:t>
            </a:r>
          </a:p>
          <a:p>
            <a:pPr lvl="1"/>
            <a:r>
              <a:rPr lang="cs-CZ" dirty="0"/>
              <a:t>Neoficiálním institucím s garancí vlády</a:t>
            </a:r>
          </a:p>
          <a:p>
            <a:r>
              <a:rPr lang="cs-CZ" dirty="0"/>
              <a:t>Skupina </a:t>
            </a:r>
            <a:r>
              <a:rPr lang="cs-CZ" dirty="0" err="1"/>
              <a:t>AfDB</a:t>
            </a:r>
            <a:r>
              <a:rPr lang="cs-CZ" dirty="0"/>
              <a:t> schválila a poskytla od počátku činnosti do konce roku 2017 5 528 operací (půjček, grantů, garancí a zdrojů ze svěřeneckých fondů) ve výší 102,2 mld. UA (UA = SDR). </a:t>
            </a:r>
          </a:p>
          <a:p>
            <a:pPr lvl="1"/>
            <a:r>
              <a:rPr lang="cs-CZ" dirty="0"/>
              <a:t>UA (Unit of </a:t>
            </a:r>
            <a:r>
              <a:rPr lang="cs-CZ" dirty="0" err="1"/>
              <a:t>Account</a:t>
            </a:r>
            <a:r>
              <a:rPr lang="cs-CZ" dirty="0"/>
              <a:t>) = SDR</a:t>
            </a:r>
          </a:p>
          <a:p>
            <a:r>
              <a:rPr lang="cs-CZ" dirty="0"/>
              <a:t>Zvýhodněné úvěry a granty </a:t>
            </a:r>
          </a:p>
          <a:p>
            <a:r>
              <a:rPr lang="cs-CZ" dirty="0"/>
              <a:t>Zaměření úvěrů</a:t>
            </a:r>
          </a:p>
          <a:p>
            <a:pPr lvl="1"/>
            <a:r>
              <a:rPr lang="cs-CZ" dirty="0"/>
              <a:t>Zpočátku investice jasně identifikovatelné v určitých sektorech.  </a:t>
            </a:r>
          </a:p>
          <a:p>
            <a:pPr lvl="1"/>
            <a:r>
              <a:rPr lang="cs-CZ" dirty="0"/>
              <a:t>Od 80. let větší diverzifikaci úvěrových aktivit  </a:t>
            </a:r>
          </a:p>
          <a:p>
            <a:pPr lvl="1"/>
            <a:r>
              <a:rPr lang="cs-CZ" dirty="0"/>
              <a:t>Nyní důraz na zvyšování životní úrovně Afričanů prostřednictvím projektů v zemědělství, místním rozvoji, zásobování nezávadnou vodou, regionální ekonomické spolupráci a integraci či ochraně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995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operace </a:t>
            </a:r>
            <a:r>
              <a:rPr lang="cs-CZ" dirty="0" err="1"/>
              <a:t>AfDB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12-20 let, variabilní sazby, odklad 5 let</a:t>
            </a:r>
          </a:p>
          <a:p>
            <a:pPr lvl="1"/>
            <a:r>
              <a:rPr lang="cs-CZ" dirty="0" err="1"/>
              <a:t>AfDF</a:t>
            </a:r>
            <a:r>
              <a:rPr lang="cs-CZ" dirty="0"/>
              <a:t>: bezúročné, splatnost až 50 let, odklad 10 let, manipulační poplatek 0,75 %</a:t>
            </a:r>
          </a:p>
          <a:p>
            <a:pPr lvl="1"/>
            <a:r>
              <a:rPr lang="cs-CZ" dirty="0"/>
              <a:t>NTF: splatnost až 25 let, úroková sazba 4 %, odklad 5 let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237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Asijská rozvojová banka (</a:t>
            </a:r>
            <a:r>
              <a:rPr lang="cs-CZ" dirty="0" err="1"/>
              <a:t>AsDB</a:t>
            </a:r>
            <a:r>
              <a:rPr lang="cs-CZ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Založena v roce 1966</a:t>
            </a:r>
          </a:p>
          <a:p>
            <a:pPr lvl="1"/>
            <a:r>
              <a:rPr lang="cs-CZ" dirty="0"/>
              <a:t>Cíl: napomáhat urychlení ekonomického rozvoje v Asii a Pacifiku prostřednictvím poskytování finanční a technické pomoci a asistence </a:t>
            </a:r>
          </a:p>
          <a:p>
            <a:r>
              <a:rPr lang="cs-CZ" dirty="0"/>
              <a:t>Rostoucí členská základna</a:t>
            </a:r>
          </a:p>
          <a:p>
            <a:pPr lvl="1"/>
            <a:r>
              <a:rPr lang="cs-CZ" dirty="0"/>
              <a:t>31 zakládajících zemí</a:t>
            </a:r>
          </a:p>
          <a:p>
            <a:pPr lvl="1"/>
            <a:r>
              <a:rPr lang="cs-CZ" dirty="0"/>
              <a:t>V současnosti 68 členů (49 regionálních + 19 neregionálních)</a:t>
            </a:r>
          </a:p>
          <a:p>
            <a:r>
              <a:rPr lang="cs-CZ" dirty="0"/>
              <a:t>Zachování regionálního charakteru banky</a:t>
            </a:r>
          </a:p>
          <a:p>
            <a:pPr lvl="1"/>
            <a:r>
              <a:rPr lang="cs-CZ" dirty="0"/>
              <a:t>Většina kapitálu náleží asijským zemím</a:t>
            </a:r>
          </a:p>
          <a:p>
            <a:pPr lvl="1"/>
            <a:r>
              <a:rPr lang="cs-CZ" dirty="0"/>
              <a:t>Největší akcionáři USA a Japonsko (15,9 %)</a:t>
            </a:r>
          </a:p>
          <a:p>
            <a:r>
              <a:rPr lang="cs-CZ" dirty="0"/>
              <a:t>Sídlo v Manile (Filipíny)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892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</a:t>
            </a:r>
            <a:r>
              <a:rPr lang="cs-CZ" dirty="0" err="1"/>
              <a:t>AdDB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Rada guvernérů</a:t>
            </a:r>
          </a:p>
          <a:p>
            <a:r>
              <a:rPr lang="cs-CZ" dirty="0"/>
              <a:t>Rada výkonných ředitelů (12 členů)</a:t>
            </a:r>
          </a:p>
          <a:p>
            <a:pPr lvl="1"/>
            <a:r>
              <a:rPr lang="cs-CZ" dirty="0"/>
              <a:t>8 ředitelů z regionálních a 4 z neregionálních zemí</a:t>
            </a:r>
          </a:p>
          <a:p>
            <a:r>
              <a:rPr lang="cs-CZ" dirty="0"/>
              <a:t>Prezident (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Masatsugu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Asakawa</a:t>
            </a:r>
            <a:r>
              <a:rPr lang="cs-CZ" dirty="0"/>
              <a:t>– Japonsko)</a:t>
            </a:r>
          </a:p>
          <a:p>
            <a:pPr lvl="1"/>
            <a:r>
              <a:rPr lang="cs-CZ" dirty="0"/>
              <a:t>Volen Radou guvernérů na 5-leté funkční období</a:t>
            </a:r>
          </a:p>
          <a:p>
            <a:pPr lvl="1"/>
            <a:r>
              <a:rPr lang="cs-CZ" dirty="0"/>
              <a:t>Podle statutu občan členské regionální země, podle tradice vždy Japonec</a:t>
            </a:r>
          </a:p>
          <a:p>
            <a:r>
              <a:rPr lang="cs-CZ" dirty="0"/>
              <a:t>Zaměstnanci</a:t>
            </a:r>
          </a:p>
          <a:p>
            <a:pPr lvl="1"/>
            <a:r>
              <a:rPr lang="cs-CZ" dirty="0"/>
              <a:t>2100 zaměstnanců ze 47 zemí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56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Sub-regionální rozvojové banky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700" dirty="0"/>
              <a:t>Evropská investiční banka (European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Středoamerická banka pro ekonomickou integraci (</a:t>
            </a:r>
            <a:r>
              <a:rPr lang="cs-CZ" sz="1700" dirty="0" err="1"/>
              <a:t>Central</a:t>
            </a:r>
            <a:r>
              <a:rPr lang="cs-CZ" sz="1700" dirty="0"/>
              <a:t> American Bank for Economic </a:t>
            </a:r>
            <a:r>
              <a:rPr lang="cs-CZ" sz="1700" dirty="0" err="1"/>
              <a:t>Integration</a:t>
            </a:r>
            <a:r>
              <a:rPr lang="cs-CZ" sz="1700" dirty="0"/>
              <a:t>)</a:t>
            </a:r>
          </a:p>
          <a:p>
            <a:r>
              <a:rPr lang="cs-CZ" sz="1700" dirty="0"/>
              <a:t>Karibská rozvojová banka (</a:t>
            </a:r>
            <a:r>
              <a:rPr lang="cs-CZ" sz="1700" dirty="0" err="1"/>
              <a:t>Caribbean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Andská rozvojová korporace (</a:t>
            </a:r>
            <a:r>
              <a:rPr lang="cs-CZ" sz="1700" dirty="0" err="1"/>
              <a:t>Andean</a:t>
            </a:r>
            <a:r>
              <a:rPr lang="cs-CZ" sz="1700" dirty="0"/>
              <a:t> Development </a:t>
            </a:r>
            <a:r>
              <a:rPr lang="cs-CZ" sz="1700" dirty="0" err="1"/>
              <a:t>Corporation</a:t>
            </a:r>
            <a:r>
              <a:rPr lang="cs-CZ" sz="1700" dirty="0"/>
              <a:t>)</a:t>
            </a:r>
          </a:p>
          <a:p>
            <a:r>
              <a:rPr lang="cs-CZ" sz="1700" dirty="0"/>
              <a:t>Severská investiční banka (</a:t>
            </a:r>
            <a:r>
              <a:rPr lang="cs-CZ" sz="1700" dirty="0" err="1"/>
              <a:t>Nordic</a:t>
            </a:r>
            <a:r>
              <a:rPr lang="cs-CZ" sz="1700" dirty="0"/>
              <a:t> </a:t>
            </a:r>
            <a:r>
              <a:rPr lang="cs-CZ" sz="1700" dirty="0" err="1"/>
              <a:t>Investment</a:t>
            </a:r>
            <a:r>
              <a:rPr lang="cs-CZ" sz="1700" dirty="0"/>
              <a:t> Bank)</a:t>
            </a:r>
          </a:p>
          <a:p>
            <a:r>
              <a:rPr lang="cs-CZ" sz="1700" dirty="0"/>
              <a:t>Islámská rozvojová banka (</a:t>
            </a:r>
            <a:r>
              <a:rPr lang="cs-CZ" sz="1700" dirty="0" err="1"/>
              <a:t>Islamic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Východoafrická rozvojová banka (East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Arabská banka pro ekonomický rozvoj v Africe (Arab Bank for Economic Development in </a:t>
            </a:r>
            <a:r>
              <a:rPr lang="cs-CZ" sz="1700" dirty="0" err="1"/>
              <a:t>Africa</a:t>
            </a:r>
            <a:r>
              <a:rPr lang="cs-CZ" sz="1700" dirty="0"/>
              <a:t>)</a:t>
            </a:r>
          </a:p>
          <a:p>
            <a:r>
              <a:rPr lang="cs-CZ" sz="1700" dirty="0"/>
              <a:t>Západoafrická rozvojová banka (</a:t>
            </a:r>
            <a:r>
              <a:rPr lang="cs-CZ" sz="1700" dirty="0" err="1"/>
              <a:t>West</a:t>
            </a:r>
            <a:r>
              <a:rPr lang="cs-CZ" sz="1700" dirty="0"/>
              <a:t> </a:t>
            </a:r>
            <a:r>
              <a:rPr lang="cs-CZ" sz="1700" dirty="0" err="1"/>
              <a:t>African</a:t>
            </a:r>
            <a:r>
              <a:rPr lang="cs-CZ" sz="1700" dirty="0"/>
              <a:t> Development Bank)</a:t>
            </a:r>
          </a:p>
          <a:p>
            <a:r>
              <a:rPr lang="cs-CZ" sz="1700" dirty="0"/>
              <a:t>Severoamerická rozvojová banka (</a:t>
            </a:r>
            <a:r>
              <a:rPr lang="cs-CZ" sz="1700" dirty="0" err="1"/>
              <a:t>North</a:t>
            </a:r>
            <a:r>
              <a:rPr lang="cs-CZ" sz="1700" dirty="0"/>
              <a:t> American Development Bank)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53781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</a:t>
            </a:r>
            <a:r>
              <a:rPr lang="cs-CZ" dirty="0" err="1"/>
              <a:t>AsDB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Vlastní zdroje</a:t>
            </a:r>
          </a:p>
          <a:p>
            <a:pPr lvl="1"/>
            <a:r>
              <a:rPr lang="cs-CZ" dirty="0"/>
              <a:t>Základní kapitál zhruba 145,8 mld. USD (splaceno pouze 7,3 mld. USD)</a:t>
            </a:r>
          </a:p>
          <a:p>
            <a:r>
              <a:rPr lang="cs-CZ" dirty="0"/>
              <a:t>Cizí zdroje</a:t>
            </a:r>
          </a:p>
          <a:p>
            <a:pPr lvl="1"/>
            <a:r>
              <a:rPr lang="cs-CZ" dirty="0"/>
              <a:t>Většina zdrojů banky</a:t>
            </a:r>
          </a:p>
          <a:p>
            <a:pPr lvl="1"/>
            <a:r>
              <a:rPr lang="cs-CZ" dirty="0"/>
              <a:t>Zejména emise obligací s ratingem AAA na kapitálových trzích</a:t>
            </a:r>
          </a:p>
          <a:p>
            <a:pPr lvl="2"/>
            <a:r>
              <a:rPr lang="cs-CZ" dirty="0"/>
              <a:t>Obligace v hlavních světových měnách</a:t>
            </a:r>
          </a:p>
          <a:p>
            <a:pPr lvl="2"/>
            <a:r>
              <a:rPr lang="cs-CZ" dirty="0"/>
              <a:t>Kapitál splatný na požádání převyšuje objem závazků 1,64krát</a:t>
            </a:r>
          </a:p>
          <a:p>
            <a:r>
              <a:rPr lang="cs-CZ" dirty="0"/>
              <a:t>Zdroje pro zvýhodněné půjčky</a:t>
            </a:r>
          </a:p>
          <a:p>
            <a:pPr lvl="1"/>
            <a:r>
              <a:rPr lang="cs-CZ" dirty="0"/>
              <a:t>Asijský rozvojový fond (</a:t>
            </a:r>
            <a:r>
              <a:rPr lang="cs-CZ" dirty="0" err="1"/>
              <a:t>AsDF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Založen 1973</a:t>
            </a:r>
          </a:p>
          <a:p>
            <a:pPr lvl="2"/>
            <a:r>
              <a:rPr lang="cs-CZ" dirty="0"/>
              <a:t>Prostřednictvím pravidelných splátek se doplňují zdroje </a:t>
            </a:r>
          </a:p>
          <a:p>
            <a:pPr lvl="1"/>
            <a:r>
              <a:rPr lang="cs-CZ" dirty="0"/>
              <a:t>Japonský fond pro snižování chudoby (JFPR)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070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771550"/>
            <a:ext cx="8370472" cy="3960439"/>
          </a:xfrm>
        </p:spPr>
        <p:txBody>
          <a:bodyPr/>
          <a:lstStyle/>
          <a:p>
            <a:r>
              <a:rPr lang="cs-CZ" sz="1700" dirty="0"/>
              <a:t>Úvěry pouze členským zemím z regionu</a:t>
            </a:r>
          </a:p>
          <a:p>
            <a:pPr lvl="1"/>
            <a:r>
              <a:rPr lang="cs-CZ" sz="1500" dirty="0"/>
              <a:t>Zejména vlády, vládní organizace, regionální instituce</a:t>
            </a:r>
          </a:p>
          <a:p>
            <a:pPr lvl="1"/>
            <a:r>
              <a:rPr lang="cs-CZ" sz="1500" dirty="0"/>
              <a:t>Úvěry také soukromým firmám</a:t>
            </a:r>
          </a:p>
          <a:p>
            <a:r>
              <a:rPr lang="cs-CZ" sz="1700" dirty="0"/>
              <a:t>Za dobu existence úvěry ve výši 296,28 mld. USD</a:t>
            </a:r>
          </a:p>
          <a:p>
            <a:pPr lvl="1"/>
            <a:r>
              <a:rPr lang="cs-CZ" dirty="0"/>
              <a:t>V roce 2019 </a:t>
            </a:r>
            <a:r>
              <a:rPr lang="cs-CZ" dirty="0" err="1"/>
              <a:t>AsDB</a:t>
            </a:r>
            <a:r>
              <a:rPr lang="cs-CZ" dirty="0"/>
              <a:t> financovala úvěry, granty a garance ve výší 26,64 mld. USD.</a:t>
            </a:r>
            <a:endParaRPr lang="cs-CZ" sz="1500" dirty="0"/>
          </a:p>
          <a:p>
            <a:r>
              <a:rPr lang="cs-CZ" sz="1700" dirty="0"/>
              <a:t>Zaměření úvěrů</a:t>
            </a:r>
          </a:p>
          <a:p>
            <a:pPr lvl="1"/>
            <a:r>
              <a:rPr lang="cs-CZ" sz="1500" dirty="0"/>
              <a:t>Nová strategie od roku 1999  a následně 2008</a:t>
            </a:r>
          </a:p>
          <a:p>
            <a:pPr lvl="1"/>
            <a:r>
              <a:rPr lang="cs-CZ" sz="1500" dirty="0"/>
              <a:t>Klíčové oblasti zájmu především investice do fyzické  a sociální infrastruktury, programy na ochranu životního prostředí, rozvoj soukromého sektoru, různé typy reforem, zrovnoprávnění žen, menšin a handicapovaných občanů</a:t>
            </a:r>
          </a:p>
          <a:p>
            <a:pPr lvl="1"/>
            <a:r>
              <a:rPr lang="cs-CZ" sz="1500" dirty="0"/>
              <a:t>Postavení připadá zemědělství, poněvadž většina chudých obyvatel bude v následujících 15 letech žít na venkově</a:t>
            </a:r>
          </a:p>
          <a:p>
            <a:pPr lvl="1"/>
            <a:r>
              <a:rPr lang="cs-CZ" sz="1500" dirty="0"/>
              <a:t>Důraz na ekonomický růst s jasnými sociálními efekty, růst šetrný k životnímu prostředí a regionální ekonomickou integraci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08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opera </a:t>
            </a:r>
            <a:r>
              <a:rPr lang="cs-CZ" dirty="0" err="1"/>
              <a:t>AsDB</a:t>
            </a:r>
            <a:r>
              <a:rPr lang="cs-CZ" dirty="0"/>
              <a:t>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Podmínky úvěrů</a:t>
            </a:r>
          </a:p>
          <a:p>
            <a:pPr lvl="1"/>
            <a:r>
              <a:rPr lang="cs-CZ" dirty="0"/>
              <a:t>Závisí na zdrojích financování</a:t>
            </a:r>
          </a:p>
          <a:p>
            <a:pPr lvl="1"/>
            <a:r>
              <a:rPr lang="cs-CZ" dirty="0"/>
              <a:t>Běžné zdroje: splatnost 15-25 let, variabilní sazby, odklad 2-7 let, za nečerpaný úvěr poplatek 0,75 %</a:t>
            </a:r>
          </a:p>
          <a:p>
            <a:pPr lvl="1"/>
            <a:r>
              <a:rPr lang="cs-CZ" dirty="0"/>
              <a:t>Zvýhodněné půjčky: splatnost až 40 let, odklad 10 let, úroková sazba 1 %</a:t>
            </a:r>
          </a:p>
          <a:p>
            <a:endParaRPr lang="cs-CZ" dirty="0"/>
          </a:p>
          <a:p>
            <a:r>
              <a:rPr lang="cs-CZ" dirty="0"/>
              <a:t>Spolufinancování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484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fondy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Severský rozvojový fond (</a:t>
            </a:r>
            <a:r>
              <a:rPr lang="cs-CZ" dirty="0" err="1"/>
              <a:t>Nordic</a:t>
            </a:r>
            <a:r>
              <a:rPr lang="cs-CZ" dirty="0"/>
              <a:t> Development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Mezinárodní fond pro rozvoj zemědělství a venkova (International </a:t>
            </a:r>
            <a:r>
              <a:rPr lang="cs-CZ" dirty="0" err="1"/>
              <a:t>Fund</a:t>
            </a:r>
            <a:r>
              <a:rPr lang="cs-CZ" dirty="0"/>
              <a:t> for </a:t>
            </a:r>
            <a:r>
              <a:rPr lang="cs-CZ" dirty="0" err="1"/>
              <a:t>Agricultural</a:t>
            </a:r>
            <a:r>
              <a:rPr lang="cs-CZ" dirty="0"/>
              <a:t> and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Arabský fond pro ekonomický a sociální rozvoj (Arab </a:t>
            </a:r>
            <a:r>
              <a:rPr lang="cs-CZ" dirty="0" err="1"/>
              <a:t>Fund</a:t>
            </a:r>
            <a:r>
              <a:rPr lang="cs-CZ" dirty="0"/>
              <a:t> for Economic and Social </a:t>
            </a:r>
            <a:r>
              <a:rPr lang="cs-CZ" dirty="0" err="1"/>
              <a:t>Development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Fond organizace OPEC (OPEC </a:t>
            </a:r>
            <a:r>
              <a:rPr lang="cs-CZ" dirty="0" err="1"/>
              <a:t>Fund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0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činnosti RRB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Činnost založena na velice podobném principu jako Světová banka</a:t>
            </a:r>
          </a:p>
          <a:p>
            <a:r>
              <a:rPr lang="cs-CZ" dirty="0"/>
              <a:t>Užší regionální zaměření</a:t>
            </a:r>
          </a:p>
          <a:p>
            <a:r>
              <a:rPr lang="cs-CZ" dirty="0"/>
              <a:t>Rozvojová pomoc ve formě půjček, grantů, garancí na podporu soukromých investic, technické asistence</a:t>
            </a:r>
          </a:p>
          <a:p>
            <a:r>
              <a:rPr lang="cs-CZ" dirty="0"/>
              <a:t>Zdroje z emise obligací a dárcovských příspěvků</a:t>
            </a:r>
          </a:p>
          <a:p>
            <a:pPr lvl="1"/>
            <a:r>
              <a:rPr lang="cs-CZ" dirty="0"/>
              <a:t>Nízké náklady díky vysokému ratingu</a:t>
            </a:r>
          </a:p>
          <a:p>
            <a:r>
              <a:rPr lang="cs-CZ" dirty="0"/>
              <a:t>Statut preferovaného věřitele</a:t>
            </a:r>
          </a:p>
          <a:p>
            <a:r>
              <a:rPr lang="cs-CZ" dirty="0"/>
              <a:t>Dvojí úloha RRB</a:t>
            </a:r>
          </a:p>
          <a:p>
            <a:pPr lvl="1"/>
            <a:r>
              <a:rPr lang="cs-CZ" dirty="0"/>
              <a:t>Banka jako finanční zprostředkovatel</a:t>
            </a:r>
          </a:p>
          <a:p>
            <a:pPr lvl="1"/>
            <a:r>
              <a:rPr lang="cs-CZ" dirty="0"/>
              <a:t>Vrcholná instituce zodpovědná za plnění rozvojových cílů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60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RRB v mezinárodním kontextu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380" y="987574"/>
            <a:ext cx="6345104" cy="37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Také organizační struktura podobná Světové bance</a:t>
            </a:r>
          </a:p>
          <a:p>
            <a:pPr lvl="1"/>
            <a:r>
              <a:rPr lang="cs-CZ" dirty="0"/>
              <a:t>Rada guvernérů</a:t>
            </a:r>
          </a:p>
          <a:p>
            <a:pPr lvl="2"/>
            <a:r>
              <a:rPr lang="cs-CZ" dirty="0"/>
              <a:t>Každý stát zastoupen guvernérem, rozhodování o nejpodstatnějších záležitostech, které nevyžadují každodenní agendu</a:t>
            </a:r>
          </a:p>
          <a:p>
            <a:pPr lvl="1"/>
            <a:r>
              <a:rPr lang="cs-CZ" dirty="0"/>
              <a:t>Rada výkonných ředitelů</a:t>
            </a:r>
          </a:p>
          <a:p>
            <a:pPr lvl="2"/>
            <a:r>
              <a:rPr lang="cs-CZ" dirty="0"/>
              <a:t>Výkonný řídící orgán, implementace strategie, schvalování rozpočtu či jednotlivých operací</a:t>
            </a:r>
          </a:p>
          <a:p>
            <a:pPr lvl="1"/>
            <a:r>
              <a:rPr lang="cs-CZ" dirty="0"/>
              <a:t>Prezident a vice-prezidenti</a:t>
            </a:r>
          </a:p>
          <a:p>
            <a:pPr lvl="2"/>
            <a:r>
              <a:rPr lang="cs-CZ" dirty="0"/>
              <a:t>Dle tradice zástupce regionu, předsedá Radě výkonných ředitelů a hlasuje jen v nerozhodných případech, reprezentace banky navenek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35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principy úvěrové činnosti RRB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Zdroje pro úvěrové operace</a:t>
            </a:r>
          </a:p>
          <a:p>
            <a:pPr lvl="1"/>
            <a:r>
              <a:rPr lang="cs-CZ" dirty="0"/>
              <a:t>Splacené kapitálové příspěvky členských zemí</a:t>
            </a:r>
          </a:p>
          <a:p>
            <a:pPr lvl="1"/>
            <a:r>
              <a:rPr lang="cs-CZ" dirty="0"/>
              <a:t>Výpůjčky na mezinárodních kapitálových trzích</a:t>
            </a:r>
            <a:br>
              <a:rPr lang="cs-CZ" dirty="0"/>
            </a:br>
            <a:endParaRPr lang="cs-CZ" dirty="0"/>
          </a:p>
          <a:p>
            <a:r>
              <a:rPr lang="cs-CZ" dirty="0"/>
              <a:t>Financování standardních operací</a:t>
            </a:r>
          </a:p>
          <a:p>
            <a:pPr lvl="1"/>
            <a:r>
              <a:rPr lang="cs-CZ" dirty="0"/>
              <a:t>Operace na tržních základech → financovány z výpůjček na kapitálových trzích</a:t>
            </a:r>
            <a:br>
              <a:rPr lang="cs-CZ" dirty="0"/>
            </a:br>
            <a:endParaRPr lang="cs-CZ" dirty="0"/>
          </a:p>
          <a:p>
            <a:r>
              <a:rPr lang="cs-CZ" dirty="0"/>
              <a:t>Financování zvýhodněných operací</a:t>
            </a:r>
          </a:p>
          <a:p>
            <a:pPr lvl="1"/>
            <a:r>
              <a:rPr lang="cs-CZ" dirty="0"/>
              <a:t>Operace se značným zvýhodněním → financovány </a:t>
            </a:r>
            <a:br>
              <a:rPr lang="cs-CZ" dirty="0"/>
            </a:br>
            <a:r>
              <a:rPr lang="cs-CZ" dirty="0"/>
              <a:t>z doplňování základního kapitálu banky členskými zeměmi a </a:t>
            </a:r>
            <a:br>
              <a:rPr lang="cs-CZ" dirty="0"/>
            </a:br>
            <a:r>
              <a:rPr lang="cs-CZ" dirty="0"/>
              <a:t>z dárcovských příspěvků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09312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29817-CDDC-40EA-8C7B-AC01E9D1F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40A597-C69C-428D-BCDB-8699CC0B4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54D99-0974-4BCA-9747-A96623EDCC96}">
  <ds:schemaRefs>
    <ds:schemaRef ds:uri="http://purl.org/dc/dcmitype/"/>
    <ds:schemaRef ds:uri="http://www.w3.org/XML/1998/namespace"/>
    <ds:schemaRef ds:uri="http://schemas.microsoft.com/office/2006/documentManagement/types"/>
    <ds:schemaRef ds:uri="ce89441e-298c-4126-b4c6-1cfa377a530c"/>
    <ds:schemaRef ds:uri="http://purl.org/dc/elements/1.1/"/>
    <ds:schemaRef ds:uri="http://schemas.openxmlformats.org/package/2006/metadata/core-properties"/>
    <ds:schemaRef ds:uri="6e9df8e2-72ac-474a-8512-4e95a532f92b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2666</Words>
  <Application>Microsoft Office PowerPoint</Application>
  <PresentationFormat>Předvádění na obrazovce (16:9)</PresentationFormat>
  <Paragraphs>329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Enriqueta</vt:lpstr>
      <vt:lpstr>Times New Roman</vt:lpstr>
      <vt:lpstr>Wingdings</vt:lpstr>
      <vt:lpstr>SLU</vt:lpstr>
      <vt:lpstr>Regionální  rozvojové banky</vt:lpstr>
      <vt:lpstr>Vznik regionálních rozvojových bank</vt:lpstr>
      <vt:lpstr>Regionální rozvojové banky</vt:lpstr>
      <vt:lpstr>Sub-regionální rozvojové banky </vt:lpstr>
      <vt:lpstr>Ostatní fondy </vt:lpstr>
      <vt:lpstr>Podstata činnosti RRB </vt:lpstr>
      <vt:lpstr>Pozice RRB v mezinárodním kontextu</vt:lpstr>
      <vt:lpstr>Organizační struktura RRB</vt:lpstr>
      <vt:lpstr>Hlavní principy úvěrové činnosti RRB</vt:lpstr>
      <vt:lpstr>Rizika úvěrové činnosti RRB</vt:lpstr>
      <vt:lpstr>Zaměření a objem úvěrových operací</vt:lpstr>
      <vt:lpstr>Zaměření a objem úvěrových operací</vt:lpstr>
      <vt:lpstr>Tvorba a užití zisku</vt:lpstr>
      <vt:lpstr>Evropská banka pro obnovu a rozvoj (EBRD)</vt:lpstr>
      <vt:lpstr>Organizační struktura EBRD</vt:lpstr>
      <vt:lpstr>Finanční zdroje EBRD</vt:lpstr>
      <vt:lpstr>Úvěrové operace EBRD (1)</vt:lpstr>
      <vt:lpstr>Úvěrové operace EBRD (2)</vt:lpstr>
      <vt:lpstr>Kam EBRD investuje</vt:lpstr>
      <vt:lpstr>Schválené a poskytnuté úvěry EBRD (1991-2015, mil.EUR)</vt:lpstr>
      <vt:lpstr>Objem úvěrové aktivity EBRD</vt:lpstr>
      <vt:lpstr>Finanční výsledky EBRD</vt:lpstr>
      <vt:lpstr>Výsledky projektů EBRD</vt:lpstr>
      <vt:lpstr>EBRD v Česku (2004-2006)</vt:lpstr>
      <vt:lpstr>EBRD a Česko</vt:lpstr>
      <vt:lpstr>Meziamerická rozvojová banka (IADB) </vt:lpstr>
      <vt:lpstr>Organizační struktura IADB</vt:lpstr>
      <vt:lpstr>Organizační struktura IADB</vt:lpstr>
      <vt:lpstr>Finanční zdroje IADB</vt:lpstr>
      <vt:lpstr>Finanční zdroje IADB</vt:lpstr>
      <vt:lpstr>Úvěrové operace IADB (1)</vt:lpstr>
      <vt:lpstr>Úvěrové operace IADB (2)</vt:lpstr>
      <vt:lpstr>Africká rozvojová banka (AfDB)</vt:lpstr>
      <vt:lpstr>Organizační struktura AfDB</vt:lpstr>
      <vt:lpstr>Finanční zdroje AfDB</vt:lpstr>
      <vt:lpstr>Úvěrové operace AfDB (1)</vt:lpstr>
      <vt:lpstr>Úvěrové operace AfDB (2)</vt:lpstr>
      <vt:lpstr>Asijská rozvojová banka (AsDB)</vt:lpstr>
      <vt:lpstr>Organizační struktura AdDB</vt:lpstr>
      <vt:lpstr>Finanční zdroje AsDB</vt:lpstr>
      <vt:lpstr>Úvěrové opera AsDB (1)</vt:lpstr>
      <vt:lpstr>Úvěrové opera AsDB (2)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Zuzana Szkorupová</cp:lastModifiedBy>
  <cp:revision>163</cp:revision>
  <dcterms:created xsi:type="dcterms:W3CDTF">2016-07-06T15:42:34Z</dcterms:created>
  <dcterms:modified xsi:type="dcterms:W3CDTF">2022-11-07T20:03:18Z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