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5" r:id="rId2"/>
    <p:sldId id="319" r:id="rId3"/>
    <p:sldId id="320" r:id="rId4"/>
    <p:sldId id="321" r:id="rId5"/>
    <p:sldId id="323" r:id="rId6"/>
    <p:sldId id="331" r:id="rId7"/>
    <p:sldId id="360" r:id="rId8"/>
    <p:sldId id="304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89B2AE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2963" autoAdjust="0"/>
  </p:normalViewPr>
  <p:slideViewPr>
    <p:cSldViewPr>
      <p:cViewPr varScale="1">
        <p:scale>
          <a:sx n="90" d="100"/>
          <a:sy n="90" d="100"/>
        </p:scale>
        <p:origin x="77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8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172A0-6DD2-4A4B-960F-7F7F33944674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67F2C-2C21-402F-954D-A9D48ED9F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47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306811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047" y="555526"/>
            <a:ext cx="1699500" cy="1325611"/>
          </a:xfrm>
          <a:prstGeom prst="rect">
            <a:avLst/>
          </a:prstGeom>
        </p:spPr>
      </p:pic>
      <p:sp>
        <p:nvSpPr>
          <p:cNvPr id="4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6000"/>
            </a:lvl1pPr>
          </a:lstStyle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sp>
        <p:nvSpPr>
          <p:cNvPr id="5" name="Podnadpis 2"/>
          <p:cNvSpPr txBox="1">
            <a:spLocks/>
          </p:cNvSpPr>
          <p:nvPr userDrawn="1"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dnadpis 2"/>
          <p:cNvSpPr txBox="1">
            <a:spLocks/>
          </p:cNvSpPr>
          <p:nvPr userDrawn="1"/>
        </p:nvSpPr>
        <p:spPr>
          <a:xfrm>
            <a:off x="6956047" y="3729891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Stavárek</a:t>
            </a: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</a:t>
            </a:r>
            <a:r>
              <a:rPr lang="cs-CZ" altLang="cs-CZ" sz="1600" b="1" baseline="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baseline="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http://fiu.cms.opf.slu.cz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7416824" cy="435698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50000" y="972650"/>
            <a:ext cx="7218344" cy="3759339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obsah 2"/>
          <p:cNvSpPr txBox="1">
            <a:spLocks/>
          </p:cNvSpPr>
          <p:nvPr userDrawn="1"/>
        </p:nvSpPr>
        <p:spPr>
          <a:xfrm>
            <a:off x="2699792" y="483975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rozvojové banky</a:t>
            </a: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 userDrawn="1"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47260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investiční banka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4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investiční banka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915566"/>
            <a:ext cx="7218344" cy="3759339"/>
          </a:xfrm>
        </p:spPr>
        <p:txBody>
          <a:bodyPr/>
          <a:lstStyle/>
          <a:p>
            <a:r>
              <a:rPr lang="cs-CZ" dirty="0" smtClean="0"/>
              <a:t>Založena Římskou </a:t>
            </a:r>
            <a:r>
              <a:rPr lang="cs-CZ" dirty="0" err="1" smtClean="0"/>
              <a:t>smlovou</a:t>
            </a:r>
            <a:r>
              <a:rPr lang="cs-CZ" dirty="0" smtClean="0"/>
              <a:t> </a:t>
            </a:r>
            <a:r>
              <a:rPr lang="cs-CZ" dirty="0"/>
              <a:t>v roce </a:t>
            </a:r>
            <a:r>
              <a:rPr lang="cs-CZ" dirty="0"/>
              <a:t>1958 v rámci rozhodnutí o založení Evropských společenství (ES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Akcionáři EIB – členské státy EU</a:t>
            </a:r>
          </a:p>
          <a:p>
            <a:pPr lvl="1"/>
            <a:r>
              <a:rPr lang="cs-CZ" dirty="0" smtClean="0"/>
              <a:t>Vznik za účelem </a:t>
            </a:r>
            <a:r>
              <a:rPr lang="cs-CZ" dirty="0"/>
              <a:t>financování kapitálových investičních projektů, pomoci kterých jsou naplňovány cíle jednotlivých politik EU </a:t>
            </a:r>
            <a:endParaRPr lang="cs-CZ" dirty="0" smtClean="0"/>
          </a:p>
          <a:p>
            <a:pPr lvl="1"/>
            <a:r>
              <a:rPr lang="cs-CZ" dirty="0" smtClean="0"/>
              <a:t>svou </a:t>
            </a:r>
            <a:r>
              <a:rPr lang="cs-CZ" dirty="0"/>
              <a:t>činnost zaciluje zejména na oblasti klimatu a životního prostředí, vývoj, inovace a dovednosti, malé a střední podniky, infrastrukturu a soudržnost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Mimo země EU </a:t>
            </a:r>
            <a:r>
              <a:rPr lang="cs-CZ" dirty="0" smtClean="0"/>
              <a:t>– podíl na aktivitách </a:t>
            </a:r>
            <a:r>
              <a:rPr lang="cs-CZ" dirty="0"/>
              <a:t>v kandidátských zemích a balkánských zemích, zemích v oblasti Středomoří, v Asii a Latinské Americe, v státech africké, karibské a tichomořské oblasti (země ACP), v zámořských zemích a územích a v Jihoafrické republice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Sídlo </a:t>
            </a:r>
            <a:r>
              <a:rPr lang="cs-CZ" dirty="0"/>
              <a:t>v </a:t>
            </a:r>
            <a:r>
              <a:rPr lang="cs-CZ" dirty="0" smtClean="0"/>
              <a:t>Lucemburku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30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</a:t>
            </a:r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Rada </a:t>
            </a:r>
            <a:r>
              <a:rPr lang="cs-CZ" dirty="0" smtClean="0"/>
              <a:t>guvernérů</a:t>
            </a:r>
          </a:p>
          <a:p>
            <a:pPr lvl="1"/>
            <a:r>
              <a:rPr lang="cs-CZ" dirty="0"/>
              <a:t>složená z ministrů (obvykle ministrů financí), kteří jsou jmenování členskými </a:t>
            </a:r>
            <a:r>
              <a:rPr lang="cs-CZ" dirty="0" smtClean="0"/>
              <a:t>státy</a:t>
            </a:r>
            <a:endParaRPr lang="cs-CZ" dirty="0"/>
          </a:p>
          <a:p>
            <a:r>
              <a:rPr lang="cs-CZ" dirty="0" smtClean="0"/>
              <a:t>Správní rada</a:t>
            </a:r>
          </a:p>
          <a:p>
            <a:pPr lvl="1"/>
            <a:r>
              <a:rPr lang="cs-CZ" dirty="0"/>
              <a:t>každá </a:t>
            </a:r>
            <a:r>
              <a:rPr lang="cs-CZ" dirty="0" smtClean="0"/>
              <a:t>země má </a:t>
            </a:r>
            <a:r>
              <a:rPr lang="cs-CZ" dirty="0"/>
              <a:t>své zástupce, skládá se z 28 ředitelů a 31 náhradníků</a:t>
            </a:r>
            <a:endParaRPr lang="cs-CZ" dirty="0" smtClean="0"/>
          </a:p>
          <a:p>
            <a:r>
              <a:rPr lang="cs-CZ" dirty="0" smtClean="0"/>
              <a:t>Řídicí výbor</a:t>
            </a:r>
            <a:endParaRPr lang="cs-CZ" dirty="0" smtClean="0"/>
          </a:p>
          <a:p>
            <a:pPr lvl="1"/>
            <a:r>
              <a:rPr lang="cs-CZ" dirty="0"/>
              <a:t>stály výkonný orgán Evropské investiční banky </a:t>
            </a:r>
            <a:endParaRPr lang="cs-CZ" dirty="0" smtClean="0"/>
          </a:p>
          <a:p>
            <a:pPr lvl="1"/>
            <a:r>
              <a:rPr lang="cs-CZ" dirty="0"/>
              <a:t>9</a:t>
            </a:r>
            <a:r>
              <a:rPr lang="cs-CZ" dirty="0" smtClean="0"/>
              <a:t> </a:t>
            </a:r>
            <a:r>
              <a:rPr lang="cs-CZ" dirty="0"/>
              <a:t>členů, kteří jsou jmenování radou guvernérů na návrh správní rady na období 6 let</a:t>
            </a:r>
            <a:endParaRPr lang="cs-CZ" dirty="0" smtClean="0"/>
          </a:p>
          <a:p>
            <a:r>
              <a:rPr lang="cs-CZ" dirty="0" smtClean="0"/>
              <a:t>Kontrolní výbor</a:t>
            </a:r>
          </a:p>
          <a:p>
            <a:pPr lvl="1"/>
            <a:r>
              <a:rPr lang="cs-CZ" dirty="0"/>
              <a:t>ověřuje řádné a správné provádění operací banky a vedení jejich účetních knih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242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</a:t>
            </a:r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Vlastní zdroje</a:t>
            </a:r>
          </a:p>
          <a:p>
            <a:pPr lvl="1"/>
            <a:r>
              <a:rPr lang="cs-CZ" dirty="0" smtClean="0"/>
              <a:t>tvořené </a:t>
            </a:r>
            <a:r>
              <a:rPr lang="cs-CZ" dirty="0"/>
              <a:t>členskými </a:t>
            </a:r>
            <a:r>
              <a:rPr lang="cs-CZ" dirty="0" smtClean="0"/>
              <a:t>státy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elkový </a:t>
            </a:r>
            <a:r>
              <a:rPr lang="cs-CZ" dirty="0"/>
              <a:t>upsaný základní kapitál EIB </a:t>
            </a:r>
            <a:r>
              <a:rPr lang="cs-CZ" dirty="0" smtClean="0"/>
              <a:t>činí </a:t>
            </a:r>
            <a:r>
              <a:rPr lang="cs-CZ" dirty="0"/>
              <a:t>248,8 mld. EUR</a:t>
            </a:r>
            <a:endParaRPr lang="cs-CZ" dirty="0"/>
          </a:p>
          <a:p>
            <a:r>
              <a:rPr lang="cs-CZ" dirty="0"/>
              <a:t>Cizí zdroje</a:t>
            </a:r>
          </a:p>
          <a:p>
            <a:pPr lvl="1"/>
            <a:r>
              <a:rPr lang="cs-CZ" dirty="0"/>
              <a:t>prostředky vytvářené na mezinárodních kapitálových </a:t>
            </a:r>
            <a:r>
              <a:rPr lang="cs-CZ" dirty="0" smtClean="0"/>
              <a:t>trzích - prostřednictvím </a:t>
            </a:r>
            <a:r>
              <a:rPr lang="cs-CZ" dirty="0"/>
              <a:t>emisí </a:t>
            </a:r>
            <a:r>
              <a:rPr lang="cs-CZ" dirty="0" smtClean="0"/>
              <a:t>dluhopisů s ratingem AAA:</a:t>
            </a:r>
          </a:p>
          <a:p>
            <a:pPr lvl="2"/>
            <a:r>
              <a:rPr lang="cs-CZ" dirty="0"/>
              <a:t>zelené </a:t>
            </a:r>
            <a:r>
              <a:rPr lang="cs-CZ" dirty="0" smtClean="0"/>
              <a:t>dluhopisy - prostředky </a:t>
            </a:r>
            <a:r>
              <a:rPr lang="cs-CZ" dirty="0"/>
              <a:t>získané z této emise jsou využívány na financování projektů v oblasti </a:t>
            </a:r>
            <a:r>
              <a:rPr lang="cs-CZ" dirty="0" smtClean="0"/>
              <a:t>klimatu</a:t>
            </a:r>
          </a:p>
          <a:p>
            <a:pPr lvl="2"/>
            <a:r>
              <a:rPr lang="cs-CZ" dirty="0" err="1"/>
              <a:t>Bonds</a:t>
            </a:r>
            <a:r>
              <a:rPr lang="cs-CZ" dirty="0"/>
              <a:t> </a:t>
            </a:r>
            <a:r>
              <a:rPr lang="cs-CZ" dirty="0" err="1"/>
              <a:t>Awareness</a:t>
            </a:r>
            <a:r>
              <a:rPr lang="cs-CZ" dirty="0"/>
              <a:t> </a:t>
            </a:r>
            <a:r>
              <a:rPr lang="cs-CZ" dirty="0" err="1"/>
              <a:t>Bonds</a:t>
            </a:r>
            <a:r>
              <a:rPr lang="cs-CZ" dirty="0"/>
              <a:t> (SAB</a:t>
            </a:r>
            <a:r>
              <a:rPr lang="cs-CZ" dirty="0" smtClean="0"/>
              <a:t>) - financování projektů spojených </a:t>
            </a:r>
            <a:r>
              <a:rPr lang="cs-CZ" dirty="0"/>
              <a:t>s podporou udržitelného rozvoje (mimo oblast klimatu)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69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</a:t>
            </a:r>
            <a:r>
              <a:rPr lang="cs-CZ" dirty="0" smtClean="0"/>
              <a:t>operace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703192"/>
            <a:ext cx="7218344" cy="4028797"/>
          </a:xfrm>
        </p:spPr>
        <p:txBody>
          <a:bodyPr/>
          <a:lstStyle/>
          <a:p>
            <a:r>
              <a:rPr lang="cs-CZ" dirty="0"/>
              <a:t>Úvěry EIB jsou poskytovány jak ve veřejném tak v soukromém </a:t>
            </a:r>
            <a:r>
              <a:rPr lang="cs-CZ" dirty="0" smtClean="0"/>
              <a:t>sektoru</a:t>
            </a:r>
          </a:p>
          <a:p>
            <a:r>
              <a:rPr lang="cs-CZ" dirty="0"/>
              <a:t>Úvěry EIB poskytuje ve formě přímých nebo zprostředkovatelských úvěrů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Přímé úvěry jsou poskytovány po splnění stanovených podmínek (např. celkové investiční náklady musí být vyšší než 25 mil. EUR, úvěrem lze financovat maximálně 50 % nákladů na projekt</a:t>
            </a:r>
            <a:r>
              <a:rPr lang="cs-CZ" dirty="0" smtClean="0"/>
              <a:t>).</a:t>
            </a:r>
          </a:p>
          <a:p>
            <a:pPr lvl="1"/>
            <a:r>
              <a:rPr lang="cs-CZ" dirty="0"/>
              <a:t>Zprostředkovatelské úvěry jsou úvěry, které jsou poskytovány konečnému příjemci přes zprostředkovatele (např. místní banku). Přes zprostředkovatele jsou poskytovány úvěry pro malé a střední podniky</a:t>
            </a:r>
            <a:r>
              <a:rPr lang="cs-CZ" dirty="0" smtClean="0"/>
              <a:t>. </a:t>
            </a:r>
          </a:p>
          <a:p>
            <a:r>
              <a:rPr lang="cs-CZ" dirty="0"/>
              <a:t>„</a:t>
            </a:r>
            <a:r>
              <a:rPr lang="cs-CZ" dirty="0" err="1"/>
              <a:t>blended</a:t>
            </a:r>
            <a:r>
              <a:rPr lang="cs-CZ" dirty="0"/>
              <a:t> finance“ nebo </a:t>
            </a:r>
            <a:r>
              <a:rPr lang="cs-CZ" dirty="0" err="1"/>
              <a:t>blending</a:t>
            </a:r>
            <a:r>
              <a:rPr lang="cs-CZ" dirty="0"/>
              <a:t> </a:t>
            </a:r>
            <a:r>
              <a:rPr lang="cs-CZ" dirty="0" smtClean="0"/>
              <a:t> - </a:t>
            </a:r>
            <a:r>
              <a:rPr lang="cs-CZ" dirty="0"/>
              <a:t>financování ze strany EIB lze spojit s dalšími zdroji financování, jako jsou finanční nástroje a granty ze strany EU nebo dalších veřejných subjektů, instituci</a:t>
            </a:r>
            <a:endParaRPr lang="cs-CZ" dirty="0" smtClean="0"/>
          </a:p>
          <a:p>
            <a:r>
              <a:rPr lang="cs-CZ" dirty="0" smtClean="0"/>
              <a:t>EIB – záruční nástroje</a:t>
            </a:r>
          </a:p>
          <a:p>
            <a:r>
              <a:rPr lang="cs-CZ" dirty="0" smtClean="0"/>
              <a:t>EIB – poradenská činnost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17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EIB</a:t>
            </a:r>
            <a:r>
              <a:rPr lang="cs-CZ" dirty="0" smtClean="0"/>
              <a:t> </a:t>
            </a:r>
            <a:r>
              <a:rPr lang="cs-CZ" dirty="0"/>
              <a:t>a Česko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703192"/>
            <a:ext cx="7218344" cy="402879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působí </a:t>
            </a:r>
            <a:r>
              <a:rPr lang="cs-CZ" dirty="0"/>
              <a:t>v České republice od roku 1992 </a:t>
            </a:r>
            <a:endParaRPr lang="cs-CZ" dirty="0" smtClean="0"/>
          </a:p>
          <a:p>
            <a:r>
              <a:rPr lang="cs-CZ" dirty="0" smtClean="0"/>
              <a:t>podíl </a:t>
            </a:r>
            <a:r>
              <a:rPr lang="cs-CZ" dirty="0"/>
              <a:t>na upsaném kapitálu EIB 0,89 % </a:t>
            </a:r>
            <a:endParaRPr lang="cs-CZ" dirty="0" smtClean="0"/>
          </a:p>
          <a:p>
            <a:r>
              <a:rPr lang="cs-CZ" dirty="0"/>
              <a:t>V Radě guvernérů zastupuje ČR ministr financí </a:t>
            </a:r>
            <a:endParaRPr lang="cs-CZ" dirty="0" smtClean="0"/>
          </a:p>
          <a:p>
            <a:r>
              <a:rPr lang="cs-CZ" dirty="0"/>
              <a:t>EIB podporuje v ČR investiční projekty, které mají za cíl snižovat rozdíly v rozvoji regionů a posilovat hospodářskou konkurenceschopnost a zvyšovat životní úroveň obyvatelstva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Objem </a:t>
            </a:r>
            <a:r>
              <a:rPr lang="cs-CZ" dirty="0"/>
              <a:t>úvěru poskytnutých EIB v ČR v roce 2019 dosáhl cca 1,3 mld. EUR.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5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EIB</a:t>
            </a:r>
            <a:r>
              <a:rPr lang="cs-CZ" dirty="0" smtClean="0"/>
              <a:t> </a:t>
            </a:r>
            <a:r>
              <a:rPr lang="cs-CZ" dirty="0"/>
              <a:t>a Česko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703192"/>
            <a:ext cx="7218344" cy="402879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V období (2015 – 2019) EIB financovala projekty v ČR ve výší 3,8 mld. EUR. </a:t>
            </a:r>
          </a:p>
          <a:p>
            <a:r>
              <a:rPr lang="cs-CZ" dirty="0"/>
              <a:t>V časovém období od roku 1992 do června 2020 bylo ze strany EIB v ČR na úvěry poskytnutých 20 632 mil. EUR. </a:t>
            </a:r>
          </a:p>
          <a:p>
            <a:pPr lvl="1"/>
            <a:r>
              <a:rPr lang="cs-CZ" dirty="0" smtClean="0"/>
              <a:t>úvěry </a:t>
            </a:r>
            <a:r>
              <a:rPr lang="cs-CZ" dirty="0"/>
              <a:t>na plenění funkcí státu byli ve výší 5 780 mil. EUR, </a:t>
            </a:r>
          </a:p>
          <a:p>
            <a:pPr lvl="1"/>
            <a:r>
              <a:rPr lang="cs-CZ" dirty="0"/>
              <a:t>úvěry krajům a municipalitám 2 404 mil EUR a </a:t>
            </a:r>
          </a:p>
          <a:p>
            <a:pPr lvl="1"/>
            <a:r>
              <a:rPr lang="cs-CZ" dirty="0"/>
              <a:t>úvěry soukromému sektoru 12 448 mil. EUR.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613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3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-sablona-OPF" id="{03B121F2-7AB1-4F95-9E0E-4032E0AAF7D9}" vid="{3A2D7B7A-8C72-486E-9E73-6E7B6F4DADB5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4892</TotalTime>
  <Words>569</Words>
  <Application>Microsoft Office PowerPoint</Application>
  <PresentationFormat>Předvádění na obrazovce (16:9)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Wingdings</vt:lpstr>
      <vt:lpstr>SLU</vt:lpstr>
      <vt:lpstr>Evropská investiční banka</vt:lpstr>
      <vt:lpstr>Evropská investiční banka</vt:lpstr>
      <vt:lpstr>Organizační struktura</vt:lpstr>
      <vt:lpstr>Finanční zdroje</vt:lpstr>
      <vt:lpstr>Úvěrové operace</vt:lpstr>
      <vt:lpstr>EIB a Česko</vt:lpstr>
      <vt:lpstr>EIB a Česko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166</cp:revision>
  <dcterms:created xsi:type="dcterms:W3CDTF">2016-07-06T15:42:34Z</dcterms:created>
  <dcterms:modified xsi:type="dcterms:W3CDTF">2020-11-20T12:50:43Z</dcterms:modified>
</cp:coreProperties>
</file>